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761" r:id="rId3"/>
  </p:sldMasterIdLst>
  <p:notesMasterIdLst>
    <p:notesMasterId r:id="rId19"/>
  </p:notesMasterIdLst>
  <p:handoutMasterIdLst>
    <p:handoutMasterId r:id="rId20"/>
  </p:handoutMasterIdLst>
  <p:sldIdLst>
    <p:sldId id="1262" r:id="rId4"/>
    <p:sldId id="1251" r:id="rId5"/>
    <p:sldId id="1249" r:id="rId6"/>
    <p:sldId id="1294" r:id="rId7"/>
    <p:sldId id="421" r:id="rId8"/>
    <p:sldId id="1281" r:id="rId9"/>
    <p:sldId id="1280" r:id="rId10"/>
    <p:sldId id="416" r:id="rId11"/>
    <p:sldId id="1284" r:id="rId12"/>
    <p:sldId id="1292" r:id="rId13"/>
    <p:sldId id="1289" r:id="rId14"/>
    <p:sldId id="1286" r:id="rId15"/>
    <p:sldId id="1290" r:id="rId16"/>
    <p:sldId id="1291" r:id="rId17"/>
    <p:sldId id="122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 userDrawn="1">
          <p15:clr>
            <a:srgbClr val="A4A3A4"/>
          </p15:clr>
        </p15:guide>
        <p15:guide id="2" orient="horz" pos="2208" userDrawn="1">
          <p15:clr>
            <a:srgbClr val="A4A3A4"/>
          </p15:clr>
        </p15:guide>
        <p15:guide id="3"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a Venus" initials="MV" lastIdx="89" clrIdx="0">
    <p:extLst>
      <p:ext uri="{19B8F6BF-5375-455C-9EA6-DF929625EA0E}">
        <p15:presenceInfo xmlns:p15="http://schemas.microsoft.com/office/powerpoint/2012/main" userId="S-1-5-21-1575110632-971135871-516611687-18525" providerId="AD"/>
      </p:ext>
    </p:extLst>
  </p:cmAuthor>
  <p:cmAuthor id="2" name="Shabana Unni" initials="SU" lastIdx="1" clrIdx="1">
    <p:extLst>
      <p:ext uri="{19B8F6BF-5375-455C-9EA6-DF929625EA0E}">
        <p15:presenceInfo xmlns:p15="http://schemas.microsoft.com/office/powerpoint/2012/main" userId="S-1-5-21-1575110632-971135871-516611687-19827" providerId="AD"/>
      </p:ext>
    </p:extLst>
  </p:cmAuthor>
  <p:cmAuthor id="3" name="Aamna Almahri" initials="AA" lastIdx="8" clrIdx="2">
    <p:extLst>
      <p:ext uri="{19B8F6BF-5375-455C-9EA6-DF929625EA0E}">
        <p15:presenceInfo xmlns:p15="http://schemas.microsoft.com/office/powerpoint/2012/main" userId="S-1-5-21-1575110632-971135871-516611687-197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57F"/>
    <a:srgbClr val="FDD569"/>
    <a:srgbClr val="262626"/>
    <a:srgbClr val="3CB14A"/>
    <a:srgbClr val="009CDC"/>
    <a:srgbClr val="000000"/>
    <a:srgbClr val="00B0F0"/>
    <a:srgbClr val="9D1D86"/>
    <a:srgbClr val="E6D5C6"/>
    <a:srgbClr val="F4E2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84" autoAdjust="0"/>
    <p:restoredTop sz="87785" autoAdjust="0"/>
  </p:normalViewPr>
  <p:slideViewPr>
    <p:cSldViewPr snapToGrid="0">
      <p:cViewPr varScale="1">
        <p:scale>
          <a:sx n="65" d="100"/>
          <a:sy n="65" d="100"/>
        </p:scale>
        <p:origin x="555" y="39"/>
      </p:cViewPr>
      <p:guideLst>
        <p:guide orient="horz" pos="120"/>
        <p:guide orient="horz" pos="220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CC79A6-99FD-42C2-A520-F7D3B4686A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D91B50B-CB07-4A1F-945B-D6996BC4F4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3490F-9040-424D-B803-0C1E6BE76C3A}" type="datetimeFigureOut">
              <a:rPr lang="en-US" smtClean="0"/>
              <a:t>5/26/2021</a:t>
            </a:fld>
            <a:endParaRPr lang="en-US"/>
          </a:p>
        </p:txBody>
      </p:sp>
      <p:sp>
        <p:nvSpPr>
          <p:cNvPr id="4" name="Footer Placeholder 3">
            <a:extLst>
              <a:ext uri="{FF2B5EF4-FFF2-40B4-BE49-F238E27FC236}">
                <a16:creationId xmlns:a16="http://schemas.microsoft.com/office/drawing/2014/main" id="{61BEC834-748C-45C7-AA22-16BA259F34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VERSION SEPT 2020</a:t>
            </a:r>
          </a:p>
        </p:txBody>
      </p:sp>
      <p:sp>
        <p:nvSpPr>
          <p:cNvPr id="5" name="Slide Number Placeholder 4">
            <a:extLst>
              <a:ext uri="{FF2B5EF4-FFF2-40B4-BE49-F238E27FC236}">
                <a16:creationId xmlns:a16="http://schemas.microsoft.com/office/drawing/2014/main" id="{1F45D8CA-058A-4FB8-AD38-0218E5271A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7222F0-E54B-493B-B6CA-A541245AB5F0}" type="slidenum">
              <a:rPr lang="en-US" smtClean="0"/>
              <a:t>‹#›</a:t>
            </a:fld>
            <a:endParaRPr lang="en-US"/>
          </a:p>
        </p:txBody>
      </p:sp>
    </p:spTree>
    <p:extLst>
      <p:ext uri="{BB962C8B-B14F-4D97-AF65-F5344CB8AC3E}">
        <p14:creationId xmlns:p14="http://schemas.microsoft.com/office/powerpoint/2010/main" val="266707697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054D5F-95AC-489C-96EE-D0CC93C6A16F}" type="datetimeFigureOut">
              <a:rPr lang="en-US" smtClean="0"/>
              <a:t>5/26/2021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VERSION SEPT 2020</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AA8BFE-D7F6-4526-9901-D0FCB06DFA6F}" type="slidenum">
              <a:rPr lang="en-US" smtClean="0"/>
              <a:t>‹#›</a:t>
            </a:fld>
            <a:endParaRPr lang="en-US"/>
          </a:p>
        </p:txBody>
      </p:sp>
    </p:spTree>
    <p:extLst>
      <p:ext uri="{BB962C8B-B14F-4D97-AF65-F5344CB8AC3E}">
        <p14:creationId xmlns:p14="http://schemas.microsoft.com/office/powerpoint/2010/main" val="133102188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fld id="{173EDB3B-153E-4E9C-86AA-94622728E472}" type="slidenum">
              <a:rPr lang="en-GB" smtClean="0"/>
              <a:pPr/>
              <a:t>1</a:t>
            </a:fld>
            <a:endParaRPr lang="en-GB" dirty="0"/>
          </a:p>
        </p:txBody>
      </p:sp>
    </p:spTree>
    <p:extLst>
      <p:ext uri="{BB962C8B-B14F-4D97-AF65-F5344CB8AC3E}">
        <p14:creationId xmlns:p14="http://schemas.microsoft.com/office/powerpoint/2010/main" val="2852915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20D09B-AA33-D646-A190-2750EFA5FE4B}" type="slidenum">
              <a:rPr lang="en-GB" smtClean="0"/>
              <a:t>10</a:t>
            </a:fld>
            <a:endParaRPr lang="en-GB"/>
          </a:p>
        </p:txBody>
      </p:sp>
    </p:spTree>
    <p:extLst>
      <p:ext uri="{BB962C8B-B14F-4D97-AF65-F5344CB8AC3E}">
        <p14:creationId xmlns:p14="http://schemas.microsoft.com/office/powerpoint/2010/main" val="3367077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p>
        </p:txBody>
      </p:sp>
    </p:spTree>
    <p:extLst>
      <p:ext uri="{BB962C8B-B14F-4D97-AF65-F5344CB8AC3E}">
        <p14:creationId xmlns:p14="http://schemas.microsoft.com/office/powerpoint/2010/main" val="3080020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3726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20D09B-AA33-D646-A190-2750EFA5FE4B}" type="slidenum">
              <a:rPr lang="en-GB" smtClean="0"/>
              <a:t>13</a:t>
            </a:fld>
            <a:endParaRPr lang="en-GB"/>
          </a:p>
        </p:txBody>
      </p:sp>
    </p:spTree>
    <p:extLst>
      <p:ext uri="{BB962C8B-B14F-4D97-AF65-F5344CB8AC3E}">
        <p14:creationId xmlns:p14="http://schemas.microsoft.com/office/powerpoint/2010/main" val="2877711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20D09B-AA33-D646-A190-2750EFA5FE4B}" type="slidenum">
              <a:rPr lang="en-GB" smtClean="0"/>
              <a:t>14</a:t>
            </a:fld>
            <a:endParaRPr lang="en-GB"/>
          </a:p>
        </p:txBody>
      </p:sp>
    </p:spTree>
    <p:extLst>
      <p:ext uri="{BB962C8B-B14F-4D97-AF65-F5344CB8AC3E}">
        <p14:creationId xmlns:p14="http://schemas.microsoft.com/office/powerpoint/2010/main" val="3474621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Manufacturing</a:t>
            </a:r>
          </a:p>
          <a:p>
            <a:r>
              <a:rPr lang="en-US" dirty="0"/>
              <a:t>Oman</a:t>
            </a:r>
          </a:p>
          <a:p>
            <a:r>
              <a:rPr lang="en-US" dirty="0"/>
              <a:t>Poland</a:t>
            </a:r>
          </a:p>
          <a:p>
            <a:endParaRPr lang="en-US" dirty="0"/>
          </a:p>
        </p:txBody>
      </p:sp>
    </p:spTree>
    <p:extLst>
      <p:ext uri="{BB962C8B-B14F-4D97-AF65-F5344CB8AC3E}">
        <p14:creationId xmlns:p14="http://schemas.microsoft.com/office/powerpoint/2010/main" val="901315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202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2821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4297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20D09B-AA33-D646-A190-2750EFA5FE4B}" type="slidenum">
              <a:rPr lang="en-GB" smtClean="0"/>
              <a:t>6</a:t>
            </a:fld>
            <a:endParaRPr lang="en-GB"/>
          </a:p>
        </p:txBody>
      </p:sp>
    </p:spTree>
    <p:extLst>
      <p:ext uri="{BB962C8B-B14F-4D97-AF65-F5344CB8AC3E}">
        <p14:creationId xmlns:p14="http://schemas.microsoft.com/office/powerpoint/2010/main" val="1013172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20D09B-AA33-D646-A190-2750EFA5FE4B}" type="slidenum">
              <a:rPr lang="en-GB" smtClean="0"/>
              <a:t>7</a:t>
            </a:fld>
            <a:endParaRPr lang="en-GB"/>
          </a:p>
        </p:txBody>
      </p:sp>
    </p:spTree>
    <p:extLst>
      <p:ext uri="{BB962C8B-B14F-4D97-AF65-F5344CB8AC3E}">
        <p14:creationId xmlns:p14="http://schemas.microsoft.com/office/powerpoint/2010/main" val="2863623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8250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1038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B9C365B-AFCC-46CF-9A53-5BE7605504A8}" type="datetime1">
              <a:rPr lang="en-US" smtClean="0"/>
              <a:t>5/26/2021</a:t>
            </a:fld>
            <a:endParaRPr lang="en-US"/>
          </a:p>
        </p:txBody>
      </p:sp>
      <p:sp>
        <p:nvSpPr>
          <p:cNvPr id="5" name="Footer Placeholder 4"/>
          <p:cNvSpPr>
            <a:spLocks noGrp="1"/>
          </p:cNvSpPr>
          <p:nvPr>
            <p:ph type="ftr" sz="quarter" idx="11"/>
          </p:nvPr>
        </p:nvSpPr>
        <p:spPr/>
        <p:txBody>
          <a:bodyPr/>
          <a:lstStyle/>
          <a:p>
            <a:r>
              <a:rPr lang="en-US"/>
              <a:t>VERSION SEPT 2020</a:t>
            </a:r>
          </a:p>
        </p:txBody>
      </p:sp>
      <p:sp>
        <p:nvSpPr>
          <p:cNvPr id="6" name="Slide Number Placeholder 5"/>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72518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993397-4EC9-41E2-9767-F2A4219B66A9}" type="datetime1">
              <a:rPr lang="en-US" smtClean="0"/>
              <a:t>5/26/2021</a:t>
            </a:fld>
            <a:endParaRPr lang="en-US"/>
          </a:p>
        </p:txBody>
      </p:sp>
      <p:sp>
        <p:nvSpPr>
          <p:cNvPr id="5" name="Footer Placeholder 4"/>
          <p:cNvSpPr>
            <a:spLocks noGrp="1"/>
          </p:cNvSpPr>
          <p:nvPr>
            <p:ph type="ftr" sz="quarter" idx="11"/>
          </p:nvPr>
        </p:nvSpPr>
        <p:spPr/>
        <p:txBody>
          <a:bodyPr/>
          <a:lstStyle/>
          <a:p>
            <a:r>
              <a:rPr lang="en-US"/>
              <a:t>VERSION SEPT 2020</a:t>
            </a:r>
          </a:p>
        </p:txBody>
      </p:sp>
      <p:sp>
        <p:nvSpPr>
          <p:cNvPr id="6" name="Slide Number Placeholder 5"/>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84719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1D6ACF-6DCB-409D-98C8-FE9972178875}" type="datetime1">
              <a:rPr lang="en-US" smtClean="0"/>
              <a:t>5/26/2021</a:t>
            </a:fld>
            <a:endParaRPr lang="en-US"/>
          </a:p>
        </p:txBody>
      </p:sp>
      <p:sp>
        <p:nvSpPr>
          <p:cNvPr id="5" name="Footer Placeholder 4"/>
          <p:cNvSpPr>
            <a:spLocks noGrp="1"/>
          </p:cNvSpPr>
          <p:nvPr>
            <p:ph type="ftr" sz="quarter" idx="11"/>
          </p:nvPr>
        </p:nvSpPr>
        <p:spPr/>
        <p:txBody>
          <a:bodyPr/>
          <a:lstStyle/>
          <a:p>
            <a:r>
              <a:rPr lang="en-US"/>
              <a:t>VERSION SEPT 2020</a:t>
            </a:r>
          </a:p>
        </p:txBody>
      </p:sp>
      <p:sp>
        <p:nvSpPr>
          <p:cNvPr id="6" name="Slide Number Placeholder 5"/>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384959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Back pag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217E5D-F39A-BB47-8603-A8C7BEE2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63312" y="450954"/>
            <a:ext cx="7465376" cy="5956093"/>
          </a:xfrm>
          <a:prstGeom prst="rect">
            <a:avLst/>
          </a:prstGeom>
        </p:spPr>
      </p:pic>
    </p:spTree>
    <p:extLst>
      <p:ext uri="{BB962C8B-B14F-4D97-AF65-F5344CB8AC3E}">
        <p14:creationId xmlns:p14="http://schemas.microsoft.com/office/powerpoint/2010/main" val="2859324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3825-E7EB-CF4B-96D7-AB3F224A39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1194A6-93D1-5D4D-B1DB-429D22248F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21278E-7D0D-E748-8AB8-603FEFCC0FC0}"/>
              </a:ext>
            </a:extLst>
          </p:cNvPr>
          <p:cNvSpPr>
            <a:spLocks noGrp="1"/>
          </p:cNvSpPr>
          <p:nvPr>
            <p:ph type="dt" sz="half" idx="10"/>
          </p:nvPr>
        </p:nvSpPr>
        <p:spPr/>
        <p:txBody>
          <a:bodyPr/>
          <a:lstStyle/>
          <a:p>
            <a:fld id="{72AE39CD-4D13-4DE2-AC0D-5B60EFB5B253}" type="datetime1">
              <a:rPr lang="en-US" smtClean="0"/>
              <a:t>5/26/2021</a:t>
            </a:fld>
            <a:endParaRPr lang="en-US" dirty="0"/>
          </a:p>
        </p:txBody>
      </p:sp>
      <p:sp>
        <p:nvSpPr>
          <p:cNvPr id="5" name="Footer Placeholder 4">
            <a:extLst>
              <a:ext uri="{FF2B5EF4-FFF2-40B4-BE49-F238E27FC236}">
                <a16:creationId xmlns:a16="http://schemas.microsoft.com/office/drawing/2014/main" id="{CE511F1A-5248-0B41-8B1A-0F0C6871F0F2}"/>
              </a:ext>
            </a:extLst>
          </p:cNvPr>
          <p:cNvSpPr>
            <a:spLocks noGrp="1"/>
          </p:cNvSpPr>
          <p:nvPr>
            <p:ph type="ftr" sz="quarter" idx="11"/>
          </p:nvPr>
        </p:nvSpPr>
        <p:spPr/>
        <p:txBody>
          <a:bodyPr/>
          <a:lstStyle/>
          <a:p>
            <a:r>
              <a:rPr lang="en-US"/>
              <a:t>VERSION SEPT 2020</a:t>
            </a:r>
            <a:endParaRPr lang="en-US" dirty="0"/>
          </a:p>
        </p:txBody>
      </p:sp>
      <p:sp>
        <p:nvSpPr>
          <p:cNvPr id="6" name="Slide Number Placeholder 5">
            <a:extLst>
              <a:ext uri="{FF2B5EF4-FFF2-40B4-BE49-F238E27FC236}">
                <a16:creationId xmlns:a16="http://schemas.microsoft.com/office/drawing/2014/main" id="{37BED9F9-C0F2-4F45-8CE6-705FCA3ECB7E}"/>
              </a:ext>
            </a:extLst>
          </p:cNvPr>
          <p:cNvSpPr>
            <a:spLocks noGrp="1"/>
          </p:cNvSpPr>
          <p:nvPr>
            <p:ph type="sldNum" sz="quarter" idx="12"/>
          </p:nvPr>
        </p:nvSpPr>
        <p:spPr/>
        <p:txBody>
          <a:bodyPr/>
          <a:lstStyle/>
          <a:p>
            <a:fld id="{E8251638-7A60-8549-B921-24F9E5F02235}" type="slidenum">
              <a:rPr lang="en-US" smtClean="0"/>
              <a:t>‹#›</a:t>
            </a:fld>
            <a:endParaRPr lang="en-US" dirty="0"/>
          </a:p>
        </p:txBody>
      </p:sp>
    </p:spTree>
    <p:extLst>
      <p:ext uri="{BB962C8B-B14F-4D97-AF65-F5344CB8AC3E}">
        <p14:creationId xmlns:p14="http://schemas.microsoft.com/office/powerpoint/2010/main" val="228611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0D63E-C38D-AF44-AA51-668C8340F5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01F26F-FC3D-D546-B916-DBF164FCFB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BDBB9-5F0B-8040-874C-AD45FB791F16}"/>
              </a:ext>
            </a:extLst>
          </p:cNvPr>
          <p:cNvSpPr>
            <a:spLocks noGrp="1"/>
          </p:cNvSpPr>
          <p:nvPr>
            <p:ph type="dt" sz="half" idx="10"/>
          </p:nvPr>
        </p:nvSpPr>
        <p:spPr/>
        <p:txBody>
          <a:bodyPr/>
          <a:lstStyle/>
          <a:p>
            <a:fld id="{A8080E9F-FB87-45C5-A6CC-F85E22F0D5B2}" type="datetime1">
              <a:rPr lang="en-US" smtClean="0"/>
              <a:t>5/26/2021</a:t>
            </a:fld>
            <a:endParaRPr lang="en-US" dirty="0"/>
          </a:p>
        </p:txBody>
      </p:sp>
      <p:sp>
        <p:nvSpPr>
          <p:cNvPr id="5" name="Footer Placeholder 4">
            <a:extLst>
              <a:ext uri="{FF2B5EF4-FFF2-40B4-BE49-F238E27FC236}">
                <a16:creationId xmlns:a16="http://schemas.microsoft.com/office/drawing/2014/main" id="{30CC1EC9-07C2-7A45-80B2-8D0E9EEE5A0E}"/>
              </a:ext>
            </a:extLst>
          </p:cNvPr>
          <p:cNvSpPr>
            <a:spLocks noGrp="1"/>
          </p:cNvSpPr>
          <p:nvPr>
            <p:ph type="ftr" sz="quarter" idx="11"/>
          </p:nvPr>
        </p:nvSpPr>
        <p:spPr/>
        <p:txBody>
          <a:bodyPr/>
          <a:lstStyle/>
          <a:p>
            <a:r>
              <a:rPr lang="en-US"/>
              <a:t>VERSION SEPT 2020</a:t>
            </a:r>
            <a:endParaRPr lang="en-US" dirty="0"/>
          </a:p>
        </p:txBody>
      </p:sp>
      <p:sp>
        <p:nvSpPr>
          <p:cNvPr id="6" name="Slide Number Placeholder 5">
            <a:extLst>
              <a:ext uri="{FF2B5EF4-FFF2-40B4-BE49-F238E27FC236}">
                <a16:creationId xmlns:a16="http://schemas.microsoft.com/office/drawing/2014/main" id="{64024D05-C5C3-024D-A8B7-0649270B07D8}"/>
              </a:ext>
            </a:extLst>
          </p:cNvPr>
          <p:cNvSpPr>
            <a:spLocks noGrp="1"/>
          </p:cNvSpPr>
          <p:nvPr>
            <p:ph type="sldNum" sz="quarter" idx="12"/>
          </p:nvPr>
        </p:nvSpPr>
        <p:spPr/>
        <p:txBody>
          <a:bodyPr/>
          <a:lstStyle/>
          <a:p>
            <a:fld id="{E8251638-7A60-8549-B921-24F9E5F02235}" type="slidenum">
              <a:rPr lang="en-US" smtClean="0"/>
              <a:t>‹#›</a:t>
            </a:fld>
            <a:endParaRPr lang="en-US" dirty="0"/>
          </a:p>
        </p:txBody>
      </p:sp>
    </p:spTree>
    <p:extLst>
      <p:ext uri="{BB962C8B-B14F-4D97-AF65-F5344CB8AC3E}">
        <p14:creationId xmlns:p14="http://schemas.microsoft.com/office/powerpoint/2010/main" val="15642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2D9AE-070F-F843-AFF7-C3783693C0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AB052C-E9B2-6F4E-A07B-2489B84810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650EDC-1A1E-6848-BE3B-03915AD9AA4D}"/>
              </a:ext>
            </a:extLst>
          </p:cNvPr>
          <p:cNvSpPr>
            <a:spLocks noGrp="1"/>
          </p:cNvSpPr>
          <p:nvPr>
            <p:ph type="dt" sz="half" idx="10"/>
          </p:nvPr>
        </p:nvSpPr>
        <p:spPr/>
        <p:txBody>
          <a:bodyPr/>
          <a:lstStyle/>
          <a:p>
            <a:fld id="{117AC4B6-0349-456A-89E1-5903FF4598C1}" type="datetime1">
              <a:rPr lang="en-US" smtClean="0"/>
              <a:t>5/26/2021</a:t>
            </a:fld>
            <a:endParaRPr lang="en-US" dirty="0"/>
          </a:p>
        </p:txBody>
      </p:sp>
      <p:sp>
        <p:nvSpPr>
          <p:cNvPr id="5" name="Footer Placeholder 4">
            <a:extLst>
              <a:ext uri="{FF2B5EF4-FFF2-40B4-BE49-F238E27FC236}">
                <a16:creationId xmlns:a16="http://schemas.microsoft.com/office/drawing/2014/main" id="{8843F77B-BBDF-6146-ACE1-23F425BB0F1C}"/>
              </a:ext>
            </a:extLst>
          </p:cNvPr>
          <p:cNvSpPr>
            <a:spLocks noGrp="1"/>
          </p:cNvSpPr>
          <p:nvPr>
            <p:ph type="ftr" sz="quarter" idx="11"/>
          </p:nvPr>
        </p:nvSpPr>
        <p:spPr/>
        <p:txBody>
          <a:bodyPr/>
          <a:lstStyle/>
          <a:p>
            <a:r>
              <a:rPr lang="en-US"/>
              <a:t>VERSION SEPT 2020</a:t>
            </a:r>
            <a:endParaRPr lang="en-US" dirty="0"/>
          </a:p>
        </p:txBody>
      </p:sp>
      <p:sp>
        <p:nvSpPr>
          <p:cNvPr id="6" name="Slide Number Placeholder 5">
            <a:extLst>
              <a:ext uri="{FF2B5EF4-FFF2-40B4-BE49-F238E27FC236}">
                <a16:creationId xmlns:a16="http://schemas.microsoft.com/office/drawing/2014/main" id="{B9E2565C-77C7-E34E-BE08-19F092FB51B5}"/>
              </a:ext>
            </a:extLst>
          </p:cNvPr>
          <p:cNvSpPr>
            <a:spLocks noGrp="1"/>
          </p:cNvSpPr>
          <p:nvPr>
            <p:ph type="sldNum" sz="quarter" idx="12"/>
          </p:nvPr>
        </p:nvSpPr>
        <p:spPr/>
        <p:txBody>
          <a:bodyPr/>
          <a:lstStyle/>
          <a:p>
            <a:fld id="{E8251638-7A60-8549-B921-24F9E5F02235}" type="slidenum">
              <a:rPr lang="en-US" smtClean="0"/>
              <a:t>‹#›</a:t>
            </a:fld>
            <a:endParaRPr lang="en-US" dirty="0"/>
          </a:p>
        </p:txBody>
      </p:sp>
    </p:spTree>
    <p:extLst>
      <p:ext uri="{BB962C8B-B14F-4D97-AF65-F5344CB8AC3E}">
        <p14:creationId xmlns:p14="http://schemas.microsoft.com/office/powerpoint/2010/main" val="320431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F6C37-6DEA-B94C-BF1F-9410B8723F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48C83D-13C4-1C48-A7E2-C1412D5E59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6BA75-26B5-2D4D-ADC1-3198DBEF4D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E2773B-D1CC-CB4D-B8C4-07D9828F860A}"/>
              </a:ext>
            </a:extLst>
          </p:cNvPr>
          <p:cNvSpPr>
            <a:spLocks noGrp="1"/>
          </p:cNvSpPr>
          <p:nvPr>
            <p:ph type="dt" sz="half" idx="10"/>
          </p:nvPr>
        </p:nvSpPr>
        <p:spPr/>
        <p:txBody>
          <a:bodyPr/>
          <a:lstStyle/>
          <a:p>
            <a:fld id="{316F54BC-6289-4AFA-9F9D-1AE2F89CAD4E}" type="datetime1">
              <a:rPr lang="en-US" smtClean="0"/>
              <a:t>5/26/2021</a:t>
            </a:fld>
            <a:endParaRPr lang="en-US" dirty="0"/>
          </a:p>
        </p:txBody>
      </p:sp>
      <p:sp>
        <p:nvSpPr>
          <p:cNvPr id="6" name="Footer Placeholder 5">
            <a:extLst>
              <a:ext uri="{FF2B5EF4-FFF2-40B4-BE49-F238E27FC236}">
                <a16:creationId xmlns:a16="http://schemas.microsoft.com/office/drawing/2014/main" id="{18BC94DD-1C34-5043-873E-598ED5FB7B94}"/>
              </a:ext>
            </a:extLst>
          </p:cNvPr>
          <p:cNvSpPr>
            <a:spLocks noGrp="1"/>
          </p:cNvSpPr>
          <p:nvPr>
            <p:ph type="ftr" sz="quarter" idx="11"/>
          </p:nvPr>
        </p:nvSpPr>
        <p:spPr/>
        <p:txBody>
          <a:bodyPr/>
          <a:lstStyle/>
          <a:p>
            <a:r>
              <a:rPr lang="en-US"/>
              <a:t>VERSION SEPT 2020</a:t>
            </a:r>
            <a:endParaRPr lang="en-US" dirty="0"/>
          </a:p>
        </p:txBody>
      </p:sp>
      <p:sp>
        <p:nvSpPr>
          <p:cNvPr id="7" name="Slide Number Placeholder 6">
            <a:extLst>
              <a:ext uri="{FF2B5EF4-FFF2-40B4-BE49-F238E27FC236}">
                <a16:creationId xmlns:a16="http://schemas.microsoft.com/office/drawing/2014/main" id="{09934F8B-52DB-E840-895D-8532AC541D32}"/>
              </a:ext>
            </a:extLst>
          </p:cNvPr>
          <p:cNvSpPr>
            <a:spLocks noGrp="1"/>
          </p:cNvSpPr>
          <p:nvPr>
            <p:ph type="sldNum" sz="quarter" idx="12"/>
          </p:nvPr>
        </p:nvSpPr>
        <p:spPr/>
        <p:txBody>
          <a:bodyPr/>
          <a:lstStyle/>
          <a:p>
            <a:fld id="{E8251638-7A60-8549-B921-24F9E5F02235}" type="slidenum">
              <a:rPr lang="en-US" smtClean="0"/>
              <a:t>‹#›</a:t>
            </a:fld>
            <a:endParaRPr lang="en-US" dirty="0"/>
          </a:p>
        </p:txBody>
      </p:sp>
    </p:spTree>
    <p:extLst>
      <p:ext uri="{BB962C8B-B14F-4D97-AF65-F5344CB8AC3E}">
        <p14:creationId xmlns:p14="http://schemas.microsoft.com/office/powerpoint/2010/main" val="29579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90AC8-CE5B-A44D-9DDC-98DE558B00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25FB44-93C4-CE43-A83E-9EFBB46238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AEF587-3BF1-7F4C-9BDC-C52CACC289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5EC035-26D8-CD44-B661-DC8D39853C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ACB63D-FB30-B742-871B-B7DA93928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6DC3F5-9D09-3E45-B6DE-1789A42A3EB5}"/>
              </a:ext>
            </a:extLst>
          </p:cNvPr>
          <p:cNvSpPr>
            <a:spLocks noGrp="1"/>
          </p:cNvSpPr>
          <p:nvPr>
            <p:ph type="dt" sz="half" idx="10"/>
          </p:nvPr>
        </p:nvSpPr>
        <p:spPr/>
        <p:txBody>
          <a:bodyPr/>
          <a:lstStyle/>
          <a:p>
            <a:fld id="{4806DA13-A906-4414-BA0F-D95C221ED8C6}" type="datetime1">
              <a:rPr lang="en-US" smtClean="0"/>
              <a:t>5/26/2021</a:t>
            </a:fld>
            <a:endParaRPr lang="en-US" dirty="0"/>
          </a:p>
        </p:txBody>
      </p:sp>
      <p:sp>
        <p:nvSpPr>
          <p:cNvPr id="8" name="Footer Placeholder 7">
            <a:extLst>
              <a:ext uri="{FF2B5EF4-FFF2-40B4-BE49-F238E27FC236}">
                <a16:creationId xmlns:a16="http://schemas.microsoft.com/office/drawing/2014/main" id="{9036AB57-0130-EA42-9C4F-40D6E3414EBE}"/>
              </a:ext>
            </a:extLst>
          </p:cNvPr>
          <p:cNvSpPr>
            <a:spLocks noGrp="1"/>
          </p:cNvSpPr>
          <p:nvPr>
            <p:ph type="ftr" sz="quarter" idx="11"/>
          </p:nvPr>
        </p:nvSpPr>
        <p:spPr/>
        <p:txBody>
          <a:bodyPr/>
          <a:lstStyle/>
          <a:p>
            <a:r>
              <a:rPr lang="en-US"/>
              <a:t>VERSION SEPT 2020</a:t>
            </a:r>
            <a:endParaRPr lang="en-US" dirty="0"/>
          </a:p>
        </p:txBody>
      </p:sp>
      <p:sp>
        <p:nvSpPr>
          <p:cNvPr id="9" name="Slide Number Placeholder 8">
            <a:extLst>
              <a:ext uri="{FF2B5EF4-FFF2-40B4-BE49-F238E27FC236}">
                <a16:creationId xmlns:a16="http://schemas.microsoft.com/office/drawing/2014/main" id="{70981EE0-BFE3-1446-8B75-6868FE5450DD}"/>
              </a:ext>
            </a:extLst>
          </p:cNvPr>
          <p:cNvSpPr>
            <a:spLocks noGrp="1"/>
          </p:cNvSpPr>
          <p:nvPr>
            <p:ph type="sldNum" sz="quarter" idx="12"/>
          </p:nvPr>
        </p:nvSpPr>
        <p:spPr/>
        <p:txBody>
          <a:bodyPr/>
          <a:lstStyle/>
          <a:p>
            <a:fld id="{E8251638-7A60-8549-B921-24F9E5F02235}" type="slidenum">
              <a:rPr lang="en-US" smtClean="0"/>
              <a:t>‹#›</a:t>
            </a:fld>
            <a:endParaRPr lang="en-US" dirty="0"/>
          </a:p>
        </p:txBody>
      </p:sp>
    </p:spTree>
    <p:extLst>
      <p:ext uri="{BB962C8B-B14F-4D97-AF65-F5344CB8AC3E}">
        <p14:creationId xmlns:p14="http://schemas.microsoft.com/office/powerpoint/2010/main" val="368798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E1B5B-4840-FA4B-9052-4C70EAA918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5591C9-BA55-DE42-9AFA-798D20299F71}"/>
              </a:ext>
            </a:extLst>
          </p:cNvPr>
          <p:cNvSpPr>
            <a:spLocks noGrp="1"/>
          </p:cNvSpPr>
          <p:nvPr>
            <p:ph type="dt" sz="half" idx="10"/>
          </p:nvPr>
        </p:nvSpPr>
        <p:spPr/>
        <p:txBody>
          <a:bodyPr/>
          <a:lstStyle/>
          <a:p>
            <a:fld id="{460D71E9-F9E5-4353-9EE9-C4E22F145BC1}" type="datetime1">
              <a:rPr lang="en-US" smtClean="0"/>
              <a:t>5/26/2021</a:t>
            </a:fld>
            <a:endParaRPr lang="en-US" dirty="0"/>
          </a:p>
        </p:txBody>
      </p:sp>
      <p:sp>
        <p:nvSpPr>
          <p:cNvPr id="4" name="Footer Placeholder 3">
            <a:extLst>
              <a:ext uri="{FF2B5EF4-FFF2-40B4-BE49-F238E27FC236}">
                <a16:creationId xmlns:a16="http://schemas.microsoft.com/office/drawing/2014/main" id="{449CBFE0-0E54-D14B-9DAB-8EF6606736D7}"/>
              </a:ext>
            </a:extLst>
          </p:cNvPr>
          <p:cNvSpPr>
            <a:spLocks noGrp="1"/>
          </p:cNvSpPr>
          <p:nvPr>
            <p:ph type="ftr" sz="quarter" idx="11"/>
          </p:nvPr>
        </p:nvSpPr>
        <p:spPr/>
        <p:txBody>
          <a:bodyPr/>
          <a:lstStyle/>
          <a:p>
            <a:r>
              <a:rPr lang="en-US"/>
              <a:t>VERSION SEPT 2020</a:t>
            </a:r>
            <a:endParaRPr lang="en-US" dirty="0"/>
          </a:p>
        </p:txBody>
      </p:sp>
      <p:sp>
        <p:nvSpPr>
          <p:cNvPr id="5" name="Slide Number Placeholder 4">
            <a:extLst>
              <a:ext uri="{FF2B5EF4-FFF2-40B4-BE49-F238E27FC236}">
                <a16:creationId xmlns:a16="http://schemas.microsoft.com/office/drawing/2014/main" id="{FA0F5657-F352-884F-B3EA-404BDFE6F403}"/>
              </a:ext>
            </a:extLst>
          </p:cNvPr>
          <p:cNvSpPr>
            <a:spLocks noGrp="1"/>
          </p:cNvSpPr>
          <p:nvPr>
            <p:ph type="sldNum" sz="quarter" idx="12"/>
          </p:nvPr>
        </p:nvSpPr>
        <p:spPr/>
        <p:txBody>
          <a:bodyPr/>
          <a:lstStyle/>
          <a:p>
            <a:fld id="{E8251638-7A60-8549-B921-24F9E5F02235}" type="slidenum">
              <a:rPr lang="en-US" smtClean="0"/>
              <a:t>‹#›</a:t>
            </a:fld>
            <a:endParaRPr lang="en-US" dirty="0"/>
          </a:p>
        </p:txBody>
      </p:sp>
    </p:spTree>
    <p:extLst>
      <p:ext uri="{BB962C8B-B14F-4D97-AF65-F5344CB8AC3E}">
        <p14:creationId xmlns:p14="http://schemas.microsoft.com/office/powerpoint/2010/main" val="327342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8829BC-0865-FC40-BAD5-0B3D04F8594E}"/>
              </a:ext>
            </a:extLst>
          </p:cNvPr>
          <p:cNvSpPr>
            <a:spLocks noGrp="1"/>
          </p:cNvSpPr>
          <p:nvPr>
            <p:ph type="dt" sz="half" idx="10"/>
          </p:nvPr>
        </p:nvSpPr>
        <p:spPr/>
        <p:txBody>
          <a:bodyPr/>
          <a:lstStyle/>
          <a:p>
            <a:fld id="{75133E05-3EB3-4A90-85EA-742D8FCA56BB}" type="datetime1">
              <a:rPr lang="en-US" smtClean="0"/>
              <a:t>5/26/2021</a:t>
            </a:fld>
            <a:endParaRPr lang="en-US" dirty="0"/>
          </a:p>
        </p:txBody>
      </p:sp>
      <p:sp>
        <p:nvSpPr>
          <p:cNvPr id="3" name="Footer Placeholder 2">
            <a:extLst>
              <a:ext uri="{FF2B5EF4-FFF2-40B4-BE49-F238E27FC236}">
                <a16:creationId xmlns:a16="http://schemas.microsoft.com/office/drawing/2014/main" id="{62B1087B-7D78-A748-8626-3AEB0D70712D}"/>
              </a:ext>
            </a:extLst>
          </p:cNvPr>
          <p:cNvSpPr>
            <a:spLocks noGrp="1"/>
          </p:cNvSpPr>
          <p:nvPr>
            <p:ph type="ftr" sz="quarter" idx="11"/>
          </p:nvPr>
        </p:nvSpPr>
        <p:spPr/>
        <p:txBody>
          <a:bodyPr/>
          <a:lstStyle/>
          <a:p>
            <a:r>
              <a:rPr lang="en-US"/>
              <a:t>VERSION SEPT 2020</a:t>
            </a:r>
            <a:endParaRPr lang="en-US" dirty="0"/>
          </a:p>
        </p:txBody>
      </p:sp>
      <p:sp>
        <p:nvSpPr>
          <p:cNvPr id="4" name="Slide Number Placeholder 3">
            <a:extLst>
              <a:ext uri="{FF2B5EF4-FFF2-40B4-BE49-F238E27FC236}">
                <a16:creationId xmlns:a16="http://schemas.microsoft.com/office/drawing/2014/main" id="{886D45AB-C55C-0642-A2FB-474D8A8C257F}"/>
              </a:ext>
            </a:extLst>
          </p:cNvPr>
          <p:cNvSpPr>
            <a:spLocks noGrp="1"/>
          </p:cNvSpPr>
          <p:nvPr>
            <p:ph type="sldNum" sz="quarter" idx="12"/>
          </p:nvPr>
        </p:nvSpPr>
        <p:spPr/>
        <p:txBody>
          <a:bodyPr/>
          <a:lstStyle/>
          <a:p>
            <a:fld id="{E8251638-7A60-8549-B921-24F9E5F02235}" type="slidenum">
              <a:rPr lang="en-US" smtClean="0"/>
              <a:t>‹#›</a:t>
            </a:fld>
            <a:endParaRPr lang="en-US" dirty="0"/>
          </a:p>
        </p:txBody>
      </p:sp>
    </p:spTree>
    <p:extLst>
      <p:ext uri="{BB962C8B-B14F-4D97-AF65-F5344CB8AC3E}">
        <p14:creationId xmlns:p14="http://schemas.microsoft.com/office/powerpoint/2010/main" val="41195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AC35BD-29ED-42D5-B884-5981AE66C71E}" type="datetime1">
              <a:rPr lang="en-US" smtClean="0"/>
              <a:t>5/26/2021</a:t>
            </a:fld>
            <a:endParaRPr lang="en-US"/>
          </a:p>
        </p:txBody>
      </p:sp>
      <p:sp>
        <p:nvSpPr>
          <p:cNvPr id="5" name="Footer Placeholder 4"/>
          <p:cNvSpPr>
            <a:spLocks noGrp="1"/>
          </p:cNvSpPr>
          <p:nvPr>
            <p:ph type="ftr" sz="quarter" idx="11"/>
          </p:nvPr>
        </p:nvSpPr>
        <p:spPr/>
        <p:txBody>
          <a:bodyPr/>
          <a:lstStyle/>
          <a:p>
            <a:r>
              <a:rPr lang="en-US"/>
              <a:t>VERSION SEPT 2020</a:t>
            </a:r>
          </a:p>
        </p:txBody>
      </p:sp>
      <p:sp>
        <p:nvSpPr>
          <p:cNvPr id="6" name="Slide Number Placeholder 5"/>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277908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502E3-6717-1349-8946-ABF62B475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DFA27B-3A64-D54F-A399-5E57671F3D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2272D6-D69B-344C-B233-DE04A0775B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135FF8-E4FC-1943-8628-5AF3F4E64547}"/>
              </a:ext>
            </a:extLst>
          </p:cNvPr>
          <p:cNvSpPr>
            <a:spLocks noGrp="1"/>
          </p:cNvSpPr>
          <p:nvPr>
            <p:ph type="dt" sz="half" idx="10"/>
          </p:nvPr>
        </p:nvSpPr>
        <p:spPr/>
        <p:txBody>
          <a:bodyPr/>
          <a:lstStyle/>
          <a:p>
            <a:fld id="{A6810AC6-3520-40DD-9B0A-8BFE19E28459}" type="datetime1">
              <a:rPr lang="en-US" smtClean="0"/>
              <a:t>5/26/2021</a:t>
            </a:fld>
            <a:endParaRPr lang="en-US" dirty="0"/>
          </a:p>
        </p:txBody>
      </p:sp>
      <p:sp>
        <p:nvSpPr>
          <p:cNvPr id="6" name="Footer Placeholder 5">
            <a:extLst>
              <a:ext uri="{FF2B5EF4-FFF2-40B4-BE49-F238E27FC236}">
                <a16:creationId xmlns:a16="http://schemas.microsoft.com/office/drawing/2014/main" id="{B291D2C8-07EF-7E43-A2EF-3AB888B822E3}"/>
              </a:ext>
            </a:extLst>
          </p:cNvPr>
          <p:cNvSpPr>
            <a:spLocks noGrp="1"/>
          </p:cNvSpPr>
          <p:nvPr>
            <p:ph type="ftr" sz="quarter" idx="11"/>
          </p:nvPr>
        </p:nvSpPr>
        <p:spPr/>
        <p:txBody>
          <a:bodyPr/>
          <a:lstStyle/>
          <a:p>
            <a:r>
              <a:rPr lang="en-US"/>
              <a:t>VERSION SEPT 2020</a:t>
            </a:r>
            <a:endParaRPr lang="en-US" dirty="0"/>
          </a:p>
        </p:txBody>
      </p:sp>
      <p:sp>
        <p:nvSpPr>
          <p:cNvPr id="7" name="Slide Number Placeholder 6">
            <a:extLst>
              <a:ext uri="{FF2B5EF4-FFF2-40B4-BE49-F238E27FC236}">
                <a16:creationId xmlns:a16="http://schemas.microsoft.com/office/drawing/2014/main" id="{61FA3E6D-8626-2043-A448-B7514403B4E3}"/>
              </a:ext>
            </a:extLst>
          </p:cNvPr>
          <p:cNvSpPr>
            <a:spLocks noGrp="1"/>
          </p:cNvSpPr>
          <p:nvPr>
            <p:ph type="sldNum" sz="quarter" idx="12"/>
          </p:nvPr>
        </p:nvSpPr>
        <p:spPr/>
        <p:txBody>
          <a:bodyPr/>
          <a:lstStyle/>
          <a:p>
            <a:fld id="{E8251638-7A60-8549-B921-24F9E5F02235}" type="slidenum">
              <a:rPr lang="en-US" smtClean="0"/>
              <a:t>‹#›</a:t>
            </a:fld>
            <a:endParaRPr lang="en-US" dirty="0"/>
          </a:p>
        </p:txBody>
      </p:sp>
    </p:spTree>
    <p:extLst>
      <p:ext uri="{BB962C8B-B14F-4D97-AF65-F5344CB8AC3E}">
        <p14:creationId xmlns:p14="http://schemas.microsoft.com/office/powerpoint/2010/main" val="291151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7479F-BDB7-2F4B-9D14-B777814FC1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EAB96A-B42F-EF40-A5A9-1C855F0137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E001764-9E27-B146-84A2-BB8B800ACE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3E029-2F42-B246-82F9-A113EBD50F4D}"/>
              </a:ext>
            </a:extLst>
          </p:cNvPr>
          <p:cNvSpPr>
            <a:spLocks noGrp="1"/>
          </p:cNvSpPr>
          <p:nvPr>
            <p:ph type="dt" sz="half" idx="10"/>
          </p:nvPr>
        </p:nvSpPr>
        <p:spPr/>
        <p:txBody>
          <a:bodyPr/>
          <a:lstStyle/>
          <a:p>
            <a:fld id="{3F668F6F-AEB1-41FC-985B-D7B3899A15AB}" type="datetime1">
              <a:rPr lang="en-US" smtClean="0"/>
              <a:t>5/26/2021</a:t>
            </a:fld>
            <a:endParaRPr lang="en-US" dirty="0"/>
          </a:p>
        </p:txBody>
      </p:sp>
      <p:sp>
        <p:nvSpPr>
          <p:cNvPr id="6" name="Footer Placeholder 5">
            <a:extLst>
              <a:ext uri="{FF2B5EF4-FFF2-40B4-BE49-F238E27FC236}">
                <a16:creationId xmlns:a16="http://schemas.microsoft.com/office/drawing/2014/main" id="{0599BAC2-610E-194B-B8D5-B3F2FDCBB597}"/>
              </a:ext>
            </a:extLst>
          </p:cNvPr>
          <p:cNvSpPr>
            <a:spLocks noGrp="1"/>
          </p:cNvSpPr>
          <p:nvPr>
            <p:ph type="ftr" sz="quarter" idx="11"/>
          </p:nvPr>
        </p:nvSpPr>
        <p:spPr/>
        <p:txBody>
          <a:bodyPr/>
          <a:lstStyle/>
          <a:p>
            <a:r>
              <a:rPr lang="en-US"/>
              <a:t>VERSION SEPT 2020</a:t>
            </a:r>
            <a:endParaRPr lang="en-US" dirty="0"/>
          </a:p>
        </p:txBody>
      </p:sp>
      <p:sp>
        <p:nvSpPr>
          <p:cNvPr id="7" name="Slide Number Placeholder 6">
            <a:extLst>
              <a:ext uri="{FF2B5EF4-FFF2-40B4-BE49-F238E27FC236}">
                <a16:creationId xmlns:a16="http://schemas.microsoft.com/office/drawing/2014/main" id="{75DE6209-07C3-9946-BCA0-DFA83B773008}"/>
              </a:ext>
            </a:extLst>
          </p:cNvPr>
          <p:cNvSpPr>
            <a:spLocks noGrp="1"/>
          </p:cNvSpPr>
          <p:nvPr>
            <p:ph type="sldNum" sz="quarter" idx="12"/>
          </p:nvPr>
        </p:nvSpPr>
        <p:spPr/>
        <p:txBody>
          <a:bodyPr/>
          <a:lstStyle/>
          <a:p>
            <a:fld id="{E8251638-7A60-8549-B921-24F9E5F02235}" type="slidenum">
              <a:rPr lang="en-US" smtClean="0"/>
              <a:t>‹#›</a:t>
            </a:fld>
            <a:endParaRPr lang="en-US" dirty="0"/>
          </a:p>
        </p:txBody>
      </p:sp>
    </p:spTree>
    <p:extLst>
      <p:ext uri="{BB962C8B-B14F-4D97-AF65-F5344CB8AC3E}">
        <p14:creationId xmlns:p14="http://schemas.microsoft.com/office/powerpoint/2010/main" val="365139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5563D-5DA9-0644-BBD5-99881A6B2A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EECA26-6DFD-CD4E-AF94-E85DC41F02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874A76-0E1E-D744-A391-8BB44C2A2546}"/>
              </a:ext>
            </a:extLst>
          </p:cNvPr>
          <p:cNvSpPr>
            <a:spLocks noGrp="1"/>
          </p:cNvSpPr>
          <p:nvPr>
            <p:ph type="dt" sz="half" idx="10"/>
          </p:nvPr>
        </p:nvSpPr>
        <p:spPr/>
        <p:txBody>
          <a:bodyPr/>
          <a:lstStyle/>
          <a:p>
            <a:fld id="{B8B8EAF3-EB8D-4ECB-9560-62C0CA8AF327}" type="datetime1">
              <a:rPr lang="en-US" smtClean="0"/>
              <a:t>5/26/2021</a:t>
            </a:fld>
            <a:endParaRPr lang="en-US" dirty="0"/>
          </a:p>
        </p:txBody>
      </p:sp>
      <p:sp>
        <p:nvSpPr>
          <p:cNvPr id="5" name="Footer Placeholder 4">
            <a:extLst>
              <a:ext uri="{FF2B5EF4-FFF2-40B4-BE49-F238E27FC236}">
                <a16:creationId xmlns:a16="http://schemas.microsoft.com/office/drawing/2014/main" id="{2CC644CC-A486-8649-8AC2-8256CE3EDD8E}"/>
              </a:ext>
            </a:extLst>
          </p:cNvPr>
          <p:cNvSpPr>
            <a:spLocks noGrp="1"/>
          </p:cNvSpPr>
          <p:nvPr>
            <p:ph type="ftr" sz="quarter" idx="11"/>
          </p:nvPr>
        </p:nvSpPr>
        <p:spPr/>
        <p:txBody>
          <a:bodyPr/>
          <a:lstStyle/>
          <a:p>
            <a:r>
              <a:rPr lang="en-US"/>
              <a:t>VERSION SEPT 2020</a:t>
            </a:r>
            <a:endParaRPr lang="en-US" dirty="0"/>
          </a:p>
        </p:txBody>
      </p:sp>
      <p:sp>
        <p:nvSpPr>
          <p:cNvPr id="6" name="Slide Number Placeholder 5">
            <a:extLst>
              <a:ext uri="{FF2B5EF4-FFF2-40B4-BE49-F238E27FC236}">
                <a16:creationId xmlns:a16="http://schemas.microsoft.com/office/drawing/2014/main" id="{DC7FC477-D33A-A34F-BB46-01E1CAAF0832}"/>
              </a:ext>
            </a:extLst>
          </p:cNvPr>
          <p:cNvSpPr>
            <a:spLocks noGrp="1"/>
          </p:cNvSpPr>
          <p:nvPr>
            <p:ph type="sldNum" sz="quarter" idx="12"/>
          </p:nvPr>
        </p:nvSpPr>
        <p:spPr/>
        <p:txBody>
          <a:bodyPr/>
          <a:lstStyle/>
          <a:p>
            <a:fld id="{E8251638-7A60-8549-B921-24F9E5F02235}" type="slidenum">
              <a:rPr lang="en-US" smtClean="0"/>
              <a:t>‹#›</a:t>
            </a:fld>
            <a:endParaRPr lang="en-US" dirty="0"/>
          </a:p>
        </p:txBody>
      </p:sp>
    </p:spTree>
    <p:extLst>
      <p:ext uri="{BB962C8B-B14F-4D97-AF65-F5344CB8AC3E}">
        <p14:creationId xmlns:p14="http://schemas.microsoft.com/office/powerpoint/2010/main" val="32241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6F58B6-07E6-1048-B11F-1FD2584060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B0A280-9CF3-0D48-AA34-80D68C0B1E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830BA-95ED-954C-B3A1-711A19589B80}"/>
              </a:ext>
            </a:extLst>
          </p:cNvPr>
          <p:cNvSpPr>
            <a:spLocks noGrp="1"/>
          </p:cNvSpPr>
          <p:nvPr>
            <p:ph type="dt" sz="half" idx="10"/>
          </p:nvPr>
        </p:nvSpPr>
        <p:spPr/>
        <p:txBody>
          <a:bodyPr/>
          <a:lstStyle/>
          <a:p>
            <a:fld id="{1D05F756-984B-4BB7-97F9-A33B3B37D622}" type="datetime1">
              <a:rPr lang="en-US" smtClean="0"/>
              <a:t>5/26/2021</a:t>
            </a:fld>
            <a:endParaRPr lang="en-US" dirty="0"/>
          </a:p>
        </p:txBody>
      </p:sp>
      <p:sp>
        <p:nvSpPr>
          <p:cNvPr id="5" name="Footer Placeholder 4">
            <a:extLst>
              <a:ext uri="{FF2B5EF4-FFF2-40B4-BE49-F238E27FC236}">
                <a16:creationId xmlns:a16="http://schemas.microsoft.com/office/drawing/2014/main" id="{294AE8BA-055E-7740-87B9-966794EBF78E}"/>
              </a:ext>
            </a:extLst>
          </p:cNvPr>
          <p:cNvSpPr>
            <a:spLocks noGrp="1"/>
          </p:cNvSpPr>
          <p:nvPr>
            <p:ph type="ftr" sz="quarter" idx="11"/>
          </p:nvPr>
        </p:nvSpPr>
        <p:spPr/>
        <p:txBody>
          <a:bodyPr/>
          <a:lstStyle/>
          <a:p>
            <a:r>
              <a:rPr lang="en-US"/>
              <a:t>VERSION SEPT 2020</a:t>
            </a:r>
            <a:endParaRPr lang="en-US" dirty="0"/>
          </a:p>
        </p:txBody>
      </p:sp>
      <p:sp>
        <p:nvSpPr>
          <p:cNvPr id="6" name="Slide Number Placeholder 5">
            <a:extLst>
              <a:ext uri="{FF2B5EF4-FFF2-40B4-BE49-F238E27FC236}">
                <a16:creationId xmlns:a16="http://schemas.microsoft.com/office/drawing/2014/main" id="{62E197CF-8E1C-E146-950A-404CA302A8DA}"/>
              </a:ext>
            </a:extLst>
          </p:cNvPr>
          <p:cNvSpPr>
            <a:spLocks noGrp="1"/>
          </p:cNvSpPr>
          <p:nvPr>
            <p:ph type="sldNum" sz="quarter" idx="12"/>
          </p:nvPr>
        </p:nvSpPr>
        <p:spPr/>
        <p:txBody>
          <a:bodyPr/>
          <a:lstStyle/>
          <a:p>
            <a:fld id="{E8251638-7A60-8549-B921-24F9E5F02235}" type="slidenum">
              <a:rPr lang="en-US" smtClean="0"/>
              <a:t>‹#›</a:t>
            </a:fld>
            <a:endParaRPr lang="en-US" dirty="0"/>
          </a:p>
        </p:txBody>
      </p:sp>
    </p:spTree>
    <p:extLst>
      <p:ext uri="{BB962C8B-B14F-4D97-AF65-F5344CB8AC3E}">
        <p14:creationId xmlns:p14="http://schemas.microsoft.com/office/powerpoint/2010/main" val="283022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Full Image">
    <p:spTree>
      <p:nvGrpSpPr>
        <p:cNvPr id="1" name=""/>
        <p:cNvGrpSpPr/>
        <p:nvPr/>
      </p:nvGrpSpPr>
      <p:grpSpPr>
        <a:xfrm>
          <a:off x="0" y="0"/>
          <a:ext cx="0" cy="0"/>
          <a:chOff x="0" y="0"/>
          <a:chExt cx="0" cy="0"/>
        </a:xfrm>
      </p:grpSpPr>
      <p:sp>
        <p:nvSpPr>
          <p:cNvPr id="26" name="Slide Number"/>
          <p:cNvSpPr txBox="1">
            <a:spLocks noGrp="1"/>
          </p:cNvSpPr>
          <p:nvPr>
            <p:ph type="sldNum" sz="quarter" idx="2"/>
          </p:nvPr>
        </p:nvSpPr>
        <p:spPr>
          <a:xfrm>
            <a:off x="11753279" y="305270"/>
            <a:ext cx="363138" cy="370823"/>
          </a:xfrm>
          <a:prstGeom prst="rect">
            <a:avLst/>
          </a:prstGeom>
        </p:spPr>
        <p:txBody>
          <a:bodyPr/>
          <a:lstStyle>
            <a:lvl1pPr>
              <a:defRPr sz="1800" spc="0">
                <a:solidFill>
                  <a:srgbClr val="737572"/>
                </a:solidFill>
                <a:latin typeface="+mj-lt"/>
                <a:ea typeface="+mj-ea"/>
                <a:cs typeface="+mj-cs"/>
                <a:sym typeface="Lato Regular"/>
              </a:defRPr>
            </a:lvl1pPr>
          </a:lstStyle>
          <a:p>
            <a:fld id="{86CB4B4D-7CA3-9044-876B-883B54F8677D}" type="slidenum">
              <a:t>‹#›</a:t>
            </a:fld>
            <a:endParaRPr dirty="0"/>
          </a:p>
        </p:txBody>
      </p:sp>
      <p:sp>
        <p:nvSpPr>
          <p:cNvPr id="27" name="Picture Placeholder 8"/>
          <p:cNvSpPr>
            <a:spLocks noGrp="1"/>
          </p:cNvSpPr>
          <p:nvPr>
            <p:ph type="pic" idx="13"/>
          </p:nvPr>
        </p:nvSpPr>
        <p:spPr>
          <a:xfrm>
            <a:off x="-138394" y="-130629"/>
            <a:ext cx="12471965" cy="7119257"/>
          </a:xfrm>
          <a:prstGeom prst="rect">
            <a:avLst/>
          </a:prstGeom>
        </p:spPr>
        <p:txBody>
          <a:bodyPr lIns="91439" rIns="91439">
            <a:noAutofit/>
          </a:bodyPr>
          <a:lstStyle/>
          <a:p>
            <a:endParaRPr dirty="0"/>
          </a:p>
        </p:txBody>
      </p:sp>
    </p:spTree>
    <p:extLst>
      <p:ext uri="{BB962C8B-B14F-4D97-AF65-F5344CB8AC3E}">
        <p14:creationId xmlns:p14="http://schemas.microsoft.com/office/powerpoint/2010/main" val="209034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Blank copy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00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_Back pag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A428BC-FBF4-4349-971F-3AC3334F00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3902" y="659541"/>
            <a:ext cx="8401873" cy="5540448"/>
          </a:xfrm>
          <a:prstGeom prst="rect">
            <a:avLst/>
          </a:prstGeom>
        </p:spPr>
      </p:pic>
    </p:spTree>
    <p:extLst>
      <p:ext uri="{BB962C8B-B14F-4D97-AF65-F5344CB8AC3E}">
        <p14:creationId xmlns:p14="http://schemas.microsoft.com/office/powerpoint/2010/main" val="247185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01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2_Slide">
    <p:spTree>
      <p:nvGrpSpPr>
        <p:cNvPr id="1" name=""/>
        <p:cNvGrpSpPr/>
        <p:nvPr/>
      </p:nvGrpSpPr>
      <p:grpSpPr>
        <a:xfrm>
          <a:off x="0" y="0"/>
          <a:ext cx="0" cy="0"/>
          <a:chOff x="0" y="0"/>
          <a:chExt cx="0" cy="0"/>
        </a:xfrm>
      </p:grpSpPr>
      <p:sp>
        <p:nvSpPr>
          <p:cNvPr id="52" name="Picture Placeholder 8"/>
          <p:cNvSpPr>
            <a:spLocks noGrp="1"/>
          </p:cNvSpPr>
          <p:nvPr>
            <p:ph type="pic" sz="quarter" idx="13"/>
          </p:nvPr>
        </p:nvSpPr>
        <p:spPr>
          <a:xfrm>
            <a:off x="6827900" y="3755179"/>
            <a:ext cx="2124116" cy="2072354"/>
          </a:xfrm>
          <a:prstGeom prst="rect">
            <a:avLst/>
          </a:prstGeom>
        </p:spPr>
        <p:txBody>
          <a:bodyPr lIns="91439" rIns="91439">
            <a:noAutofit/>
          </a:bodyPr>
          <a:lstStyle/>
          <a:p>
            <a:endParaRPr dirty="0"/>
          </a:p>
        </p:txBody>
      </p:sp>
      <p:sp>
        <p:nvSpPr>
          <p:cNvPr id="53" name="Picture Placeholder 8"/>
          <p:cNvSpPr>
            <a:spLocks noGrp="1"/>
          </p:cNvSpPr>
          <p:nvPr>
            <p:ph type="pic" sz="quarter" idx="14"/>
          </p:nvPr>
        </p:nvSpPr>
        <p:spPr>
          <a:xfrm>
            <a:off x="4549700" y="3755179"/>
            <a:ext cx="2124115" cy="2072354"/>
          </a:xfrm>
          <a:prstGeom prst="rect">
            <a:avLst/>
          </a:prstGeom>
        </p:spPr>
        <p:txBody>
          <a:bodyPr lIns="91439" rIns="91439">
            <a:noAutofit/>
          </a:bodyPr>
          <a:lstStyle/>
          <a:p>
            <a:endParaRPr dirty="0"/>
          </a:p>
        </p:txBody>
      </p:sp>
      <p:sp>
        <p:nvSpPr>
          <p:cNvPr id="54" name="Picture Placeholder 8"/>
          <p:cNvSpPr>
            <a:spLocks noGrp="1"/>
          </p:cNvSpPr>
          <p:nvPr>
            <p:ph type="pic" sz="quarter" idx="15"/>
          </p:nvPr>
        </p:nvSpPr>
        <p:spPr>
          <a:xfrm>
            <a:off x="9106100" y="3755179"/>
            <a:ext cx="2124115" cy="2072354"/>
          </a:xfrm>
          <a:prstGeom prst="rect">
            <a:avLst/>
          </a:prstGeom>
        </p:spPr>
        <p:txBody>
          <a:bodyPr lIns="91439" rIns="91439">
            <a:noAutofit/>
          </a:bodyPr>
          <a:lstStyle/>
          <a:p>
            <a:endParaRPr dirty="0"/>
          </a:p>
        </p:txBody>
      </p:sp>
    </p:spTree>
    <p:extLst>
      <p:ext uri="{BB962C8B-B14F-4D97-AF65-F5344CB8AC3E}">
        <p14:creationId xmlns:p14="http://schemas.microsoft.com/office/powerpoint/2010/main" val="396717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42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B65F32-9063-4466-9162-9ACB2107635B}" type="datetime1">
              <a:rPr lang="en-US" smtClean="0"/>
              <a:t>5/26/2021</a:t>
            </a:fld>
            <a:endParaRPr lang="en-US"/>
          </a:p>
        </p:txBody>
      </p:sp>
      <p:sp>
        <p:nvSpPr>
          <p:cNvPr id="5" name="Footer Placeholder 4"/>
          <p:cNvSpPr>
            <a:spLocks noGrp="1"/>
          </p:cNvSpPr>
          <p:nvPr>
            <p:ph type="ftr" sz="quarter" idx="11"/>
          </p:nvPr>
        </p:nvSpPr>
        <p:spPr/>
        <p:txBody>
          <a:bodyPr/>
          <a:lstStyle/>
          <a:p>
            <a:r>
              <a:rPr lang="en-US"/>
              <a:t>VERSION SEPT 2020</a:t>
            </a:r>
          </a:p>
        </p:txBody>
      </p:sp>
      <p:sp>
        <p:nvSpPr>
          <p:cNvPr id="6" name="Slide Number Placeholder 5"/>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254079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146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B9C365B-AFCC-46CF-9A53-5BE7605504A8}" type="datetime1">
              <a:rPr lang="en-US" smtClean="0"/>
              <a:t>5/26/2021</a:t>
            </a:fld>
            <a:endParaRPr lang="en-US"/>
          </a:p>
        </p:txBody>
      </p:sp>
      <p:sp>
        <p:nvSpPr>
          <p:cNvPr id="5" name="Footer Placeholder 4"/>
          <p:cNvSpPr>
            <a:spLocks noGrp="1"/>
          </p:cNvSpPr>
          <p:nvPr>
            <p:ph type="ftr" sz="quarter" idx="11"/>
          </p:nvPr>
        </p:nvSpPr>
        <p:spPr/>
        <p:txBody>
          <a:bodyPr/>
          <a:lstStyle/>
          <a:p>
            <a:r>
              <a:rPr lang="en-US"/>
              <a:t>VERSION SEPT 2020</a:t>
            </a:r>
          </a:p>
        </p:txBody>
      </p:sp>
      <p:sp>
        <p:nvSpPr>
          <p:cNvPr id="6" name="Slide Number Placeholder 5"/>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68838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AC35BD-29ED-42D5-B884-5981AE66C71E}" type="datetime1">
              <a:rPr lang="en-US" smtClean="0"/>
              <a:t>5/26/2021</a:t>
            </a:fld>
            <a:endParaRPr lang="en-US"/>
          </a:p>
        </p:txBody>
      </p:sp>
      <p:sp>
        <p:nvSpPr>
          <p:cNvPr id="5" name="Footer Placeholder 4"/>
          <p:cNvSpPr>
            <a:spLocks noGrp="1"/>
          </p:cNvSpPr>
          <p:nvPr>
            <p:ph type="ftr" sz="quarter" idx="11"/>
          </p:nvPr>
        </p:nvSpPr>
        <p:spPr/>
        <p:txBody>
          <a:bodyPr/>
          <a:lstStyle/>
          <a:p>
            <a:r>
              <a:rPr lang="en-US"/>
              <a:t>VERSION SEPT 2020</a:t>
            </a:r>
          </a:p>
        </p:txBody>
      </p:sp>
      <p:sp>
        <p:nvSpPr>
          <p:cNvPr id="6" name="Slide Number Placeholder 5"/>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318927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B65F32-9063-4466-9162-9ACB2107635B}" type="datetime1">
              <a:rPr lang="en-US" smtClean="0"/>
              <a:t>5/26/2021</a:t>
            </a:fld>
            <a:endParaRPr lang="en-US"/>
          </a:p>
        </p:txBody>
      </p:sp>
      <p:sp>
        <p:nvSpPr>
          <p:cNvPr id="5" name="Footer Placeholder 4"/>
          <p:cNvSpPr>
            <a:spLocks noGrp="1"/>
          </p:cNvSpPr>
          <p:nvPr>
            <p:ph type="ftr" sz="quarter" idx="11"/>
          </p:nvPr>
        </p:nvSpPr>
        <p:spPr/>
        <p:txBody>
          <a:bodyPr/>
          <a:lstStyle/>
          <a:p>
            <a:r>
              <a:rPr lang="en-US"/>
              <a:t>VERSION SEPT 2020</a:t>
            </a:r>
          </a:p>
        </p:txBody>
      </p:sp>
      <p:sp>
        <p:nvSpPr>
          <p:cNvPr id="6" name="Slide Number Placeholder 5"/>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100010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5C16C8-CB63-46D5-8A3F-AA50436E4C4A}" type="datetime1">
              <a:rPr lang="en-US" smtClean="0"/>
              <a:t>5/26/2021</a:t>
            </a:fld>
            <a:endParaRPr lang="en-US"/>
          </a:p>
        </p:txBody>
      </p:sp>
      <p:sp>
        <p:nvSpPr>
          <p:cNvPr id="6" name="Footer Placeholder 5"/>
          <p:cNvSpPr>
            <a:spLocks noGrp="1"/>
          </p:cNvSpPr>
          <p:nvPr>
            <p:ph type="ftr" sz="quarter" idx="11"/>
          </p:nvPr>
        </p:nvSpPr>
        <p:spPr/>
        <p:txBody>
          <a:bodyPr/>
          <a:lstStyle/>
          <a:p>
            <a:r>
              <a:rPr lang="en-US"/>
              <a:t>VERSION SEPT 2020</a:t>
            </a:r>
          </a:p>
        </p:txBody>
      </p:sp>
      <p:sp>
        <p:nvSpPr>
          <p:cNvPr id="7" name="Slide Number Placeholder 6"/>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71738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D260F8-F797-4F72-A2D9-0758F6B8BC4B}" type="datetime1">
              <a:rPr lang="en-US" smtClean="0"/>
              <a:t>5/26/2021</a:t>
            </a:fld>
            <a:endParaRPr lang="en-US"/>
          </a:p>
        </p:txBody>
      </p:sp>
      <p:sp>
        <p:nvSpPr>
          <p:cNvPr id="8" name="Footer Placeholder 7"/>
          <p:cNvSpPr>
            <a:spLocks noGrp="1"/>
          </p:cNvSpPr>
          <p:nvPr>
            <p:ph type="ftr" sz="quarter" idx="11"/>
          </p:nvPr>
        </p:nvSpPr>
        <p:spPr/>
        <p:txBody>
          <a:bodyPr/>
          <a:lstStyle/>
          <a:p>
            <a:r>
              <a:rPr lang="en-US"/>
              <a:t>VERSION SEPT 2020</a:t>
            </a:r>
          </a:p>
        </p:txBody>
      </p:sp>
      <p:sp>
        <p:nvSpPr>
          <p:cNvPr id="9" name="Slide Number Placeholder 8"/>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188749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54107D-B4B4-4A88-9E9A-1638D687E6D8}" type="datetime1">
              <a:rPr lang="en-US" smtClean="0"/>
              <a:t>5/26/2021</a:t>
            </a:fld>
            <a:endParaRPr lang="en-US"/>
          </a:p>
        </p:txBody>
      </p:sp>
      <p:sp>
        <p:nvSpPr>
          <p:cNvPr id="4" name="Footer Placeholder 3"/>
          <p:cNvSpPr>
            <a:spLocks noGrp="1"/>
          </p:cNvSpPr>
          <p:nvPr>
            <p:ph type="ftr" sz="quarter" idx="11"/>
          </p:nvPr>
        </p:nvSpPr>
        <p:spPr/>
        <p:txBody>
          <a:bodyPr/>
          <a:lstStyle/>
          <a:p>
            <a:r>
              <a:rPr lang="en-US"/>
              <a:t>VERSION SEPT 2020</a:t>
            </a:r>
          </a:p>
        </p:txBody>
      </p:sp>
      <p:sp>
        <p:nvSpPr>
          <p:cNvPr id="5" name="Slide Number Placeholder 4"/>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162985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0D1350-8D55-480A-B21B-2DD0F9323166}" type="datetime1">
              <a:rPr lang="en-US" smtClean="0"/>
              <a:t>5/26/2021</a:t>
            </a:fld>
            <a:endParaRPr lang="en-US"/>
          </a:p>
        </p:txBody>
      </p:sp>
      <p:sp>
        <p:nvSpPr>
          <p:cNvPr id="3" name="Footer Placeholder 2"/>
          <p:cNvSpPr>
            <a:spLocks noGrp="1"/>
          </p:cNvSpPr>
          <p:nvPr>
            <p:ph type="ftr" sz="quarter" idx="11"/>
          </p:nvPr>
        </p:nvSpPr>
        <p:spPr/>
        <p:txBody>
          <a:bodyPr/>
          <a:lstStyle/>
          <a:p>
            <a:r>
              <a:rPr lang="en-US"/>
              <a:t>VERSION SEPT 2020</a:t>
            </a:r>
          </a:p>
        </p:txBody>
      </p:sp>
      <p:sp>
        <p:nvSpPr>
          <p:cNvPr id="4" name="Slide Number Placeholder 3"/>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187118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985C9F2-68F5-4A2E-BC79-7F87968A6A6A}" type="datetime1">
              <a:rPr lang="en-US" smtClean="0"/>
              <a:t>5/26/2021</a:t>
            </a:fld>
            <a:endParaRPr lang="en-US"/>
          </a:p>
        </p:txBody>
      </p:sp>
      <p:sp>
        <p:nvSpPr>
          <p:cNvPr id="6" name="Footer Placeholder 5"/>
          <p:cNvSpPr>
            <a:spLocks noGrp="1"/>
          </p:cNvSpPr>
          <p:nvPr>
            <p:ph type="ftr" sz="quarter" idx="11"/>
          </p:nvPr>
        </p:nvSpPr>
        <p:spPr/>
        <p:txBody>
          <a:bodyPr/>
          <a:lstStyle/>
          <a:p>
            <a:r>
              <a:rPr lang="en-US"/>
              <a:t>VERSION SEPT 2020</a:t>
            </a:r>
          </a:p>
        </p:txBody>
      </p:sp>
      <p:sp>
        <p:nvSpPr>
          <p:cNvPr id="7" name="Slide Number Placeholder 6"/>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19976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A5E2E4-B7BA-4FBA-AD04-2FF5D1E66940}" type="datetime1">
              <a:rPr lang="en-US" smtClean="0"/>
              <a:t>5/26/2021</a:t>
            </a:fld>
            <a:endParaRPr lang="en-US"/>
          </a:p>
        </p:txBody>
      </p:sp>
      <p:sp>
        <p:nvSpPr>
          <p:cNvPr id="6" name="Footer Placeholder 5"/>
          <p:cNvSpPr>
            <a:spLocks noGrp="1"/>
          </p:cNvSpPr>
          <p:nvPr>
            <p:ph type="ftr" sz="quarter" idx="11"/>
          </p:nvPr>
        </p:nvSpPr>
        <p:spPr/>
        <p:txBody>
          <a:bodyPr/>
          <a:lstStyle/>
          <a:p>
            <a:r>
              <a:rPr lang="en-US"/>
              <a:t>VERSION SEPT 2020</a:t>
            </a:r>
          </a:p>
        </p:txBody>
      </p:sp>
      <p:sp>
        <p:nvSpPr>
          <p:cNvPr id="7" name="Slide Number Placeholder 6"/>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246562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5C16C8-CB63-46D5-8A3F-AA50436E4C4A}" type="datetime1">
              <a:rPr lang="en-US" smtClean="0"/>
              <a:t>5/26/2021</a:t>
            </a:fld>
            <a:endParaRPr lang="en-US"/>
          </a:p>
        </p:txBody>
      </p:sp>
      <p:sp>
        <p:nvSpPr>
          <p:cNvPr id="6" name="Footer Placeholder 5"/>
          <p:cNvSpPr>
            <a:spLocks noGrp="1"/>
          </p:cNvSpPr>
          <p:nvPr>
            <p:ph type="ftr" sz="quarter" idx="11"/>
          </p:nvPr>
        </p:nvSpPr>
        <p:spPr/>
        <p:txBody>
          <a:bodyPr/>
          <a:lstStyle/>
          <a:p>
            <a:r>
              <a:rPr lang="en-US"/>
              <a:t>VERSION SEPT 2020</a:t>
            </a:r>
          </a:p>
        </p:txBody>
      </p:sp>
      <p:sp>
        <p:nvSpPr>
          <p:cNvPr id="7" name="Slide Number Placeholder 6"/>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253692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993397-4EC9-41E2-9767-F2A4219B66A9}" type="datetime1">
              <a:rPr lang="en-US" smtClean="0"/>
              <a:t>5/26/2021</a:t>
            </a:fld>
            <a:endParaRPr lang="en-US"/>
          </a:p>
        </p:txBody>
      </p:sp>
      <p:sp>
        <p:nvSpPr>
          <p:cNvPr id="5" name="Footer Placeholder 4"/>
          <p:cNvSpPr>
            <a:spLocks noGrp="1"/>
          </p:cNvSpPr>
          <p:nvPr>
            <p:ph type="ftr" sz="quarter" idx="11"/>
          </p:nvPr>
        </p:nvSpPr>
        <p:spPr/>
        <p:txBody>
          <a:bodyPr/>
          <a:lstStyle/>
          <a:p>
            <a:r>
              <a:rPr lang="en-US"/>
              <a:t>VERSION SEPT 2020</a:t>
            </a:r>
          </a:p>
        </p:txBody>
      </p:sp>
      <p:sp>
        <p:nvSpPr>
          <p:cNvPr id="6" name="Slide Number Placeholder 5"/>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117623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1D6ACF-6DCB-409D-98C8-FE9972178875}" type="datetime1">
              <a:rPr lang="en-US" smtClean="0"/>
              <a:t>5/26/2021</a:t>
            </a:fld>
            <a:endParaRPr lang="en-US"/>
          </a:p>
        </p:txBody>
      </p:sp>
      <p:sp>
        <p:nvSpPr>
          <p:cNvPr id="5" name="Footer Placeholder 4"/>
          <p:cNvSpPr>
            <a:spLocks noGrp="1"/>
          </p:cNvSpPr>
          <p:nvPr>
            <p:ph type="ftr" sz="quarter" idx="11"/>
          </p:nvPr>
        </p:nvSpPr>
        <p:spPr/>
        <p:txBody>
          <a:bodyPr/>
          <a:lstStyle/>
          <a:p>
            <a:r>
              <a:rPr lang="en-US"/>
              <a:t>VERSION SEPT 2020</a:t>
            </a:r>
          </a:p>
        </p:txBody>
      </p:sp>
      <p:sp>
        <p:nvSpPr>
          <p:cNvPr id="6" name="Slide Number Placeholder 5"/>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357630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32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38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Blank copy 1">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41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D260F8-F797-4F72-A2D9-0758F6B8BC4B}" type="datetime1">
              <a:rPr lang="en-US" smtClean="0"/>
              <a:t>5/26/2021</a:t>
            </a:fld>
            <a:endParaRPr lang="en-US"/>
          </a:p>
        </p:txBody>
      </p:sp>
      <p:sp>
        <p:nvSpPr>
          <p:cNvPr id="8" name="Footer Placeholder 7"/>
          <p:cNvSpPr>
            <a:spLocks noGrp="1"/>
          </p:cNvSpPr>
          <p:nvPr>
            <p:ph type="ftr" sz="quarter" idx="11"/>
          </p:nvPr>
        </p:nvSpPr>
        <p:spPr/>
        <p:txBody>
          <a:bodyPr/>
          <a:lstStyle/>
          <a:p>
            <a:r>
              <a:rPr lang="en-US"/>
              <a:t>VERSION SEPT 2020</a:t>
            </a:r>
          </a:p>
        </p:txBody>
      </p:sp>
      <p:sp>
        <p:nvSpPr>
          <p:cNvPr id="9" name="Slide Number Placeholder 8"/>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309148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54107D-B4B4-4A88-9E9A-1638D687E6D8}" type="datetime1">
              <a:rPr lang="en-US" smtClean="0"/>
              <a:t>5/26/2021</a:t>
            </a:fld>
            <a:endParaRPr lang="en-US"/>
          </a:p>
        </p:txBody>
      </p:sp>
      <p:sp>
        <p:nvSpPr>
          <p:cNvPr id="4" name="Footer Placeholder 3"/>
          <p:cNvSpPr>
            <a:spLocks noGrp="1"/>
          </p:cNvSpPr>
          <p:nvPr>
            <p:ph type="ftr" sz="quarter" idx="11"/>
          </p:nvPr>
        </p:nvSpPr>
        <p:spPr/>
        <p:txBody>
          <a:bodyPr/>
          <a:lstStyle/>
          <a:p>
            <a:r>
              <a:rPr lang="en-US"/>
              <a:t>VERSION SEPT 2020</a:t>
            </a:r>
          </a:p>
        </p:txBody>
      </p:sp>
      <p:sp>
        <p:nvSpPr>
          <p:cNvPr id="5" name="Slide Number Placeholder 4"/>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26385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0D1350-8D55-480A-B21B-2DD0F9323166}" type="datetime1">
              <a:rPr lang="en-US" smtClean="0"/>
              <a:t>5/26/2021</a:t>
            </a:fld>
            <a:endParaRPr lang="en-US"/>
          </a:p>
        </p:txBody>
      </p:sp>
      <p:sp>
        <p:nvSpPr>
          <p:cNvPr id="3" name="Footer Placeholder 2"/>
          <p:cNvSpPr>
            <a:spLocks noGrp="1"/>
          </p:cNvSpPr>
          <p:nvPr>
            <p:ph type="ftr" sz="quarter" idx="11"/>
          </p:nvPr>
        </p:nvSpPr>
        <p:spPr/>
        <p:txBody>
          <a:bodyPr/>
          <a:lstStyle/>
          <a:p>
            <a:r>
              <a:rPr lang="en-US"/>
              <a:t>VERSION SEPT 2020</a:t>
            </a:r>
          </a:p>
        </p:txBody>
      </p:sp>
      <p:sp>
        <p:nvSpPr>
          <p:cNvPr id="4" name="Slide Number Placeholder 3"/>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261438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985C9F2-68F5-4A2E-BC79-7F87968A6A6A}" type="datetime1">
              <a:rPr lang="en-US" smtClean="0"/>
              <a:t>5/26/2021</a:t>
            </a:fld>
            <a:endParaRPr lang="en-US"/>
          </a:p>
        </p:txBody>
      </p:sp>
      <p:sp>
        <p:nvSpPr>
          <p:cNvPr id="6" name="Footer Placeholder 5"/>
          <p:cNvSpPr>
            <a:spLocks noGrp="1"/>
          </p:cNvSpPr>
          <p:nvPr>
            <p:ph type="ftr" sz="quarter" idx="11"/>
          </p:nvPr>
        </p:nvSpPr>
        <p:spPr/>
        <p:txBody>
          <a:bodyPr/>
          <a:lstStyle/>
          <a:p>
            <a:r>
              <a:rPr lang="en-US"/>
              <a:t>VERSION SEPT 2020</a:t>
            </a:r>
          </a:p>
        </p:txBody>
      </p:sp>
      <p:sp>
        <p:nvSpPr>
          <p:cNvPr id="7" name="Slide Number Placeholder 6"/>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207258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A5E2E4-B7BA-4FBA-AD04-2FF5D1E66940}" type="datetime1">
              <a:rPr lang="en-US" smtClean="0"/>
              <a:t>5/26/2021</a:t>
            </a:fld>
            <a:endParaRPr lang="en-US"/>
          </a:p>
        </p:txBody>
      </p:sp>
      <p:sp>
        <p:nvSpPr>
          <p:cNvPr id="6" name="Footer Placeholder 5"/>
          <p:cNvSpPr>
            <a:spLocks noGrp="1"/>
          </p:cNvSpPr>
          <p:nvPr>
            <p:ph type="ftr" sz="quarter" idx="11"/>
          </p:nvPr>
        </p:nvSpPr>
        <p:spPr/>
        <p:txBody>
          <a:bodyPr/>
          <a:lstStyle/>
          <a:p>
            <a:r>
              <a:rPr lang="en-US"/>
              <a:t>VERSION SEPT 2020</a:t>
            </a:r>
          </a:p>
        </p:txBody>
      </p:sp>
      <p:sp>
        <p:nvSpPr>
          <p:cNvPr id="7" name="Slide Number Placeholder 6"/>
          <p:cNvSpPr>
            <a:spLocks noGrp="1"/>
          </p:cNvSpPr>
          <p:nvPr>
            <p:ph type="sldNum" sz="quarter" idx="12"/>
          </p:nvPr>
        </p:nvSpPr>
        <p:spPr/>
        <p:txBody>
          <a:bodyPr/>
          <a:lstStyle/>
          <a:p>
            <a:fld id="{72757157-049C-44E9-AF57-D20FEB938CCE}" type="slidenum">
              <a:rPr lang="en-US" smtClean="0"/>
              <a:t>‹#›</a:t>
            </a:fld>
            <a:endParaRPr lang="en-US"/>
          </a:p>
        </p:txBody>
      </p:sp>
    </p:spTree>
    <p:extLst>
      <p:ext uri="{BB962C8B-B14F-4D97-AF65-F5344CB8AC3E}">
        <p14:creationId xmlns:p14="http://schemas.microsoft.com/office/powerpoint/2010/main" val="270970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B4F042-BC86-48AD-8B9E-8FEF4F73A80D}" type="datetime1">
              <a:rPr lang="en-US" smtClean="0"/>
              <a:t>5/26/2021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VERSION SEPT 2020</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757157-049C-44E9-AF57-D20FEB938CCE}" type="slidenum">
              <a:rPr lang="en-US" smtClean="0"/>
              <a:t>‹#›</a:t>
            </a:fld>
            <a:endParaRPr lang="en-US"/>
          </a:p>
        </p:txBody>
      </p:sp>
    </p:spTree>
    <p:extLst>
      <p:ext uri="{BB962C8B-B14F-4D97-AF65-F5344CB8AC3E}">
        <p14:creationId xmlns:p14="http://schemas.microsoft.com/office/powerpoint/2010/main" val="1602086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AD569A-336F-674C-AB91-81F7FDD52F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477219-06D0-4B40-B41F-0A32FA01B6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68326-F42E-2E4E-A086-FF656F2E8E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086267-15A9-4A67-B65F-BCBB032594D4}" type="datetime1">
              <a:rPr lang="en-US" smtClean="0"/>
              <a:t>5/26/2021</a:t>
            </a:fld>
            <a:endParaRPr lang="en-US" dirty="0"/>
          </a:p>
        </p:txBody>
      </p:sp>
      <p:sp>
        <p:nvSpPr>
          <p:cNvPr id="5" name="Footer Placeholder 4">
            <a:extLst>
              <a:ext uri="{FF2B5EF4-FFF2-40B4-BE49-F238E27FC236}">
                <a16:creationId xmlns:a16="http://schemas.microsoft.com/office/drawing/2014/main" id="{5E96C72D-F4DC-474A-BBEA-FFF401D39C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VERSION SEPT 2020</a:t>
            </a:r>
            <a:endParaRPr lang="en-US" dirty="0"/>
          </a:p>
        </p:txBody>
      </p:sp>
      <p:sp>
        <p:nvSpPr>
          <p:cNvPr id="6" name="Slide Number Placeholder 5">
            <a:extLst>
              <a:ext uri="{FF2B5EF4-FFF2-40B4-BE49-F238E27FC236}">
                <a16:creationId xmlns:a16="http://schemas.microsoft.com/office/drawing/2014/main" id="{07A7BFF0-0EA0-9B41-9B66-C8F645CF9C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251638-7A60-8549-B921-24F9E5F02235}" type="slidenum">
              <a:rPr lang="en-US" smtClean="0"/>
              <a:t>‹#›</a:t>
            </a:fld>
            <a:endParaRPr lang="en-US" dirty="0"/>
          </a:p>
        </p:txBody>
      </p:sp>
    </p:spTree>
    <p:extLst>
      <p:ext uri="{BB962C8B-B14F-4D97-AF65-F5344CB8AC3E}">
        <p14:creationId xmlns:p14="http://schemas.microsoft.com/office/powerpoint/2010/main" val="108510846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36" r:id="rId17"/>
    <p:sldLayoutId id="214748374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B4F042-BC86-48AD-8B9E-8FEF4F73A80D}" type="datetime1">
              <a:rPr lang="en-US" smtClean="0"/>
              <a:t>5/26/2021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VERSION SEPT 2020</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757157-049C-44E9-AF57-D20FEB938CCE}" type="slidenum">
              <a:rPr lang="en-US" smtClean="0"/>
              <a:t>‹#›</a:t>
            </a:fld>
            <a:endParaRPr lang="en-US"/>
          </a:p>
        </p:txBody>
      </p:sp>
    </p:spTree>
    <p:extLst>
      <p:ext uri="{BB962C8B-B14F-4D97-AF65-F5344CB8AC3E}">
        <p14:creationId xmlns:p14="http://schemas.microsoft.com/office/powerpoint/2010/main" val="332403642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8" Type="http://schemas.openxmlformats.org/officeDocument/2006/relationships/image" Target="../media/image85.png"/><Relationship Id="rId13" Type="http://schemas.microsoft.com/office/2007/relationships/hdphoto" Target="../media/hdphoto16.wdp"/><Relationship Id="rId18" Type="http://schemas.openxmlformats.org/officeDocument/2006/relationships/image" Target="../media/image90.png"/><Relationship Id="rId3" Type="http://schemas.openxmlformats.org/officeDocument/2006/relationships/image" Target="../media/image17.png"/><Relationship Id="rId7" Type="http://schemas.openxmlformats.org/officeDocument/2006/relationships/image" Target="../media/image84.jpeg"/><Relationship Id="rId12" Type="http://schemas.openxmlformats.org/officeDocument/2006/relationships/image" Target="../media/image87.png"/><Relationship Id="rId17" Type="http://schemas.openxmlformats.org/officeDocument/2006/relationships/image" Target="../media/image39.png"/><Relationship Id="rId2" Type="http://schemas.openxmlformats.org/officeDocument/2006/relationships/notesSlide" Target="../notesSlides/notesSlide11.xml"/><Relationship Id="rId16" Type="http://schemas.openxmlformats.org/officeDocument/2006/relationships/image" Target="../media/image89.png"/><Relationship Id="rId1" Type="http://schemas.openxmlformats.org/officeDocument/2006/relationships/slideLayout" Target="../slideLayouts/slideLayout42.xml"/><Relationship Id="rId6" Type="http://schemas.openxmlformats.org/officeDocument/2006/relationships/image" Target="../media/image83.png"/><Relationship Id="rId11" Type="http://schemas.microsoft.com/office/2007/relationships/hdphoto" Target="../media/hdphoto15.wdp"/><Relationship Id="rId5" Type="http://schemas.openxmlformats.org/officeDocument/2006/relationships/image" Target="../media/image7.png"/><Relationship Id="rId15" Type="http://schemas.openxmlformats.org/officeDocument/2006/relationships/image" Target="../media/image88.jpeg"/><Relationship Id="rId10" Type="http://schemas.openxmlformats.org/officeDocument/2006/relationships/image" Target="../media/image86.png"/><Relationship Id="rId4" Type="http://schemas.openxmlformats.org/officeDocument/2006/relationships/image" Target="../media/image82.jpeg"/><Relationship Id="rId9" Type="http://schemas.openxmlformats.org/officeDocument/2006/relationships/image" Target="../media/image41.png"/><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13" Type="http://schemas.microsoft.com/office/2007/relationships/hdphoto" Target="../media/hdphoto18.wdp"/><Relationship Id="rId18" Type="http://schemas.microsoft.com/office/2007/relationships/hdphoto" Target="../media/hdphoto20.wdp"/><Relationship Id="rId3" Type="http://schemas.openxmlformats.org/officeDocument/2006/relationships/image" Target="../media/image17.png"/><Relationship Id="rId21" Type="http://schemas.openxmlformats.org/officeDocument/2006/relationships/image" Target="../media/image11.png"/><Relationship Id="rId7" Type="http://schemas.openxmlformats.org/officeDocument/2006/relationships/image" Target="../media/image93.png"/><Relationship Id="rId12" Type="http://schemas.openxmlformats.org/officeDocument/2006/relationships/image" Target="../media/image95.png"/><Relationship Id="rId17" Type="http://schemas.openxmlformats.org/officeDocument/2006/relationships/image" Target="../media/image97.png"/><Relationship Id="rId2" Type="http://schemas.openxmlformats.org/officeDocument/2006/relationships/notesSlide" Target="../notesSlides/notesSlide12.xml"/><Relationship Id="rId16" Type="http://schemas.microsoft.com/office/2007/relationships/hdphoto" Target="../media/hdphoto19.wdp"/><Relationship Id="rId20" Type="http://schemas.microsoft.com/office/2007/relationships/hdphoto" Target="../media/hdphoto21.wdp"/><Relationship Id="rId1" Type="http://schemas.openxmlformats.org/officeDocument/2006/relationships/slideLayout" Target="../slideLayouts/slideLayout42.xml"/><Relationship Id="rId6" Type="http://schemas.openxmlformats.org/officeDocument/2006/relationships/image" Target="../media/image92.png"/><Relationship Id="rId11" Type="http://schemas.microsoft.com/office/2007/relationships/hdphoto" Target="../media/hdphoto17.wdp"/><Relationship Id="rId5" Type="http://schemas.openxmlformats.org/officeDocument/2006/relationships/image" Target="../media/image7.png"/><Relationship Id="rId15" Type="http://schemas.openxmlformats.org/officeDocument/2006/relationships/image" Target="../media/image96.png"/><Relationship Id="rId10" Type="http://schemas.openxmlformats.org/officeDocument/2006/relationships/image" Target="../media/image94.png"/><Relationship Id="rId19" Type="http://schemas.openxmlformats.org/officeDocument/2006/relationships/image" Target="../media/image98.png"/><Relationship Id="rId4" Type="http://schemas.openxmlformats.org/officeDocument/2006/relationships/image" Target="../media/image91.jpeg"/><Relationship Id="rId9" Type="http://schemas.openxmlformats.org/officeDocument/2006/relationships/image" Target="../media/image19.png"/><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notesSlide" Target="../notesSlides/notesSlide3.xml"/><Relationship Id="rId16" Type="http://schemas.openxmlformats.org/officeDocument/2006/relationships/image" Target="../media/image29.emf"/><Relationship Id="rId1" Type="http://schemas.openxmlformats.org/officeDocument/2006/relationships/slideLayout" Target="../slideLayouts/slideLayout2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7.png"/><Relationship Id="rId15" Type="http://schemas.openxmlformats.org/officeDocument/2006/relationships/image" Target="../media/image28.emf"/><Relationship Id="rId10" Type="http://schemas.openxmlformats.org/officeDocument/2006/relationships/image" Target="../media/image23.png"/><Relationship Id="rId4" Type="http://schemas.openxmlformats.org/officeDocument/2006/relationships/image" Target="../media/image18.jpg"/><Relationship Id="rId9" Type="http://schemas.openxmlformats.org/officeDocument/2006/relationships/image" Target="../media/image22.jpe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5.jpeg"/><Relationship Id="rId3" Type="http://schemas.openxmlformats.org/officeDocument/2006/relationships/image" Target="../media/image17.png"/><Relationship Id="rId7" Type="http://schemas.openxmlformats.org/officeDocument/2006/relationships/image" Target="../media/image20.png"/><Relationship Id="rId12" Type="http://schemas.microsoft.com/office/2007/relationships/hdphoto" Target="../media/hdphoto1.wdp"/><Relationship Id="rId17" Type="http://schemas.openxmlformats.org/officeDocument/2006/relationships/image" Target="../media/image29.emf"/><Relationship Id="rId2" Type="http://schemas.openxmlformats.org/officeDocument/2006/relationships/notesSlide" Target="../notesSlides/notesSlide4.xml"/><Relationship Id="rId16" Type="http://schemas.openxmlformats.org/officeDocument/2006/relationships/image" Target="../media/image28.emf"/><Relationship Id="rId1" Type="http://schemas.openxmlformats.org/officeDocument/2006/relationships/slideLayout" Target="../slideLayouts/slideLayout2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7.png"/><Relationship Id="rId1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18.jpg"/><Relationship Id="rId9" Type="http://schemas.openxmlformats.org/officeDocument/2006/relationships/image" Target="../media/image22.jpeg"/><Relationship Id="rId14" Type="http://schemas.openxmlformats.org/officeDocument/2006/relationships/image" Target="../media/image26.jpe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39.png"/><Relationship Id="rId3" Type="http://schemas.openxmlformats.org/officeDocument/2006/relationships/image" Target="../media/image17.png"/><Relationship Id="rId7" Type="http://schemas.openxmlformats.org/officeDocument/2006/relationships/image" Target="../media/image31.png"/><Relationship Id="rId12" Type="http://schemas.openxmlformats.org/officeDocument/2006/relationships/image" Target="../media/image35.png"/><Relationship Id="rId17" Type="http://schemas.openxmlformats.org/officeDocument/2006/relationships/image" Target="../media/image38.png"/><Relationship Id="rId2" Type="http://schemas.openxmlformats.org/officeDocument/2006/relationships/notesSlide" Target="../notesSlides/notesSlide5.xml"/><Relationship Id="rId16" Type="http://schemas.microsoft.com/office/2007/relationships/hdphoto" Target="../media/hdphoto4.wdp"/><Relationship Id="rId1" Type="http://schemas.openxmlformats.org/officeDocument/2006/relationships/slideLayout" Target="../slideLayouts/slideLayout30.xml"/><Relationship Id="rId6" Type="http://schemas.openxmlformats.org/officeDocument/2006/relationships/image" Target="../media/image7.png"/><Relationship Id="rId11" Type="http://schemas.microsoft.com/office/2007/relationships/hdphoto" Target="../media/hdphoto2.wdp"/><Relationship Id="rId5" Type="http://schemas.openxmlformats.org/officeDocument/2006/relationships/image" Target="../media/image19.png"/><Relationship Id="rId15" Type="http://schemas.openxmlformats.org/officeDocument/2006/relationships/image" Target="../media/image37.png"/><Relationship Id="rId10" Type="http://schemas.openxmlformats.org/officeDocument/2006/relationships/image" Target="../media/image34.png"/><Relationship Id="rId19" Type="http://schemas.openxmlformats.org/officeDocument/2006/relationships/image" Target="../media/image40.jpeg"/><Relationship Id="rId4" Type="http://schemas.openxmlformats.org/officeDocument/2006/relationships/image" Target="../media/image30.jpeg"/><Relationship Id="rId9" Type="http://schemas.openxmlformats.org/officeDocument/2006/relationships/image" Target="../media/image33.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jpeg"/><Relationship Id="rId3" Type="http://schemas.openxmlformats.org/officeDocument/2006/relationships/image" Target="../media/image17.png"/><Relationship Id="rId7" Type="http://schemas.openxmlformats.org/officeDocument/2006/relationships/image" Target="../media/image8.png"/><Relationship Id="rId12" Type="http://schemas.openxmlformats.org/officeDocument/2006/relationships/image" Target="../media/image45.png"/><Relationship Id="rId17" Type="http://schemas.openxmlformats.org/officeDocument/2006/relationships/image" Target="../media/image11.png"/><Relationship Id="rId2" Type="http://schemas.openxmlformats.org/officeDocument/2006/relationships/notesSlide" Target="../notesSlides/notesSlide6.xml"/><Relationship Id="rId16" Type="http://schemas.openxmlformats.org/officeDocument/2006/relationships/image" Target="../media/image48.png"/><Relationship Id="rId1" Type="http://schemas.openxmlformats.org/officeDocument/2006/relationships/slideLayout" Target="../slideLayouts/slideLayout27.xml"/><Relationship Id="rId6" Type="http://schemas.openxmlformats.org/officeDocument/2006/relationships/image" Target="../media/image41.png"/><Relationship Id="rId11" Type="http://schemas.microsoft.com/office/2007/relationships/hdphoto" Target="../media/hdphoto5.wdp"/><Relationship Id="rId5" Type="http://schemas.openxmlformats.org/officeDocument/2006/relationships/image" Target="../media/image7.png"/><Relationship Id="rId1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6.jpeg"/><Relationship Id="rId9" Type="http://schemas.openxmlformats.org/officeDocument/2006/relationships/image" Target="../media/image43.png"/><Relationship Id="rId1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4.jpeg"/><Relationship Id="rId3" Type="http://schemas.openxmlformats.org/officeDocument/2006/relationships/image" Target="../media/image17.png"/><Relationship Id="rId7" Type="http://schemas.microsoft.com/office/2007/relationships/hdphoto" Target="../media/hdphoto6.wdp"/><Relationship Id="rId12" Type="http://schemas.openxmlformats.org/officeDocument/2006/relationships/image" Target="../media/image53.png"/><Relationship Id="rId2" Type="http://schemas.openxmlformats.org/officeDocument/2006/relationships/notesSlide" Target="../notesSlides/notesSlide7.xml"/><Relationship Id="rId16" Type="http://schemas.openxmlformats.org/officeDocument/2006/relationships/image" Target="../media/image56.jpeg"/><Relationship Id="rId1" Type="http://schemas.openxmlformats.org/officeDocument/2006/relationships/slideLayout" Target="../slideLayouts/slideLayout27.xml"/><Relationship Id="rId6" Type="http://schemas.openxmlformats.org/officeDocument/2006/relationships/image" Target="../media/image41.png"/><Relationship Id="rId11" Type="http://schemas.openxmlformats.org/officeDocument/2006/relationships/image" Target="../media/image52.jpeg"/><Relationship Id="rId5" Type="http://schemas.openxmlformats.org/officeDocument/2006/relationships/image" Target="../media/image7.png"/><Relationship Id="rId15" Type="http://schemas.openxmlformats.org/officeDocument/2006/relationships/image" Target="../media/image8.png"/><Relationship Id="rId10" Type="http://schemas.openxmlformats.org/officeDocument/2006/relationships/image" Target="../media/image51.jpeg"/><Relationship Id="rId4" Type="http://schemas.openxmlformats.org/officeDocument/2006/relationships/image" Target="../media/image49.jpeg"/><Relationship Id="rId9" Type="http://schemas.openxmlformats.org/officeDocument/2006/relationships/image" Target="../media/image50.tiff"/><Relationship Id="rId14" Type="http://schemas.openxmlformats.org/officeDocument/2006/relationships/image" Target="../media/image55.jpeg"/></Relationships>
</file>

<file path=ppt/slides/_rels/slide8.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g"/><Relationship Id="rId18" Type="http://schemas.openxmlformats.org/officeDocument/2006/relationships/image" Target="../media/image67.gif"/><Relationship Id="rId3" Type="http://schemas.openxmlformats.org/officeDocument/2006/relationships/image" Target="../media/image17.png"/><Relationship Id="rId7" Type="http://schemas.openxmlformats.org/officeDocument/2006/relationships/image" Target="../media/image58.jpeg"/><Relationship Id="rId12" Type="http://schemas.openxmlformats.org/officeDocument/2006/relationships/image" Target="../media/image63.jpeg"/><Relationship Id="rId17" Type="http://schemas.microsoft.com/office/2007/relationships/hdphoto" Target="../media/hdphoto8.wdp"/><Relationship Id="rId2" Type="http://schemas.openxmlformats.org/officeDocument/2006/relationships/notesSlide" Target="../notesSlides/notesSlide8.xml"/><Relationship Id="rId16" Type="http://schemas.openxmlformats.org/officeDocument/2006/relationships/image" Target="../media/image66.png"/><Relationship Id="rId1" Type="http://schemas.openxmlformats.org/officeDocument/2006/relationships/slideLayout" Target="../slideLayouts/slideLayout29.xml"/><Relationship Id="rId6" Type="http://schemas.microsoft.com/office/2007/relationships/hdphoto" Target="../media/hdphoto7.wdp"/><Relationship Id="rId11" Type="http://schemas.openxmlformats.org/officeDocument/2006/relationships/image" Target="../media/image62.jpeg"/><Relationship Id="rId5" Type="http://schemas.openxmlformats.org/officeDocument/2006/relationships/image" Target="../media/image57.png"/><Relationship Id="rId15" Type="http://schemas.openxmlformats.org/officeDocument/2006/relationships/image" Target="../media/image65.png"/><Relationship Id="rId10" Type="http://schemas.openxmlformats.org/officeDocument/2006/relationships/image" Target="../media/image61.jpeg"/><Relationship Id="rId4" Type="http://schemas.openxmlformats.org/officeDocument/2006/relationships/image" Target="../media/image19.png"/><Relationship Id="rId9" Type="http://schemas.openxmlformats.org/officeDocument/2006/relationships/image" Target="../media/image60.jpeg"/><Relationship Id="rId1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2.png"/><Relationship Id="rId13" Type="http://schemas.microsoft.com/office/2007/relationships/hdphoto" Target="../media/hdphoto10.wdp"/><Relationship Id="rId18" Type="http://schemas.microsoft.com/office/2007/relationships/hdphoto" Target="../media/hdphoto12.wdp"/><Relationship Id="rId3" Type="http://schemas.openxmlformats.org/officeDocument/2006/relationships/image" Target="../media/image17.png"/><Relationship Id="rId21" Type="http://schemas.openxmlformats.org/officeDocument/2006/relationships/image" Target="../media/image80.png"/><Relationship Id="rId7" Type="http://schemas.openxmlformats.org/officeDocument/2006/relationships/image" Target="../media/image71.png"/><Relationship Id="rId12" Type="http://schemas.openxmlformats.org/officeDocument/2006/relationships/image" Target="../media/image75.png"/><Relationship Id="rId17" Type="http://schemas.openxmlformats.org/officeDocument/2006/relationships/image" Target="../media/image78.png"/><Relationship Id="rId2" Type="http://schemas.openxmlformats.org/officeDocument/2006/relationships/notesSlide" Target="../notesSlides/notesSlide9.xml"/><Relationship Id="rId16" Type="http://schemas.microsoft.com/office/2007/relationships/hdphoto" Target="../media/hdphoto11.wdp"/><Relationship Id="rId20" Type="http://schemas.microsoft.com/office/2007/relationships/hdphoto" Target="../media/hdphoto13.wdp"/><Relationship Id="rId1" Type="http://schemas.openxmlformats.org/officeDocument/2006/relationships/slideLayout" Target="../slideLayouts/slideLayout42.xml"/><Relationship Id="rId6" Type="http://schemas.openxmlformats.org/officeDocument/2006/relationships/image" Target="../media/image70.jpeg"/><Relationship Id="rId11" Type="http://schemas.openxmlformats.org/officeDocument/2006/relationships/image" Target="../media/image74.jpeg"/><Relationship Id="rId5" Type="http://schemas.openxmlformats.org/officeDocument/2006/relationships/image" Target="../media/image69.png"/><Relationship Id="rId15" Type="http://schemas.openxmlformats.org/officeDocument/2006/relationships/image" Target="../media/image77.png"/><Relationship Id="rId10" Type="http://schemas.openxmlformats.org/officeDocument/2006/relationships/image" Target="../media/image73.png"/><Relationship Id="rId19" Type="http://schemas.openxmlformats.org/officeDocument/2006/relationships/image" Target="../media/image79.png"/><Relationship Id="rId4" Type="http://schemas.openxmlformats.org/officeDocument/2006/relationships/image" Target="../media/image68.jpeg"/><Relationship Id="rId9" Type="http://schemas.microsoft.com/office/2007/relationships/hdphoto" Target="../media/hdphoto9.wdp"/><Relationship Id="rId14" Type="http://schemas.openxmlformats.org/officeDocument/2006/relationships/image" Target="../media/image76.jpeg"/><Relationship Id="rId22" Type="http://schemas.microsoft.com/office/2007/relationships/hdphoto" Target="../media/hdphoto1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6B02F7-29E4-D449-BC94-733C57DB6DD1}"/>
              </a:ext>
            </a:extLst>
          </p:cNvPr>
          <p:cNvPicPr>
            <a:picLocks noChangeAspect="1"/>
          </p:cNvPicPr>
          <p:nvPr/>
        </p:nvPicPr>
        <p:blipFill rotWithShape="1">
          <a:blip r:embed="rId3">
            <a:extLst>
              <a:ext uri="{28A0092B-C50C-407E-A947-70E740481C1C}">
                <a14:useLocalDpi xmlns:a14="http://schemas.microsoft.com/office/drawing/2010/main" val="0"/>
              </a:ext>
            </a:extLst>
          </a:blip>
          <a:srcRect t="21980"/>
          <a:stretch/>
        </p:blipFill>
        <p:spPr>
          <a:xfrm>
            <a:off x="-1" y="0"/>
            <a:ext cx="12191313" cy="6858000"/>
          </a:xfrm>
          <a:prstGeom prst="rect">
            <a:avLst/>
          </a:prstGeom>
        </p:spPr>
      </p:pic>
      <p:sp>
        <p:nvSpPr>
          <p:cNvPr id="3" name="Rectangle 2">
            <a:extLst>
              <a:ext uri="{FF2B5EF4-FFF2-40B4-BE49-F238E27FC236}">
                <a16:creationId xmlns:a16="http://schemas.microsoft.com/office/drawing/2014/main" id="{F928621D-0F55-4449-BD04-1CDF06937385}"/>
              </a:ext>
            </a:extLst>
          </p:cNvPr>
          <p:cNvSpPr/>
          <p:nvPr/>
        </p:nvSpPr>
        <p:spPr>
          <a:xfrm>
            <a:off x="-1" y="0"/>
            <a:ext cx="11418475" cy="6858000"/>
          </a:xfrm>
          <a:prstGeom prst="rect">
            <a:avLst/>
          </a:prstGeom>
          <a:gradFill flip="none" rotWithShape="1">
            <a:gsLst>
              <a:gs pos="39000">
                <a:schemeClr val="accent3">
                  <a:lumMod val="89000"/>
                  <a:alpha val="16000"/>
                </a:schemeClr>
              </a:gs>
              <a:gs pos="66000">
                <a:schemeClr val="tx1">
                  <a:alpha val="50000"/>
                </a:schemeClr>
              </a:gs>
              <a:gs pos="100000">
                <a:schemeClr val="tx1"/>
              </a:gs>
            </a:gsLst>
            <a:lin ang="9000000" scaled="0"/>
            <a:tileRect/>
          </a:gradFill>
          <a:ln w="12700">
            <a:miter lim="400000"/>
          </a:ln>
        </p:spPr>
        <p:txBody>
          <a:bodyPr rot="0" spcFirstLastPara="0" vertOverflow="overflow" horzOverflow="overflow" vert="horz" wrap="square" lIns="22860" tIns="22860" rIns="22860" bIns="228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50" normalizeH="0" baseline="0" noProof="0" dirty="0">
              <a:ln>
                <a:noFill/>
              </a:ln>
              <a:solidFill>
                <a:prstClr val="black"/>
              </a:solidFill>
              <a:effectLst/>
              <a:uLnTx/>
              <a:uFillTx/>
              <a:latin typeface="Expo Office" panose="00000500000000000000" pitchFamily="50" charset="-78"/>
              <a:ea typeface="Verdana" panose="020B0604030504040204" pitchFamily="34" charset="0"/>
              <a:cs typeface="Expo Office" panose="00000500000000000000" pitchFamily="50" charset="-78"/>
            </a:endParaRPr>
          </a:p>
        </p:txBody>
      </p:sp>
      <p:sp>
        <p:nvSpPr>
          <p:cNvPr id="5" name="TextBox 4"/>
          <p:cNvSpPr txBox="1"/>
          <p:nvPr/>
        </p:nvSpPr>
        <p:spPr>
          <a:xfrm>
            <a:off x="275663" y="4893928"/>
            <a:ext cx="9746795" cy="1074022"/>
          </a:xfrm>
          <a:prstGeom prst="rect">
            <a:avLst/>
          </a:prstGeom>
          <a:noFill/>
        </p:spPr>
        <p:txBody>
          <a:bodyPr wrap="square" rtlCol="0">
            <a:normAutofit/>
          </a:bodyPr>
          <a:lstStyle>
            <a:defPPr>
              <a:defRPr lang="en-US"/>
            </a:defPPr>
            <a:lvl1pPr algn="ctr"/>
          </a:lstStyle>
          <a:p>
            <a:pPr marL="0" marR="0" lvl="0" indent="0" algn="l" defTabSz="914400" rtl="0" eaLnBrk="1" fontAlgn="auto" latinLnBrk="0" hangingPunct="1">
              <a:lnSpc>
                <a:spcPts val="4000"/>
              </a:lnSpc>
              <a:spcBef>
                <a:spcPts val="0"/>
              </a:spcBef>
              <a:spcAft>
                <a:spcPts val="300"/>
              </a:spcAft>
              <a:buClrTx/>
              <a:buSzTx/>
              <a:buFontTx/>
              <a:buNone/>
              <a:tabLst/>
              <a:defRPr/>
            </a:pPr>
            <a:r>
              <a:rPr kumimoji="0" lang="en-US" sz="4900" b="1" i="0" u="none" strike="noStrike" kern="300" cap="none" spc="0" normalizeH="0" baseline="0" noProof="0" dirty="0">
                <a:ln>
                  <a:noFill/>
                </a:ln>
                <a:solidFill>
                  <a:srgbClr val="FFFFFF"/>
                </a:solidFill>
                <a:effectLst/>
                <a:uLnTx/>
                <a:uFillTx/>
                <a:latin typeface="Expo Office" panose="00000500000000000000" pitchFamily="50" charset="-78"/>
                <a:ea typeface="Verdana" panose="020B0604030504040204" pitchFamily="34" charset="0"/>
                <a:cs typeface="Expo Office" panose="00000500000000000000" pitchFamily="50" charset="-78"/>
              </a:rPr>
              <a:t>EXPO 2020 DUBAI</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Expo Office" panose="00000500000000000000" pitchFamily="50" charset="-78"/>
                <a:ea typeface="Verdana" panose="020B0604030504040204" pitchFamily="34" charset="0"/>
                <a:cs typeface="Expo Office" panose="00000500000000000000" pitchFamily="50" charset="-78"/>
              </a:rPr>
              <a:t>1 OCTOBER 2021 – 31 MARCH 2022</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663" y="253102"/>
            <a:ext cx="1824567" cy="1039481"/>
          </a:xfrm>
          <a:prstGeom prst="rect">
            <a:avLst/>
          </a:prstGeom>
        </p:spPr>
      </p:pic>
      <p:sp>
        <p:nvSpPr>
          <p:cNvPr id="6" name="TextBox 5">
            <a:extLst>
              <a:ext uri="{FF2B5EF4-FFF2-40B4-BE49-F238E27FC236}">
                <a16:creationId xmlns:a16="http://schemas.microsoft.com/office/drawing/2014/main" id="{8BB0EB26-E4D4-204E-8479-9737802956C6}"/>
              </a:ext>
            </a:extLst>
          </p:cNvPr>
          <p:cNvSpPr txBox="1"/>
          <p:nvPr/>
        </p:nvSpPr>
        <p:spPr>
          <a:xfrm>
            <a:off x="275663" y="6151864"/>
            <a:ext cx="8033257" cy="307777"/>
          </a:xfrm>
          <a:prstGeom prst="rect">
            <a:avLst/>
          </a:prstGeom>
          <a:noFill/>
        </p:spPr>
        <p:txBody>
          <a:bodyPr wrap="square" rtlCol="0">
            <a:spAutoFit/>
          </a:bodyPr>
          <a:lstStyle/>
          <a:p>
            <a:pPr lvl="0"/>
            <a:r>
              <a:rPr lang="en-US" sz="1400" dirty="0" smtClean="0">
                <a:solidFill>
                  <a:prstClr val="white"/>
                </a:solidFill>
                <a:latin typeface="Expo Office" panose="00000500000000000000" pitchFamily="50" charset="-78"/>
                <a:ea typeface="Verdana" panose="020B0604030504040204" pitchFamily="34" charset="0"/>
                <a:cs typeface="Expo Office" panose="00000500000000000000" pitchFamily="50" charset="-78"/>
              </a:rPr>
              <a:t>ITINERARIES – EXPO JOURNEYS</a:t>
            </a:r>
            <a:endParaRPr lang="en-US" sz="1400" dirty="0">
              <a:solidFill>
                <a:prstClr val="white"/>
              </a:solidFill>
              <a:latin typeface="Expo Office" panose="00000500000000000000" pitchFamily="50" charset="-78"/>
              <a:ea typeface="Verdana" panose="020B0604030504040204" pitchFamily="34" charset="0"/>
              <a:cs typeface="Expo Office" panose="00000500000000000000" pitchFamily="50" charset="-78"/>
            </a:endParaRPr>
          </a:p>
        </p:txBody>
      </p:sp>
      <p:sp>
        <p:nvSpPr>
          <p:cNvPr id="2" name="Rectangle 1"/>
          <p:cNvSpPr/>
          <p:nvPr/>
        </p:nvSpPr>
        <p:spPr>
          <a:xfrm>
            <a:off x="275663" y="4340306"/>
            <a:ext cx="5761514" cy="461665"/>
          </a:xfrm>
          <a:prstGeom prst="rect">
            <a:avLst/>
          </a:prstGeom>
        </p:spPr>
        <p:txBody>
          <a:bodyPr wrap="none">
            <a:spAutoFit/>
          </a:bodyPr>
          <a:lstStyle/>
          <a:p>
            <a:r>
              <a:rPr lang="en-GB" sz="2400" dirty="0">
                <a:solidFill>
                  <a:schemeClr val="bg1"/>
                </a:solidFill>
                <a:latin typeface="Expo Office" panose="00000500000000000000" pitchFamily="50" charset="-78"/>
                <a:ea typeface="Calibri" panose="020F0502020204030204" pitchFamily="34" charset="0"/>
              </a:rPr>
              <a:t>JOIN THE MAKING OF A NEW WORLD</a:t>
            </a:r>
            <a:endParaRPr lang="en-GB" sz="2400" dirty="0">
              <a:solidFill>
                <a:schemeClr val="bg1"/>
              </a:solidFill>
            </a:endParaRPr>
          </a:p>
        </p:txBody>
      </p:sp>
    </p:spTree>
    <p:extLst>
      <p:ext uri="{BB962C8B-B14F-4D97-AF65-F5344CB8AC3E}">
        <p14:creationId xmlns:p14="http://schemas.microsoft.com/office/powerpoint/2010/main" val="1162542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E4E1BE-5155-43DB-8BC8-2AD6AB82248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0203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185">
            <a:extLst>
              <a:ext uri="{FF2B5EF4-FFF2-40B4-BE49-F238E27FC236}">
                <a16:creationId xmlns:a16="http://schemas.microsoft.com/office/drawing/2014/main" id="{2492B777-DC9F-3D4C-A4D6-AEF6653E1CEF}"/>
              </a:ext>
            </a:extLst>
          </p:cNvPr>
          <p:cNvPicPr>
            <a:picLocks noChangeAspect="1"/>
          </p:cNvPicPr>
          <p:nvPr/>
        </p:nvPicPr>
        <p:blipFill>
          <a:blip r:embed="rId3"/>
          <a:stretch>
            <a:fillRect/>
          </a:stretch>
        </p:blipFill>
        <p:spPr>
          <a:xfrm>
            <a:off x="1" y="0"/>
            <a:ext cx="12192000" cy="6858000"/>
          </a:xfrm>
          <a:prstGeom prst="rect">
            <a:avLst/>
          </a:prstGeom>
        </p:spPr>
      </p:pic>
      <p:pic>
        <p:nvPicPr>
          <p:cNvPr id="191" name="Picture 190"/>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a:off x="0" y="-12832"/>
            <a:ext cx="2783656" cy="6886146"/>
          </a:xfrm>
          <a:prstGeom prst="rect">
            <a:avLst/>
          </a:prstGeom>
        </p:spPr>
      </p:pic>
      <p:sp>
        <p:nvSpPr>
          <p:cNvPr id="13" name="Rectangular Callout 12">
            <a:extLst>
              <a:ext uri="{FF2B5EF4-FFF2-40B4-BE49-F238E27FC236}">
                <a16:creationId xmlns:a16="http://schemas.microsoft.com/office/drawing/2014/main" id="{1BAC10C0-AC83-A64C-945A-E5600FE2B80D}"/>
              </a:ext>
            </a:extLst>
          </p:cNvPr>
          <p:cNvSpPr/>
          <p:nvPr/>
        </p:nvSpPr>
        <p:spPr>
          <a:xfrm>
            <a:off x="3634772" y="5182113"/>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ular Callout 14">
            <a:extLst>
              <a:ext uri="{FF2B5EF4-FFF2-40B4-BE49-F238E27FC236}">
                <a16:creationId xmlns:a16="http://schemas.microsoft.com/office/drawing/2014/main" id="{D3227374-AFEA-494E-ACE1-2E14387D2F17}"/>
              </a:ext>
            </a:extLst>
          </p:cNvPr>
          <p:cNvSpPr/>
          <p:nvPr/>
        </p:nvSpPr>
        <p:spPr>
          <a:xfrm>
            <a:off x="3644298" y="195151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ular Callout 15">
            <a:extLst>
              <a:ext uri="{FF2B5EF4-FFF2-40B4-BE49-F238E27FC236}">
                <a16:creationId xmlns:a16="http://schemas.microsoft.com/office/drawing/2014/main" id="{542F10A4-BC44-C345-BC08-B577D87B1533}"/>
              </a:ext>
            </a:extLst>
          </p:cNvPr>
          <p:cNvSpPr/>
          <p:nvPr/>
        </p:nvSpPr>
        <p:spPr>
          <a:xfrm>
            <a:off x="3644298" y="32403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ular Callout 23">
            <a:extLst>
              <a:ext uri="{FF2B5EF4-FFF2-40B4-BE49-F238E27FC236}">
                <a16:creationId xmlns:a16="http://schemas.microsoft.com/office/drawing/2014/main" id="{9FC4DEF5-F39D-0545-A003-D496BBC20216}"/>
              </a:ext>
            </a:extLst>
          </p:cNvPr>
          <p:cNvSpPr/>
          <p:nvPr/>
        </p:nvSpPr>
        <p:spPr>
          <a:xfrm>
            <a:off x="8326169" y="5182113"/>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ular Callout 25">
            <a:extLst>
              <a:ext uri="{FF2B5EF4-FFF2-40B4-BE49-F238E27FC236}">
                <a16:creationId xmlns:a16="http://schemas.microsoft.com/office/drawing/2014/main" id="{8A5DE66E-A8C1-D243-A5F8-6A690EE9F632}"/>
              </a:ext>
            </a:extLst>
          </p:cNvPr>
          <p:cNvSpPr/>
          <p:nvPr/>
        </p:nvSpPr>
        <p:spPr>
          <a:xfrm>
            <a:off x="8326169" y="195151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9" name="Straight Connector 38">
            <a:extLst>
              <a:ext uri="{FF2B5EF4-FFF2-40B4-BE49-F238E27FC236}">
                <a16:creationId xmlns:a16="http://schemas.microsoft.com/office/drawing/2014/main" id="{BD09EEE1-CD7F-FE48-9D0E-9CE694623832}"/>
              </a:ext>
            </a:extLst>
          </p:cNvPr>
          <p:cNvCxnSpPr>
            <a:cxnSpLocks/>
          </p:cNvCxnSpPr>
          <p:nvPr/>
        </p:nvCxnSpPr>
        <p:spPr>
          <a:xfrm>
            <a:off x="3204922" y="761270"/>
            <a:ext cx="0" cy="548861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90FA37E-DFB5-C143-A135-A2A5D2108EEE}"/>
              </a:ext>
            </a:extLst>
          </p:cNvPr>
          <p:cNvCxnSpPr>
            <a:cxnSpLocks/>
          </p:cNvCxnSpPr>
          <p:nvPr/>
        </p:nvCxnSpPr>
        <p:spPr>
          <a:xfrm>
            <a:off x="7903571" y="430567"/>
            <a:ext cx="0" cy="510909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8EE2CAE-B5F5-3541-B983-7C1D94E9F6A0}"/>
              </a:ext>
            </a:extLst>
          </p:cNvPr>
          <p:cNvCxnSpPr>
            <a:cxnSpLocks/>
          </p:cNvCxnSpPr>
          <p:nvPr/>
        </p:nvCxnSpPr>
        <p:spPr>
          <a:xfrm flipV="1">
            <a:off x="3094761" y="6260233"/>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61A77F3-8A4D-2D44-BC55-875B5BD78E0A}"/>
              </a:ext>
            </a:extLst>
          </p:cNvPr>
          <p:cNvCxnSpPr>
            <a:cxnSpLocks/>
          </p:cNvCxnSpPr>
          <p:nvPr/>
        </p:nvCxnSpPr>
        <p:spPr>
          <a:xfrm flipV="1">
            <a:off x="3094761" y="6324625"/>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0ADA00F-7D09-6848-A38C-CE6160EA8E4E}"/>
              </a:ext>
            </a:extLst>
          </p:cNvPr>
          <p:cNvCxnSpPr>
            <a:cxnSpLocks/>
          </p:cNvCxnSpPr>
          <p:nvPr/>
        </p:nvCxnSpPr>
        <p:spPr>
          <a:xfrm flipV="1">
            <a:off x="7774546" y="259644"/>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8F291B-B2F4-DB49-AFEA-78EA4FA9ED03}"/>
              </a:ext>
            </a:extLst>
          </p:cNvPr>
          <p:cNvCxnSpPr>
            <a:cxnSpLocks/>
          </p:cNvCxnSpPr>
          <p:nvPr/>
        </p:nvCxnSpPr>
        <p:spPr>
          <a:xfrm flipV="1">
            <a:off x="7774546" y="324036"/>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32592605-C4A6-984B-B67B-77E714A9293A}"/>
              </a:ext>
            </a:extLst>
          </p:cNvPr>
          <p:cNvSpPr/>
          <p:nvPr/>
        </p:nvSpPr>
        <p:spPr>
          <a:xfrm>
            <a:off x="3660048" y="337998"/>
            <a:ext cx="275025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TRAVEL THROUGH TIME AT THE MOBILITY PAVILION</a:t>
            </a:r>
          </a:p>
        </p:txBody>
      </p:sp>
      <p:sp>
        <p:nvSpPr>
          <p:cNvPr id="8" name="Rectangle 7">
            <a:extLst>
              <a:ext uri="{FF2B5EF4-FFF2-40B4-BE49-F238E27FC236}">
                <a16:creationId xmlns:a16="http://schemas.microsoft.com/office/drawing/2014/main" id="{B45D4842-259C-E441-AD35-FCAF415E29F6}"/>
              </a:ext>
            </a:extLst>
          </p:cNvPr>
          <p:cNvSpPr/>
          <p:nvPr/>
        </p:nvSpPr>
        <p:spPr>
          <a:xfrm>
            <a:off x="3661439" y="704968"/>
            <a:ext cx="256238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Start your day by taking the world’s largest elevating platform into the ‘House of Wisdom’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in ninth-century Baghdad before meeting nine-</a:t>
            </a:r>
            <a:r>
              <a:rPr kumimoji="0" lang="en-US" sz="800" b="0" i="0" u="none" strike="noStrike" kern="1200" cap="none" spc="0" normalizeH="0" baseline="0" noProof="0" dirty="0" err="1">
                <a:ln>
                  <a:noFill/>
                </a:ln>
                <a:solidFill>
                  <a:prstClr val="black"/>
                </a:solidFill>
                <a:effectLst/>
                <a:uLnTx/>
                <a:uFillTx/>
                <a:latin typeface="Expo Office" pitchFamily="2" charset="-78"/>
                <a:ea typeface="+mn-ea"/>
                <a:cs typeface="Expo Office" pitchFamily="2" charset="-78"/>
              </a:rPr>
              <a:t>metre</a:t>
            </a: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-tall historical giant Mobility statues. Learn how people, goods and ideas moved from ancient exploration to artificial intelligence. </a:t>
            </a:r>
          </a:p>
        </p:txBody>
      </p:sp>
      <p:grpSp>
        <p:nvGrpSpPr>
          <p:cNvPr id="21" name="Group 20"/>
          <p:cNvGrpSpPr/>
          <p:nvPr/>
        </p:nvGrpSpPr>
        <p:grpSpPr>
          <a:xfrm>
            <a:off x="4655951" y="1577071"/>
            <a:ext cx="685451" cy="169277"/>
            <a:chOff x="4436871" y="1577071"/>
            <a:chExt cx="685451" cy="169277"/>
          </a:xfrm>
        </p:grpSpPr>
        <p:sp>
          <p:nvSpPr>
            <p:cNvPr id="67" name="Pentagon 66">
              <a:extLst>
                <a:ext uri="{FF2B5EF4-FFF2-40B4-BE49-F238E27FC236}">
                  <a16:creationId xmlns:a16="http://schemas.microsoft.com/office/drawing/2014/main" id="{9C6377C1-E197-2448-94D9-4A485BEF800D}"/>
                </a:ext>
              </a:extLst>
            </p:cNvPr>
            <p:cNvSpPr/>
            <p:nvPr/>
          </p:nvSpPr>
          <p:spPr>
            <a:xfrm>
              <a:off x="4473545" y="1604550"/>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147F0CBC-9194-C04A-B820-D13D825D1ABA}"/>
                </a:ext>
              </a:extLst>
            </p:cNvPr>
            <p:cNvSpPr/>
            <p:nvPr/>
          </p:nvSpPr>
          <p:spPr>
            <a:xfrm>
              <a:off x="4436871" y="1577071"/>
              <a:ext cx="492443"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0" name="Pentagon 69">
            <a:extLst>
              <a:ext uri="{FF2B5EF4-FFF2-40B4-BE49-F238E27FC236}">
                <a16:creationId xmlns:a16="http://schemas.microsoft.com/office/drawing/2014/main" id="{B010C47A-C9E0-AF40-9E87-C4817FE84092}"/>
              </a:ext>
            </a:extLst>
          </p:cNvPr>
          <p:cNvSpPr/>
          <p:nvPr/>
        </p:nvSpPr>
        <p:spPr>
          <a:xfrm>
            <a:off x="3768328" y="1604550"/>
            <a:ext cx="820278"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EC3C1C56-1437-CF40-B81A-C09A08752620}"/>
              </a:ext>
            </a:extLst>
          </p:cNvPr>
          <p:cNvSpPr/>
          <p:nvPr/>
        </p:nvSpPr>
        <p:spPr>
          <a:xfrm>
            <a:off x="3736502" y="1577071"/>
            <a:ext cx="825810"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MOBILITY  PAVILION</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7C300164-EA73-4D48-98D4-BD0768B96772}"/>
              </a:ext>
            </a:extLst>
          </p:cNvPr>
          <p:cNvCxnSpPr/>
          <p:nvPr/>
        </p:nvCxnSpPr>
        <p:spPr>
          <a:xfrm>
            <a:off x="3762411"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32592605-C4A6-984B-B67B-77E714A9293A}"/>
              </a:ext>
            </a:extLst>
          </p:cNvPr>
          <p:cNvSpPr/>
          <p:nvPr/>
        </p:nvSpPr>
        <p:spPr>
          <a:xfrm>
            <a:off x="3660048" y="1964744"/>
            <a:ext cx="24524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LEARN HOW SMART KOREA IS MOVING THE WORLD TO YOU</a:t>
            </a:r>
          </a:p>
        </p:txBody>
      </p:sp>
      <p:sp>
        <p:nvSpPr>
          <p:cNvPr id="81" name="Rectangle 80">
            <a:extLst>
              <a:ext uri="{FF2B5EF4-FFF2-40B4-BE49-F238E27FC236}">
                <a16:creationId xmlns:a16="http://schemas.microsoft.com/office/drawing/2014/main" id="{32592605-C4A6-984B-B67B-77E714A9293A}"/>
              </a:ext>
            </a:extLst>
          </p:cNvPr>
          <p:cNvSpPr/>
          <p:nvPr/>
        </p:nvSpPr>
        <p:spPr>
          <a:xfrm>
            <a:off x="3659085" y="5200801"/>
            <a:ext cx="253234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TRY THE FUTURE OF FOOD IN AN IMMERSIVE LUNCH</a:t>
            </a:r>
          </a:p>
        </p:txBody>
      </p:sp>
      <p:sp>
        <p:nvSpPr>
          <p:cNvPr id="83" name="Rectangle 82">
            <a:extLst>
              <a:ext uri="{FF2B5EF4-FFF2-40B4-BE49-F238E27FC236}">
                <a16:creationId xmlns:a16="http://schemas.microsoft.com/office/drawing/2014/main" id="{32592605-C4A6-984B-B67B-77E714A9293A}"/>
              </a:ext>
            </a:extLst>
          </p:cNvPr>
          <p:cNvSpPr/>
          <p:nvPr/>
        </p:nvSpPr>
        <p:spPr>
          <a:xfrm>
            <a:off x="8340818" y="1965014"/>
            <a:ext cx="253234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ENJOY AN ENTERTAINMENT FILLED WALK AT THE PUBLIC REALM</a:t>
            </a:r>
          </a:p>
        </p:txBody>
      </p:sp>
      <p:sp>
        <p:nvSpPr>
          <p:cNvPr id="85" name="Rectangle 84">
            <a:extLst>
              <a:ext uri="{FF2B5EF4-FFF2-40B4-BE49-F238E27FC236}">
                <a16:creationId xmlns:a16="http://schemas.microsoft.com/office/drawing/2014/main" id="{32592605-C4A6-984B-B67B-77E714A9293A}"/>
              </a:ext>
            </a:extLst>
          </p:cNvPr>
          <p:cNvSpPr/>
          <p:nvPr/>
        </p:nvSpPr>
        <p:spPr>
          <a:xfrm>
            <a:off x="8337524" y="5182113"/>
            <a:ext cx="234850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ADMIRE LIGHT &amp; PROJECTIONS WITH THE KALEIDOSCOPE</a:t>
            </a:r>
          </a:p>
        </p:txBody>
      </p:sp>
      <p:sp>
        <p:nvSpPr>
          <p:cNvPr id="86" name="Rectangle 85">
            <a:extLst>
              <a:ext uri="{FF2B5EF4-FFF2-40B4-BE49-F238E27FC236}">
                <a16:creationId xmlns:a16="http://schemas.microsoft.com/office/drawing/2014/main" id="{B45D4842-259C-E441-AD35-FCAF415E29F6}"/>
              </a:ext>
            </a:extLst>
          </p:cNvPr>
          <p:cNvSpPr/>
          <p:nvPr/>
        </p:nvSpPr>
        <p:spPr>
          <a:xfrm>
            <a:off x="3655036" y="2315861"/>
            <a:ext cx="265257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The Korea Pavilion explores the impact of virtual reality on our everyday life. Using display technology, 5G network, holograms, and VR technology, visitors can embark on an interactive smart journey to Korea in real time, ultimately experiencing Korea’s vision for mobility. </a:t>
            </a:r>
          </a:p>
        </p:txBody>
      </p:sp>
      <p:sp>
        <p:nvSpPr>
          <p:cNvPr id="88" name="Rectangle 87">
            <a:extLst>
              <a:ext uri="{FF2B5EF4-FFF2-40B4-BE49-F238E27FC236}">
                <a16:creationId xmlns:a16="http://schemas.microsoft.com/office/drawing/2014/main" id="{B45D4842-259C-E441-AD35-FCAF415E29F6}"/>
              </a:ext>
            </a:extLst>
          </p:cNvPr>
          <p:cNvSpPr/>
          <p:nvPr/>
        </p:nvSpPr>
        <p:spPr>
          <a:xfrm>
            <a:off x="3652277" y="5556274"/>
            <a:ext cx="25233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Explore a fully immersive, experiential lunch with the ‘Future of Food’ concept combining technology and entertainment with delectable dishes. Travel into the future and explore ideas such as aerogel meringues or soups glowing in the dark.</a:t>
            </a:r>
          </a:p>
        </p:txBody>
      </p:sp>
      <p:sp>
        <p:nvSpPr>
          <p:cNvPr id="89" name="Rectangle 88">
            <a:extLst>
              <a:ext uri="{FF2B5EF4-FFF2-40B4-BE49-F238E27FC236}">
                <a16:creationId xmlns:a16="http://schemas.microsoft.com/office/drawing/2014/main" id="{B45D4842-259C-E441-AD35-FCAF415E29F6}"/>
              </a:ext>
            </a:extLst>
          </p:cNvPr>
          <p:cNvSpPr/>
          <p:nvPr/>
        </p:nvSpPr>
        <p:spPr>
          <a:xfrm>
            <a:off x="8332554" y="5576564"/>
            <a:ext cx="252333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Enjoy lights art, illuminated inflatables, film strips and stirring photography in the daily kaleidoscope, stretching across the Expo site. During the 6 months of Expo, several themed art illuminations will be featured such as the ‘Solar system-Mission to Mars’ or ’Wildlife 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endParaRPr>
          </a:p>
        </p:txBody>
      </p:sp>
      <p:sp>
        <p:nvSpPr>
          <p:cNvPr id="91" name="Rectangle 90">
            <a:extLst>
              <a:ext uri="{FF2B5EF4-FFF2-40B4-BE49-F238E27FC236}">
                <a16:creationId xmlns:a16="http://schemas.microsoft.com/office/drawing/2014/main" id="{B45D4842-259C-E441-AD35-FCAF415E29F6}"/>
              </a:ext>
            </a:extLst>
          </p:cNvPr>
          <p:cNvSpPr/>
          <p:nvPr/>
        </p:nvSpPr>
        <p:spPr>
          <a:xfrm>
            <a:off x="8331704" y="2331417"/>
            <a:ext cx="251831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On your way to the next district, soak in the lively spirit of Expo and admire the Arab-style vistas featuring palm groves, jasmine trees, a </a:t>
            </a:r>
            <a:r>
              <a:rPr kumimoji="0" lang="en-US" sz="800" b="0" i="0" u="none" strike="noStrike" kern="1200" cap="none" spc="0" normalizeH="0" baseline="0" noProof="0" dirty="0" err="1">
                <a:ln>
                  <a:noFill/>
                </a:ln>
                <a:solidFill>
                  <a:prstClr val="black"/>
                </a:solidFill>
                <a:effectLst/>
                <a:uLnTx/>
                <a:uFillTx/>
                <a:latin typeface="Expo Office" pitchFamily="2" charset="-78"/>
                <a:ea typeface="+mn-ea"/>
                <a:cs typeface="Expo Office" pitchFamily="2" charset="-78"/>
              </a:rPr>
              <a:t>wadi</a:t>
            </a: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 figs and more. Get some nibbles at one of the many local joints nearby and lounge under shaded canopies provided by native </a:t>
            </a:r>
            <a:r>
              <a:rPr kumimoji="0" lang="en-US" sz="800" b="0" i="0" u="none" strike="noStrike" kern="1200" cap="none" spc="0" normalizeH="0" baseline="0" noProof="0" dirty="0" err="1">
                <a:ln>
                  <a:noFill/>
                </a:ln>
                <a:solidFill>
                  <a:prstClr val="black"/>
                </a:solidFill>
                <a:effectLst/>
                <a:uLnTx/>
                <a:uFillTx/>
                <a:latin typeface="Expo Office" pitchFamily="2" charset="-78"/>
                <a:ea typeface="+mn-ea"/>
                <a:cs typeface="Expo Office" pitchFamily="2" charset="-78"/>
              </a:rPr>
              <a:t>Ghaf</a:t>
            </a: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 trees.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endParaRPr>
          </a:p>
        </p:txBody>
      </p:sp>
      <p:grpSp>
        <p:nvGrpSpPr>
          <p:cNvPr id="120" name="Group 119"/>
          <p:cNvGrpSpPr/>
          <p:nvPr/>
        </p:nvGrpSpPr>
        <p:grpSpPr>
          <a:xfrm>
            <a:off x="3689608" y="3179398"/>
            <a:ext cx="2383547" cy="194988"/>
            <a:chOff x="4126254" y="1543986"/>
            <a:chExt cx="2383547" cy="194988"/>
          </a:xfrm>
        </p:grpSpPr>
        <p:grpSp>
          <p:nvGrpSpPr>
            <p:cNvPr id="124" name="Group 123">
              <a:extLst>
                <a:ext uri="{FF2B5EF4-FFF2-40B4-BE49-F238E27FC236}">
                  <a16:creationId xmlns:a16="http://schemas.microsoft.com/office/drawing/2014/main" id="{4A6EBEBB-D25F-6246-8F18-ADC65EDAD08C}"/>
                </a:ext>
              </a:extLst>
            </p:cNvPr>
            <p:cNvGrpSpPr/>
            <p:nvPr/>
          </p:nvGrpSpPr>
          <p:grpSpPr>
            <a:xfrm>
              <a:off x="5118217" y="1569697"/>
              <a:ext cx="685451" cy="169277"/>
              <a:chOff x="4882550" y="2420443"/>
              <a:chExt cx="685451" cy="169277"/>
            </a:xfrm>
          </p:grpSpPr>
          <p:sp>
            <p:nvSpPr>
              <p:cNvPr id="132" name="Pentagon 131">
                <a:extLst>
                  <a:ext uri="{FF2B5EF4-FFF2-40B4-BE49-F238E27FC236}">
                    <a16:creationId xmlns:a16="http://schemas.microsoft.com/office/drawing/2014/main" id="{9C6377C1-E197-2448-94D9-4A485BEF800D}"/>
                  </a:ext>
                </a:extLst>
              </p:cNvPr>
              <p:cNvSpPr/>
              <p:nvPr/>
            </p:nvSpPr>
            <p:spPr>
              <a:xfrm>
                <a:off x="4919224" y="2455296"/>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147F0CBC-9194-C04A-B820-D13D825D1ABA}"/>
                  </a:ext>
                </a:extLst>
              </p:cNvPr>
              <p:cNvSpPr/>
              <p:nvPr/>
            </p:nvSpPr>
            <p:spPr>
              <a:xfrm>
                <a:off x="4882550" y="2420443"/>
                <a:ext cx="492443"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8" name="Group 127">
              <a:extLst>
                <a:ext uri="{FF2B5EF4-FFF2-40B4-BE49-F238E27FC236}">
                  <a16:creationId xmlns:a16="http://schemas.microsoft.com/office/drawing/2014/main" id="{081C7439-6304-E54F-B13F-FC1D779355AF}"/>
                </a:ext>
              </a:extLst>
            </p:cNvPr>
            <p:cNvGrpSpPr/>
            <p:nvPr/>
          </p:nvGrpSpPr>
          <p:grpSpPr>
            <a:xfrm>
              <a:off x="4126254" y="1568722"/>
              <a:ext cx="915591" cy="169277"/>
              <a:chOff x="4595804" y="2419468"/>
              <a:chExt cx="915591" cy="169277"/>
            </a:xfrm>
          </p:grpSpPr>
          <p:sp>
            <p:nvSpPr>
              <p:cNvPr id="130" name="Pentagon 129">
                <a:extLst>
                  <a:ext uri="{FF2B5EF4-FFF2-40B4-BE49-F238E27FC236}">
                    <a16:creationId xmlns:a16="http://schemas.microsoft.com/office/drawing/2014/main" id="{B010C47A-C9E0-AF40-9E87-C4817FE84092}"/>
                  </a:ext>
                </a:extLst>
              </p:cNvPr>
              <p:cNvSpPr/>
              <p:nvPr/>
            </p:nvSpPr>
            <p:spPr>
              <a:xfrm>
                <a:off x="4625614" y="2455296"/>
                <a:ext cx="885781"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EC3C1C56-1437-CF40-B81A-C09A08752620}"/>
                  </a:ext>
                </a:extLst>
              </p:cNvPr>
              <p:cNvSpPr/>
              <p:nvPr/>
            </p:nvSpPr>
            <p:spPr>
              <a:xfrm>
                <a:off x="4595804" y="2419468"/>
                <a:ext cx="885781"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REPUBLIC OF KOREA</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29" name="Straight Connector 128">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42" name="Group 141"/>
          <p:cNvGrpSpPr/>
          <p:nvPr/>
        </p:nvGrpSpPr>
        <p:grpSpPr>
          <a:xfrm>
            <a:off x="3714373" y="6435617"/>
            <a:ext cx="2385563" cy="194988"/>
            <a:chOff x="4124238" y="1543986"/>
            <a:chExt cx="2385563" cy="194988"/>
          </a:xfrm>
        </p:grpSpPr>
        <p:grpSp>
          <p:nvGrpSpPr>
            <p:cNvPr id="143" name="Group 142">
              <a:extLst>
                <a:ext uri="{FF2B5EF4-FFF2-40B4-BE49-F238E27FC236}">
                  <a16:creationId xmlns:a16="http://schemas.microsoft.com/office/drawing/2014/main" id="{4A6EBEBB-D25F-6246-8F18-ADC65EDAD08C}"/>
                </a:ext>
              </a:extLst>
            </p:cNvPr>
            <p:cNvGrpSpPr/>
            <p:nvPr/>
          </p:nvGrpSpPr>
          <p:grpSpPr>
            <a:xfrm>
              <a:off x="4877776" y="1569697"/>
              <a:ext cx="696743" cy="169277"/>
              <a:chOff x="4642109" y="2420443"/>
              <a:chExt cx="696743" cy="169277"/>
            </a:xfrm>
          </p:grpSpPr>
          <p:sp>
            <p:nvSpPr>
              <p:cNvPr id="148" name="Pentagon 147">
                <a:extLst>
                  <a:ext uri="{FF2B5EF4-FFF2-40B4-BE49-F238E27FC236}">
                    <a16:creationId xmlns:a16="http://schemas.microsoft.com/office/drawing/2014/main" id="{9C6377C1-E197-2448-94D9-4A485BEF800D}"/>
                  </a:ext>
                </a:extLst>
              </p:cNvPr>
              <p:cNvSpPr/>
              <p:nvPr/>
            </p:nvSpPr>
            <p:spPr>
              <a:xfrm>
                <a:off x="4690075" y="2455296"/>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147F0CBC-9194-C04A-B820-D13D825D1ABA}"/>
                  </a:ext>
                </a:extLst>
              </p:cNvPr>
              <p:cNvSpPr/>
              <p:nvPr/>
            </p:nvSpPr>
            <p:spPr>
              <a:xfrm>
                <a:off x="4642109" y="2420443"/>
                <a:ext cx="492443"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4" name="Group 143">
              <a:extLst>
                <a:ext uri="{FF2B5EF4-FFF2-40B4-BE49-F238E27FC236}">
                  <a16:creationId xmlns:a16="http://schemas.microsoft.com/office/drawing/2014/main" id="{081C7439-6304-E54F-B13F-FC1D779355AF}"/>
                </a:ext>
              </a:extLst>
            </p:cNvPr>
            <p:cNvGrpSpPr/>
            <p:nvPr/>
          </p:nvGrpSpPr>
          <p:grpSpPr>
            <a:xfrm>
              <a:off x="4124238" y="1567530"/>
              <a:ext cx="748139" cy="169277"/>
              <a:chOff x="4593788" y="2418276"/>
              <a:chExt cx="748139" cy="169277"/>
            </a:xfrm>
          </p:grpSpPr>
          <p:sp>
            <p:nvSpPr>
              <p:cNvPr id="146" name="Pentagon 145">
                <a:extLst>
                  <a:ext uri="{FF2B5EF4-FFF2-40B4-BE49-F238E27FC236}">
                    <a16:creationId xmlns:a16="http://schemas.microsoft.com/office/drawing/2014/main" id="{B010C47A-C9E0-AF40-9E87-C4817FE84092}"/>
                  </a:ext>
                </a:extLst>
              </p:cNvPr>
              <p:cNvSpPr/>
              <p:nvPr/>
            </p:nvSpPr>
            <p:spPr>
              <a:xfrm>
                <a:off x="4625614" y="2449936"/>
                <a:ext cx="716313" cy="10142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EC3C1C56-1437-CF40-B81A-C09A08752620}"/>
                  </a:ext>
                </a:extLst>
              </p:cNvPr>
              <p:cNvSpPr/>
              <p:nvPr/>
            </p:nvSpPr>
            <p:spPr>
              <a:xfrm>
                <a:off x="4593788" y="2418276"/>
                <a:ext cx="678566"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PUBLIC REALM</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45" name="Straight Connector 144">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p:nvGrpSpPr>
        <p:grpSpPr>
          <a:xfrm>
            <a:off x="8379253" y="3193330"/>
            <a:ext cx="2385563" cy="198832"/>
            <a:chOff x="4124238" y="1543986"/>
            <a:chExt cx="2385563" cy="198832"/>
          </a:xfrm>
        </p:grpSpPr>
        <p:grpSp>
          <p:nvGrpSpPr>
            <p:cNvPr id="159" name="Group 158">
              <a:extLst>
                <a:ext uri="{FF2B5EF4-FFF2-40B4-BE49-F238E27FC236}">
                  <a16:creationId xmlns:a16="http://schemas.microsoft.com/office/drawing/2014/main" id="{4A6EBEBB-D25F-6246-8F18-ADC65EDAD08C}"/>
                </a:ext>
              </a:extLst>
            </p:cNvPr>
            <p:cNvGrpSpPr/>
            <p:nvPr/>
          </p:nvGrpSpPr>
          <p:grpSpPr>
            <a:xfrm>
              <a:off x="4824607" y="1573541"/>
              <a:ext cx="685451" cy="169277"/>
              <a:chOff x="4588940" y="2424287"/>
              <a:chExt cx="685451" cy="169277"/>
            </a:xfrm>
          </p:grpSpPr>
          <p:sp>
            <p:nvSpPr>
              <p:cNvPr id="164" name="Pentagon 163">
                <a:extLst>
                  <a:ext uri="{FF2B5EF4-FFF2-40B4-BE49-F238E27FC236}">
                    <a16:creationId xmlns:a16="http://schemas.microsoft.com/office/drawing/2014/main" id="{9C6377C1-E197-2448-94D9-4A485BEF800D}"/>
                  </a:ext>
                </a:extLst>
              </p:cNvPr>
              <p:cNvSpPr/>
              <p:nvPr/>
            </p:nvSpPr>
            <p:spPr>
              <a:xfrm>
                <a:off x="4625614" y="2455296"/>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147F0CBC-9194-C04A-B820-D13D825D1ABA}"/>
                  </a:ext>
                </a:extLst>
              </p:cNvPr>
              <p:cNvSpPr/>
              <p:nvPr/>
            </p:nvSpPr>
            <p:spPr>
              <a:xfrm>
                <a:off x="4588940" y="2424287"/>
                <a:ext cx="651140"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OPPORTUNITY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0" name="Group 159">
              <a:extLst>
                <a:ext uri="{FF2B5EF4-FFF2-40B4-BE49-F238E27FC236}">
                  <a16:creationId xmlns:a16="http://schemas.microsoft.com/office/drawing/2014/main" id="{081C7439-6304-E54F-B13F-FC1D779355AF}"/>
                </a:ext>
              </a:extLst>
            </p:cNvPr>
            <p:cNvGrpSpPr/>
            <p:nvPr/>
          </p:nvGrpSpPr>
          <p:grpSpPr>
            <a:xfrm>
              <a:off x="4124238" y="1573541"/>
              <a:ext cx="680583" cy="169277"/>
              <a:chOff x="4593788" y="2424287"/>
              <a:chExt cx="680583" cy="169277"/>
            </a:xfrm>
          </p:grpSpPr>
          <p:sp>
            <p:nvSpPr>
              <p:cNvPr id="162" name="Pentagon 161">
                <a:extLst>
                  <a:ext uri="{FF2B5EF4-FFF2-40B4-BE49-F238E27FC236}">
                    <a16:creationId xmlns:a16="http://schemas.microsoft.com/office/drawing/2014/main" id="{B010C47A-C9E0-AF40-9E87-C4817FE84092}"/>
                  </a:ext>
                </a:extLst>
              </p:cNvPr>
              <p:cNvSpPr/>
              <p:nvPr/>
            </p:nvSpPr>
            <p:spPr>
              <a:xfrm>
                <a:off x="4625614" y="2455296"/>
                <a:ext cx="648757"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EC3C1C56-1437-CF40-B81A-C09A08752620}"/>
                  </a:ext>
                </a:extLst>
              </p:cNvPr>
              <p:cNvSpPr/>
              <p:nvPr/>
            </p:nvSpPr>
            <p:spPr>
              <a:xfrm>
                <a:off x="4593788" y="2424287"/>
                <a:ext cx="678566"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PUBLIC REALM</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61" name="Straight Connector 160">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p:nvGrpSpPr>
        <p:grpSpPr>
          <a:xfrm>
            <a:off x="8371930" y="6432339"/>
            <a:ext cx="2385563" cy="194988"/>
            <a:chOff x="4124238" y="1543986"/>
            <a:chExt cx="2385563" cy="194988"/>
          </a:xfrm>
        </p:grpSpPr>
        <p:grpSp>
          <p:nvGrpSpPr>
            <p:cNvPr id="175" name="Group 174">
              <a:extLst>
                <a:ext uri="{FF2B5EF4-FFF2-40B4-BE49-F238E27FC236}">
                  <a16:creationId xmlns:a16="http://schemas.microsoft.com/office/drawing/2014/main" id="{4A6EBEBB-D25F-6246-8F18-ADC65EDAD08C}"/>
                </a:ext>
              </a:extLst>
            </p:cNvPr>
            <p:cNvGrpSpPr/>
            <p:nvPr/>
          </p:nvGrpSpPr>
          <p:grpSpPr>
            <a:xfrm>
              <a:off x="4824607" y="1569697"/>
              <a:ext cx="705642" cy="169277"/>
              <a:chOff x="4588940" y="2420443"/>
              <a:chExt cx="705642" cy="169277"/>
            </a:xfrm>
          </p:grpSpPr>
          <p:sp>
            <p:nvSpPr>
              <p:cNvPr id="180" name="Pentagon 179">
                <a:extLst>
                  <a:ext uri="{FF2B5EF4-FFF2-40B4-BE49-F238E27FC236}">
                    <a16:creationId xmlns:a16="http://schemas.microsoft.com/office/drawing/2014/main" id="{9C6377C1-E197-2448-94D9-4A485BEF800D}"/>
                  </a:ext>
                </a:extLst>
              </p:cNvPr>
              <p:cNvSpPr/>
              <p:nvPr/>
            </p:nvSpPr>
            <p:spPr>
              <a:xfrm>
                <a:off x="4625614" y="2455296"/>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1" name="Rectangle 180">
                <a:extLst>
                  <a:ext uri="{FF2B5EF4-FFF2-40B4-BE49-F238E27FC236}">
                    <a16:creationId xmlns:a16="http://schemas.microsoft.com/office/drawing/2014/main" id="{147F0CBC-9194-C04A-B820-D13D825D1ABA}"/>
                  </a:ext>
                </a:extLst>
              </p:cNvPr>
              <p:cNvSpPr/>
              <p:nvPr/>
            </p:nvSpPr>
            <p:spPr>
              <a:xfrm>
                <a:off x="4588940" y="2420443"/>
                <a:ext cx="705642"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SUSTAINABILITY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76" name="Group 175">
              <a:extLst>
                <a:ext uri="{FF2B5EF4-FFF2-40B4-BE49-F238E27FC236}">
                  <a16:creationId xmlns:a16="http://schemas.microsoft.com/office/drawing/2014/main" id="{081C7439-6304-E54F-B13F-FC1D779355AF}"/>
                </a:ext>
              </a:extLst>
            </p:cNvPr>
            <p:cNvGrpSpPr/>
            <p:nvPr/>
          </p:nvGrpSpPr>
          <p:grpSpPr>
            <a:xfrm>
              <a:off x="4124238" y="1569697"/>
              <a:ext cx="692870" cy="169277"/>
              <a:chOff x="4593788" y="2420443"/>
              <a:chExt cx="692870" cy="169277"/>
            </a:xfrm>
          </p:grpSpPr>
          <p:sp>
            <p:nvSpPr>
              <p:cNvPr id="178" name="Pentagon 177">
                <a:extLst>
                  <a:ext uri="{FF2B5EF4-FFF2-40B4-BE49-F238E27FC236}">
                    <a16:creationId xmlns:a16="http://schemas.microsoft.com/office/drawing/2014/main" id="{B010C47A-C9E0-AF40-9E87-C4817FE84092}"/>
                  </a:ext>
                </a:extLst>
              </p:cNvPr>
              <p:cNvSpPr/>
              <p:nvPr/>
            </p:nvSpPr>
            <p:spPr>
              <a:xfrm>
                <a:off x="4625614" y="2455296"/>
                <a:ext cx="648757"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9" name="Rectangle 178">
                <a:extLst>
                  <a:ext uri="{FF2B5EF4-FFF2-40B4-BE49-F238E27FC236}">
                    <a16:creationId xmlns:a16="http://schemas.microsoft.com/office/drawing/2014/main" id="{EC3C1C56-1437-CF40-B81A-C09A08752620}"/>
                  </a:ext>
                </a:extLst>
              </p:cNvPr>
              <p:cNvSpPr/>
              <p:nvPr/>
            </p:nvSpPr>
            <p:spPr>
              <a:xfrm>
                <a:off x="4593788" y="2420443"/>
                <a:ext cx="692870"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PUBLIC REALM</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77" name="Straight Connector 176">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08745EA0-561C-EB48-A3BC-58128518A9F4}"/>
              </a:ext>
            </a:extLst>
          </p:cNvPr>
          <p:cNvSpPr/>
          <p:nvPr/>
        </p:nvSpPr>
        <p:spPr>
          <a:xfrm rot="18900000">
            <a:off x="3080636" y="601891"/>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4286C39-F716-BF41-9C75-CDB0075B55CF}"/>
              </a:ext>
            </a:extLst>
          </p:cNvPr>
          <p:cNvSpPr/>
          <p:nvPr/>
        </p:nvSpPr>
        <p:spPr>
          <a:xfrm rot="18900000">
            <a:off x="3080636" y="2226506"/>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0725763-2AE6-C843-8C02-A229F124CEA8}"/>
              </a:ext>
            </a:extLst>
          </p:cNvPr>
          <p:cNvSpPr/>
          <p:nvPr/>
        </p:nvSpPr>
        <p:spPr>
          <a:xfrm rot="18900000">
            <a:off x="3080636" y="3824487"/>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3DAC8F2-6B21-BB4B-8632-38F8B8609207}"/>
              </a:ext>
            </a:extLst>
          </p:cNvPr>
          <p:cNvSpPr/>
          <p:nvPr/>
        </p:nvSpPr>
        <p:spPr>
          <a:xfrm rot="18900000">
            <a:off x="3080636" y="5449102"/>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86D001DC-6CF2-5343-95CD-AFA0688A4B2B}"/>
              </a:ext>
            </a:extLst>
          </p:cNvPr>
          <p:cNvSpPr/>
          <p:nvPr/>
        </p:nvSpPr>
        <p:spPr>
          <a:xfrm rot="18900000">
            <a:off x="7774845" y="601891"/>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E9261B3-5573-8B4D-AE67-B68A5A1E5345}"/>
              </a:ext>
            </a:extLst>
          </p:cNvPr>
          <p:cNvSpPr/>
          <p:nvPr/>
        </p:nvSpPr>
        <p:spPr>
          <a:xfrm rot="18900000">
            <a:off x="7774845" y="2226506"/>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41E366D-BEBE-D641-8804-A9700CD5CB9C}"/>
              </a:ext>
            </a:extLst>
          </p:cNvPr>
          <p:cNvSpPr/>
          <p:nvPr/>
        </p:nvSpPr>
        <p:spPr>
          <a:xfrm rot="18900000">
            <a:off x="7774845" y="3824487"/>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F1114E7A-AA97-7D4E-B00B-79F6AD4A5092}"/>
              </a:ext>
            </a:extLst>
          </p:cNvPr>
          <p:cNvSpPr/>
          <p:nvPr/>
        </p:nvSpPr>
        <p:spPr>
          <a:xfrm rot="18900000">
            <a:off x="7774845" y="5449102"/>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0475A70-EC07-A24D-861E-6B1639A1CC9A}"/>
              </a:ext>
            </a:extLst>
          </p:cNvPr>
          <p:cNvSpPr/>
          <p:nvPr/>
        </p:nvSpPr>
        <p:spPr>
          <a:xfrm>
            <a:off x="3075513" y="576728"/>
            <a:ext cx="276038"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1</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7AE82362-856B-D447-8505-FC38C9062DED}"/>
              </a:ext>
            </a:extLst>
          </p:cNvPr>
          <p:cNvSpPr/>
          <p:nvPr/>
        </p:nvSpPr>
        <p:spPr>
          <a:xfrm>
            <a:off x="3065895" y="2215838"/>
            <a:ext cx="29527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2</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564AF0D8-CB92-8C45-B9AB-2CA1B512726F}"/>
              </a:ext>
            </a:extLst>
          </p:cNvPr>
          <p:cNvSpPr/>
          <p:nvPr/>
        </p:nvSpPr>
        <p:spPr>
          <a:xfrm>
            <a:off x="3065895" y="3809761"/>
            <a:ext cx="29527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3</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60ACC2DA-7DAD-2640-80E6-478E5743101C}"/>
              </a:ext>
            </a:extLst>
          </p:cNvPr>
          <p:cNvSpPr/>
          <p:nvPr/>
        </p:nvSpPr>
        <p:spPr>
          <a:xfrm>
            <a:off x="3053724" y="5432103"/>
            <a:ext cx="303288"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4</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92342A2E-A405-7D4C-BB28-114AC018BBED}"/>
              </a:ext>
            </a:extLst>
          </p:cNvPr>
          <p:cNvSpPr/>
          <p:nvPr/>
        </p:nvSpPr>
        <p:spPr>
          <a:xfrm>
            <a:off x="7760715" y="576728"/>
            <a:ext cx="29527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5</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5C467D6E-AF7A-D043-9D90-89C332F29578}"/>
              </a:ext>
            </a:extLst>
          </p:cNvPr>
          <p:cNvSpPr/>
          <p:nvPr/>
        </p:nvSpPr>
        <p:spPr>
          <a:xfrm>
            <a:off x="7755906" y="2202868"/>
            <a:ext cx="304892"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6</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E64E59BF-18E5-F945-A0F9-9F290E761D8A}"/>
              </a:ext>
            </a:extLst>
          </p:cNvPr>
          <p:cNvSpPr/>
          <p:nvPr/>
        </p:nvSpPr>
        <p:spPr>
          <a:xfrm>
            <a:off x="7767929" y="3809761"/>
            <a:ext cx="280846"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7</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31778DE2-E785-B348-A73F-A3007F3DB51B}"/>
              </a:ext>
            </a:extLst>
          </p:cNvPr>
          <p:cNvSpPr/>
          <p:nvPr/>
        </p:nvSpPr>
        <p:spPr>
          <a:xfrm>
            <a:off x="7756708" y="5423939"/>
            <a:ext cx="303288"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8</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0" name="Rectangle 189">
            <a:extLst>
              <a:ext uri="{FF2B5EF4-FFF2-40B4-BE49-F238E27FC236}">
                <a16:creationId xmlns:a16="http://schemas.microsoft.com/office/drawing/2014/main" id="{166A0898-C21A-5E43-AD56-8810E9ADCAE2}"/>
              </a:ext>
            </a:extLst>
          </p:cNvPr>
          <p:cNvSpPr/>
          <p:nvPr/>
        </p:nvSpPr>
        <p:spPr>
          <a:xfrm>
            <a:off x="0" y="-12863"/>
            <a:ext cx="2783194" cy="6880388"/>
          </a:xfrm>
          <a:prstGeom prst="rect">
            <a:avLst/>
          </a:prstGeom>
          <a:gradFill flip="none" rotWithShape="1">
            <a:gsLst>
              <a:gs pos="47025">
                <a:srgbClr val="000000">
                  <a:alpha val="36000"/>
                </a:srgbClr>
              </a:gs>
              <a:gs pos="0">
                <a:schemeClr val="tx1">
                  <a:alpha val="36000"/>
                </a:schemeClr>
              </a:gs>
              <a:gs pos="99000">
                <a:schemeClr val="tx1">
                  <a:alpha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3" name="TextBox 192">
            <a:extLst>
              <a:ext uri="{FF2B5EF4-FFF2-40B4-BE49-F238E27FC236}">
                <a16:creationId xmlns:a16="http://schemas.microsoft.com/office/drawing/2014/main" id="{EF0333C6-2F7F-BA43-880A-0EA8FAAA286C}"/>
              </a:ext>
            </a:extLst>
          </p:cNvPr>
          <p:cNvSpPr txBox="1"/>
          <p:nvPr/>
        </p:nvSpPr>
        <p:spPr>
          <a:xfrm>
            <a:off x="264192" y="1606938"/>
            <a:ext cx="2405079" cy="880241"/>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EXPO</a:t>
            </a:r>
            <a:r>
              <a:rPr kumimoji="0" lang="en-GB" sz="22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 </a:t>
            </a:r>
            <a:r>
              <a:rPr kumimoji="0" lang="en-GB" sz="11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FOR</a:t>
            </a:r>
            <a:r>
              <a:rPr kumimoji="0" lang="en-GB" sz="22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 </a:t>
            </a:r>
            <a:r>
              <a:rPr kumimoji="0" lang="en-GB" sz="24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TECHIES &amp; INNOVATORS</a:t>
            </a:r>
          </a:p>
        </p:txBody>
      </p:sp>
      <p:pic>
        <p:nvPicPr>
          <p:cNvPr id="5" name="Picture 4">
            <a:extLst>
              <a:ext uri="{FF2B5EF4-FFF2-40B4-BE49-F238E27FC236}">
                <a16:creationId xmlns:a16="http://schemas.microsoft.com/office/drawing/2014/main" id="{29DECDE5-1138-2340-A56E-0DCFD101509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01980" y="308840"/>
            <a:ext cx="1580765" cy="901554"/>
          </a:xfrm>
          <a:prstGeom prst="rect">
            <a:avLst/>
          </a:prstGeom>
        </p:spPr>
      </p:pic>
      <p:sp>
        <p:nvSpPr>
          <p:cNvPr id="10" name="Rectangle 9">
            <a:extLst>
              <a:ext uri="{FF2B5EF4-FFF2-40B4-BE49-F238E27FC236}">
                <a16:creationId xmlns:a16="http://schemas.microsoft.com/office/drawing/2014/main" id="{507D2CA7-AEC7-3D42-B5FE-5B8A04C2A4AA}"/>
              </a:ext>
            </a:extLst>
          </p:cNvPr>
          <p:cNvSpPr/>
          <p:nvPr/>
        </p:nvSpPr>
        <p:spPr>
          <a:xfrm>
            <a:off x="828233" y="3645168"/>
            <a:ext cx="1594794"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FARMING DRONES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Learn about agricultural drones fitted with cameras for farmers to monitor and protect their crops.</a:t>
            </a:r>
            <a:endParaRPr kumimoji="0" lang="en-GB" sz="8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endParaRPr>
          </a:p>
        </p:txBody>
      </p:sp>
      <p:sp>
        <p:nvSpPr>
          <p:cNvPr id="203" name="Rectangle 202">
            <a:extLst>
              <a:ext uri="{FF2B5EF4-FFF2-40B4-BE49-F238E27FC236}">
                <a16:creationId xmlns:a16="http://schemas.microsoft.com/office/drawing/2014/main" id="{830BCA44-C4BF-2A4C-A853-6942450D41DD}"/>
              </a:ext>
            </a:extLst>
          </p:cNvPr>
          <p:cNvSpPr/>
          <p:nvPr/>
        </p:nvSpPr>
        <p:spPr>
          <a:xfrm>
            <a:off x="828233" y="4763611"/>
            <a:ext cx="1685290"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WINDOW SOLAR CELLS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See transparent solar cells that turn any window or sheet of glass into a means of harvesting clean energy.</a:t>
            </a:r>
            <a:endParaRPr kumimoji="0" lang="en-GB" sz="8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endParaRPr>
          </a:p>
        </p:txBody>
      </p:sp>
      <p:sp>
        <p:nvSpPr>
          <p:cNvPr id="207" name="Rectangle 206">
            <a:extLst>
              <a:ext uri="{FF2B5EF4-FFF2-40B4-BE49-F238E27FC236}">
                <a16:creationId xmlns:a16="http://schemas.microsoft.com/office/drawing/2014/main" id="{6BE176B7-4BA8-8549-8F98-9F8AD30D387F}"/>
              </a:ext>
            </a:extLst>
          </p:cNvPr>
          <p:cNvSpPr/>
          <p:nvPr/>
        </p:nvSpPr>
        <p:spPr>
          <a:xfrm>
            <a:off x="828233" y="5833100"/>
            <a:ext cx="18341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EXOSKELETONS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Explore how to reduce workplace injuries, enhance sport experiences and lend robotic strength to people with physical limitations.</a:t>
            </a:r>
            <a:endParaRPr kumimoji="0" lang="en-GB" sz="8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endParaRPr>
          </a:p>
        </p:txBody>
      </p:sp>
      <p:cxnSp>
        <p:nvCxnSpPr>
          <p:cNvPr id="19" name="Straight Connector 18">
            <a:extLst>
              <a:ext uri="{FF2B5EF4-FFF2-40B4-BE49-F238E27FC236}">
                <a16:creationId xmlns:a16="http://schemas.microsoft.com/office/drawing/2014/main" id="{AE4A4A49-3909-154B-912E-B187E03B9B19}"/>
              </a:ext>
            </a:extLst>
          </p:cNvPr>
          <p:cNvCxnSpPr>
            <a:cxnSpLocks/>
            <a:stCxn id="190" idx="1"/>
          </p:cNvCxnSpPr>
          <p:nvPr/>
        </p:nvCxnSpPr>
        <p:spPr>
          <a:xfrm flipV="1">
            <a:off x="0" y="3416139"/>
            <a:ext cx="2783193" cy="11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1E32680F-4BB0-4C4F-BEF7-D94EB4106DBE}"/>
              </a:ext>
            </a:extLst>
          </p:cNvPr>
          <p:cNvCxnSpPr>
            <a:cxnSpLocks/>
          </p:cNvCxnSpPr>
          <p:nvPr/>
        </p:nvCxnSpPr>
        <p:spPr>
          <a:xfrm>
            <a:off x="1" y="4583692"/>
            <a:ext cx="2791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BD82C977-2F25-3244-903F-F9DE1ACFEFC5}"/>
              </a:ext>
            </a:extLst>
          </p:cNvPr>
          <p:cNvCxnSpPr>
            <a:cxnSpLocks/>
          </p:cNvCxnSpPr>
          <p:nvPr/>
        </p:nvCxnSpPr>
        <p:spPr>
          <a:xfrm>
            <a:off x="1" y="5730057"/>
            <a:ext cx="2791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C8CE4795-FCD0-814A-806C-38D3AB95DDB8}"/>
              </a:ext>
            </a:extLst>
          </p:cNvPr>
          <p:cNvSpPr/>
          <p:nvPr/>
        </p:nvSpPr>
        <p:spPr>
          <a:xfrm>
            <a:off x="2851443" y="6659011"/>
            <a:ext cx="6142087"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*This itinerary is for illustrative purposes and can be adapted to your needs and requirements. Contents may change.</a:t>
            </a:r>
            <a:endParaRPr kumimoji="0" lang="en-GB" sz="8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endParaRPr>
          </a:p>
        </p:txBody>
      </p:sp>
      <p:pic>
        <p:nvPicPr>
          <p:cNvPr id="198" name="Picture 197"/>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223819" y="325123"/>
            <a:ext cx="1147762" cy="1456740"/>
          </a:xfrm>
          <a:prstGeom prst="roundRect">
            <a:avLst>
              <a:gd name="adj" fmla="val 6340"/>
            </a:avLst>
          </a:prstGeom>
          <a:noFill/>
          <a:ln>
            <a:solidFill>
              <a:schemeClr val="bg1">
                <a:lumMod val="85000"/>
              </a:schemeClr>
            </a:solidFill>
          </a:ln>
        </p:spPr>
      </p:pic>
      <p:pic>
        <p:nvPicPr>
          <p:cNvPr id="205" name="Picture 204"/>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205446" y="5192757"/>
            <a:ext cx="1166813" cy="1439619"/>
          </a:xfrm>
          <a:prstGeom prst="roundRect">
            <a:avLst>
              <a:gd name="adj" fmla="val 5385"/>
            </a:avLst>
          </a:prstGeom>
          <a:noFill/>
          <a:ln>
            <a:solidFill>
              <a:schemeClr val="bg1">
                <a:lumMod val="85000"/>
              </a:schemeClr>
            </a:solidFill>
          </a:ln>
        </p:spPr>
      </p:pic>
      <p:pic>
        <p:nvPicPr>
          <p:cNvPr id="213" name="Picture 212"/>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0856828" y="5185602"/>
            <a:ext cx="1115122" cy="1442406"/>
          </a:xfrm>
          <a:prstGeom prst="roundRect">
            <a:avLst>
              <a:gd name="adj" fmla="val 6340"/>
            </a:avLst>
          </a:prstGeom>
          <a:noFill/>
          <a:ln>
            <a:solidFill>
              <a:schemeClr val="bg1">
                <a:lumMod val="85000"/>
              </a:schemeClr>
            </a:solidFill>
          </a:ln>
        </p:spPr>
      </p:pic>
      <p:pic>
        <p:nvPicPr>
          <p:cNvPr id="182" name="Picture 181"/>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28534" y="3829374"/>
            <a:ext cx="647355" cy="388120"/>
          </a:xfrm>
          <a:prstGeom prst="rect">
            <a:avLst/>
          </a:prstGeom>
        </p:spPr>
      </p:pic>
      <p:pic>
        <p:nvPicPr>
          <p:cNvPr id="3" name="Picture 2"/>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8829" y="6045144"/>
            <a:ext cx="294289" cy="485527"/>
          </a:xfrm>
          <a:prstGeom prst="rect">
            <a:avLst/>
          </a:prstGeom>
        </p:spPr>
      </p:pic>
      <p:pic>
        <p:nvPicPr>
          <p:cNvPr id="4" name="Picture 3"/>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1108" y="4959313"/>
            <a:ext cx="410408" cy="404545"/>
          </a:xfrm>
          <a:prstGeom prst="rect">
            <a:avLst/>
          </a:prstGeom>
        </p:spPr>
      </p:pic>
      <p:pic>
        <p:nvPicPr>
          <p:cNvPr id="183" name="Picture 182">
            <a:extLst>
              <a:ext uri="{FF2B5EF4-FFF2-40B4-BE49-F238E27FC236}">
                <a16:creationId xmlns:a16="http://schemas.microsoft.com/office/drawing/2014/main" id="{173A4E43-20CA-1248-BB40-6088A05CDA95}"/>
              </a:ext>
            </a:extLst>
          </p:cNvPr>
          <p:cNvPicPr>
            <a:picLocks noChangeAspect="1"/>
          </p:cNvPicPr>
          <p:nvPr/>
        </p:nvPicPr>
        <p:blipFill rotWithShape="1">
          <a:blip r:embed="rId14"/>
          <a:srcRect l="19769" t="1973" r="34107" b="1463"/>
          <a:stretch/>
        </p:blipFill>
        <p:spPr>
          <a:xfrm>
            <a:off x="10850017" y="1944562"/>
            <a:ext cx="1154429" cy="1472284"/>
          </a:xfrm>
          <a:prstGeom prst="roundRect">
            <a:avLst>
              <a:gd name="adj" fmla="val 7143"/>
            </a:avLst>
          </a:prstGeom>
          <a:ln>
            <a:solidFill>
              <a:schemeClr val="bg1">
                <a:lumMod val="85000"/>
              </a:schemeClr>
            </a:solidFill>
          </a:ln>
        </p:spPr>
      </p:pic>
      <p:pic>
        <p:nvPicPr>
          <p:cNvPr id="2" name="Picture 1"/>
          <p:cNvPicPr>
            <a:picLocks noChangeAspect="1"/>
          </p:cNvPicPr>
          <p:nvPr/>
        </p:nvPicPr>
        <p:blipFill rotWithShape="1">
          <a:blip r:embed="rId15" cstate="print">
            <a:extLst>
              <a:ext uri="{28A0092B-C50C-407E-A947-70E740481C1C}">
                <a14:useLocalDpi xmlns:a14="http://schemas.microsoft.com/office/drawing/2010/main" val="0"/>
              </a:ext>
            </a:extLst>
          </a:blip>
          <a:srcRect l="39085" r="10915" b="591"/>
          <a:stretch/>
        </p:blipFill>
        <p:spPr>
          <a:xfrm>
            <a:off x="6230031" y="1944562"/>
            <a:ext cx="1149069" cy="1464306"/>
          </a:xfrm>
          <a:prstGeom prst="roundRect">
            <a:avLst>
              <a:gd name="adj" fmla="val 7869"/>
            </a:avLst>
          </a:prstGeom>
          <a:ln>
            <a:solidFill>
              <a:schemeClr val="bg1">
                <a:lumMod val="85000"/>
              </a:schemeClr>
            </a:solidFill>
          </a:ln>
        </p:spPr>
      </p:pic>
      <p:grpSp>
        <p:nvGrpSpPr>
          <p:cNvPr id="184" name="Group 183"/>
          <p:cNvGrpSpPr/>
          <p:nvPr/>
        </p:nvGrpSpPr>
        <p:grpSpPr>
          <a:xfrm>
            <a:off x="8352392" y="324036"/>
            <a:ext cx="3669955" cy="1450263"/>
            <a:chOff x="8352392" y="324036"/>
            <a:chExt cx="3669955" cy="1450263"/>
          </a:xfrm>
        </p:grpSpPr>
        <p:sp>
          <p:nvSpPr>
            <p:cNvPr id="185" name="Rectangular Callout 184">
              <a:extLst>
                <a:ext uri="{FF2B5EF4-FFF2-40B4-BE49-F238E27FC236}">
                  <a16:creationId xmlns:a16="http://schemas.microsoft.com/office/drawing/2014/main" id="{6AD7B1F7-D822-E14E-B1AD-112B96150C44}"/>
                </a:ext>
              </a:extLst>
            </p:cNvPr>
            <p:cNvSpPr/>
            <p:nvPr/>
          </p:nvSpPr>
          <p:spPr>
            <a:xfrm>
              <a:off x="8352392" y="32403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7" name="Rectangle 186">
              <a:extLst>
                <a:ext uri="{FF2B5EF4-FFF2-40B4-BE49-F238E27FC236}">
                  <a16:creationId xmlns:a16="http://schemas.microsoft.com/office/drawing/2014/main" id="{DB9B614A-BDC6-DE4A-B6B9-EAE027152C1D}"/>
                </a:ext>
              </a:extLst>
            </p:cNvPr>
            <p:cNvSpPr/>
            <p:nvPr/>
          </p:nvSpPr>
          <p:spPr>
            <a:xfrm>
              <a:off x="8358191" y="339039"/>
              <a:ext cx="232783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LEARN HOW SOLAR ENERGY CONVERTS DESERTS INTO OASES</a:t>
              </a:r>
            </a:p>
          </p:txBody>
        </p:sp>
        <p:sp>
          <p:nvSpPr>
            <p:cNvPr id="188" name="Rectangle 187">
              <a:extLst>
                <a:ext uri="{FF2B5EF4-FFF2-40B4-BE49-F238E27FC236}">
                  <a16:creationId xmlns:a16="http://schemas.microsoft.com/office/drawing/2014/main" id="{30EEA0AC-181B-7D42-B92D-7CAD8C6E3C5B}"/>
                </a:ext>
              </a:extLst>
            </p:cNvPr>
            <p:cNvSpPr/>
            <p:nvPr/>
          </p:nvSpPr>
          <p:spPr>
            <a:xfrm>
              <a:off x="8362430" y="706801"/>
              <a:ext cx="252333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See how fertile land can be created in barren conditions such as the desert by extracting water vapour from the air using nothing but solar energy. Discover a rotating exhibition that will delve into the cultural side of Czech Republic.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endParaRPr>
            </a:p>
          </p:txBody>
        </p:sp>
        <p:grpSp>
          <p:nvGrpSpPr>
            <p:cNvPr id="189" name="Group 188">
              <a:extLst>
                <a:ext uri="{FF2B5EF4-FFF2-40B4-BE49-F238E27FC236}">
                  <a16:creationId xmlns:a16="http://schemas.microsoft.com/office/drawing/2014/main" id="{8CE200A8-9C32-664A-B518-97D2FE27AE3B}"/>
                </a:ext>
              </a:extLst>
            </p:cNvPr>
            <p:cNvGrpSpPr/>
            <p:nvPr/>
          </p:nvGrpSpPr>
          <p:grpSpPr>
            <a:xfrm>
              <a:off x="8424171" y="1563202"/>
              <a:ext cx="2385563" cy="194988"/>
              <a:chOff x="4124238" y="1543986"/>
              <a:chExt cx="2385563" cy="194988"/>
            </a:xfrm>
          </p:grpSpPr>
          <p:grpSp>
            <p:nvGrpSpPr>
              <p:cNvPr id="194" name="Group 193">
                <a:extLst>
                  <a:ext uri="{FF2B5EF4-FFF2-40B4-BE49-F238E27FC236}">
                    <a16:creationId xmlns:a16="http://schemas.microsoft.com/office/drawing/2014/main" id="{D979511D-A9D0-824F-830E-16264326A367}"/>
                  </a:ext>
                </a:extLst>
              </p:cNvPr>
              <p:cNvGrpSpPr/>
              <p:nvPr/>
            </p:nvGrpSpPr>
            <p:grpSpPr>
              <a:xfrm>
                <a:off x="4915097" y="1569697"/>
                <a:ext cx="671163" cy="169277"/>
                <a:chOff x="4679430" y="2420443"/>
                <a:chExt cx="671163" cy="169277"/>
              </a:xfrm>
            </p:grpSpPr>
            <p:sp>
              <p:nvSpPr>
                <p:cNvPr id="201" name="Pentagon 200">
                  <a:extLst>
                    <a:ext uri="{FF2B5EF4-FFF2-40B4-BE49-F238E27FC236}">
                      <a16:creationId xmlns:a16="http://schemas.microsoft.com/office/drawing/2014/main" id="{2EBA0FFA-D74B-B843-B417-846FF8429F95}"/>
                    </a:ext>
                  </a:extLst>
                </p:cNvPr>
                <p:cNvSpPr/>
                <p:nvPr/>
              </p:nvSpPr>
              <p:spPr>
                <a:xfrm>
                  <a:off x="4701816" y="2455296"/>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4" name="Rectangle 203">
                  <a:extLst>
                    <a:ext uri="{FF2B5EF4-FFF2-40B4-BE49-F238E27FC236}">
                      <a16:creationId xmlns:a16="http://schemas.microsoft.com/office/drawing/2014/main" id="{C826FB22-0F4F-744F-B7B6-D0B4AF7F5C76}"/>
                    </a:ext>
                  </a:extLst>
                </p:cNvPr>
                <p:cNvSpPr/>
                <p:nvPr/>
              </p:nvSpPr>
              <p:spPr>
                <a:xfrm>
                  <a:off x="4679430" y="2420443"/>
                  <a:ext cx="492443"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5" name="Group 194">
                <a:extLst>
                  <a:ext uri="{FF2B5EF4-FFF2-40B4-BE49-F238E27FC236}">
                    <a16:creationId xmlns:a16="http://schemas.microsoft.com/office/drawing/2014/main" id="{D42D6BD9-B7CD-B940-971A-F76A79995D21}"/>
                  </a:ext>
                </a:extLst>
              </p:cNvPr>
              <p:cNvGrpSpPr/>
              <p:nvPr/>
            </p:nvGrpSpPr>
            <p:grpSpPr>
              <a:xfrm>
                <a:off x="4124238" y="1569697"/>
                <a:ext cx="801256" cy="169277"/>
                <a:chOff x="4593788" y="2420443"/>
                <a:chExt cx="801256" cy="169277"/>
              </a:xfrm>
            </p:grpSpPr>
            <p:sp>
              <p:nvSpPr>
                <p:cNvPr id="199" name="Pentagon 198">
                  <a:extLst>
                    <a:ext uri="{FF2B5EF4-FFF2-40B4-BE49-F238E27FC236}">
                      <a16:creationId xmlns:a16="http://schemas.microsoft.com/office/drawing/2014/main" id="{F51E2F5D-1914-E641-A479-1C807D43011B}"/>
                    </a:ext>
                  </a:extLst>
                </p:cNvPr>
                <p:cNvSpPr/>
                <p:nvPr/>
              </p:nvSpPr>
              <p:spPr>
                <a:xfrm>
                  <a:off x="4625614" y="2455296"/>
                  <a:ext cx="718519"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6AAAF49D-A8E1-4C48-A0F3-156AC54E6C65}"/>
                    </a:ext>
                  </a:extLst>
                </p:cNvPr>
                <p:cNvSpPr/>
                <p:nvPr/>
              </p:nvSpPr>
              <p:spPr>
                <a:xfrm>
                  <a:off x="4593788" y="2420443"/>
                  <a:ext cx="801256"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CZECH REPUBLIC</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96" name="Straight Connector 195">
                <a:extLst>
                  <a:ext uri="{FF2B5EF4-FFF2-40B4-BE49-F238E27FC236}">
                    <a16:creationId xmlns:a16="http://schemas.microsoft.com/office/drawing/2014/main" id="{715FBC46-C97D-C643-AB43-69A81F0E58C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192" name="Picture 191"/>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10854906" y="326215"/>
              <a:ext cx="1167441" cy="1443333"/>
            </a:xfrm>
            <a:prstGeom prst="roundRect">
              <a:avLst>
                <a:gd name="adj" fmla="val 4145"/>
              </a:avLst>
            </a:prstGeom>
            <a:noFill/>
            <a:ln>
              <a:solidFill>
                <a:schemeClr val="bg1">
                  <a:lumMod val="85000"/>
                </a:schemeClr>
              </a:solidFill>
            </a:ln>
          </p:spPr>
        </p:pic>
      </p:grpSp>
      <p:sp>
        <p:nvSpPr>
          <p:cNvPr id="206" name="Rectangular Callout 205">
            <a:extLst>
              <a:ext uri="{FF2B5EF4-FFF2-40B4-BE49-F238E27FC236}">
                <a16:creationId xmlns:a16="http://schemas.microsoft.com/office/drawing/2014/main" id="{8E3F765E-53D1-A041-A8C5-9DA55806A2D3}"/>
              </a:ext>
            </a:extLst>
          </p:cNvPr>
          <p:cNvSpPr/>
          <p:nvPr/>
        </p:nvSpPr>
        <p:spPr>
          <a:xfrm>
            <a:off x="8335008" y="3546632"/>
            <a:ext cx="3107184" cy="1444254"/>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9" name="Rectangle 208">
            <a:extLst>
              <a:ext uri="{FF2B5EF4-FFF2-40B4-BE49-F238E27FC236}">
                <a16:creationId xmlns:a16="http://schemas.microsoft.com/office/drawing/2014/main" id="{A70979A7-CF4E-104B-856A-C2C31DAB4553}"/>
              </a:ext>
            </a:extLst>
          </p:cNvPr>
          <p:cNvSpPr/>
          <p:nvPr/>
        </p:nvSpPr>
        <p:spPr>
          <a:xfrm>
            <a:off x="8345306" y="3917838"/>
            <a:ext cx="25233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Learn about solar power and artificial intelligence to help driving ENOC’s service station of the future. Observe how wind turbines and waste water recycling assist in creating alternative energy, while data analytics and sensors will cut queueing times. </a:t>
            </a:r>
          </a:p>
        </p:txBody>
      </p:sp>
      <p:cxnSp>
        <p:nvCxnSpPr>
          <p:cNvPr id="214" name="Straight Connector 213">
            <a:extLst>
              <a:ext uri="{FF2B5EF4-FFF2-40B4-BE49-F238E27FC236}">
                <a16:creationId xmlns:a16="http://schemas.microsoft.com/office/drawing/2014/main" id="{116F586E-E067-164F-BBD6-2DB2D79C5F48}"/>
              </a:ext>
            </a:extLst>
          </p:cNvPr>
          <p:cNvCxnSpPr/>
          <p:nvPr/>
        </p:nvCxnSpPr>
        <p:spPr>
          <a:xfrm>
            <a:off x="8424544" y="4774400"/>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15" name="Picture 214"/>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10887031" y="3547813"/>
            <a:ext cx="1155939" cy="1450872"/>
          </a:xfrm>
          <a:prstGeom prst="roundRect">
            <a:avLst>
              <a:gd name="adj" fmla="val 4145"/>
            </a:avLst>
          </a:prstGeom>
          <a:noFill/>
          <a:ln>
            <a:solidFill>
              <a:schemeClr val="bg1">
                <a:lumMod val="85000"/>
              </a:schemeClr>
            </a:solidFill>
          </a:ln>
        </p:spPr>
      </p:pic>
      <p:grpSp>
        <p:nvGrpSpPr>
          <p:cNvPr id="216" name="Group 215">
            <a:extLst>
              <a:ext uri="{FF2B5EF4-FFF2-40B4-BE49-F238E27FC236}">
                <a16:creationId xmlns:a16="http://schemas.microsoft.com/office/drawing/2014/main" id="{7BC92E28-32C7-AA4B-B09A-CECDA4A98BF0}"/>
              </a:ext>
            </a:extLst>
          </p:cNvPr>
          <p:cNvGrpSpPr/>
          <p:nvPr/>
        </p:nvGrpSpPr>
        <p:grpSpPr>
          <a:xfrm>
            <a:off x="8398635" y="4774401"/>
            <a:ext cx="2385563" cy="190046"/>
            <a:chOff x="4131651" y="1531631"/>
            <a:chExt cx="2385563" cy="190046"/>
          </a:xfrm>
        </p:grpSpPr>
        <p:grpSp>
          <p:nvGrpSpPr>
            <p:cNvPr id="217" name="Group 216">
              <a:extLst>
                <a:ext uri="{FF2B5EF4-FFF2-40B4-BE49-F238E27FC236}">
                  <a16:creationId xmlns:a16="http://schemas.microsoft.com/office/drawing/2014/main" id="{0A6E4B4E-C458-2F40-8356-2ECAEF8A933A}"/>
                </a:ext>
              </a:extLst>
            </p:cNvPr>
            <p:cNvGrpSpPr/>
            <p:nvPr/>
          </p:nvGrpSpPr>
          <p:grpSpPr>
            <a:xfrm>
              <a:off x="4131651" y="1552400"/>
              <a:ext cx="1730124" cy="169277"/>
              <a:chOff x="4601201" y="2403146"/>
              <a:chExt cx="1730124" cy="169277"/>
            </a:xfrm>
          </p:grpSpPr>
          <p:sp>
            <p:nvSpPr>
              <p:cNvPr id="219" name="Pentagon 218">
                <a:extLst>
                  <a:ext uri="{FF2B5EF4-FFF2-40B4-BE49-F238E27FC236}">
                    <a16:creationId xmlns:a16="http://schemas.microsoft.com/office/drawing/2014/main" id="{5BEC3330-4CE6-7142-9BB7-22ED965CCF2B}"/>
                  </a:ext>
                </a:extLst>
              </p:cNvPr>
              <p:cNvSpPr/>
              <p:nvPr/>
            </p:nvSpPr>
            <p:spPr>
              <a:xfrm>
                <a:off x="4633026" y="2437999"/>
                <a:ext cx="1267521" cy="106009"/>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0" name="Rectangle 219">
                <a:extLst>
                  <a:ext uri="{FF2B5EF4-FFF2-40B4-BE49-F238E27FC236}">
                    <a16:creationId xmlns:a16="http://schemas.microsoft.com/office/drawing/2014/main" id="{1CFC198E-3EE6-F848-8BD3-7D6738ABDAB1}"/>
                  </a:ext>
                </a:extLst>
              </p:cNvPr>
              <p:cNvSpPr/>
              <p:nvPr/>
            </p:nvSpPr>
            <p:spPr>
              <a:xfrm>
                <a:off x="4601201" y="2403146"/>
                <a:ext cx="1730124"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EMIRATES NATIONAL OIL COMPANY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18" name="Straight Connector 217">
              <a:extLst>
                <a:ext uri="{FF2B5EF4-FFF2-40B4-BE49-F238E27FC236}">
                  <a16:creationId xmlns:a16="http://schemas.microsoft.com/office/drawing/2014/main" id="{116F586E-E067-164F-BBD6-2DB2D79C5F48}"/>
                </a:ext>
              </a:extLst>
            </p:cNvPr>
            <p:cNvCxnSpPr/>
            <p:nvPr/>
          </p:nvCxnSpPr>
          <p:spPr>
            <a:xfrm>
              <a:off x="4157560" y="1531631"/>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21" name="Group 220"/>
          <p:cNvGrpSpPr/>
          <p:nvPr/>
        </p:nvGrpSpPr>
        <p:grpSpPr>
          <a:xfrm>
            <a:off x="9758814" y="4804313"/>
            <a:ext cx="685451" cy="169277"/>
            <a:chOff x="9726782" y="3182276"/>
            <a:chExt cx="685451" cy="169277"/>
          </a:xfrm>
        </p:grpSpPr>
        <p:sp>
          <p:nvSpPr>
            <p:cNvPr id="222" name="Pentagon 221">
              <a:extLst>
                <a:ext uri="{FF2B5EF4-FFF2-40B4-BE49-F238E27FC236}">
                  <a16:creationId xmlns:a16="http://schemas.microsoft.com/office/drawing/2014/main" id="{F8838506-C8E3-144C-8A62-7ECB7764689F}"/>
                </a:ext>
              </a:extLst>
            </p:cNvPr>
            <p:cNvSpPr/>
            <p:nvPr/>
          </p:nvSpPr>
          <p:spPr>
            <a:xfrm>
              <a:off x="9763456" y="3209700"/>
              <a:ext cx="648777" cy="103751"/>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3" name="Rectangle 222">
              <a:extLst>
                <a:ext uri="{FF2B5EF4-FFF2-40B4-BE49-F238E27FC236}">
                  <a16:creationId xmlns:a16="http://schemas.microsoft.com/office/drawing/2014/main" id="{3FB20A0D-8872-4B48-8C01-07762D6A4DD5}"/>
                </a:ext>
              </a:extLst>
            </p:cNvPr>
            <p:cNvSpPr/>
            <p:nvPr/>
          </p:nvSpPr>
          <p:spPr>
            <a:xfrm>
              <a:off x="9726782" y="3182276"/>
              <a:ext cx="651140"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OPPORTUNITY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24" name="Rectangle 223">
            <a:extLst>
              <a:ext uri="{FF2B5EF4-FFF2-40B4-BE49-F238E27FC236}">
                <a16:creationId xmlns:a16="http://schemas.microsoft.com/office/drawing/2014/main" id="{B3BA7224-6005-574A-880E-43A46FA82664}"/>
              </a:ext>
            </a:extLst>
          </p:cNvPr>
          <p:cNvSpPr/>
          <p:nvPr/>
        </p:nvSpPr>
        <p:spPr>
          <a:xfrm>
            <a:off x="8349658" y="3558231"/>
            <a:ext cx="177168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MEET THE AI SERVICE STATION OF THE FUTURE</a:t>
            </a:r>
          </a:p>
        </p:txBody>
      </p:sp>
      <p:sp>
        <p:nvSpPr>
          <p:cNvPr id="225" name="Rectangular Callout 224">
            <a:extLst>
              <a:ext uri="{FF2B5EF4-FFF2-40B4-BE49-F238E27FC236}">
                <a16:creationId xmlns:a16="http://schemas.microsoft.com/office/drawing/2014/main" id="{E61D6D65-6311-1542-A53D-32681A555AA5}"/>
              </a:ext>
            </a:extLst>
          </p:cNvPr>
          <p:cNvSpPr/>
          <p:nvPr/>
        </p:nvSpPr>
        <p:spPr>
          <a:xfrm>
            <a:off x="3643657" y="354692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6" name="Rectangle 225">
            <a:extLst>
              <a:ext uri="{FF2B5EF4-FFF2-40B4-BE49-F238E27FC236}">
                <a16:creationId xmlns:a16="http://schemas.microsoft.com/office/drawing/2014/main" id="{54C4008F-A86A-5249-BA3C-480D5E83CDB1}"/>
              </a:ext>
            </a:extLst>
          </p:cNvPr>
          <p:cNvSpPr/>
          <p:nvPr/>
        </p:nvSpPr>
        <p:spPr>
          <a:xfrm>
            <a:off x="3664171" y="3570414"/>
            <a:ext cx="226556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SMART LIVING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SMART THINKING</a:t>
            </a:r>
          </a:p>
        </p:txBody>
      </p:sp>
      <p:sp>
        <p:nvSpPr>
          <p:cNvPr id="227" name="Rectangle 226">
            <a:extLst>
              <a:ext uri="{FF2B5EF4-FFF2-40B4-BE49-F238E27FC236}">
                <a16:creationId xmlns:a16="http://schemas.microsoft.com/office/drawing/2014/main" id="{37B13033-05B5-734A-BC19-662DD910B7D5}"/>
              </a:ext>
            </a:extLst>
          </p:cNvPr>
          <p:cNvSpPr/>
          <p:nvPr/>
        </p:nvSpPr>
        <p:spPr>
          <a:xfrm>
            <a:off x="3660798" y="3927858"/>
            <a:ext cx="25233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With inventions ranging from an e-bike that can travel 380 kilometers on a single charge, to blinds that use sunlight to generate electricity, the Ukrainian pavilion will showcase the country’s innovative spirit while exploring its cultural heritage.</a:t>
            </a:r>
          </a:p>
        </p:txBody>
      </p:sp>
      <p:grpSp>
        <p:nvGrpSpPr>
          <p:cNvPr id="228" name="Group 227">
            <a:extLst>
              <a:ext uri="{FF2B5EF4-FFF2-40B4-BE49-F238E27FC236}">
                <a16:creationId xmlns:a16="http://schemas.microsoft.com/office/drawing/2014/main" id="{305D9CAF-35D2-1444-B071-F999532E585C}"/>
              </a:ext>
            </a:extLst>
          </p:cNvPr>
          <p:cNvGrpSpPr/>
          <p:nvPr/>
        </p:nvGrpSpPr>
        <p:grpSpPr>
          <a:xfrm>
            <a:off x="4436230" y="4792587"/>
            <a:ext cx="685451" cy="169277"/>
            <a:chOff x="4588940" y="2420443"/>
            <a:chExt cx="685451" cy="169277"/>
          </a:xfrm>
        </p:grpSpPr>
        <p:sp>
          <p:nvSpPr>
            <p:cNvPr id="229" name="Pentagon 228">
              <a:extLst>
                <a:ext uri="{FF2B5EF4-FFF2-40B4-BE49-F238E27FC236}">
                  <a16:creationId xmlns:a16="http://schemas.microsoft.com/office/drawing/2014/main" id="{91ED3F0C-AAAA-2540-89E5-516FBFC558CB}"/>
                </a:ext>
              </a:extLst>
            </p:cNvPr>
            <p:cNvSpPr/>
            <p:nvPr/>
          </p:nvSpPr>
          <p:spPr>
            <a:xfrm>
              <a:off x="4625614" y="2455296"/>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0" name="Rectangle 229">
              <a:extLst>
                <a:ext uri="{FF2B5EF4-FFF2-40B4-BE49-F238E27FC236}">
                  <a16:creationId xmlns:a16="http://schemas.microsoft.com/office/drawing/2014/main" id="{E545C195-7296-FE4E-A9BD-C52856520AC4}"/>
                </a:ext>
              </a:extLst>
            </p:cNvPr>
            <p:cNvSpPr/>
            <p:nvPr/>
          </p:nvSpPr>
          <p:spPr>
            <a:xfrm>
              <a:off x="4588940" y="2420443"/>
              <a:ext cx="651140"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noFill/>
                  </a:ln>
                  <a:solidFill>
                    <a:prstClr val="black"/>
                  </a:solidFill>
                  <a:effectLst/>
                  <a:uLnTx/>
                  <a:uFillTx/>
                  <a:latin typeface="Expo Office" panose="00000500000000000000" pitchFamily="50" charset="-78"/>
                  <a:ea typeface="+mn-ea"/>
                  <a:cs typeface="Expo Office" panose="00000500000000000000" pitchFamily="50" charset="-78"/>
                </a:rPr>
                <a:t>OPPORTUNITY</a:t>
              </a:r>
            </a:p>
          </p:txBody>
        </p:sp>
      </p:grpSp>
      <p:grpSp>
        <p:nvGrpSpPr>
          <p:cNvPr id="231" name="Group 230">
            <a:extLst>
              <a:ext uri="{FF2B5EF4-FFF2-40B4-BE49-F238E27FC236}">
                <a16:creationId xmlns:a16="http://schemas.microsoft.com/office/drawing/2014/main" id="{28804579-1391-7B43-901E-53416B082569}"/>
              </a:ext>
            </a:extLst>
          </p:cNvPr>
          <p:cNvGrpSpPr/>
          <p:nvPr/>
        </p:nvGrpSpPr>
        <p:grpSpPr>
          <a:xfrm>
            <a:off x="3714426" y="4791396"/>
            <a:ext cx="790919" cy="169277"/>
            <a:chOff x="4572353" y="2419252"/>
            <a:chExt cx="790919" cy="169277"/>
          </a:xfrm>
        </p:grpSpPr>
        <p:sp>
          <p:nvSpPr>
            <p:cNvPr id="232" name="Pentagon 231">
              <a:extLst>
                <a:ext uri="{FF2B5EF4-FFF2-40B4-BE49-F238E27FC236}">
                  <a16:creationId xmlns:a16="http://schemas.microsoft.com/office/drawing/2014/main" id="{9DF47D23-0ACA-EE4F-B6FC-02B3791752FA}"/>
                </a:ext>
              </a:extLst>
            </p:cNvPr>
            <p:cNvSpPr/>
            <p:nvPr/>
          </p:nvSpPr>
          <p:spPr>
            <a:xfrm>
              <a:off x="4625614" y="2455296"/>
              <a:ext cx="648757"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3" name="Rectangle 232">
              <a:extLst>
                <a:ext uri="{FF2B5EF4-FFF2-40B4-BE49-F238E27FC236}">
                  <a16:creationId xmlns:a16="http://schemas.microsoft.com/office/drawing/2014/main" id="{3D284C65-63EF-024F-A874-62AB19987429}"/>
                </a:ext>
              </a:extLst>
            </p:cNvPr>
            <p:cNvSpPr/>
            <p:nvPr/>
          </p:nvSpPr>
          <p:spPr>
            <a:xfrm>
              <a:off x="4572353" y="2419252"/>
              <a:ext cx="790919"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UKRAINE</a:t>
              </a:r>
              <a:endParaRPr kumimoji="0" lang="en-GB"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endParaRPr>
            </a:p>
          </p:txBody>
        </p:sp>
      </p:grpSp>
      <p:sp>
        <p:nvSpPr>
          <p:cNvPr id="134" name="Rectangle 133">
            <a:extLst>
              <a:ext uri="{FF2B5EF4-FFF2-40B4-BE49-F238E27FC236}">
                <a16:creationId xmlns:a16="http://schemas.microsoft.com/office/drawing/2014/main" id="{6E620B84-EE0D-EE45-BEA9-396991DC3A8A}"/>
              </a:ext>
            </a:extLst>
          </p:cNvPr>
          <p:cNvSpPr/>
          <p:nvPr/>
        </p:nvSpPr>
        <p:spPr>
          <a:xfrm>
            <a:off x="338829" y="2486760"/>
            <a:ext cx="1415079" cy="222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lumMod val="75000"/>
                    <a:lumOff val="25000"/>
                  </a:prstClr>
                </a:solidFill>
                <a:effectLst/>
                <a:uLnTx/>
                <a:uFillTx/>
                <a:latin typeface="Expo Office" pitchFamily="2" charset="-78"/>
                <a:ea typeface="+mn-ea"/>
                <a:cs typeface="Expo Office" pitchFamily="2" charset="-78"/>
              </a:rPr>
              <a:t>1-DAY </a:t>
            </a:r>
            <a:r>
              <a:rPr kumimoji="0" lang="en-GB" sz="1050" b="0" i="0" u="none" strike="noStrike" kern="1200" cap="none" spc="0" normalizeH="0" baseline="0" noProof="0" dirty="0">
                <a:ln>
                  <a:noFill/>
                </a:ln>
                <a:solidFill>
                  <a:prstClr val="black">
                    <a:lumMod val="75000"/>
                    <a:lumOff val="25000"/>
                  </a:prstClr>
                </a:solidFill>
                <a:effectLst/>
                <a:uLnTx/>
                <a:uFillTx/>
                <a:latin typeface="Expo Office" pitchFamily="2" charset="-78"/>
                <a:ea typeface="+mn-ea"/>
                <a:cs typeface="Expo Office" pitchFamily="2" charset="-78"/>
              </a:rPr>
              <a:t>ITINERARY</a:t>
            </a:r>
          </a:p>
        </p:txBody>
      </p:sp>
      <p:sp>
        <p:nvSpPr>
          <p:cNvPr id="135" name="Rectangle 134"/>
          <p:cNvSpPr/>
          <p:nvPr/>
        </p:nvSpPr>
        <p:spPr>
          <a:xfrm>
            <a:off x="292423" y="3075380"/>
            <a:ext cx="96693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HIGHLIGHTS</a:t>
            </a:r>
          </a:p>
        </p:txBody>
      </p:sp>
      <p:pic>
        <p:nvPicPr>
          <p:cNvPr id="138" name="Picture 137">
            <a:extLst>
              <a:ext uri="{FF2B5EF4-FFF2-40B4-BE49-F238E27FC236}">
                <a16:creationId xmlns:a16="http://schemas.microsoft.com/office/drawing/2014/main" id="{960612B8-1520-554F-BE6A-4557DD5C703E}"/>
              </a:ext>
            </a:extLst>
          </p:cNvPr>
          <p:cNvPicPr>
            <a:picLocks noChangeAspect="1"/>
          </p:cNvPicPr>
          <p:nvPr/>
        </p:nvPicPr>
        <p:blipFill rotWithShape="1">
          <a:blip r:embed="rId18"/>
          <a:srcRect l="3530" t="9897" r="64974" b="4035"/>
          <a:stretch/>
        </p:blipFill>
        <p:spPr>
          <a:xfrm>
            <a:off x="6230031" y="3542495"/>
            <a:ext cx="1139598" cy="1481947"/>
          </a:xfrm>
          <a:custGeom>
            <a:avLst/>
            <a:gdLst>
              <a:gd name="connsiteX0" fmla="*/ 47897 w 1139598"/>
              <a:gd name="connsiteY0" fmla="*/ 0 h 1481947"/>
              <a:gd name="connsiteX1" fmla="*/ 1091701 w 1139598"/>
              <a:gd name="connsiteY1" fmla="*/ 0 h 1481947"/>
              <a:gd name="connsiteX2" fmla="*/ 1139598 w 1139598"/>
              <a:gd name="connsiteY2" fmla="*/ 47897 h 1481947"/>
              <a:gd name="connsiteX3" fmla="*/ 1139598 w 1139598"/>
              <a:gd name="connsiteY3" fmla="*/ 1434050 h 1481947"/>
              <a:gd name="connsiteX4" fmla="*/ 1091701 w 1139598"/>
              <a:gd name="connsiteY4" fmla="*/ 1481947 h 1481947"/>
              <a:gd name="connsiteX5" fmla="*/ 47897 w 1139598"/>
              <a:gd name="connsiteY5" fmla="*/ 1481947 h 1481947"/>
              <a:gd name="connsiteX6" fmla="*/ 0 w 1139598"/>
              <a:gd name="connsiteY6" fmla="*/ 1434050 h 1481947"/>
              <a:gd name="connsiteX7" fmla="*/ 0 w 1139598"/>
              <a:gd name="connsiteY7" fmla="*/ 47897 h 1481947"/>
              <a:gd name="connsiteX8" fmla="*/ 47897 w 1139598"/>
              <a:gd name="connsiteY8" fmla="*/ 0 h 148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598" h="1481947">
                <a:moveTo>
                  <a:pt x="47897" y="0"/>
                </a:moveTo>
                <a:lnTo>
                  <a:pt x="1091701" y="0"/>
                </a:lnTo>
                <a:cubicBezTo>
                  <a:pt x="1118154" y="0"/>
                  <a:pt x="1139598" y="21444"/>
                  <a:pt x="1139598" y="47897"/>
                </a:cubicBezTo>
                <a:lnTo>
                  <a:pt x="1139598" y="1434050"/>
                </a:lnTo>
                <a:cubicBezTo>
                  <a:pt x="1139598" y="1460503"/>
                  <a:pt x="1118154" y="1481947"/>
                  <a:pt x="1091701" y="1481947"/>
                </a:cubicBezTo>
                <a:lnTo>
                  <a:pt x="47897" y="1481947"/>
                </a:lnTo>
                <a:cubicBezTo>
                  <a:pt x="21444" y="1481947"/>
                  <a:pt x="0" y="1460503"/>
                  <a:pt x="0" y="1434050"/>
                </a:cubicBezTo>
                <a:lnTo>
                  <a:pt x="0" y="47897"/>
                </a:lnTo>
                <a:cubicBezTo>
                  <a:pt x="0" y="21444"/>
                  <a:pt x="21444" y="0"/>
                  <a:pt x="47897" y="0"/>
                </a:cubicBezTo>
                <a:close/>
              </a:path>
            </a:pathLst>
          </a:custGeom>
        </p:spPr>
      </p:pic>
      <p:sp>
        <p:nvSpPr>
          <p:cNvPr id="137" name="TextBox 136">
            <a:extLst>
              <a:ext uri="{FF2B5EF4-FFF2-40B4-BE49-F238E27FC236}">
                <a16:creationId xmlns:a16="http://schemas.microsoft.com/office/drawing/2014/main" id="{8BB0EB26-E4D4-204E-8479-9737802956C6}"/>
              </a:ext>
            </a:extLst>
          </p:cNvPr>
          <p:cNvSpPr txBox="1"/>
          <p:nvPr/>
        </p:nvSpPr>
        <p:spPr>
          <a:xfrm>
            <a:off x="-45138" y="6685039"/>
            <a:ext cx="1986454"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VERSION: MAR 2021</a:t>
            </a:r>
          </a:p>
        </p:txBody>
      </p:sp>
    </p:spTree>
    <p:extLst>
      <p:ext uri="{BB962C8B-B14F-4D97-AF65-F5344CB8AC3E}">
        <p14:creationId xmlns:p14="http://schemas.microsoft.com/office/powerpoint/2010/main" val="324681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185">
            <a:extLst>
              <a:ext uri="{FF2B5EF4-FFF2-40B4-BE49-F238E27FC236}">
                <a16:creationId xmlns:a16="http://schemas.microsoft.com/office/drawing/2014/main" id="{2492B777-DC9F-3D4C-A4D6-AEF6653E1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7" y="-1"/>
            <a:ext cx="12234658" cy="6881995"/>
          </a:xfrm>
          <a:prstGeom prst="rect">
            <a:avLst/>
          </a:prstGeom>
        </p:spPr>
      </p:pic>
      <p:pic>
        <p:nvPicPr>
          <p:cNvPr id="137" name="Picture 13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42659" y="-10121"/>
            <a:ext cx="2866451" cy="6908677"/>
          </a:xfrm>
          <a:prstGeom prst="rect">
            <a:avLst/>
          </a:prstGeom>
        </p:spPr>
      </p:pic>
      <p:sp>
        <p:nvSpPr>
          <p:cNvPr id="15" name="Rectangular Callout 14">
            <a:extLst>
              <a:ext uri="{FF2B5EF4-FFF2-40B4-BE49-F238E27FC236}">
                <a16:creationId xmlns:a16="http://schemas.microsoft.com/office/drawing/2014/main" id="{D3227374-AFEA-494E-ACE1-2E14387D2F17}"/>
              </a:ext>
            </a:extLst>
          </p:cNvPr>
          <p:cNvSpPr/>
          <p:nvPr/>
        </p:nvSpPr>
        <p:spPr>
          <a:xfrm>
            <a:off x="3644298" y="195151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ular Callout 15">
            <a:extLst>
              <a:ext uri="{FF2B5EF4-FFF2-40B4-BE49-F238E27FC236}">
                <a16:creationId xmlns:a16="http://schemas.microsoft.com/office/drawing/2014/main" id="{542F10A4-BC44-C345-BC08-B577D87B1533}"/>
              </a:ext>
            </a:extLst>
          </p:cNvPr>
          <p:cNvSpPr/>
          <p:nvPr/>
        </p:nvSpPr>
        <p:spPr>
          <a:xfrm>
            <a:off x="3652277" y="32403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ular Callout 25">
            <a:extLst>
              <a:ext uri="{FF2B5EF4-FFF2-40B4-BE49-F238E27FC236}">
                <a16:creationId xmlns:a16="http://schemas.microsoft.com/office/drawing/2014/main" id="{8A5DE66E-A8C1-D243-A5F8-6A690EE9F632}"/>
              </a:ext>
            </a:extLst>
          </p:cNvPr>
          <p:cNvSpPr/>
          <p:nvPr/>
        </p:nvSpPr>
        <p:spPr>
          <a:xfrm>
            <a:off x="8326169" y="195151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9" name="Straight Connector 38">
            <a:extLst>
              <a:ext uri="{FF2B5EF4-FFF2-40B4-BE49-F238E27FC236}">
                <a16:creationId xmlns:a16="http://schemas.microsoft.com/office/drawing/2014/main" id="{BD09EEE1-CD7F-FE48-9D0E-9CE694623832}"/>
              </a:ext>
            </a:extLst>
          </p:cNvPr>
          <p:cNvCxnSpPr>
            <a:cxnSpLocks/>
          </p:cNvCxnSpPr>
          <p:nvPr/>
        </p:nvCxnSpPr>
        <p:spPr>
          <a:xfrm>
            <a:off x="3204922" y="761270"/>
            <a:ext cx="0" cy="548861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90FA37E-DFB5-C143-A135-A2A5D2108EEE}"/>
              </a:ext>
            </a:extLst>
          </p:cNvPr>
          <p:cNvCxnSpPr>
            <a:cxnSpLocks/>
          </p:cNvCxnSpPr>
          <p:nvPr/>
        </p:nvCxnSpPr>
        <p:spPr>
          <a:xfrm>
            <a:off x="7903571" y="430567"/>
            <a:ext cx="0" cy="510909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8EE2CAE-B5F5-3541-B983-7C1D94E9F6A0}"/>
              </a:ext>
            </a:extLst>
          </p:cNvPr>
          <p:cNvCxnSpPr>
            <a:cxnSpLocks/>
          </p:cNvCxnSpPr>
          <p:nvPr/>
        </p:nvCxnSpPr>
        <p:spPr>
          <a:xfrm flipV="1">
            <a:off x="3094761" y="6260233"/>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61A77F3-8A4D-2D44-BC55-875B5BD78E0A}"/>
              </a:ext>
            </a:extLst>
          </p:cNvPr>
          <p:cNvCxnSpPr>
            <a:cxnSpLocks/>
          </p:cNvCxnSpPr>
          <p:nvPr/>
        </p:nvCxnSpPr>
        <p:spPr>
          <a:xfrm flipV="1">
            <a:off x="3094761" y="6324625"/>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0ADA00F-7D09-6848-A38C-CE6160EA8E4E}"/>
              </a:ext>
            </a:extLst>
          </p:cNvPr>
          <p:cNvCxnSpPr>
            <a:cxnSpLocks/>
          </p:cNvCxnSpPr>
          <p:nvPr/>
        </p:nvCxnSpPr>
        <p:spPr>
          <a:xfrm flipV="1">
            <a:off x="7774546" y="259644"/>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8F291B-B2F4-DB49-AFEA-78EA4FA9ED03}"/>
              </a:ext>
            </a:extLst>
          </p:cNvPr>
          <p:cNvCxnSpPr>
            <a:cxnSpLocks/>
          </p:cNvCxnSpPr>
          <p:nvPr/>
        </p:nvCxnSpPr>
        <p:spPr>
          <a:xfrm flipV="1">
            <a:off x="7774546" y="324036"/>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32592605-C4A6-984B-B67B-77E714A9293A}"/>
              </a:ext>
            </a:extLst>
          </p:cNvPr>
          <p:cNvSpPr/>
          <p:nvPr/>
        </p:nvSpPr>
        <p:spPr>
          <a:xfrm>
            <a:off x="3660048" y="337998"/>
            <a:ext cx="2532341"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TRAVEL THROUGH TIME AT THE MOBILITY PAVILION</a:t>
            </a:r>
          </a:p>
        </p:txBody>
      </p:sp>
      <p:sp>
        <p:nvSpPr>
          <p:cNvPr id="8" name="Rectangle 7">
            <a:extLst>
              <a:ext uri="{FF2B5EF4-FFF2-40B4-BE49-F238E27FC236}">
                <a16:creationId xmlns:a16="http://schemas.microsoft.com/office/drawing/2014/main" id="{B45D4842-259C-E441-AD35-FCAF415E29F6}"/>
              </a:ext>
            </a:extLst>
          </p:cNvPr>
          <p:cNvSpPr/>
          <p:nvPr/>
        </p:nvSpPr>
        <p:spPr>
          <a:xfrm>
            <a:off x="3661438" y="704968"/>
            <a:ext cx="257014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Start your day by taking the world’s largest elevating platform into the ‘House of Wisdom’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in ninth-century Baghdad before meeting nine-</a:t>
            </a:r>
            <a:r>
              <a:rPr kumimoji="0" lang="en-US" sz="800" b="0" i="0" u="none" strike="noStrike" kern="1200" cap="none" spc="0" normalizeH="0" baseline="0" noProof="0" dirty="0" err="1">
                <a:ln>
                  <a:noFill/>
                </a:ln>
                <a:solidFill>
                  <a:prstClr val="black"/>
                </a:solidFill>
                <a:effectLst/>
                <a:uLnTx/>
                <a:uFillTx/>
                <a:latin typeface="Expo Office" pitchFamily="2" charset="-78"/>
                <a:ea typeface="+mn-ea"/>
                <a:cs typeface="Expo Office" pitchFamily="2" charset="-78"/>
              </a:rPr>
              <a:t>metre</a:t>
            </a: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-tall historical giant Mobility statues. Learn how people, goods and ideas moved from ancient exploration to artificial intelligence.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endParaRPr>
          </a:p>
        </p:txBody>
      </p:sp>
      <p:grpSp>
        <p:nvGrpSpPr>
          <p:cNvPr id="3" name="Group 2"/>
          <p:cNvGrpSpPr/>
          <p:nvPr/>
        </p:nvGrpSpPr>
        <p:grpSpPr>
          <a:xfrm>
            <a:off x="3726876" y="1578822"/>
            <a:ext cx="2385564" cy="194988"/>
            <a:chOff x="4124237" y="1543986"/>
            <a:chExt cx="2385564" cy="194988"/>
          </a:xfrm>
        </p:grpSpPr>
        <p:grpSp>
          <p:nvGrpSpPr>
            <p:cNvPr id="66" name="Group 65">
              <a:extLst>
                <a:ext uri="{FF2B5EF4-FFF2-40B4-BE49-F238E27FC236}">
                  <a16:creationId xmlns:a16="http://schemas.microsoft.com/office/drawing/2014/main" id="{4A6EBEBB-D25F-6246-8F18-ADC65EDAD08C}"/>
                </a:ext>
              </a:extLst>
            </p:cNvPr>
            <p:cNvGrpSpPr/>
            <p:nvPr/>
          </p:nvGrpSpPr>
          <p:grpSpPr>
            <a:xfrm>
              <a:off x="4986534" y="1569697"/>
              <a:ext cx="524271" cy="169277"/>
              <a:chOff x="4750867" y="2420443"/>
              <a:chExt cx="524271" cy="169277"/>
            </a:xfrm>
          </p:grpSpPr>
          <p:sp>
            <p:nvSpPr>
              <p:cNvPr id="67" name="Pentagon 66">
                <a:extLst>
                  <a:ext uri="{FF2B5EF4-FFF2-40B4-BE49-F238E27FC236}">
                    <a16:creationId xmlns:a16="http://schemas.microsoft.com/office/drawing/2014/main" id="{9C6377C1-E197-2448-94D9-4A485BEF800D}"/>
                  </a:ext>
                </a:extLst>
              </p:cNvPr>
              <p:cNvSpPr/>
              <p:nvPr/>
            </p:nvSpPr>
            <p:spPr>
              <a:xfrm>
                <a:off x="4787542" y="2455296"/>
                <a:ext cx="487596" cy="95943"/>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147F0CBC-9194-C04A-B820-D13D825D1ABA}"/>
                  </a:ext>
                </a:extLst>
              </p:cNvPr>
              <p:cNvSpPr/>
              <p:nvPr/>
            </p:nvSpPr>
            <p:spPr>
              <a:xfrm>
                <a:off x="4750867" y="2420443"/>
                <a:ext cx="492443"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9" name="Group 68">
              <a:extLst>
                <a:ext uri="{FF2B5EF4-FFF2-40B4-BE49-F238E27FC236}">
                  <a16:creationId xmlns:a16="http://schemas.microsoft.com/office/drawing/2014/main" id="{081C7439-6304-E54F-B13F-FC1D779355AF}"/>
                </a:ext>
              </a:extLst>
            </p:cNvPr>
            <p:cNvGrpSpPr/>
            <p:nvPr/>
          </p:nvGrpSpPr>
          <p:grpSpPr>
            <a:xfrm>
              <a:off x="4124237" y="1569697"/>
              <a:ext cx="886075" cy="169277"/>
              <a:chOff x="4593787" y="2420443"/>
              <a:chExt cx="886075" cy="169277"/>
            </a:xfrm>
          </p:grpSpPr>
          <p:sp>
            <p:nvSpPr>
              <p:cNvPr id="70" name="Pentagon 69">
                <a:extLst>
                  <a:ext uri="{FF2B5EF4-FFF2-40B4-BE49-F238E27FC236}">
                    <a16:creationId xmlns:a16="http://schemas.microsoft.com/office/drawing/2014/main" id="{B010C47A-C9E0-AF40-9E87-C4817FE84092}"/>
                  </a:ext>
                </a:extLst>
              </p:cNvPr>
              <p:cNvSpPr/>
              <p:nvPr/>
            </p:nvSpPr>
            <p:spPr>
              <a:xfrm>
                <a:off x="4625614" y="2455296"/>
                <a:ext cx="807550"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EC3C1C56-1437-CF40-B81A-C09A08752620}"/>
                  </a:ext>
                </a:extLst>
              </p:cNvPr>
              <p:cNvSpPr/>
              <p:nvPr/>
            </p:nvSpPr>
            <p:spPr>
              <a:xfrm>
                <a:off x="4593787" y="2420443"/>
                <a:ext cx="886075"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MOBILITY  PAVILION</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7" name="Straight Connector 16">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79" name="Rectangle 78">
            <a:extLst>
              <a:ext uri="{FF2B5EF4-FFF2-40B4-BE49-F238E27FC236}">
                <a16:creationId xmlns:a16="http://schemas.microsoft.com/office/drawing/2014/main" id="{32592605-C4A6-984B-B67B-77E714A9293A}"/>
              </a:ext>
            </a:extLst>
          </p:cNvPr>
          <p:cNvSpPr/>
          <p:nvPr/>
        </p:nvSpPr>
        <p:spPr>
          <a:xfrm>
            <a:off x="3660048" y="1964744"/>
            <a:ext cx="24524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ENTER A WORLD OF CHARMING HIGH TECH IN THAILAND</a:t>
            </a:r>
          </a:p>
        </p:txBody>
      </p:sp>
      <p:sp>
        <p:nvSpPr>
          <p:cNvPr id="83" name="Rectangle 82">
            <a:extLst>
              <a:ext uri="{FF2B5EF4-FFF2-40B4-BE49-F238E27FC236}">
                <a16:creationId xmlns:a16="http://schemas.microsoft.com/office/drawing/2014/main" id="{32592605-C4A6-984B-B67B-77E714A9293A}"/>
              </a:ext>
            </a:extLst>
          </p:cNvPr>
          <p:cNvSpPr/>
          <p:nvPr/>
        </p:nvSpPr>
        <p:spPr>
          <a:xfrm>
            <a:off x="8340818" y="1965014"/>
            <a:ext cx="253234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LISTEN TO A BEETHOVEN-INSPIRED ROBO-BAND IN GERMANY</a:t>
            </a:r>
          </a:p>
        </p:txBody>
      </p:sp>
      <p:sp>
        <p:nvSpPr>
          <p:cNvPr id="86" name="Rectangle 85">
            <a:extLst>
              <a:ext uri="{FF2B5EF4-FFF2-40B4-BE49-F238E27FC236}">
                <a16:creationId xmlns:a16="http://schemas.microsoft.com/office/drawing/2014/main" id="{B45D4842-259C-E441-AD35-FCAF415E29F6}"/>
              </a:ext>
            </a:extLst>
          </p:cNvPr>
          <p:cNvSpPr/>
          <p:nvPr/>
        </p:nvSpPr>
        <p:spPr>
          <a:xfrm>
            <a:off x="3655036" y="2315861"/>
            <a:ext cx="253874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Experience Thai warm hospitality, innovation and flora. Covered on the outside by a curtain of 500-plus woven artificial flowers, the nation will present its capabilities in digital innovation and technology in transportation, logistics, digital connectivity and personal mobility. </a:t>
            </a:r>
          </a:p>
        </p:txBody>
      </p:sp>
      <p:sp>
        <p:nvSpPr>
          <p:cNvPr id="91" name="Rectangle 90">
            <a:extLst>
              <a:ext uri="{FF2B5EF4-FFF2-40B4-BE49-F238E27FC236}">
                <a16:creationId xmlns:a16="http://schemas.microsoft.com/office/drawing/2014/main" id="{B45D4842-259C-E441-AD35-FCAF415E29F6}"/>
              </a:ext>
            </a:extLst>
          </p:cNvPr>
          <p:cNvSpPr/>
          <p:nvPr/>
        </p:nvSpPr>
        <p:spPr>
          <a:xfrm>
            <a:off x="8331704" y="2331417"/>
            <a:ext cx="251831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Wear cutting-edge connected devices through-out the pavilion and listen to a band of robots playing Beethoven tunes. Ride on the world’s first </a:t>
            </a:r>
            <a:r>
              <a:rPr kumimoji="0" lang="en-US" sz="800" b="0" i="0" u="none" strike="noStrike" kern="1200" cap="none" spc="0" normalizeH="0" baseline="0" noProof="0" dirty="0" err="1">
                <a:ln>
                  <a:noFill/>
                </a:ln>
                <a:solidFill>
                  <a:prstClr val="black"/>
                </a:solidFill>
                <a:effectLst/>
                <a:uLnTx/>
                <a:uFillTx/>
                <a:latin typeface="Expo Office" pitchFamily="2" charset="-78"/>
                <a:ea typeface="+mn-ea"/>
                <a:cs typeface="Expo Office" pitchFamily="2" charset="-78"/>
              </a:rPr>
              <a:t>ropeless</a:t>
            </a: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 elevator powered by magnetic technology. And learn about sustainability in the Energy, Future City and Biodiversity Labs. </a:t>
            </a:r>
          </a:p>
        </p:txBody>
      </p:sp>
      <p:grpSp>
        <p:nvGrpSpPr>
          <p:cNvPr id="120" name="Group 119"/>
          <p:cNvGrpSpPr/>
          <p:nvPr/>
        </p:nvGrpSpPr>
        <p:grpSpPr>
          <a:xfrm>
            <a:off x="3721757" y="3179398"/>
            <a:ext cx="2390326" cy="209062"/>
            <a:chOff x="4119475" y="1543986"/>
            <a:chExt cx="2390326" cy="209062"/>
          </a:xfrm>
        </p:grpSpPr>
        <p:grpSp>
          <p:nvGrpSpPr>
            <p:cNvPr id="124" name="Group 123">
              <a:extLst>
                <a:ext uri="{FF2B5EF4-FFF2-40B4-BE49-F238E27FC236}">
                  <a16:creationId xmlns:a16="http://schemas.microsoft.com/office/drawing/2014/main" id="{4A6EBEBB-D25F-6246-8F18-ADC65EDAD08C}"/>
                </a:ext>
              </a:extLst>
            </p:cNvPr>
            <p:cNvGrpSpPr/>
            <p:nvPr/>
          </p:nvGrpSpPr>
          <p:grpSpPr>
            <a:xfrm>
              <a:off x="4750294" y="1583771"/>
              <a:ext cx="682044" cy="169277"/>
              <a:chOff x="4514627" y="2434517"/>
              <a:chExt cx="682044" cy="169277"/>
            </a:xfrm>
          </p:grpSpPr>
          <p:sp>
            <p:nvSpPr>
              <p:cNvPr id="132" name="Pentagon 131">
                <a:extLst>
                  <a:ext uri="{FF2B5EF4-FFF2-40B4-BE49-F238E27FC236}">
                    <a16:creationId xmlns:a16="http://schemas.microsoft.com/office/drawing/2014/main" id="{9C6377C1-E197-2448-94D9-4A485BEF800D}"/>
                  </a:ext>
                </a:extLst>
              </p:cNvPr>
              <p:cNvSpPr/>
              <p:nvPr/>
            </p:nvSpPr>
            <p:spPr>
              <a:xfrm>
                <a:off x="4547894" y="2469479"/>
                <a:ext cx="648777" cy="9930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147F0CBC-9194-C04A-B820-D13D825D1ABA}"/>
                  </a:ext>
                </a:extLst>
              </p:cNvPr>
              <p:cNvSpPr/>
              <p:nvPr/>
            </p:nvSpPr>
            <p:spPr>
              <a:xfrm>
                <a:off x="4514627" y="2434517"/>
                <a:ext cx="492443"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8" name="Group 127">
              <a:extLst>
                <a:ext uri="{FF2B5EF4-FFF2-40B4-BE49-F238E27FC236}">
                  <a16:creationId xmlns:a16="http://schemas.microsoft.com/office/drawing/2014/main" id="{081C7439-6304-E54F-B13F-FC1D779355AF}"/>
                </a:ext>
              </a:extLst>
            </p:cNvPr>
            <p:cNvGrpSpPr/>
            <p:nvPr/>
          </p:nvGrpSpPr>
          <p:grpSpPr>
            <a:xfrm>
              <a:off x="4119475" y="1577483"/>
              <a:ext cx="678566" cy="169277"/>
              <a:chOff x="4589025" y="2428229"/>
              <a:chExt cx="678566" cy="169277"/>
            </a:xfrm>
          </p:grpSpPr>
          <p:sp>
            <p:nvSpPr>
              <p:cNvPr id="130" name="Pentagon 129">
                <a:extLst>
                  <a:ext uri="{FF2B5EF4-FFF2-40B4-BE49-F238E27FC236}">
                    <a16:creationId xmlns:a16="http://schemas.microsoft.com/office/drawing/2014/main" id="{B010C47A-C9E0-AF40-9E87-C4817FE84092}"/>
                  </a:ext>
                </a:extLst>
              </p:cNvPr>
              <p:cNvSpPr/>
              <p:nvPr/>
            </p:nvSpPr>
            <p:spPr>
              <a:xfrm>
                <a:off x="4625614" y="2464005"/>
                <a:ext cx="523171" cy="100229"/>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EC3C1C56-1437-CF40-B81A-C09A08752620}"/>
                  </a:ext>
                </a:extLst>
              </p:cNvPr>
              <p:cNvSpPr/>
              <p:nvPr/>
            </p:nvSpPr>
            <p:spPr>
              <a:xfrm>
                <a:off x="4589025" y="2428229"/>
                <a:ext cx="678566"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THAILAND</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29" name="Straight Connector 128">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p:nvGrpSpPr>
        <p:grpSpPr>
          <a:xfrm>
            <a:off x="8395032" y="3187354"/>
            <a:ext cx="2398659" cy="204709"/>
            <a:chOff x="4111142" y="1543986"/>
            <a:chExt cx="2398659" cy="204709"/>
          </a:xfrm>
        </p:grpSpPr>
        <p:grpSp>
          <p:nvGrpSpPr>
            <p:cNvPr id="159" name="Group 158">
              <a:extLst>
                <a:ext uri="{FF2B5EF4-FFF2-40B4-BE49-F238E27FC236}">
                  <a16:creationId xmlns:a16="http://schemas.microsoft.com/office/drawing/2014/main" id="{4A6EBEBB-D25F-6246-8F18-ADC65EDAD08C}"/>
                </a:ext>
              </a:extLst>
            </p:cNvPr>
            <p:cNvGrpSpPr/>
            <p:nvPr/>
          </p:nvGrpSpPr>
          <p:grpSpPr>
            <a:xfrm>
              <a:off x="4803042" y="1577108"/>
              <a:ext cx="879252" cy="169277"/>
              <a:chOff x="4567375" y="2427854"/>
              <a:chExt cx="879252" cy="169277"/>
            </a:xfrm>
          </p:grpSpPr>
          <p:sp>
            <p:nvSpPr>
              <p:cNvPr id="164" name="Pentagon 163">
                <a:extLst>
                  <a:ext uri="{FF2B5EF4-FFF2-40B4-BE49-F238E27FC236}">
                    <a16:creationId xmlns:a16="http://schemas.microsoft.com/office/drawing/2014/main" id="{9C6377C1-E197-2448-94D9-4A485BEF800D}"/>
                  </a:ext>
                </a:extLst>
              </p:cNvPr>
              <p:cNvSpPr/>
              <p:nvPr/>
            </p:nvSpPr>
            <p:spPr>
              <a:xfrm>
                <a:off x="4596674" y="2461646"/>
                <a:ext cx="726475" cy="96402"/>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147F0CBC-9194-C04A-B820-D13D825D1ABA}"/>
                  </a:ext>
                </a:extLst>
              </p:cNvPr>
              <p:cNvSpPr/>
              <p:nvPr/>
            </p:nvSpPr>
            <p:spPr>
              <a:xfrm>
                <a:off x="4567375" y="2427854"/>
                <a:ext cx="879252"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SUSTAINABILITY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0" name="Group 159">
              <a:extLst>
                <a:ext uri="{FF2B5EF4-FFF2-40B4-BE49-F238E27FC236}">
                  <a16:creationId xmlns:a16="http://schemas.microsoft.com/office/drawing/2014/main" id="{081C7439-6304-E54F-B13F-FC1D779355AF}"/>
                </a:ext>
              </a:extLst>
            </p:cNvPr>
            <p:cNvGrpSpPr/>
            <p:nvPr/>
          </p:nvGrpSpPr>
          <p:grpSpPr>
            <a:xfrm>
              <a:off x="4111142" y="1579418"/>
              <a:ext cx="851468" cy="169277"/>
              <a:chOff x="4580692" y="2430164"/>
              <a:chExt cx="851468" cy="169277"/>
            </a:xfrm>
          </p:grpSpPr>
          <p:sp>
            <p:nvSpPr>
              <p:cNvPr id="162" name="Pentagon 161">
                <a:extLst>
                  <a:ext uri="{FF2B5EF4-FFF2-40B4-BE49-F238E27FC236}">
                    <a16:creationId xmlns:a16="http://schemas.microsoft.com/office/drawing/2014/main" id="{B010C47A-C9E0-AF40-9E87-C4817FE84092}"/>
                  </a:ext>
                </a:extLst>
              </p:cNvPr>
              <p:cNvSpPr/>
              <p:nvPr/>
            </p:nvSpPr>
            <p:spPr>
              <a:xfrm>
                <a:off x="4624421" y="2461646"/>
                <a:ext cx="570279" cy="96402"/>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EC3C1C56-1437-CF40-B81A-C09A08752620}"/>
                  </a:ext>
                </a:extLst>
              </p:cNvPr>
              <p:cNvSpPr/>
              <p:nvPr/>
            </p:nvSpPr>
            <p:spPr>
              <a:xfrm>
                <a:off x="4580692" y="2430164"/>
                <a:ext cx="851468"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GERMANY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61" name="Straight Connector 160">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08745EA0-561C-EB48-A3BC-58128518A9F4}"/>
              </a:ext>
            </a:extLst>
          </p:cNvPr>
          <p:cNvSpPr/>
          <p:nvPr/>
        </p:nvSpPr>
        <p:spPr>
          <a:xfrm rot="18900000">
            <a:off x="3080636" y="601891"/>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4286C39-F716-BF41-9C75-CDB0075B55CF}"/>
              </a:ext>
            </a:extLst>
          </p:cNvPr>
          <p:cNvSpPr/>
          <p:nvPr/>
        </p:nvSpPr>
        <p:spPr>
          <a:xfrm rot="18900000">
            <a:off x="3080636" y="2226506"/>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0725763-2AE6-C843-8C02-A229F124CEA8}"/>
              </a:ext>
            </a:extLst>
          </p:cNvPr>
          <p:cNvSpPr/>
          <p:nvPr/>
        </p:nvSpPr>
        <p:spPr>
          <a:xfrm rot="18900000">
            <a:off x="3080636" y="3824487"/>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3DAC8F2-6B21-BB4B-8632-38F8B8609207}"/>
              </a:ext>
            </a:extLst>
          </p:cNvPr>
          <p:cNvSpPr/>
          <p:nvPr/>
        </p:nvSpPr>
        <p:spPr>
          <a:xfrm rot="18900000">
            <a:off x="3080636" y="5449102"/>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86D001DC-6CF2-5343-95CD-AFA0688A4B2B}"/>
              </a:ext>
            </a:extLst>
          </p:cNvPr>
          <p:cNvSpPr/>
          <p:nvPr/>
        </p:nvSpPr>
        <p:spPr>
          <a:xfrm rot="18900000">
            <a:off x="7774845" y="601891"/>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E9261B3-5573-8B4D-AE67-B68A5A1E5345}"/>
              </a:ext>
            </a:extLst>
          </p:cNvPr>
          <p:cNvSpPr/>
          <p:nvPr/>
        </p:nvSpPr>
        <p:spPr>
          <a:xfrm rot="18900000">
            <a:off x="7774845" y="2226506"/>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41E366D-BEBE-D641-8804-A9700CD5CB9C}"/>
              </a:ext>
            </a:extLst>
          </p:cNvPr>
          <p:cNvSpPr/>
          <p:nvPr/>
        </p:nvSpPr>
        <p:spPr>
          <a:xfrm rot="18900000">
            <a:off x="7774845" y="3824487"/>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F1114E7A-AA97-7D4E-B00B-79F6AD4A5092}"/>
              </a:ext>
            </a:extLst>
          </p:cNvPr>
          <p:cNvSpPr/>
          <p:nvPr/>
        </p:nvSpPr>
        <p:spPr>
          <a:xfrm rot="18900000">
            <a:off x="7774845" y="5449102"/>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0475A70-EC07-A24D-861E-6B1639A1CC9A}"/>
              </a:ext>
            </a:extLst>
          </p:cNvPr>
          <p:cNvSpPr/>
          <p:nvPr/>
        </p:nvSpPr>
        <p:spPr>
          <a:xfrm>
            <a:off x="3075513" y="576728"/>
            <a:ext cx="276038"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1</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7AE82362-856B-D447-8505-FC38C9062DED}"/>
              </a:ext>
            </a:extLst>
          </p:cNvPr>
          <p:cNvSpPr/>
          <p:nvPr/>
        </p:nvSpPr>
        <p:spPr>
          <a:xfrm>
            <a:off x="3065895" y="2215838"/>
            <a:ext cx="29527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2</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564AF0D8-CB92-8C45-B9AB-2CA1B512726F}"/>
              </a:ext>
            </a:extLst>
          </p:cNvPr>
          <p:cNvSpPr/>
          <p:nvPr/>
        </p:nvSpPr>
        <p:spPr>
          <a:xfrm>
            <a:off x="3065895" y="3809761"/>
            <a:ext cx="29527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3</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60ACC2DA-7DAD-2640-80E6-478E5743101C}"/>
              </a:ext>
            </a:extLst>
          </p:cNvPr>
          <p:cNvSpPr/>
          <p:nvPr/>
        </p:nvSpPr>
        <p:spPr>
          <a:xfrm>
            <a:off x="3053724" y="5432103"/>
            <a:ext cx="303288"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4</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92342A2E-A405-7D4C-BB28-114AC018BBED}"/>
              </a:ext>
            </a:extLst>
          </p:cNvPr>
          <p:cNvSpPr/>
          <p:nvPr/>
        </p:nvSpPr>
        <p:spPr>
          <a:xfrm>
            <a:off x="7760715" y="576728"/>
            <a:ext cx="29527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5</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5C467D6E-AF7A-D043-9D90-89C332F29578}"/>
              </a:ext>
            </a:extLst>
          </p:cNvPr>
          <p:cNvSpPr/>
          <p:nvPr/>
        </p:nvSpPr>
        <p:spPr>
          <a:xfrm>
            <a:off x="7755906" y="2202868"/>
            <a:ext cx="304892"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6</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E64E59BF-18E5-F945-A0F9-9F290E761D8A}"/>
              </a:ext>
            </a:extLst>
          </p:cNvPr>
          <p:cNvSpPr/>
          <p:nvPr/>
        </p:nvSpPr>
        <p:spPr>
          <a:xfrm>
            <a:off x="7767929" y="3809761"/>
            <a:ext cx="280846"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7</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31778DE2-E785-B348-A73F-A3007F3DB51B}"/>
              </a:ext>
            </a:extLst>
          </p:cNvPr>
          <p:cNvSpPr/>
          <p:nvPr/>
        </p:nvSpPr>
        <p:spPr>
          <a:xfrm>
            <a:off x="7756708" y="5423939"/>
            <a:ext cx="303288"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8</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0" name="Rectangle 189">
            <a:extLst>
              <a:ext uri="{FF2B5EF4-FFF2-40B4-BE49-F238E27FC236}">
                <a16:creationId xmlns:a16="http://schemas.microsoft.com/office/drawing/2014/main" id="{166A0898-C21A-5E43-AD56-8810E9ADCAE2}"/>
              </a:ext>
            </a:extLst>
          </p:cNvPr>
          <p:cNvSpPr/>
          <p:nvPr/>
        </p:nvSpPr>
        <p:spPr>
          <a:xfrm>
            <a:off x="-38646" y="-12593"/>
            <a:ext cx="2862438" cy="6905990"/>
          </a:xfrm>
          <a:prstGeom prst="rect">
            <a:avLst/>
          </a:prstGeom>
          <a:gradFill flip="none" rotWithShape="1">
            <a:gsLst>
              <a:gs pos="27000">
                <a:srgbClr val="000000">
                  <a:alpha val="0"/>
                </a:srgbClr>
              </a:gs>
              <a:gs pos="59000">
                <a:schemeClr val="tx1">
                  <a:alpha val="67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3" name="TextBox 192">
            <a:extLst>
              <a:ext uri="{FF2B5EF4-FFF2-40B4-BE49-F238E27FC236}">
                <a16:creationId xmlns:a16="http://schemas.microsoft.com/office/drawing/2014/main" id="{EF0333C6-2F7F-BA43-880A-0EA8FAAA286C}"/>
              </a:ext>
            </a:extLst>
          </p:cNvPr>
          <p:cNvSpPr txBox="1"/>
          <p:nvPr/>
        </p:nvSpPr>
        <p:spPr>
          <a:xfrm>
            <a:off x="112682" y="1821626"/>
            <a:ext cx="2513838" cy="69557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EXPO</a:t>
            </a:r>
            <a:r>
              <a:rPr kumimoji="0" lang="en-GB" sz="11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 </a:t>
            </a:r>
            <a:r>
              <a:rPr kumimoji="0" lang="en-GB" sz="28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 </a:t>
            </a:r>
            <a:r>
              <a:rPr kumimoji="0" lang="en-GB" sz="28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ESSENTIALS</a:t>
            </a:r>
          </a:p>
        </p:txBody>
      </p:sp>
      <p:pic>
        <p:nvPicPr>
          <p:cNvPr id="5" name="Picture 4">
            <a:extLst>
              <a:ext uri="{FF2B5EF4-FFF2-40B4-BE49-F238E27FC236}">
                <a16:creationId xmlns:a16="http://schemas.microsoft.com/office/drawing/2014/main" id="{29DECDE5-1138-2340-A56E-0DCFD10150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097" y="302719"/>
            <a:ext cx="1580765" cy="901554"/>
          </a:xfrm>
          <a:prstGeom prst="rect">
            <a:avLst/>
          </a:prstGeom>
        </p:spPr>
      </p:pic>
      <p:sp>
        <p:nvSpPr>
          <p:cNvPr id="43" name="Rectangle 42">
            <a:extLst>
              <a:ext uri="{FF2B5EF4-FFF2-40B4-BE49-F238E27FC236}">
                <a16:creationId xmlns:a16="http://schemas.microsoft.com/office/drawing/2014/main" id="{C8CE4795-FCD0-814A-806C-38D3AB95DDB8}"/>
              </a:ext>
            </a:extLst>
          </p:cNvPr>
          <p:cNvSpPr/>
          <p:nvPr/>
        </p:nvSpPr>
        <p:spPr>
          <a:xfrm>
            <a:off x="2851443" y="6659011"/>
            <a:ext cx="6142087"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*This itinerary is for illustrative purposes and can be adapted to your needs and requirements. Contents may change.</a:t>
            </a:r>
            <a:endParaRPr kumimoji="0" lang="en-GB" sz="8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sp>
        <p:nvSpPr>
          <p:cNvPr id="182" name="Rectangular Callout 181">
            <a:extLst>
              <a:ext uri="{FF2B5EF4-FFF2-40B4-BE49-F238E27FC236}">
                <a16:creationId xmlns:a16="http://schemas.microsoft.com/office/drawing/2014/main" id="{F65F5F20-3541-4045-BBB2-16A7C955F4F0}"/>
              </a:ext>
            </a:extLst>
          </p:cNvPr>
          <p:cNvSpPr/>
          <p:nvPr/>
        </p:nvSpPr>
        <p:spPr>
          <a:xfrm>
            <a:off x="8352392" y="5182113"/>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3" name="Rectangle 182">
            <a:extLst>
              <a:ext uri="{FF2B5EF4-FFF2-40B4-BE49-F238E27FC236}">
                <a16:creationId xmlns:a16="http://schemas.microsoft.com/office/drawing/2014/main" id="{C29B575C-5965-7841-823F-666175357567}"/>
              </a:ext>
            </a:extLst>
          </p:cNvPr>
          <p:cNvSpPr/>
          <p:nvPr/>
        </p:nvSpPr>
        <p:spPr>
          <a:xfrm>
            <a:off x="8363747" y="5210984"/>
            <a:ext cx="226556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EXPERIENCE THE FUTURE OF FOOD FOR DINNER</a:t>
            </a:r>
          </a:p>
        </p:txBody>
      </p:sp>
      <p:sp>
        <p:nvSpPr>
          <p:cNvPr id="184" name="Rectangle 183">
            <a:extLst>
              <a:ext uri="{FF2B5EF4-FFF2-40B4-BE49-F238E27FC236}">
                <a16:creationId xmlns:a16="http://schemas.microsoft.com/office/drawing/2014/main" id="{602DF9EB-1C9A-774D-956F-E1FF9B28692D}"/>
              </a:ext>
            </a:extLst>
          </p:cNvPr>
          <p:cNvSpPr/>
          <p:nvPr/>
        </p:nvSpPr>
        <p:spPr>
          <a:xfrm>
            <a:off x="8368303" y="5575284"/>
            <a:ext cx="247068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Go on a fully immersive, experiential journey with Expo’s ‘Future of Food’ concept combining technology, entertainment, lasers and fog with delectable dishes, and try aerogel meringues or soups glowing in the dark.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endParaRPr>
          </a:p>
        </p:txBody>
      </p:sp>
      <p:grpSp>
        <p:nvGrpSpPr>
          <p:cNvPr id="185" name="Group 184">
            <a:extLst>
              <a:ext uri="{FF2B5EF4-FFF2-40B4-BE49-F238E27FC236}">
                <a16:creationId xmlns:a16="http://schemas.microsoft.com/office/drawing/2014/main" id="{4F261DEB-3E97-6B43-9122-FF2413915264}"/>
              </a:ext>
            </a:extLst>
          </p:cNvPr>
          <p:cNvGrpSpPr/>
          <p:nvPr/>
        </p:nvGrpSpPr>
        <p:grpSpPr>
          <a:xfrm>
            <a:off x="8401050" y="6434674"/>
            <a:ext cx="2351312" cy="195498"/>
            <a:chOff x="4124238" y="1543986"/>
            <a:chExt cx="2351312" cy="195498"/>
          </a:xfrm>
        </p:grpSpPr>
        <p:grpSp>
          <p:nvGrpSpPr>
            <p:cNvPr id="187" name="Group 186">
              <a:extLst>
                <a:ext uri="{FF2B5EF4-FFF2-40B4-BE49-F238E27FC236}">
                  <a16:creationId xmlns:a16="http://schemas.microsoft.com/office/drawing/2014/main" id="{40CA0DF1-B0E7-8848-A072-B33450A1D8B9}"/>
                </a:ext>
              </a:extLst>
            </p:cNvPr>
            <p:cNvGrpSpPr/>
            <p:nvPr/>
          </p:nvGrpSpPr>
          <p:grpSpPr>
            <a:xfrm>
              <a:off x="4861232" y="1570207"/>
              <a:ext cx="787994" cy="169277"/>
              <a:chOff x="4625565" y="2420953"/>
              <a:chExt cx="787994" cy="169277"/>
            </a:xfrm>
          </p:grpSpPr>
          <p:sp>
            <p:nvSpPr>
              <p:cNvPr id="199" name="Pentagon 198">
                <a:extLst>
                  <a:ext uri="{FF2B5EF4-FFF2-40B4-BE49-F238E27FC236}">
                    <a16:creationId xmlns:a16="http://schemas.microsoft.com/office/drawing/2014/main" id="{D2A145BA-93C6-6048-B1F0-1FFCA9D18B83}"/>
                  </a:ext>
                </a:extLst>
              </p:cNvPr>
              <p:cNvSpPr/>
              <p:nvPr/>
            </p:nvSpPr>
            <p:spPr>
              <a:xfrm>
                <a:off x="4662239" y="2455806"/>
                <a:ext cx="751320"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1" name="Rectangle 200">
                <a:extLst>
                  <a:ext uri="{FF2B5EF4-FFF2-40B4-BE49-F238E27FC236}">
                    <a16:creationId xmlns:a16="http://schemas.microsoft.com/office/drawing/2014/main" id="{6C9F73D4-76C2-7747-B8FA-08747733364C}"/>
                  </a:ext>
                </a:extLst>
              </p:cNvPr>
              <p:cNvSpPr/>
              <p:nvPr/>
            </p:nvSpPr>
            <p:spPr>
              <a:xfrm>
                <a:off x="4625565" y="2420953"/>
                <a:ext cx="785031"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MOBILITY DISTRICT</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88" name="Group 187">
              <a:extLst>
                <a:ext uri="{FF2B5EF4-FFF2-40B4-BE49-F238E27FC236}">
                  <a16:creationId xmlns:a16="http://schemas.microsoft.com/office/drawing/2014/main" id="{992CA7DD-E69A-A84F-B923-CB7ED1376A4E}"/>
                </a:ext>
              </a:extLst>
            </p:cNvPr>
            <p:cNvGrpSpPr/>
            <p:nvPr/>
          </p:nvGrpSpPr>
          <p:grpSpPr>
            <a:xfrm>
              <a:off x="4124238" y="1569697"/>
              <a:ext cx="680583" cy="169277"/>
              <a:chOff x="4593788" y="2420443"/>
              <a:chExt cx="680583" cy="169277"/>
            </a:xfrm>
          </p:grpSpPr>
          <p:sp>
            <p:nvSpPr>
              <p:cNvPr id="195" name="Pentagon 194">
                <a:extLst>
                  <a:ext uri="{FF2B5EF4-FFF2-40B4-BE49-F238E27FC236}">
                    <a16:creationId xmlns:a16="http://schemas.microsoft.com/office/drawing/2014/main" id="{63B82A06-8633-314D-A6E2-936B6A37363B}"/>
                  </a:ext>
                </a:extLst>
              </p:cNvPr>
              <p:cNvSpPr/>
              <p:nvPr/>
            </p:nvSpPr>
            <p:spPr>
              <a:xfrm>
                <a:off x="4625614" y="2455296"/>
                <a:ext cx="648757"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F5F86B8E-2EFE-A147-AB71-F3860EBF8317}"/>
                  </a:ext>
                </a:extLst>
              </p:cNvPr>
              <p:cNvSpPr/>
              <p:nvPr/>
            </p:nvSpPr>
            <p:spPr>
              <a:xfrm>
                <a:off x="4593788" y="2420443"/>
                <a:ext cx="678566"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PUBLIC REALM</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92" name="Straight Connector 191">
              <a:extLst>
                <a:ext uri="{FF2B5EF4-FFF2-40B4-BE49-F238E27FC236}">
                  <a16:creationId xmlns:a16="http://schemas.microsoft.com/office/drawing/2014/main" id="{69369553-0A2A-674E-91C0-C44DA322C52C}"/>
                </a:ext>
              </a:extLst>
            </p:cNvPr>
            <p:cNvCxnSpPr>
              <a:cxnSpLocks/>
            </p:cNvCxnSpPr>
            <p:nvPr/>
          </p:nvCxnSpPr>
          <p:spPr>
            <a:xfrm>
              <a:off x="4150147" y="1543986"/>
              <a:ext cx="2325403"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28" name="Rectangular Callout 227">
            <a:extLst>
              <a:ext uri="{FF2B5EF4-FFF2-40B4-BE49-F238E27FC236}">
                <a16:creationId xmlns:a16="http://schemas.microsoft.com/office/drawing/2014/main" id="{1BAC10C0-AC83-A64C-945A-E5600FE2B80D}"/>
              </a:ext>
            </a:extLst>
          </p:cNvPr>
          <p:cNvSpPr/>
          <p:nvPr/>
        </p:nvSpPr>
        <p:spPr>
          <a:xfrm>
            <a:off x="3638650" y="3563905"/>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9" name="Rectangle 228">
            <a:extLst>
              <a:ext uri="{FF2B5EF4-FFF2-40B4-BE49-F238E27FC236}">
                <a16:creationId xmlns:a16="http://schemas.microsoft.com/office/drawing/2014/main" id="{32592605-C4A6-984B-B67B-77E714A9293A}"/>
              </a:ext>
            </a:extLst>
          </p:cNvPr>
          <p:cNvSpPr/>
          <p:nvPr/>
        </p:nvSpPr>
        <p:spPr>
          <a:xfrm>
            <a:off x="3662963" y="3582593"/>
            <a:ext cx="253234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UNWIND OR SHOP AT EXPO'S ENTERTAINING PUBLIC REALM</a:t>
            </a:r>
          </a:p>
        </p:txBody>
      </p:sp>
      <p:grpSp>
        <p:nvGrpSpPr>
          <p:cNvPr id="230" name="Group 229"/>
          <p:cNvGrpSpPr/>
          <p:nvPr/>
        </p:nvGrpSpPr>
        <p:grpSpPr>
          <a:xfrm>
            <a:off x="3721757" y="4817409"/>
            <a:ext cx="2382057" cy="194988"/>
            <a:chOff x="4127744" y="1543986"/>
            <a:chExt cx="2382057" cy="194988"/>
          </a:xfrm>
        </p:grpSpPr>
        <p:grpSp>
          <p:nvGrpSpPr>
            <p:cNvPr id="232" name="Group 231">
              <a:extLst>
                <a:ext uri="{FF2B5EF4-FFF2-40B4-BE49-F238E27FC236}">
                  <a16:creationId xmlns:a16="http://schemas.microsoft.com/office/drawing/2014/main" id="{081C7439-6304-E54F-B13F-FC1D779355AF}"/>
                </a:ext>
              </a:extLst>
            </p:cNvPr>
            <p:cNvGrpSpPr/>
            <p:nvPr/>
          </p:nvGrpSpPr>
          <p:grpSpPr>
            <a:xfrm>
              <a:off x="4127744" y="1569697"/>
              <a:ext cx="689224" cy="169277"/>
              <a:chOff x="4597294" y="2420443"/>
              <a:chExt cx="689224" cy="169277"/>
            </a:xfrm>
          </p:grpSpPr>
          <p:sp>
            <p:nvSpPr>
              <p:cNvPr id="234" name="Pentagon 233">
                <a:extLst>
                  <a:ext uri="{FF2B5EF4-FFF2-40B4-BE49-F238E27FC236}">
                    <a16:creationId xmlns:a16="http://schemas.microsoft.com/office/drawing/2014/main" id="{B010C47A-C9E0-AF40-9E87-C4817FE84092}"/>
                  </a:ext>
                </a:extLst>
              </p:cNvPr>
              <p:cNvSpPr/>
              <p:nvPr/>
            </p:nvSpPr>
            <p:spPr>
              <a:xfrm>
                <a:off x="4625615" y="2449936"/>
                <a:ext cx="618960" cy="98149"/>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5" name="Rectangle 234">
                <a:extLst>
                  <a:ext uri="{FF2B5EF4-FFF2-40B4-BE49-F238E27FC236}">
                    <a16:creationId xmlns:a16="http://schemas.microsoft.com/office/drawing/2014/main" id="{EC3C1C56-1437-CF40-B81A-C09A08752620}"/>
                  </a:ext>
                </a:extLst>
              </p:cNvPr>
              <p:cNvSpPr/>
              <p:nvPr/>
            </p:nvSpPr>
            <p:spPr>
              <a:xfrm>
                <a:off x="4597294" y="2420443"/>
                <a:ext cx="689224"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PUBLIC REALM</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33" name="Straight Connector 232">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39" name="Rectangle 238">
            <a:extLst>
              <a:ext uri="{FF2B5EF4-FFF2-40B4-BE49-F238E27FC236}">
                <a16:creationId xmlns:a16="http://schemas.microsoft.com/office/drawing/2014/main" id="{B45D4842-259C-E441-AD35-FCAF415E29F6}"/>
              </a:ext>
            </a:extLst>
          </p:cNvPr>
          <p:cNvSpPr/>
          <p:nvPr/>
        </p:nvSpPr>
        <p:spPr>
          <a:xfrm>
            <a:off x="3648953" y="3944994"/>
            <a:ext cx="25233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On your way to the Opportunity District, watch live performances of talents from all over the world. Choose from a wide range of dining options from more than 200 F&amp;B outlets on site, from food trucks, coffee shops, country-specific delicacies to virtual dining .</a:t>
            </a:r>
          </a:p>
        </p:txBody>
      </p:sp>
      <p:sp>
        <p:nvSpPr>
          <p:cNvPr id="240" name="Rectangular Callout 239">
            <a:extLst>
              <a:ext uri="{FF2B5EF4-FFF2-40B4-BE49-F238E27FC236}">
                <a16:creationId xmlns:a16="http://schemas.microsoft.com/office/drawing/2014/main" id="{ED1DD338-D4B1-3D4C-9BB6-02E9E80631B0}"/>
              </a:ext>
            </a:extLst>
          </p:cNvPr>
          <p:cNvSpPr/>
          <p:nvPr/>
        </p:nvSpPr>
        <p:spPr>
          <a:xfrm>
            <a:off x="3636955" y="5197983"/>
            <a:ext cx="3120286" cy="1440099"/>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1" name="Rectangle 240">
            <a:extLst>
              <a:ext uri="{FF2B5EF4-FFF2-40B4-BE49-F238E27FC236}">
                <a16:creationId xmlns:a16="http://schemas.microsoft.com/office/drawing/2014/main" id="{32592605-C4A6-984B-B67B-77E714A9293A}"/>
              </a:ext>
            </a:extLst>
          </p:cNvPr>
          <p:cNvSpPr/>
          <p:nvPr/>
        </p:nvSpPr>
        <p:spPr>
          <a:xfrm>
            <a:off x="3652277" y="5211945"/>
            <a:ext cx="207633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TALK TO ALIENS AT THE CHINA PAVILION</a:t>
            </a:r>
          </a:p>
        </p:txBody>
      </p:sp>
      <p:sp>
        <p:nvSpPr>
          <p:cNvPr id="242" name="Rectangle 241">
            <a:extLst>
              <a:ext uri="{FF2B5EF4-FFF2-40B4-BE49-F238E27FC236}">
                <a16:creationId xmlns:a16="http://schemas.microsoft.com/office/drawing/2014/main" id="{B45D4842-259C-E441-AD35-FCAF415E29F6}"/>
              </a:ext>
            </a:extLst>
          </p:cNvPr>
          <p:cNvSpPr/>
          <p:nvPr/>
        </p:nvSpPr>
        <p:spPr>
          <a:xfrm>
            <a:off x="3637466" y="5573973"/>
            <a:ext cx="235278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Witness the world’s largest radio satellite capable of detecting signals from alien life. The pavilion will highlight 5,000 years of advancements including paper and the compass and will showcase the future of 5G-tech in a 5G time and space tunnel.</a:t>
            </a:r>
          </a:p>
        </p:txBody>
      </p:sp>
      <p:grpSp>
        <p:nvGrpSpPr>
          <p:cNvPr id="243" name="Group 242"/>
          <p:cNvGrpSpPr/>
          <p:nvPr/>
        </p:nvGrpSpPr>
        <p:grpSpPr>
          <a:xfrm>
            <a:off x="3726888" y="6441336"/>
            <a:ext cx="2392438" cy="272535"/>
            <a:chOff x="4117363" y="1543986"/>
            <a:chExt cx="2392438" cy="272535"/>
          </a:xfrm>
        </p:grpSpPr>
        <p:grpSp>
          <p:nvGrpSpPr>
            <p:cNvPr id="244" name="Group 243">
              <a:extLst>
                <a:ext uri="{FF2B5EF4-FFF2-40B4-BE49-F238E27FC236}">
                  <a16:creationId xmlns:a16="http://schemas.microsoft.com/office/drawing/2014/main" id="{4A6EBEBB-D25F-6246-8F18-ADC65EDAD08C}"/>
                </a:ext>
              </a:extLst>
            </p:cNvPr>
            <p:cNvGrpSpPr/>
            <p:nvPr/>
          </p:nvGrpSpPr>
          <p:grpSpPr>
            <a:xfrm>
              <a:off x="4679543" y="1569697"/>
              <a:ext cx="682847" cy="169277"/>
              <a:chOff x="4443876" y="2420443"/>
              <a:chExt cx="682847" cy="169277"/>
            </a:xfrm>
          </p:grpSpPr>
          <p:sp>
            <p:nvSpPr>
              <p:cNvPr id="249" name="Pentagon 248">
                <a:extLst>
                  <a:ext uri="{FF2B5EF4-FFF2-40B4-BE49-F238E27FC236}">
                    <a16:creationId xmlns:a16="http://schemas.microsoft.com/office/drawing/2014/main" id="{9C6377C1-E197-2448-94D9-4A485BEF800D}"/>
                  </a:ext>
                </a:extLst>
              </p:cNvPr>
              <p:cNvSpPr/>
              <p:nvPr/>
            </p:nvSpPr>
            <p:spPr>
              <a:xfrm>
                <a:off x="4477946" y="2452462"/>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0" name="Rectangle 249">
                <a:extLst>
                  <a:ext uri="{FF2B5EF4-FFF2-40B4-BE49-F238E27FC236}">
                    <a16:creationId xmlns:a16="http://schemas.microsoft.com/office/drawing/2014/main" id="{147F0CBC-9194-C04A-B820-D13D825D1ABA}"/>
                  </a:ext>
                </a:extLst>
              </p:cNvPr>
              <p:cNvSpPr/>
              <p:nvPr/>
            </p:nvSpPr>
            <p:spPr>
              <a:xfrm>
                <a:off x="4443876" y="2420443"/>
                <a:ext cx="651140"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OPPORTUNITY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5" name="Group 244">
              <a:extLst>
                <a:ext uri="{FF2B5EF4-FFF2-40B4-BE49-F238E27FC236}">
                  <a16:creationId xmlns:a16="http://schemas.microsoft.com/office/drawing/2014/main" id="{081C7439-6304-E54F-B13F-FC1D779355AF}"/>
                </a:ext>
              </a:extLst>
            </p:cNvPr>
            <p:cNvGrpSpPr/>
            <p:nvPr/>
          </p:nvGrpSpPr>
          <p:grpSpPr>
            <a:xfrm>
              <a:off x="4117363" y="1570300"/>
              <a:ext cx="576931" cy="246221"/>
              <a:chOff x="4586913" y="2421046"/>
              <a:chExt cx="576931" cy="246221"/>
            </a:xfrm>
          </p:grpSpPr>
          <p:sp>
            <p:nvSpPr>
              <p:cNvPr id="247" name="Pentagon 246">
                <a:extLst>
                  <a:ext uri="{FF2B5EF4-FFF2-40B4-BE49-F238E27FC236}">
                    <a16:creationId xmlns:a16="http://schemas.microsoft.com/office/drawing/2014/main" id="{B010C47A-C9E0-AF40-9E87-C4817FE84092}"/>
                  </a:ext>
                </a:extLst>
              </p:cNvPr>
              <p:cNvSpPr/>
              <p:nvPr/>
            </p:nvSpPr>
            <p:spPr>
              <a:xfrm>
                <a:off x="4625615" y="2455296"/>
                <a:ext cx="451514" cy="96794"/>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8" name="Rectangle 247">
                <a:extLst>
                  <a:ext uri="{FF2B5EF4-FFF2-40B4-BE49-F238E27FC236}">
                    <a16:creationId xmlns:a16="http://schemas.microsoft.com/office/drawing/2014/main" id="{EC3C1C56-1437-CF40-B81A-C09A08752620}"/>
                  </a:ext>
                </a:extLst>
              </p:cNvPr>
              <p:cNvSpPr/>
              <p:nvPr/>
            </p:nvSpPr>
            <p:spPr>
              <a:xfrm>
                <a:off x="4586913" y="2421046"/>
                <a:ext cx="57693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CHINA	</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46" name="Straight Connector 245">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52" name="Rectangular Callout 251">
            <a:extLst>
              <a:ext uri="{FF2B5EF4-FFF2-40B4-BE49-F238E27FC236}">
                <a16:creationId xmlns:a16="http://schemas.microsoft.com/office/drawing/2014/main" id="{DF31747E-FDBC-2144-B925-42F049917725}"/>
              </a:ext>
            </a:extLst>
          </p:cNvPr>
          <p:cNvSpPr/>
          <p:nvPr/>
        </p:nvSpPr>
        <p:spPr>
          <a:xfrm>
            <a:off x="8316916" y="329827"/>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3" name="Rectangle 252">
            <a:extLst>
              <a:ext uri="{FF2B5EF4-FFF2-40B4-BE49-F238E27FC236}">
                <a16:creationId xmlns:a16="http://schemas.microsoft.com/office/drawing/2014/main" id="{36BA00DC-F4A5-1B4A-BEF8-95DA32100E85}"/>
              </a:ext>
            </a:extLst>
          </p:cNvPr>
          <p:cNvSpPr/>
          <p:nvPr/>
        </p:nvSpPr>
        <p:spPr>
          <a:xfrm>
            <a:off x="8331704" y="348515"/>
            <a:ext cx="250234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EXPLORE AI &amp; HUMAN INTERACTIONS AT THE UK PAVILION</a:t>
            </a:r>
          </a:p>
        </p:txBody>
      </p:sp>
      <p:sp>
        <p:nvSpPr>
          <p:cNvPr id="254" name="Rectangle 253">
            <a:extLst>
              <a:ext uri="{FF2B5EF4-FFF2-40B4-BE49-F238E27FC236}">
                <a16:creationId xmlns:a16="http://schemas.microsoft.com/office/drawing/2014/main" id="{A6BE8D80-81E2-8C44-9A88-761214F98348}"/>
              </a:ext>
            </a:extLst>
          </p:cNvPr>
          <p:cNvSpPr/>
          <p:nvPr/>
        </p:nvSpPr>
        <p:spPr>
          <a:xfrm>
            <a:off x="8343947" y="722842"/>
            <a:ext cx="243409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Explore leading British innovative expertise in sectors including artificial intelligence, machine learning and space. Inspired by Stephen Hawking, designed by Es Devlin and powered by AI, this pavilion will blend human creativity and technology. </a:t>
            </a:r>
          </a:p>
        </p:txBody>
      </p:sp>
      <p:grpSp>
        <p:nvGrpSpPr>
          <p:cNvPr id="255" name="Group 254">
            <a:extLst>
              <a:ext uri="{FF2B5EF4-FFF2-40B4-BE49-F238E27FC236}">
                <a16:creationId xmlns:a16="http://schemas.microsoft.com/office/drawing/2014/main" id="{AE5762C5-4952-0E48-B3C5-E7FB5496BCE8}"/>
              </a:ext>
            </a:extLst>
          </p:cNvPr>
          <p:cNvGrpSpPr/>
          <p:nvPr/>
        </p:nvGrpSpPr>
        <p:grpSpPr>
          <a:xfrm>
            <a:off x="8410771" y="1570793"/>
            <a:ext cx="2385564" cy="194988"/>
            <a:chOff x="4124237" y="1543986"/>
            <a:chExt cx="2385564" cy="194988"/>
          </a:xfrm>
        </p:grpSpPr>
        <p:grpSp>
          <p:nvGrpSpPr>
            <p:cNvPr id="256" name="Group 255">
              <a:extLst>
                <a:ext uri="{FF2B5EF4-FFF2-40B4-BE49-F238E27FC236}">
                  <a16:creationId xmlns:a16="http://schemas.microsoft.com/office/drawing/2014/main" id="{04E7CF69-8CE3-184C-A67A-0479139F7176}"/>
                </a:ext>
              </a:extLst>
            </p:cNvPr>
            <p:cNvGrpSpPr/>
            <p:nvPr/>
          </p:nvGrpSpPr>
          <p:grpSpPr>
            <a:xfrm>
              <a:off x="4896049" y="1569697"/>
              <a:ext cx="685451" cy="169277"/>
              <a:chOff x="4660382" y="2420443"/>
              <a:chExt cx="685451" cy="169277"/>
            </a:xfrm>
          </p:grpSpPr>
          <p:sp>
            <p:nvSpPr>
              <p:cNvPr id="261" name="Pentagon 260">
                <a:extLst>
                  <a:ext uri="{FF2B5EF4-FFF2-40B4-BE49-F238E27FC236}">
                    <a16:creationId xmlns:a16="http://schemas.microsoft.com/office/drawing/2014/main" id="{BDE3D960-7359-2D42-85A4-CF074B942B57}"/>
                  </a:ext>
                </a:extLst>
              </p:cNvPr>
              <p:cNvSpPr/>
              <p:nvPr/>
            </p:nvSpPr>
            <p:spPr>
              <a:xfrm>
                <a:off x="4697056" y="2447050"/>
                <a:ext cx="648777" cy="10431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2" name="Rectangle 261">
                <a:extLst>
                  <a:ext uri="{FF2B5EF4-FFF2-40B4-BE49-F238E27FC236}">
                    <a16:creationId xmlns:a16="http://schemas.microsoft.com/office/drawing/2014/main" id="{F541110D-44C3-2948-AC64-3ECE248C9A93}"/>
                  </a:ext>
                </a:extLst>
              </p:cNvPr>
              <p:cNvSpPr/>
              <p:nvPr/>
            </p:nvSpPr>
            <p:spPr>
              <a:xfrm>
                <a:off x="4660382" y="2420443"/>
                <a:ext cx="651140"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OPPORTUNITY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57" name="Group 256">
              <a:extLst>
                <a:ext uri="{FF2B5EF4-FFF2-40B4-BE49-F238E27FC236}">
                  <a16:creationId xmlns:a16="http://schemas.microsoft.com/office/drawing/2014/main" id="{16AE9C2B-DB07-EB4F-B2A5-B249F9057E23}"/>
                </a:ext>
              </a:extLst>
            </p:cNvPr>
            <p:cNvGrpSpPr/>
            <p:nvPr/>
          </p:nvGrpSpPr>
          <p:grpSpPr>
            <a:xfrm>
              <a:off x="4124237" y="1569697"/>
              <a:ext cx="753683" cy="169277"/>
              <a:chOff x="4593787" y="2420443"/>
              <a:chExt cx="753683" cy="169277"/>
            </a:xfrm>
          </p:grpSpPr>
          <p:sp>
            <p:nvSpPr>
              <p:cNvPr id="259" name="Pentagon 258">
                <a:extLst>
                  <a:ext uri="{FF2B5EF4-FFF2-40B4-BE49-F238E27FC236}">
                    <a16:creationId xmlns:a16="http://schemas.microsoft.com/office/drawing/2014/main" id="{28C7B099-B5DB-CC44-B68E-96E4CBB0DD7F}"/>
                  </a:ext>
                </a:extLst>
              </p:cNvPr>
              <p:cNvSpPr/>
              <p:nvPr/>
            </p:nvSpPr>
            <p:spPr>
              <a:xfrm>
                <a:off x="4625614" y="2447050"/>
                <a:ext cx="703200" cy="10431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0" name="Rectangle 259">
                <a:extLst>
                  <a:ext uri="{FF2B5EF4-FFF2-40B4-BE49-F238E27FC236}">
                    <a16:creationId xmlns:a16="http://schemas.microsoft.com/office/drawing/2014/main" id="{14E7148D-393A-004B-BA20-79AC25AF5F64}"/>
                  </a:ext>
                </a:extLst>
              </p:cNvPr>
              <p:cNvSpPr/>
              <p:nvPr/>
            </p:nvSpPr>
            <p:spPr>
              <a:xfrm>
                <a:off x="4593787" y="2420443"/>
                <a:ext cx="753683"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UNITED KINGDOM</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58" name="Straight Connector 257">
              <a:extLst>
                <a:ext uri="{FF2B5EF4-FFF2-40B4-BE49-F238E27FC236}">
                  <a16:creationId xmlns:a16="http://schemas.microsoft.com/office/drawing/2014/main" id="{8288B275-6314-A244-B4BB-C14BB7FE1114}"/>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64" name="Rectangular Callout 263">
            <a:extLst>
              <a:ext uri="{FF2B5EF4-FFF2-40B4-BE49-F238E27FC236}">
                <a16:creationId xmlns:a16="http://schemas.microsoft.com/office/drawing/2014/main" id="{E80A93C1-7CEC-2C47-BA61-CE2EF8815831}"/>
              </a:ext>
            </a:extLst>
          </p:cNvPr>
          <p:cNvSpPr/>
          <p:nvPr/>
        </p:nvSpPr>
        <p:spPr>
          <a:xfrm>
            <a:off x="8352392" y="3561587"/>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5" name="Rectangle 264">
            <a:extLst>
              <a:ext uri="{FF2B5EF4-FFF2-40B4-BE49-F238E27FC236}">
                <a16:creationId xmlns:a16="http://schemas.microsoft.com/office/drawing/2014/main" id="{9E8C3A2E-BFDF-D344-937F-FF77DA14F447}"/>
              </a:ext>
            </a:extLst>
          </p:cNvPr>
          <p:cNvSpPr/>
          <p:nvPr/>
        </p:nvSpPr>
        <p:spPr>
          <a:xfrm>
            <a:off x="8357771" y="3574763"/>
            <a:ext cx="202390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WATCH A STUNNING 360-DEGREE PROJECTION SHOW</a:t>
            </a:r>
          </a:p>
        </p:txBody>
      </p:sp>
      <p:sp>
        <p:nvSpPr>
          <p:cNvPr id="266" name="Rectangle 265">
            <a:extLst>
              <a:ext uri="{FF2B5EF4-FFF2-40B4-BE49-F238E27FC236}">
                <a16:creationId xmlns:a16="http://schemas.microsoft.com/office/drawing/2014/main" id="{AA1642DF-DFE2-1A4B-B4BB-82B64DCC120F}"/>
              </a:ext>
            </a:extLst>
          </p:cNvPr>
          <p:cNvSpPr/>
          <p:nvPr/>
        </p:nvSpPr>
        <p:spPr>
          <a:xfrm>
            <a:off x="8367295" y="3954949"/>
            <a:ext cx="252434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Head towards the iconic Al Wasl Dome, an architectural marvel connecting the three thematic districts for a once-in-a-lifetime show.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Watch spectacular tales on the huge canvas of the unique dome, making it the world’s largest 360-degree projection screen.</a:t>
            </a:r>
          </a:p>
        </p:txBody>
      </p:sp>
      <p:grpSp>
        <p:nvGrpSpPr>
          <p:cNvPr id="267" name="Group 266">
            <a:extLst>
              <a:ext uri="{FF2B5EF4-FFF2-40B4-BE49-F238E27FC236}">
                <a16:creationId xmlns:a16="http://schemas.microsoft.com/office/drawing/2014/main" id="{53FDC0B7-823F-C148-875C-2473072A4533}"/>
              </a:ext>
            </a:extLst>
          </p:cNvPr>
          <p:cNvGrpSpPr/>
          <p:nvPr/>
        </p:nvGrpSpPr>
        <p:grpSpPr>
          <a:xfrm>
            <a:off x="8406365" y="4812765"/>
            <a:ext cx="2350033" cy="199891"/>
            <a:chOff x="4124237" y="1543986"/>
            <a:chExt cx="2350033" cy="199891"/>
          </a:xfrm>
        </p:grpSpPr>
        <p:grpSp>
          <p:nvGrpSpPr>
            <p:cNvPr id="268" name="Group 267">
              <a:extLst>
                <a:ext uri="{FF2B5EF4-FFF2-40B4-BE49-F238E27FC236}">
                  <a16:creationId xmlns:a16="http://schemas.microsoft.com/office/drawing/2014/main" id="{83E0B75C-4828-FF46-B796-2AF01AC49E60}"/>
                </a:ext>
              </a:extLst>
            </p:cNvPr>
            <p:cNvGrpSpPr/>
            <p:nvPr/>
          </p:nvGrpSpPr>
          <p:grpSpPr>
            <a:xfrm>
              <a:off x="4892578" y="1574600"/>
              <a:ext cx="699230" cy="169277"/>
              <a:chOff x="4656911" y="2425346"/>
              <a:chExt cx="699230" cy="169277"/>
            </a:xfrm>
          </p:grpSpPr>
          <p:sp>
            <p:nvSpPr>
              <p:cNvPr id="273" name="Pentagon 272">
                <a:extLst>
                  <a:ext uri="{FF2B5EF4-FFF2-40B4-BE49-F238E27FC236}">
                    <a16:creationId xmlns:a16="http://schemas.microsoft.com/office/drawing/2014/main" id="{ECFAF27E-C7CA-5F47-83EE-C1F6FB7E244C}"/>
                  </a:ext>
                </a:extLst>
              </p:cNvPr>
              <p:cNvSpPr/>
              <p:nvPr/>
            </p:nvSpPr>
            <p:spPr>
              <a:xfrm>
                <a:off x="4693585" y="2460199"/>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4" name="Rectangle 273">
                <a:extLst>
                  <a:ext uri="{FF2B5EF4-FFF2-40B4-BE49-F238E27FC236}">
                    <a16:creationId xmlns:a16="http://schemas.microsoft.com/office/drawing/2014/main" id="{A2A59120-631F-C142-ADFE-DFEDA1F03F89}"/>
                  </a:ext>
                </a:extLst>
              </p:cNvPr>
              <p:cNvSpPr/>
              <p:nvPr/>
            </p:nvSpPr>
            <p:spPr>
              <a:xfrm>
                <a:off x="4656911" y="2425346"/>
                <a:ext cx="699230"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AL WASL PLAZA</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69" name="Group 268">
              <a:extLst>
                <a:ext uri="{FF2B5EF4-FFF2-40B4-BE49-F238E27FC236}">
                  <a16:creationId xmlns:a16="http://schemas.microsoft.com/office/drawing/2014/main" id="{ED9A2573-FEFC-3F48-A6C2-1AE2662CB070}"/>
                </a:ext>
              </a:extLst>
            </p:cNvPr>
            <p:cNvGrpSpPr/>
            <p:nvPr/>
          </p:nvGrpSpPr>
          <p:grpSpPr>
            <a:xfrm>
              <a:off x="4124237" y="1569697"/>
              <a:ext cx="746505" cy="169277"/>
              <a:chOff x="4593787" y="2420443"/>
              <a:chExt cx="746505" cy="169277"/>
            </a:xfrm>
          </p:grpSpPr>
          <p:sp>
            <p:nvSpPr>
              <p:cNvPr id="271" name="Pentagon 270">
                <a:extLst>
                  <a:ext uri="{FF2B5EF4-FFF2-40B4-BE49-F238E27FC236}">
                    <a16:creationId xmlns:a16="http://schemas.microsoft.com/office/drawing/2014/main" id="{76027610-765C-AD46-95B4-51300BE9E28C}"/>
                  </a:ext>
                </a:extLst>
              </p:cNvPr>
              <p:cNvSpPr/>
              <p:nvPr/>
            </p:nvSpPr>
            <p:spPr>
              <a:xfrm>
                <a:off x="4625614" y="2455296"/>
                <a:ext cx="648757"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2" name="Rectangle 271">
                <a:extLst>
                  <a:ext uri="{FF2B5EF4-FFF2-40B4-BE49-F238E27FC236}">
                    <a16:creationId xmlns:a16="http://schemas.microsoft.com/office/drawing/2014/main" id="{8F116079-5E2D-B944-AD2C-03BB3293382B}"/>
                  </a:ext>
                </a:extLst>
              </p:cNvPr>
              <p:cNvSpPr/>
              <p:nvPr/>
            </p:nvSpPr>
            <p:spPr>
              <a:xfrm>
                <a:off x="4593787" y="2420443"/>
                <a:ext cx="746505"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AL WASL DOME</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70" name="Straight Connector 269">
              <a:extLst>
                <a:ext uri="{FF2B5EF4-FFF2-40B4-BE49-F238E27FC236}">
                  <a16:creationId xmlns:a16="http://schemas.microsoft.com/office/drawing/2014/main" id="{BEB119E5-77EC-CF45-B9C1-FC820544E65D}"/>
                </a:ext>
              </a:extLst>
            </p:cNvPr>
            <p:cNvCxnSpPr>
              <a:cxnSpLocks/>
            </p:cNvCxnSpPr>
            <p:nvPr/>
          </p:nvCxnSpPr>
          <p:spPr>
            <a:xfrm>
              <a:off x="4150147" y="1543986"/>
              <a:ext cx="2324123"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277" name="Picture 27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217107" y="318987"/>
            <a:ext cx="1160006" cy="1455312"/>
          </a:xfrm>
          <a:prstGeom prst="roundRect">
            <a:avLst>
              <a:gd name="adj" fmla="val 4145"/>
            </a:avLst>
          </a:prstGeom>
          <a:noFill/>
          <a:ln>
            <a:solidFill>
              <a:schemeClr val="bg1">
                <a:lumMod val="85000"/>
              </a:schemeClr>
            </a:solidFill>
          </a:ln>
        </p:spPr>
      </p:pic>
      <p:pic>
        <p:nvPicPr>
          <p:cNvPr id="280" name="Picture 279"/>
          <p:cNvPicPr preferRelativeResize="0">
            <a:picLocks/>
          </p:cNvPicPr>
          <p:nvPr/>
        </p:nvPicPr>
        <p:blipFill rotWithShape="1">
          <a:blip r:embed="rId7" cstate="print">
            <a:extLst>
              <a:ext uri="{28A0092B-C50C-407E-A947-70E740481C1C}">
                <a14:useLocalDpi xmlns:a14="http://schemas.microsoft.com/office/drawing/2010/main" val="0"/>
              </a:ext>
            </a:extLst>
          </a:blip>
          <a:srcRect/>
          <a:stretch/>
        </p:blipFill>
        <p:spPr>
          <a:xfrm>
            <a:off x="6199929" y="5197982"/>
            <a:ext cx="1146331" cy="1441317"/>
          </a:xfrm>
          <a:prstGeom prst="roundRect">
            <a:avLst>
              <a:gd name="adj" fmla="val 3261"/>
            </a:avLst>
          </a:prstGeom>
          <a:noFill/>
          <a:ln>
            <a:solidFill>
              <a:schemeClr val="bg1">
                <a:lumMod val="85000"/>
              </a:schemeClr>
            </a:solidFill>
          </a:ln>
        </p:spPr>
      </p:pic>
      <p:pic>
        <p:nvPicPr>
          <p:cNvPr id="281" name="Picture 280"/>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0850016" y="317584"/>
            <a:ext cx="1164375" cy="1463670"/>
          </a:xfrm>
          <a:prstGeom prst="roundRect">
            <a:avLst>
              <a:gd name="adj" fmla="val 4145"/>
            </a:avLst>
          </a:prstGeom>
          <a:noFill/>
          <a:ln>
            <a:solidFill>
              <a:schemeClr val="bg1">
                <a:lumMod val="85000"/>
              </a:schemeClr>
            </a:solidFill>
          </a:ln>
        </p:spPr>
      </p:pic>
      <p:pic>
        <p:nvPicPr>
          <p:cNvPr id="283" name="Picture 282"/>
          <p:cNvPicPr>
            <a:picLocks noChangeAspect="1"/>
          </p:cNvPicPr>
          <p:nvPr/>
        </p:nvPicPr>
        <p:blipFill rotWithShape="1">
          <a:blip r:embed="rId9" cstate="print">
            <a:extLst>
              <a:ext uri="{28A0092B-C50C-407E-A947-70E740481C1C}">
                <a14:useLocalDpi xmlns:a14="http://schemas.microsoft.com/office/drawing/2010/main" val="0"/>
              </a:ext>
            </a:extLst>
          </a:blip>
          <a:srcRect t="-204"/>
          <a:stretch/>
        </p:blipFill>
        <p:spPr>
          <a:xfrm>
            <a:off x="10845400" y="3560985"/>
            <a:ext cx="1145725" cy="1453838"/>
          </a:xfrm>
          <a:prstGeom prst="roundRect">
            <a:avLst>
              <a:gd name="adj" fmla="val 5385"/>
            </a:avLst>
          </a:prstGeom>
          <a:noFill/>
          <a:ln>
            <a:solidFill>
              <a:schemeClr val="bg1">
                <a:lumMod val="85000"/>
              </a:schemeClr>
            </a:solidFill>
          </a:ln>
        </p:spPr>
      </p:pic>
      <p:pic>
        <p:nvPicPr>
          <p:cNvPr id="284" name="Picture 283"/>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18000"/>
                    </a14:imgEffect>
                  </a14:imgLayer>
                </a14:imgProps>
              </a:ext>
              <a:ext uri="{28A0092B-C50C-407E-A947-70E740481C1C}">
                <a14:useLocalDpi xmlns:a14="http://schemas.microsoft.com/office/drawing/2010/main" val="0"/>
              </a:ext>
            </a:extLst>
          </a:blip>
          <a:srcRect/>
          <a:stretch/>
        </p:blipFill>
        <p:spPr>
          <a:xfrm>
            <a:off x="10838987" y="5175471"/>
            <a:ext cx="1175404" cy="1456905"/>
          </a:xfrm>
          <a:prstGeom prst="roundRect">
            <a:avLst>
              <a:gd name="adj" fmla="val 5385"/>
            </a:avLst>
          </a:prstGeom>
          <a:noFill/>
          <a:ln>
            <a:solidFill>
              <a:schemeClr val="bg1">
                <a:lumMod val="85000"/>
              </a:schemeClr>
            </a:solidFill>
          </a:ln>
        </p:spPr>
      </p:pic>
      <p:sp>
        <p:nvSpPr>
          <p:cNvPr id="138" name="Rectangle 137">
            <a:extLst>
              <a:ext uri="{FF2B5EF4-FFF2-40B4-BE49-F238E27FC236}">
                <a16:creationId xmlns:a16="http://schemas.microsoft.com/office/drawing/2014/main" id="{6E620B84-EE0D-EE45-BEA9-396991DC3A8A}"/>
              </a:ext>
            </a:extLst>
          </p:cNvPr>
          <p:cNvSpPr/>
          <p:nvPr/>
        </p:nvSpPr>
        <p:spPr>
          <a:xfrm>
            <a:off x="227984" y="2565436"/>
            <a:ext cx="1415079" cy="222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lumMod val="75000"/>
                    <a:lumOff val="25000"/>
                  </a:prstClr>
                </a:solidFill>
                <a:effectLst/>
                <a:uLnTx/>
                <a:uFillTx/>
                <a:latin typeface="Expo Office" pitchFamily="2" charset="-78"/>
                <a:ea typeface="+mn-ea"/>
                <a:cs typeface="Expo Office" pitchFamily="2" charset="-78"/>
              </a:rPr>
              <a:t>1-DAY </a:t>
            </a:r>
            <a:r>
              <a:rPr kumimoji="0" lang="en-GB" sz="1050" b="0" i="0" u="none" strike="noStrike" kern="1200" cap="none" spc="0" normalizeH="0" baseline="0" noProof="0" dirty="0">
                <a:ln>
                  <a:noFill/>
                </a:ln>
                <a:solidFill>
                  <a:prstClr val="black">
                    <a:lumMod val="75000"/>
                    <a:lumOff val="25000"/>
                  </a:prstClr>
                </a:solidFill>
                <a:effectLst/>
                <a:uLnTx/>
                <a:uFillTx/>
                <a:latin typeface="Expo Office" pitchFamily="2" charset="-78"/>
                <a:ea typeface="+mn-ea"/>
                <a:cs typeface="Expo Office" pitchFamily="2" charset="-78"/>
              </a:rPr>
              <a:t>ITINERARY</a:t>
            </a:r>
          </a:p>
        </p:txBody>
      </p:sp>
      <p:pic>
        <p:nvPicPr>
          <p:cNvPr id="7" name="Picture 6">
            <a:extLst>
              <a:ext uri="{FF2B5EF4-FFF2-40B4-BE49-F238E27FC236}">
                <a16:creationId xmlns:a16="http://schemas.microsoft.com/office/drawing/2014/main" id="{CCA6D972-9D64-154B-8497-08FEF8EC608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16000"/>
                    </a14:imgEffect>
                  </a14:imgLayer>
                </a14:imgProps>
              </a:ext>
              <a:ext uri="{28A0092B-C50C-407E-A947-70E740481C1C}">
                <a14:useLocalDpi xmlns:a14="http://schemas.microsoft.com/office/drawing/2010/main" val="0"/>
              </a:ext>
            </a:extLst>
          </a:blip>
          <a:srcRect t="-104"/>
          <a:stretch/>
        </p:blipFill>
        <p:spPr>
          <a:xfrm>
            <a:off x="10853179" y="1951206"/>
            <a:ext cx="1178575" cy="1457215"/>
          </a:xfrm>
          <a:prstGeom prst="roundRect">
            <a:avLst>
              <a:gd name="adj" fmla="val 7505"/>
            </a:avLst>
          </a:prstGeom>
          <a:ln>
            <a:solidFill>
              <a:schemeClr val="bg1">
                <a:lumMod val="85000"/>
              </a:schemeClr>
            </a:solidFill>
          </a:ln>
        </p:spPr>
      </p:pic>
      <p:sp>
        <p:nvSpPr>
          <p:cNvPr id="143" name="Pentagon 142">
            <a:extLst>
              <a:ext uri="{FF2B5EF4-FFF2-40B4-BE49-F238E27FC236}">
                <a16:creationId xmlns:a16="http://schemas.microsoft.com/office/drawing/2014/main" id="{CFFD1CD1-5311-3744-95E7-B617265BA02C}"/>
              </a:ext>
            </a:extLst>
          </p:cNvPr>
          <p:cNvSpPr/>
          <p:nvPr/>
        </p:nvSpPr>
        <p:spPr>
          <a:xfrm>
            <a:off x="4443958" y="4871457"/>
            <a:ext cx="627658" cy="9930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68169910-D8D5-F74D-90B8-97F07DF952AC}"/>
              </a:ext>
            </a:extLst>
          </p:cNvPr>
          <p:cNvSpPr/>
          <p:nvPr/>
        </p:nvSpPr>
        <p:spPr>
          <a:xfrm>
            <a:off x="4410690" y="4840614"/>
            <a:ext cx="501010"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73A4E43-20CA-1248-BB40-6088A05CDA95}"/>
              </a:ext>
            </a:extLst>
          </p:cNvPr>
          <p:cNvPicPr>
            <a:picLocks noChangeAspect="1"/>
          </p:cNvPicPr>
          <p:nvPr/>
        </p:nvPicPr>
        <p:blipFill rotWithShape="1">
          <a:blip r:embed="rId14"/>
          <a:srcRect l="19769" t="1973" r="34107" b="1463"/>
          <a:stretch/>
        </p:blipFill>
        <p:spPr>
          <a:xfrm>
            <a:off x="6206480" y="3555562"/>
            <a:ext cx="1154429" cy="1477186"/>
          </a:xfrm>
          <a:prstGeom prst="roundRect">
            <a:avLst>
              <a:gd name="adj" fmla="val 7143"/>
            </a:avLst>
          </a:prstGeom>
          <a:ln>
            <a:solidFill>
              <a:schemeClr val="bg1">
                <a:lumMod val="85000"/>
              </a:schemeClr>
            </a:solidFill>
          </a:ln>
        </p:spPr>
      </p:pic>
      <p:grpSp>
        <p:nvGrpSpPr>
          <p:cNvPr id="134" name="Group 133"/>
          <p:cNvGrpSpPr/>
          <p:nvPr/>
        </p:nvGrpSpPr>
        <p:grpSpPr>
          <a:xfrm>
            <a:off x="-37053" y="3378144"/>
            <a:ext cx="2846475" cy="3214609"/>
            <a:chOff x="-37053" y="3378144"/>
            <a:chExt cx="2846475" cy="3214609"/>
          </a:xfrm>
        </p:grpSpPr>
        <p:sp>
          <p:nvSpPr>
            <p:cNvPr id="135" name="Rectangle 134">
              <a:extLst>
                <a:ext uri="{FF2B5EF4-FFF2-40B4-BE49-F238E27FC236}">
                  <a16:creationId xmlns:a16="http://schemas.microsoft.com/office/drawing/2014/main" id="{507D2CA7-AEC7-3D42-B5FE-5B8A04C2A4AA}"/>
                </a:ext>
              </a:extLst>
            </p:cNvPr>
            <p:cNvSpPr/>
            <p:nvPr/>
          </p:nvSpPr>
          <p:spPr>
            <a:xfrm>
              <a:off x="845136" y="3603713"/>
              <a:ext cx="1759582" cy="8156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VIRTUAL &amp; AUGMENTED REALITY EXPERIENCES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Experience innovative virtual reality gamification, technology and more.</a:t>
              </a:r>
            </a:p>
          </p:txBody>
        </p:sp>
        <p:sp>
          <p:nvSpPr>
            <p:cNvPr id="136" name="Rectangle 135">
              <a:extLst>
                <a:ext uri="{FF2B5EF4-FFF2-40B4-BE49-F238E27FC236}">
                  <a16:creationId xmlns:a16="http://schemas.microsoft.com/office/drawing/2014/main" id="{830BCA44-C4BF-2A4C-A853-6942450D41DD}"/>
                </a:ext>
              </a:extLst>
            </p:cNvPr>
            <p:cNvSpPr/>
            <p:nvPr/>
          </p:nvSpPr>
          <p:spPr>
            <a:xfrm>
              <a:off x="845136" y="4765027"/>
              <a:ext cx="1685290" cy="8156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UNIQUE CULINARY JOURNEYS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Try dishes that cater to your taste buds while also stimulating your mind.</a:t>
              </a:r>
            </a:p>
          </p:txBody>
        </p:sp>
        <p:sp>
          <p:nvSpPr>
            <p:cNvPr id="147" name="Rectangle 146">
              <a:extLst>
                <a:ext uri="{FF2B5EF4-FFF2-40B4-BE49-F238E27FC236}">
                  <a16:creationId xmlns:a16="http://schemas.microsoft.com/office/drawing/2014/main" id="{6BE176B7-4BA8-8549-8F98-9F8AD30D387F}"/>
                </a:ext>
              </a:extLst>
            </p:cNvPr>
            <p:cNvSpPr/>
            <p:nvPr/>
          </p:nvSpPr>
          <p:spPr>
            <a:xfrm>
              <a:off x="845136" y="5900256"/>
              <a:ext cx="1685290" cy="6924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CULTURAL &amp; LIVE  PROGRAMMES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Enjoy daily live entertainment from  around the world.</a:t>
              </a:r>
            </a:p>
          </p:txBody>
        </p:sp>
        <p:cxnSp>
          <p:nvCxnSpPr>
            <p:cNvPr id="148" name="Straight Connector 147">
              <a:extLst>
                <a:ext uri="{FF2B5EF4-FFF2-40B4-BE49-F238E27FC236}">
                  <a16:creationId xmlns:a16="http://schemas.microsoft.com/office/drawing/2014/main" id="{AE4A4A49-3909-154B-912E-B187E03B9B19}"/>
                </a:ext>
              </a:extLst>
            </p:cNvPr>
            <p:cNvCxnSpPr>
              <a:cxnSpLocks/>
            </p:cNvCxnSpPr>
            <p:nvPr/>
          </p:nvCxnSpPr>
          <p:spPr>
            <a:xfrm flipV="1">
              <a:off x="-37053" y="3378144"/>
              <a:ext cx="2846475" cy="240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E32680F-4BB0-4C4F-BEF7-D94EB4106DBE}"/>
                </a:ext>
              </a:extLst>
            </p:cNvPr>
            <p:cNvCxnSpPr>
              <a:cxnSpLocks/>
            </p:cNvCxnSpPr>
            <p:nvPr/>
          </p:nvCxnSpPr>
          <p:spPr>
            <a:xfrm>
              <a:off x="16904" y="4577538"/>
              <a:ext cx="2791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BD82C977-2F25-3244-903F-F9DE1ACFEFC5}"/>
                </a:ext>
              </a:extLst>
            </p:cNvPr>
            <p:cNvCxnSpPr>
              <a:cxnSpLocks/>
            </p:cNvCxnSpPr>
            <p:nvPr/>
          </p:nvCxnSpPr>
          <p:spPr>
            <a:xfrm>
              <a:off x="16904" y="5725246"/>
              <a:ext cx="2791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1" name="Picture 150"/>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9398" y="4941162"/>
              <a:ext cx="399252" cy="399252"/>
            </a:xfrm>
            <a:prstGeom prst="rect">
              <a:avLst/>
            </a:prstGeom>
          </p:spPr>
        </p:pic>
        <p:pic>
          <p:nvPicPr>
            <p:cNvPr id="152" name="Picture 151"/>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86512" y="6093817"/>
              <a:ext cx="395613" cy="395613"/>
            </a:xfrm>
            <a:prstGeom prst="rect">
              <a:avLst/>
            </a:prstGeom>
          </p:spPr>
        </p:pic>
        <p:pic>
          <p:nvPicPr>
            <p:cNvPr id="153" name="Picture 152"/>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01980" y="3676112"/>
              <a:ext cx="564678" cy="564678"/>
            </a:xfrm>
            <a:prstGeom prst="rect">
              <a:avLst/>
            </a:prstGeom>
          </p:spPr>
        </p:pic>
      </p:grpSp>
      <p:pic>
        <p:nvPicPr>
          <p:cNvPr id="155" name="Picture 154"/>
          <p:cNvPicPr>
            <a:picLocks noChangeAspect="1"/>
          </p:cNvPicPr>
          <p:nvPr/>
        </p:nvPicPr>
        <p:blipFill rotWithShape="1">
          <a:blip r:embed="rId21" cstate="hqprint">
            <a:extLst>
              <a:ext uri="{28A0092B-C50C-407E-A947-70E740481C1C}">
                <a14:useLocalDpi xmlns:a14="http://schemas.microsoft.com/office/drawing/2010/main"/>
              </a:ext>
            </a:extLst>
          </a:blip>
          <a:srcRect l="14159" t="8390" b="7137"/>
          <a:stretch/>
        </p:blipFill>
        <p:spPr>
          <a:xfrm>
            <a:off x="6209529" y="1934357"/>
            <a:ext cx="1167583" cy="1461945"/>
          </a:xfrm>
          <a:prstGeom prst="roundRect">
            <a:avLst>
              <a:gd name="adj" fmla="val 4145"/>
            </a:avLst>
          </a:prstGeom>
          <a:noFill/>
          <a:ln>
            <a:solidFill>
              <a:schemeClr val="bg1">
                <a:lumMod val="85000"/>
              </a:schemeClr>
            </a:solidFill>
          </a:ln>
        </p:spPr>
      </p:pic>
      <p:sp>
        <p:nvSpPr>
          <p:cNvPr id="2" name="Rectangle 1"/>
          <p:cNvSpPr/>
          <p:nvPr/>
        </p:nvSpPr>
        <p:spPr>
          <a:xfrm>
            <a:off x="175184" y="3070749"/>
            <a:ext cx="96693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HIGHLIGHTS</a:t>
            </a:r>
          </a:p>
        </p:txBody>
      </p:sp>
      <p:sp>
        <p:nvSpPr>
          <p:cNvPr id="140" name="TextBox 139">
            <a:extLst>
              <a:ext uri="{FF2B5EF4-FFF2-40B4-BE49-F238E27FC236}">
                <a16:creationId xmlns:a16="http://schemas.microsoft.com/office/drawing/2014/main" id="{8BB0EB26-E4D4-204E-8479-9737802956C6}"/>
              </a:ext>
            </a:extLst>
          </p:cNvPr>
          <p:cNvSpPr txBox="1"/>
          <p:nvPr/>
        </p:nvSpPr>
        <p:spPr>
          <a:xfrm>
            <a:off x="-45138" y="6685039"/>
            <a:ext cx="1986454"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VERSION: MAR 2021</a:t>
            </a:r>
          </a:p>
        </p:txBody>
      </p:sp>
    </p:spTree>
    <p:extLst>
      <p:ext uri="{BB962C8B-B14F-4D97-AF65-F5344CB8AC3E}">
        <p14:creationId xmlns:p14="http://schemas.microsoft.com/office/powerpoint/2010/main" val="270339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75F7B7-1D86-4BAD-96B7-A37079A925A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7604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E9EFC3-76CD-4AAA-AEF1-5DABDD3E8CD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4926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432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icture 181"/>
          <p:cNvPicPr>
            <a:picLocks noChangeAspect="1"/>
          </p:cNvPicPr>
          <p:nvPr/>
        </p:nvPicPr>
        <p:blipFill rotWithShape="1">
          <a:blip r:embed="rId3" cstate="print">
            <a:extLst>
              <a:ext uri="{28A0092B-C50C-407E-A947-70E740481C1C}">
                <a14:useLocalDpi xmlns:a14="http://schemas.microsoft.com/office/drawing/2010/main" val="0"/>
              </a:ext>
            </a:extLst>
          </a:blip>
          <a:srcRect l="38030" t="4463" r="38691" b="10738"/>
          <a:stretch/>
        </p:blipFill>
        <p:spPr>
          <a:xfrm flipH="1">
            <a:off x="-11893" y="-2132"/>
            <a:ext cx="2814431" cy="6891661"/>
          </a:xfrm>
          <a:prstGeom prst="rect">
            <a:avLst/>
          </a:prstGeom>
        </p:spPr>
      </p:pic>
      <p:sp>
        <p:nvSpPr>
          <p:cNvPr id="13" name="Rectangular Callout 12">
            <a:extLst>
              <a:ext uri="{FF2B5EF4-FFF2-40B4-BE49-F238E27FC236}">
                <a16:creationId xmlns:a16="http://schemas.microsoft.com/office/drawing/2014/main" id="{1BAC10C0-AC83-A64C-945A-E5600FE2B80D}"/>
              </a:ext>
            </a:extLst>
          </p:cNvPr>
          <p:cNvSpPr/>
          <p:nvPr/>
        </p:nvSpPr>
        <p:spPr>
          <a:xfrm>
            <a:off x="3634772" y="5182113"/>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xpo Office" panose="00000500000000000000" pitchFamily="50" charset="-78"/>
              <a:ea typeface="Verdana" panose="020B0604030504040204" pitchFamily="34" charset="0"/>
              <a:cs typeface="Expo Office" panose="00000500000000000000" pitchFamily="50" charset="-78"/>
            </a:endParaRPr>
          </a:p>
        </p:txBody>
      </p:sp>
      <p:sp>
        <p:nvSpPr>
          <p:cNvPr id="14" name="Rectangular Callout 13">
            <a:extLst>
              <a:ext uri="{FF2B5EF4-FFF2-40B4-BE49-F238E27FC236}">
                <a16:creationId xmlns:a16="http://schemas.microsoft.com/office/drawing/2014/main" id="{299D7DE3-E8B8-9E49-953E-7898B5C994D6}"/>
              </a:ext>
            </a:extLst>
          </p:cNvPr>
          <p:cNvSpPr/>
          <p:nvPr/>
        </p:nvSpPr>
        <p:spPr>
          <a:xfrm>
            <a:off x="3644298" y="3561587"/>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xpo Office" panose="00000500000000000000" pitchFamily="50" charset="-78"/>
              <a:ea typeface="Verdana" panose="020B0604030504040204" pitchFamily="34" charset="0"/>
              <a:cs typeface="Expo Office" panose="00000500000000000000" pitchFamily="50" charset="-78"/>
            </a:endParaRPr>
          </a:p>
        </p:txBody>
      </p:sp>
      <p:sp>
        <p:nvSpPr>
          <p:cNvPr id="26" name="Rectangular Callout 25">
            <a:extLst>
              <a:ext uri="{FF2B5EF4-FFF2-40B4-BE49-F238E27FC236}">
                <a16:creationId xmlns:a16="http://schemas.microsoft.com/office/drawing/2014/main" id="{8A5DE66E-A8C1-D243-A5F8-6A690EE9F632}"/>
              </a:ext>
            </a:extLst>
          </p:cNvPr>
          <p:cNvSpPr/>
          <p:nvPr/>
        </p:nvSpPr>
        <p:spPr>
          <a:xfrm>
            <a:off x="8349206" y="302719"/>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xpo Office" panose="00000500000000000000" pitchFamily="50" charset="-78"/>
              <a:ea typeface="Verdana" panose="020B0604030504040204" pitchFamily="34" charset="0"/>
              <a:cs typeface="Expo Office" panose="00000500000000000000" pitchFamily="50" charset="-78"/>
            </a:endParaRPr>
          </a:p>
        </p:txBody>
      </p:sp>
      <p:cxnSp>
        <p:nvCxnSpPr>
          <p:cNvPr id="39" name="Straight Connector 38">
            <a:extLst>
              <a:ext uri="{FF2B5EF4-FFF2-40B4-BE49-F238E27FC236}">
                <a16:creationId xmlns:a16="http://schemas.microsoft.com/office/drawing/2014/main" id="{BD09EEE1-CD7F-FE48-9D0E-9CE694623832}"/>
              </a:ext>
            </a:extLst>
          </p:cNvPr>
          <p:cNvCxnSpPr>
            <a:cxnSpLocks/>
          </p:cNvCxnSpPr>
          <p:nvPr/>
        </p:nvCxnSpPr>
        <p:spPr>
          <a:xfrm>
            <a:off x="3204922" y="761270"/>
            <a:ext cx="0" cy="548861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90FA37E-DFB5-C143-A135-A2A5D2108EEE}"/>
              </a:ext>
            </a:extLst>
          </p:cNvPr>
          <p:cNvCxnSpPr>
            <a:cxnSpLocks/>
          </p:cNvCxnSpPr>
          <p:nvPr/>
        </p:nvCxnSpPr>
        <p:spPr>
          <a:xfrm>
            <a:off x="7903571" y="430567"/>
            <a:ext cx="0" cy="510909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8EE2CAE-B5F5-3541-B983-7C1D94E9F6A0}"/>
              </a:ext>
            </a:extLst>
          </p:cNvPr>
          <p:cNvCxnSpPr>
            <a:cxnSpLocks/>
          </p:cNvCxnSpPr>
          <p:nvPr/>
        </p:nvCxnSpPr>
        <p:spPr>
          <a:xfrm flipV="1">
            <a:off x="3094761" y="6260233"/>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61A77F3-8A4D-2D44-BC55-875B5BD78E0A}"/>
              </a:ext>
            </a:extLst>
          </p:cNvPr>
          <p:cNvCxnSpPr>
            <a:cxnSpLocks/>
          </p:cNvCxnSpPr>
          <p:nvPr/>
        </p:nvCxnSpPr>
        <p:spPr>
          <a:xfrm flipV="1">
            <a:off x="3094761" y="6324625"/>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0ADA00F-7D09-6848-A38C-CE6160EA8E4E}"/>
              </a:ext>
            </a:extLst>
          </p:cNvPr>
          <p:cNvCxnSpPr>
            <a:cxnSpLocks/>
          </p:cNvCxnSpPr>
          <p:nvPr/>
        </p:nvCxnSpPr>
        <p:spPr>
          <a:xfrm flipV="1">
            <a:off x="7774546" y="259644"/>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8F291B-B2F4-DB49-AFEA-78EA4FA9ED03}"/>
              </a:ext>
            </a:extLst>
          </p:cNvPr>
          <p:cNvCxnSpPr>
            <a:cxnSpLocks/>
          </p:cNvCxnSpPr>
          <p:nvPr/>
        </p:nvCxnSpPr>
        <p:spPr>
          <a:xfrm flipV="1">
            <a:off x="7774546" y="324036"/>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32592605-C4A6-984B-B67B-77E714A9293A}"/>
              </a:ext>
            </a:extLst>
          </p:cNvPr>
          <p:cNvSpPr/>
          <p:nvPr/>
        </p:nvSpPr>
        <p:spPr>
          <a:xfrm>
            <a:off x="3661439" y="3572042"/>
            <a:ext cx="2532341" cy="400110"/>
          </a:xfrm>
          <a:prstGeom prst="rect">
            <a:avLst/>
          </a:prstGeom>
        </p:spPr>
        <p:txBody>
          <a:bodyPr wrap="square">
            <a:spAutoFit/>
          </a:bodyPr>
          <a:lstStyle/>
          <a:p>
            <a:pPr lvl="0"/>
            <a:r>
              <a:rPr lang="en-US" sz="1000" b="1" dirty="0">
                <a:solidFill>
                  <a:schemeClr val="tx1">
                    <a:lumMod val="85000"/>
                    <a:lumOff val="15000"/>
                  </a:schemeClr>
                </a:solidFill>
                <a:latin typeface="Expo Office" panose="00000500000000000000" pitchFamily="50" charset="-78"/>
                <a:ea typeface="Verdana" panose="020B0604030504040204" pitchFamily="34" charset="0"/>
                <a:cs typeface="Expo Office" panose="00000500000000000000" pitchFamily="50" charset="-78"/>
              </a:rPr>
              <a:t>WALK THROUGH THE HARDWOKING AVENUE</a:t>
            </a:r>
          </a:p>
        </p:txBody>
      </p:sp>
      <p:sp>
        <p:nvSpPr>
          <p:cNvPr id="81" name="Rectangle 80">
            <a:extLst>
              <a:ext uri="{FF2B5EF4-FFF2-40B4-BE49-F238E27FC236}">
                <a16:creationId xmlns:a16="http://schemas.microsoft.com/office/drawing/2014/main" id="{32592605-C4A6-984B-B67B-77E714A9293A}"/>
              </a:ext>
            </a:extLst>
          </p:cNvPr>
          <p:cNvSpPr/>
          <p:nvPr/>
        </p:nvSpPr>
        <p:spPr>
          <a:xfrm>
            <a:off x="3659085" y="5200801"/>
            <a:ext cx="2532341" cy="400110"/>
          </a:xfrm>
          <a:prstGeom prst="rect">
            <a:avLst/>
          </a:prstGeom>
        </p:spPr>
        <p:txBody>
          <a:bodyPr wrap="square">
            <a:spAutoFit/>
          </a:bodyPr>
          <a:lstStyle/>
          <a:p>
            <a:pPr lvl="0"/>
            <a:r>
              <a:rPr lang="en-US" sz="1000" b="1" dirty="0">
                <a:solidFill>
                  <a:schemeClr val="tx1">
                    <a:lumMod val="85000"/>
                    <a:lumOff val="15000"/>
                  </a:schemeClr>
                </a:solidFill>
                <a:latin typeface="Expo Office" panose="00000500000000000000" pitchFamily="50" charset="-78"/>
                <a:ea typeface="Verdana" panose="020B0604030504040204" pitchFamily="34" charset="0"/>
                <a:cs typeface="Expo Office" panose="00000500000000000000" pitchFamily="50" charset="-78"/>
              </a:rPr>
              <a:t>HAVE A ROTATING LUNCH AT THE SIGNATURE STARS FOOD HALL</a:t>
            </a:r>
          </a:p>
        </p:txBody>
      </p:sp>
      <p:sp>
        <p:nvSpPr>
          <p:cNvPr id="83" name="Rectangle 82">
            <a:extLst>
              <a:ext uri="{FF2B5EF4-FFF2-40B4-BE49-F238E27FC236}">
                <a16:creationId xmlns:a16="http://schemas.microsoft.com/office/drawing/2014/main" id="{32592605-C4A6-984B-B67B-77E714A9293A}"/>
              </a:ext>
            </a:extLst>
          </p:cNvPr>
          <p:cNvSpPr/>
          <p:nvPr/>
        </p:nvSpPr>
        <p:spPr>
          <a:xfrm>
            <a:off x="8363856" y="322437"/>
            <a:ext cx="2403382" cy="400110"/>
          </a:xfrm>
          <a:prstGeom prst="rect">
            <a:avLst/>
          </a:prstGeom>
        </p:spPr>
        <p:txBody>
          <a:bodyPr wrap="square">
            <a:spAutoFit/>
          </a:bodyPr>
          <a:lstStyle/>
          <a:p>
            <a:pPr lvl="0"/>
            <a:r>
              <a:rPr lang="en-US" sz="1000" b="1" dirty="0">
                <a:solidFill>
                  <a:schemeClr val="tx1">
                    <a:lumMod val="85000"/>
                    <a:lumOff val="15000"/>
                  </a:schemeClr>
                </a:solidFill>
                <a:latin typeface="Expo Office" panose="00000500000000000000" pitchFamily="50" charset="-78"/>
                <a:ea typeface="Verdana" panose="020B0604030504040204" pitchFamily="34" charset="0"/>
                <a:cs typeface="Expo Office" panose="00000500000000000000" pitchFamily="50" charset="-78"/>
              </a:rPr>
              <a:t>MAKE IT MOVE! USING MOBILITY TO CHANGE THE WORLD</a:t>
            </a:r>
          </a:p>
        </p:txBody>
      </p:sp>
      <p:sp>
        <p:nvSpPr>
          <p:cNvPr id="87" name="Rectangle 86">
            <a:extLst>
              <a:ext uri="{FF2B5EF4-FFF2-40B4-BE49-F238E27FC236}">
                <a16:creationId xmlns:a16="http://schemas.microsoft.com/office/drawing/2014/main" id="{B45D4842-259C-E441-AD35-FCAF415E29F6}"/>
              </a:ext>
            </a:extLst>
          </p:cNvPr>
          <p:cNvSpPr/>
          <p:nvPr/>
        </p:nvSpPr>
        <p:spPr>
          <a:xfrm>
            <a:off x="3659787" y="3933249"/>
            <a:ext cx="2523336" cy="784830"/>
          </a:xfrm>
          <a:prstGeom prst="rect">
            <a:avLst/>
          </a:prstGeom>
        </p:spPr>
        <p:txBody>
          <a:bodyPr wrap="square">
            <a:spAutoFit/>
          </a:bodyPr>
          <a:lstStyle/>
          <a:p>
            <a:r>
              <a:rPr lang="en-US" sz="750" dirty="0">
                <a:latin typeface="Expo Office" panose="00000500000000000000" pitchFamily="50" charset="-78"/>
                <a:ea typeface="Verdana" panose="020B0604030504040204" pitchFamily="34" charset="0"/>
                <a:cs typeface="Expo Office" panose="00000500000000000000" pitchFamily="50" charset="-78"/>
              </a:rPr>
              <a:t>Unlock investment opportunities in Nigeria in Food manufacturing, textile, garments as well as the leather industry. Understand how the </a:t>
            </a:r>
            <a:r>
              <a:rPr lang="en-US" sz="750" dirty="0" err="1">
                <a:latin typeface="Expo Office" panose="00000500000000000000" pitchFamily="50" charset="-78"/>
                <a:ea typeface="Verdana" panose="020B0604030504040204" pitchFamily="34" charset="0"/>
                <a:cs typeface="Expo Office" panose="00000500000000000000" pitchFamily="50" charset="-78"/>
              </a:rPr>
              <a:t>Adire</a:t>
            </a:r>
            <a:r>
              <a:rPr lang="en-US" sz="750" dirty="0">
                <a:latin typeface="Expo Office" panose="00000500000000000000" pitchFamily="50" charset="-78"/>
                <a:ea typeface="Verdana" panose="020B0604030504040204" pitchFamily="34" charset="0"/>
                <a:cs typeface="Expo Office" panose="00000500000000000000" pitchFamily="50" charset="-78"/>
              </a:rPr>
              <a:t> textile has inspired fashion designers. Learn how the country is an anchor between agricultural products, processed food supply and food security. </a:t>
            </a:r>
          </a:p>
        </p:txBody>
      </p:sp>
      <p:sp>
        <p:nvSpPr>
          <p:cNvPr id="88" name="Rectangle 87">
            <a:extLst>
              <a:ext uri="{FF2B5EF4-FFF2-40B4-BE49-F238E27FC236}">
                <a16:creationId xmlns:a16="http://schemas.microsoft.com/office/drawing/2014/main" id="{B45D4842-259C-E441-AD35-FCAF415E29F6}"/>
              </a:ext>
            </a:extLst>
          </p:cNvPr>
          <p:cNvSpPr/>
          <p:nvPr/>
        </p:nvSpPr>
        <p:spPr>
          <a:xfrm>
            <a:off x="3693877" y="5689998"/>
            <a:ext cx="2523336" cy="553998"/>
          </a:xfrm>
          <a:prstGeom prst="rect">
            <a:avLst/>
          </a:prstGeom>
        </p:spPr>
        <p:txBody>
          <a:bodyPr wrap="square">
            <a:spAutoFit/>
          </a:bodyPr>
          <a:lstStyle/>
          <a:p>
            <a:r>
              <a:rPr lang="en-US" sz="750" dirty="0">
                <a:latin typeface="Expo Office" panose="00000500000000000000" pitchFamily="50" charset="-78"/>
                <a:ea typeface="Verdana" panose="020B0604030504040204" pitchFamily="34" charset="0"/>
                <a:cs typeface="Expo Office" panose="00000500000000000000" pitchFamily="50" charset="-78"/>
              </a:rPr>
              <a:t>This exciting venue features an array of mouthwatering lunch options. Choose from a rotating ‘Resident’ Chef restaurant or ‘Food on the Move’ concept and enjoy a signature menu. </a:t>
            </a:r>
          </a:p>
        </p:txBody>
      </p:sp>
      <p:sp>
        <p:nvSpPr>
          <p:cNvPr id="91" name="Rectangle 90">
            <a:extLst>
              <a:ext uri="{FF2B5EF4-FFF2-40B4-BE49-F238E27FC236}">
                <a16:creationId xmlns:a16="http://schemas.microsoft.com/office/drawing/2014/main" id="{B45D4842-259C-E441-AD35-FCAF415E29F6}"/>
              </a:ext>
            </a:extLst>
          </p:cNvPr>
          <p:cNvSpPr/>
          <p:nvPr/>
        </p:nvSpPr>
        <p:spPr>
          <a:xfrm>
            <a:off x="8354585" y="751946"/>
            <a:ext cx="2518313" cy="784830"/>
          </a:xfrm>
          <a:prstGeom prst="rect">
            <a:avLst/>
          </a:prstGeom>
        </p:spPr>
        <p:txBody>
          <a:bodyPr wrap="square">
            <a:spAutoFit/>
          </a:bodyPr>
          <a:lstStyle/>
          <a:p>
            <a:r>
              <a:rPr lang="en-US" sz="750" dirty="0">
                <a:latin typeface="Expo Office" panose="00000500000000000000" pitchFamily="50" charset="-78"/>
                <a:ea typeface="Verdana" panose="020B0604030504040204" pitchFamily="34" charset="0"/>
                <a:cs typeface="Expo Office" panose="00000500000000000000" pitchFamily="50" charset="-78"/>
              </a:rPr>
              <a:t>Today, through its drive to become the world's 4th global logistics hub and so help provide goods, services and access to opportunities to almost 1 billion people, Jamaica is ready to continue moving the world forward. Visit the pavilion to find out why. </a:t>
            </a:r>
          </a:p>
        </p:txBody>
      </p:sp>
      <p:grpSp>
        <p:nvGrpSpPr>
          <p:cNvPr id="134" name="Group 133"/>
          <p:cNvGrpSpPr/>
          <p:nvPr/>
        </p:nvGrpSpPr>
        <p:grpSpPr>
          <a:xfrm>
            <a:off x="3729801" y="4783782"/>
            <a:ext cx="2379735" cy="175011"/>
            <a:chOff x="4130066" y="1543986"/>
            <a:chExt cx="2379735" cy="175011"/>
          </a:xfrm>
        </p:grpSpPr>
        <p:grpSp>
          <p:nvGrpSpPr>
            <p:cNvPr id="135" name="Group 134">
              <a:extLst>
                <a:ext uri="{FF2B5EF4-FFF2-40B4-BE49-F238E27FC236}">
                  <a16:creationId xmlns:a16="http://schemas.microsoft.com/office/drawing/2014/main" id="{4A6EBEBB-D25F-6246-8F18-ADC65EDAD08C}"/>
                </a:ext>
              </a:extLst>
            </p:cNvPr>
            <p:cNvGrpSpPr/>
            <p:nvPr/>
          </p:nvGrpSpPr>
          <p:grpSpPr>
            <a:xfrm>
              <a:off x="4778248" y="1549720"/>
              <a:ext cx="670925" cy="169277"/>
              <a:chOff x="4542581" y="2400466"/>
              <a:chExt cx="670925" cy="169277"/>
            </a:xfrm>
          </p:grpSpPr>
          <p:sp>
            <p:nvSpPr>
              <p:cNvPr id="140" name="Pentagon 139">
                <a:extLst>
                  <a:ext uri="{FF2B5EF4-FFF2-40B4-BE49-F238E27FC236}">
                    <a16:creationId xmlns:a16="http://schemas.microsoft.com/office/drawing/2014/main" id="{9C6377C1-E197-2448-94D9-4A485BEF800D}"/>
                  </a:ext>
                </a:extLst>
              </p:cNvPr>
              <p:cNvSpPr/>
              <p:nvPr/>
            </p:nvSpPr>
            <p:spPr>
              <a:xfrm>
                <a:off x="4564729" y="2436705"/>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141" name="Rectangle 140">
                <a:extLst>
                  <a:ext uri="{FF2B5EF4-FFF2-40B4-BE49-F238E27FC236}">
                    <a16:creationId xmlns:a16="http://schemas.microsoft.com/office/drawing/2014/main" id="{147F0CBC-9194-C04A-B820-D13D825D1ABA}"/>
                  </a:ext>
                </a:extLst>
              </p:cNvPr>
              <p:cNvSpPr/>
              <p:nvPr/>
            </p:nvSpPr>
            <p:spPr>
              <a:xfrm>
                <a:off x="4542581" y="2400466"/>
                <a:ext cx="651140" cy="169277"/>
              </a:xfrm>
              <a:prstGeom prst="rect">
                <a:avLst/>
              </a:prstGeom>
            </p:spPr>
            <p:txBody>
              <a:bodyPr wrap="non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OPPORTUNITY</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grpSp>
          <p:nvGrpSpPr>
            <p:cNvPr id="136" name="Group 135">
              <a:extLst>
                <a:ext uri="{FF2B5EF4-FFF2-40B4-BE49-F238E27FC236}">
                  <a16:creationId xmlns:a16="http://schemas.microsoft.com/office/drawing/2014/main" id="{081C7439-6304-E54F-B13F-FC1D779355AF}"/>
                </a:ext>
              </a:extLst>
            </p:cNvPr>
            <p:cNvGrpSpPr/>
            <p:nvPr/>
          </p:nvGrpSpPr>
          <p:grpSpPr>
            <a:xfrm>
              <a:off x="4130066" y="1547549"/>
              <a:ext cx="543179" cy="169277"/>
              <a:chOff x="4599616" y="2398295"/>
              <a:chExt cx="543179" cy="169277"/>
            </a:xfrm>
          </p:grpSpPr>
          <p:sp>
            <p:nvSpPr>
              <p:cNvPr id="138" name="Pentagon 137">
                <a:extLst>
                  <a:ext uri="{FF2B5EF4-FFF2-40B4-BE49-F238E27FC236}">
                    <a16:creationId xmlns:a16="http://schemas.microsoft.com/office/drawing/2014/main" id="{B010C47A-C9E0-AF40-9E87-C4817FE84092}"/>
                  </a:ext>
                </a:extLst>
              </p:cNvPr>
              <p:cNvSpPr/>
              <p:nvPr/>
            </p:nvSpPr>
            <p:spPr>
              <a:xfrm>
                <a:off x="4630818" y="2439201"/>
                <a:ext cx="511977" cy="92192"/>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139" name="Rectangle 138">
                <a:extLst>
                  <a:ext uri="{FF2B5EF4-FFF2-40B4-BE49-F238E27FC236}">
                    <a16:creationId xmlns:a16="http://schemas.microsoft.com/office/drawing/2014/main" id="{EC3C1C56-1437-CF40-B81A-C09A08752620}"/>
                  </a:ext>
                </a:extLst>
              </p:cNvPr>
              <p:cNvSpPr/>
              <p:nvPr/>
            </p:nvSpPr>
            <p:spPr>
              <a:xfrm>
                <a:off x="4599616" y="2398295"/>
                <a:ext cx="494162" cy="169277"/>
              </a:xfrm>
              <a:prstGeom prst="rect">
                <a:avLst/>
              </a:prstGeom>
            </p:spPr>
            <p:txBody>
              <a:bodyPr wrap="square">
                <a:spAutoFit/>
              </a:bodyPr>
              <a:lstStyle/>
              <a:p>
                <a:r>
                  <a:rPr lang="en-GB" sz="500" dirty="0">
                    <a:latin typeface="Expo Office" panose="00000500000000000000" pitchFamily="50" charset="-78"/>
                    <a:ea typeface="Verdana" panose="020B0604030504040204" pitchFamily="34" charset="0"/>
                    <a:cs typeface="Expo Office" panose="00000500000000000000" pitchFamily="50" charset="-78"/>
                  </a:rPr>
                  <a:t>NIGERIA</a:t>
                </a:r>
              </a:p>
            </p:txBody>
          </p:sp>
        </p:grpSp>
        <p:cxnSp>
          <p:nvCxnSpPr>
            <p:cNvPr id="137" name="Straight Connector 136">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42" name="Group 141"/>
          <p:cNvGrpSpPr/>
          <p:nvPr/>
        </p:nvGrpSpPr>
        <p:grpSpPr>
          <a:xfrm>
            <a:off x="3717879" y="6409613"/>
            <a:ext cx="2382057" cy="194988"/>
            <a:chOff x="4127744" y="1543986"/>
            <a:chExt cx="2382057" cy="194988"/>
          </a:xfrm>
        </p:grpSpPr>
        <p:grpSp>
          <p:nvGrpSpPr>
            <p:cNvPr id="143" name="Group 142">
              <a:extLst>
                <a:ext uri="{FF2B5EF4-FFF2-40B4-BE49-F238E27FC236}">
                  <a16:creationId xmlns:a16="http://schemas.microsoft.com/office/drawing/2014/main" id="{4A6EBEBB-D25F-6246-8F18-ADC65EDAD08C}"/>
                </a:ext>
              </a:extLst>
            </p:cNvPr>
            <p:cNvGrpSpPr/>
            <p:nvPr/>
          </p:nvGrpSpPr>
          <p:grpSpPr>
            <a:xfrm>
              <a:off x="4865869" y="1569697"/>
              <a:ext cx="687214" cy="169277"/>
              <a:chOff x="4630202" y="2420443"/>
              <a:chExt cx="687214" cy="169277"/>
            </a:xfrm>
          </p:grpSpPr>
          <p:sp>
            <p:nvSpPr>
              <p:cNvPr id="148" name="Pentagon 147">
                <a:extLst>
                  <a:ext uri="{FF2B5EF4-FFF2-40B4-BE49-F238E27FC236}">
                    <a16:creationId xmlns:a16="http://schemas.microsoft.com/office/drawing/2014/main" id="{9C6377C1-E197-2448-94D9-4A485BEF800D}"/>
                  </a:ext>
                </a:extLst>
              </p:cNvPr>
              <p:cNvSpPr/>
              <p:nvPr/>
            </p:nvSpPr>
            <p:spPr>
              <a:xfrm>
                <a:off x="4668639" y="2452149"/>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149" name="Rectangle 148">
                <a:extLst>
                  <a:ext uri="{FF2B5EF4-FFF2-40B4-BE49-F238E27FC236}">
                    <a16:creationId xmlns:a16="http://schemas.microsoft.com/office/drawing/2014/main" id="{147F0CBC-9194-C04A-B820-D13D825D1ABA}"/>
                  </a:ext>
                </a:extLst>
              </p:cNvPr>
              <p:cNvSpPr/>
              <p:nvPr/>
            </p:nvSpPr>
            <p:spPr>
              <a:xfrm>
                <a:off x="4630202" y="2420443"/>
                <a:ext cx="502061" cy="169277"/>
              </a:xfrm>
              <a:prstGeom prst="rect">
                <a:avLst/>
              </a:prstGeom>
            </p:spPr>
            <p:txBody>
              <a:bodyPr wrap="non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MOBILITY</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grpSp>
          <p:nvGrpSpPr>
            <p:cNvPr id="144" name="Group 143">
              <a:extLst>
                <a:ext uri="{FF2B5EF4-FFF2-40B4-BE49-F238E27FC236}">
                  <a16:creationId xmlns:a16="http://schemas.microsoft.com/office/drawing/2014/main" id="{081C7439-6304-E54F-B13F-FC1D779355AF}"/>
                </a:ext>
              </a:extLst>
            </p:cNvPr>
            <p:cNvGrpSpPr/>
            <p:nvPr/>
          </p:nvGrpSpPr>
          <p:grpSpPr>
            <a:xfrm>
              <a:off x="4127744" y="1569697"/>
              <a:ext cx="689224" cy="169277"/>
              <a:chOff x="4597294" y="2420443"/>
              <a:chExt cx="689224" cy="169277"/>
            </a:xfrm>
          </p:grpSpPr>
          <p:sp>
            <p:nvSpPr>
              <p:cNvPr id="146" name="Pentagon 145">
                <a:extLst>
                  <a:ext uri="{FF2B5EF4-FFF2-40B4-BE49-F238E27FC236}">
                    <a16:creationId xmlns:a16="http://schemas.microsoft.com/office/drawing/2014/main" id="{B010C47A-C9E0-AF40-9E87-C4817FE84092}"/>
                  </a:ext>
                </a:extLst>
              </p:cNvPr>
              <p:cNvSpPr/>
              <p:nvPr/>
            </p:nvSpPr>
            <p:spPr>
              <a:xfrm>
                <a:off x="4625615" y="2449936"/>
                <a:ext cx="618960" cy="98149"/>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147" name="Rectangle 146">
                <a:extLst>
                  <a:ext uri="{FF2B5EF4-FFF2-40B4-BE49-F238E27FC236}">
                    <a16:creationId xmlns:a16="http://schemas.microsoft.com/office/drawing/2014/main" id="{EC3C1C56-1437-CF40-B81A-C09A08752620}"/>
                  </a:ext>
                </a:extLst>
              </p:cNvPr>
              <p:cNvSpPr/>
              <p:nvPr/>
            </p:nvSpPr>
            <p:spPr>
              <a:xfrm>
                <a:off x="4597294" y="2420443"/>
                <a:ext cx="689224" cy="169277"/>
              </a:xfrm>
              <a:prstGeom prst="rect">
                <a:avLst/>
              </a:prstGeom>
            </p:spPr>
            <p:txBody>
              <a:bodyPr wrap="squar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PUBLIC REALM</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cxnSp>
          <p:nvCxnSpPr>
            <p:cNvPr id="145" name="Straight Connector 144">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p:nvGrpSpPr>
        <p:grpSpPr>
          <a:xfrm>
            <a:off x="8389194" y="1535358"/>
            <a:ext cx="2378043" cy="196627"/>
            <a:chOff x="4111142" y="1543986"/>
            <a:chExt cx="2378043" cy="196627"/>
          </a:xfrm>
        </p:grpSpPr>
        <p:grpSp>
          <p:nvGrpSpPr>
            <p:cNvPr id="159" name="Group 158">
              <a:extLst>
                <a:ext uri="{FF2B5EF4-FFF2-40B4-BE49-F238E27FC236}">
                  <a16:creationId xmlns:a16="http://schemas.microsoft.com/office/drawing/2014/main" id="{4A6EBEBB-D25F-6246-8F18-ADC65EDAD08C}"/>
                </a:ext>
              </a:extLst>
            </p:cNvPr>
            <p:cNvGrpSpPr/>
            <p:nvPr/>
          </p:nvGrpSpPr>
          <p:grpSpPr>
            <a:xfrm>
              <a:off x="4965103" y="1571333"/>
              <a:ext cx="694976" cy="169277"/>
              <a:chOff x="4729436" y="2422079"/>
              <a:chExt cx="694976" cy="169277"/>
            </a:xfrm>
          </p:grpSpPr>
          <p:sp>
            <p:nvSpPr>
              <p:cNvPr id="164" name="Pentagon 163">
                <a:extLst>
                  <a:ext uri="{FF2B5EF4-FFF2-40B4-BE49-F238E27FC236}">
                    <a16:creationId xmlns:a16="http://schemas.microsoft.com/office/drawing/2014/main" id="{9C6377C1-E197-2448-94D9-4A485BEF800D}"/>
                  </a:ext>
                </a:extLst>
              </p:cNvPr>
              <p:cNvSpPr/>
              <p:nvPr/>
            </p:nvSpPr>
            <p:spPr>
              <a:xfrm>
                <a:off x="4775635" y="2455296"/>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165" name="Rectangle 164">
                <a:extLst>
                  <a:ext uri="{FF2B5EF4-FFF2-40B4-BE49-F238E27FC236}">
                    <a16:creationId xmlns:a16="http://schemas.microsoft.com/office/drawing/2014/main" id="{147F0CBC-9194-C04A-B820-D13D825D1ABA}"/>
                  </a:ext>
                </a:extLst>
              </p:cNvPr>
              <p:cNvSpPr/>
              <p:nvPr/>
            </p:nvSpPr>
            <p:spPr>
              <a:xfrm>
                <a:off x="4729436" y="2422079"/>
                <a:ext cx="502061" cy="169277"/>
              </a:xfrm>
              <a:prstGeom prst="rect">
                <a:avLst/>
              </a:prstGeom>
            </p:spPr>
            <p:txBody>
              <a:bodyPr wrap="non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MOBILITY</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grpSp>
          <p:nvGrpSpPr>
            <p:cNvPr id="160" name="Group 159">
              <a:extLst>
                <a:ext uri="{FF2B5EF4-FFF2-40B4-BE49-F238E27FC236}">
                  <a16:creationId xmlns:a16="http://schemas.microsoft.com/office/drawing/2014/main" id="{081C7439-6304-E54F-B13F-FC1D779355AF}"/>
                </a:ext>
              </a:extLst>
            </p:cNvPr>
            <p:cNvGrpSpPr/>
            <p:nvPr/>
          </p:nvGrpSpPr>
          <p:grpSpPr>
            <a:xfrm>
              <a:off x="4111142" y="1571336"/>
              <a:ext cx="851468" cy="169277"/>
              <a:chOff x="4580692" y="2422082"/>
              <a:chExt cx="851468" cy="169277"/>
            </a:xfrm>
          </p:grpSpPr>
          <p:sp>
            <p:nvSpPr>
              <p:cNvPr id="162" name="Pentagon 161">
                <a:extLst>
                  <a:ext uri="{FF2B5EF4-FFF2-40B4-BE49-F238E27FC236}">
                    <a16:creationId xmlns:a16="http://schemas.microsoft.com/office/drawing/2014/main" id="{B010C47A-C9E0-AF40-9E87-C4817FE84092}"/>
                  </a:ext>
                </a:extLst>
              </p:cNvPr>
              <p:cNvSpPr/>
              <p:nvPr/>
            </p:nvSpPr>
            <p:spPr>
              <a:xfrm>
                <a:off x="4624421" y="2455390"/>
                <a:ext cx="780546" cy="96068"/>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163" name="Rectangle 162">
                <a:extLst>
                  <a:ext uri="{FF2B5EF4-FFF2-40B4-BE49-F238E27FC236}">
                    <a16:creationId xmlns:a16="http://schemas.microsoft.com/office/drawing/2014/main" id="{EC3C1C56-1437-CF40-B81A-C09A08752620}"/>
                  </a:ext>
                </a:extLst>
              </p:cNvPr>
              <p:cNvSpPr/>
              <p:nvPr/>
            </p:nvSpPr>
            <p:spPr>
              <a:xfrm>
                <a:off x="4580692" y="2422082"/>
                <a:ext cx="851468" cy="169277"/>
              </a:xfrm>
              <a:prstGeom prst="rect">
                <a:avLst/>
              </a:prstGeom>
            </p:spPr>
            <p:txBody>
              <a:bodyPr wrap="squar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JAMAICA</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cxnSp>
          <p:nvCxnSpPr>
            <p:cNvPr id="161" name="Straight Connector 160">
              <a:extLst>
                <a:ext uri="{FF2B5EF4-FFF2-40B4-BE49-F238E27FC236}">
                  <a16:creationId xmlns:a16="http://schemas.microsoft.com/office/drawing/2014/main" id="{7C300164-EA73-4D48-98D4-BD0768B96772}"/>
                </a:ext>
              </a:extLst>
            </p:cNvPr>
            <p:cNvCxnSpPr/>
            <p:nvPr/>
          </p:nvCxnSpPr>
          <p:spPr>
            <a:xfrm>
              <a:off x="4150147" y="1543986"/>
              <a:ext cx="2339038"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08745EA0-561C-EB48-A3BC-58128518A9F4}"/>
              </a:ext>
            </a:extLst>
          </p:cNvPr>
          <p:cNvSpPr/>
          <p:nvPr/>
        </p:nvSpPr>
        <p:spPr>
          <a:xfrm rot="18900000">
            <a:off x="3080636" y="601891"/>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Expo Office" panose="00000500000000000000" pitchFamily="50" charset="-78"/>
              <a:ea typeface="Verdana" panose="020B0604030504040204" pitchFamily="34" charset="0"/>
              <a:cs typeface="Expo Office" panose="00000500000000000000" pitchFamily="50" charset="-78"/>
            </a:endParaRPr>
          </a:p>
        </p:txBody>
      </p:sp>
      <p:sp>
        <p:nvSpPr>
          <p:cNvPr id="29" name="Rectangle 28">
            <a:extLst>
              <a:ext uri="{FF2B5EF4-FFF2-40B4-BE49-F238E27FC236}">
                <a16:creationId xmlns:a16="http://schemas.microsoft.com/office/drawing/2014/main" id="{C4286C39-F716-BF41-9C75-CDB0075B55CF}"/>
              </a:ext>
            </a:extLst>
          </p:cNvPr>
          <p:cNvSpPr/>
          <p:nvPr/>
        </p:nvSpPr>
        <p:spPr>
          <a:xfrm rot="18900000">
            <a:off x="3080636" y="2226506"/>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Expo Office" panose="00000500000000000000" pitchFamily="50" charset="-78"/>
              <a:ea typeface="Verdana" panose="020B0604030504040204" pitchFamily="34" charset="0"/>
              <a:cs typeface="Expo Office" panose="00000500000000000000" pitchFamily="50" charset="-78"/>
            </a:endParaRPr>
          </a:p>
        </p:txBody>
      </p:sp>
      <p:sp>
        <p:nvSpPr>
          <p:cNvPr id="30" name="Rectangle 29">
            <a:extLst>
              <a:ext uri="{FF2B5EF4-FFF2-40B4-BE49-F238E27FC236}">
                <a16:creationId xmlns:a16="http://schemas.microsoft.com/office/drawing/2014/main" id="{20725763-2AE6-C843-8C02-A229F124CEA8}"/>
              </a:ext>
            </a:extLst>
          </p:cNvPr>
          <p:cNvSpPr/>
          <p:nvPr/>
        </p:nvSpPr>
        <p:spPr>
          <a:xfrm rot="18900000">
            <a:off x="3080636" y="3824487"/>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Expo Office" panose="00000500000000000000" pitchFamily="50" charset="-78"/>
              <a:ea typeface="Verdana" panose="020B0604030504040204" pitchFamily="34" charset="0"/>
              <a:cs typeface="Expo Office" panose="00000500000000000000" pitchFamily="50" charset="-78"/>
            </a:endParaRPr>
          </a:p>
        </p:txBody>
      </p:sp>
      <p:sp>
        <p:nvSpPr>
          <p:cNvPr id="31" name="Rectangle 30">
            <a:extLst>
              <a:ext uri="{FF2B5EF4-FFF2-40B4-BE49-F238E27FC236}">
                <a16:creationId xmlns:a16="http://schemas.microsoft.com/office/drawing/2014/main" id="{73DAC8F2-6B21-BB4B-8632-38F8B8609207}"/>
              </a:ext>
            </a:extLst>
          </p:cNvPr>
          <p:cNvSpPr/>
          <p:nvPr/>
        </p:nvSpPr>
        <p:spPr>
          <a:xfrm rot="18900000">
            <a:off x="3080636" y="5449102"/>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Expo Office" panose="00000500000000000000" pitchFamily="50" charset="-78"/>
              <a:ea typeface="Verdana" panose="020B0604030504040204" pitchFamily="34" charset="0"/>
              <a:cs typeface="Expo Office" panose="00000500000000000000" pitchFamily="50" charset="-78"/>
            </a:endParaRPr>
          </a:p>
        </p:txBody>
      </p:sp>
      <p:sp>
        <p:nvSpPr>
          <p:cNvPr id="32" name="Rectangle 31">
            <a:extLst>
              <a:ext uri="{FF2B5EF4-FFF2-40B4-BE49-F238E27FC236}">
                <a16:creationId xmlns:a16="http://schemas.microsoft.com/office/drawing/2014/main" id="{86D001DC-6CF2-5343-95CD-AFA0688A4B2B}"/>
              </a:ext>
            </a:extLst>
          </p:cNvPr>
          <p:cNvSpPr/>
          <p:nvPr/>
        </p:nvSpPr>
        <p:spPr>
          <a:xfrm rot="18900000">
            <a:off x="7774845" y="601891"/>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Expo Office" panose="00000500000000000000" pitchFamily="50" charset="-78"/>
              <a:ea typeface="Verdana" panose="020B0604030504040204" pitchFamily="34" charset="0"/>
              <a:cs typeface="Expo Office" panose="00000500000000000000" pitchFamily="50" charset="-78"/>
            </a:endParaRPr>
          </a:p>
        </p:txBody>
      </p:sp>
      <p:sp>
        <p:nvSpPr>
          <p:cNvPr id="33" name="Rectangle 32">
            <a:extLst>
              <a:ext uri="{FF2B5EF4-FFF2-40B4-BE49-F238E27FC236}">
                <a16:creationId xmlns:a16="http://schemas.microsoft.com/office/drawing/2014/main" id="{CE9261B3-5573-8B4D-AE67-B68A5A1E5345}"/>
              </a:ext>
            </a:extLst>
          </p:cNvPr>
          <p:cNvSpPr/>
          <p:nvPr/>
        </p:nvSpPr>
        <p:spPr>
          <a:xfrm rot="18900000">
            <a:off x="7774845" y="2226506"/>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Expo Office" panose="00000500000000000000" pitchFamily="50" charset="-78"/>
              <a:ea typeface="Verdana" panose="020B0604030504040204" pitchFamily="34" charset="0"/>
              <a:cs typeface="Expo Office" panose="00000500000000000000" pitchFamily="50" charset="-78"/>
            </a:endParaRPr>
          </a:p>
        </p:txBody>
      </p:sp>
      <p:sp>
        <p:nvSpPr>
          <p:cNvPr id="34" name="Rectangle 33">
            <a:extLst>
              <a:ext uri="{FF2B5EF4-FFF2-40B4-BE49-F238E27FC236}">
                <a16:creationId xmlns:a16="http://schemas.microsoft.com/office/drawing/2014/main" id="{E41E366D-BEBE-D641-8804-A9700CD5CB9C}"/>
              </a:ext>
            </a:extLst>
          </p:cNvPr>
          <p:cNvSpPr/>
          <p:nvPr/>
        </p:nvSpPr>
        <p:spPr>
          <a:xfrm rot="18900000">
            <a:off x="7774845" y="3824487"/>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Expo Office" panose="00000500000000000000" pitchFamily="50" charset="-78"/>
              <a:ea typeface="Verdana" panose="020B0604030504040204" pitchFamily="34" charset="0"/>
              <a:cs typeface="Expo Office" panose="00000500000000000000" pitchFamily="50" charset="-78"/>
            </a:endParaRPr>
          </a:p>
        </p:txBody>
      </p:sp>
      <p:sp>
        <p:nvSpPr>
          <p:cNvPr id="35" name="Rectangle 34">
            <a:extLst>
              <a:ext uri="{FF2B5EF4-FFF2-40B4-BE49-F238E27FC236}">
                <a16:creationId xmlns:a16="http://schemas.microsoft.com/office/drawing/2014/main" id="{F1114E7A-AA97-7D4E-B00B-79F6AD4A5092}"/>
              </a:ext>
            </a:extLst>
          </p:cNvPr>
          <p:cNvSpPr/>
          <p:nvPr/>
        </p:nvSpPr>
        <p:spPr>
          <a:xfrm rot="18900000">
            <a:off x="7774845" y="5449102"/>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Expo Office" panose="00000500000000000000" pitchFamily="50" charset="-78"/>
              <a:ea typeface="Verdana" panose="020B0604030504040204" pitchFamily="34" charset="0"/>
              <a:cs typeface="Expo Office" panose="00000500000000000000" pitchFamily="50" charset="-78"/>
            </a:endParaRPr>
          </a:p>
        </p:txBody>
      </p:sp>
      <p:sp>
        <p:nvSpPr>
          <p:cNvPr id="18" name="Rectangle 17">
            <a:extLst>
              <a:ext uri="{FF2B5EF4-FFF2-40B4-BE49-F238E27FC236}">
                <a16:creationId xmlns:a16="http://schemas.microsoft.com/office/drawing/2014/main" id="{20475A70-EC07-A24D-861E-6B1639A1CC9A}"/>
              </a:ext>
            </a:extLst>
          </p:cNvPr>
          <p:cNvSpPr/>
          <p:nvPr/>
        </p:nvSpPr>
        <p:spPr>
          <a:xfrm>
            <a:off x="3078719" y="576728"/>
            <a:ext cx="269625" cy="307777"/>
          </a:xfrm>
          <a:prstGeom prst="rect">
            <a:avLst/>
          </a:prstGeom>
        </p:spPr>
        <p:txBody>
          <a:bodyPr wrap="none">
            <a:spAutoFit/>
          </a:bodyPr>
          <a:lstStyle/>
          <a:p>
            <a:pPr algn="ctr"/>
            <a:r>
              <a:rPr lang="en-US" sz="14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1</a:t>
            </a:r>
            <a:endParaRPr lang="en-GB" sz="1400" dirty="0">
              <a:solidFill>
                <a:schemeClr val="bg1"/>
              </a:solidFill>
              <a:latin typeface="Expo Office" panose="00000500000000000000" pitchFamily="50" charset="-78"/>
              <a:ea typeface="Verdana" panose="020B0604030504040204" pitchFamily="34" charset="0"/>
              <a:cs typeface="Expo Office" panose="00000500000000000000" pitchFamily="50" charset="-78"/>
            </a:endParaRPr>
          </a:p>
        </p:txBody>
      </p:sp>
      <p:sp>
        <p:nvSpPr>
          <p:cNvPr id="72" name="Rectangle 71">
            <a:extLst>
              <a:ext uri="{FF2B5EF4-FFF2-40B4-BE49-F238E27FC236}">
                <a16:creationId xmlns:a16="http://schemas.microsoft.com/office/drawing/2014/main" id="{7AE82362-856B-D447-8505-FC38C9062DED}"/>
              </a:ext>
            </a:extLst>
          </p:cNvPr>
          <p:cNvSpPr/>
          <p:nvPr/>
        </p:nvSpPr>
        <p:spPr>
          <a:xfrm>
            <a:off x="3064292" y="2215838"/>
            <a:ext cx="298480" cy="307777"/>
          </a:xfrm>
          <a:prstGeom prst="rect">
            <a:avLst/>
          </a:prstGeom>
        </p:spPr>
        <p:txBody>
          <a:bodyPr wrap="none">
            <a:spAutoFit/>
          </a:bodyPr>
          <a:lstStyle/>
          <a:p>
            <a:pPr algn="ctr"/>
            <a:r>
              <a:rPr lang="en-US" sz="14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2</a:t>
            </a:r>
            <a:endParaRPr lang="en-GB" sz="1400" dirty="0">
              <a:solidFill>
                <a:schemeClr val="bg1"/>
              </a:solidFill>
              <a:latin typeface="Expo Office" panose="00000500000000000000" pitchFamily="50" charset="-78"/>
              <a:ea typeface="Verdana" panose="020B0604030504040204" pitchFamily="34" charset="0"/>
              <a:cs typeface="Expo Office" panose="00000500000000000000" pitchFamily="50" charset="-78"/>
            </a:endParaRPr>
          </a:p>
        </p:txBody>
      </p:sp>
      <p:sp>
        <p:nvSpPr>
          <p:cNvPr id="73" name="Rectangle 72">
            <a:extLst>
              <a:ext uri="{FF2B5EF4-FFF2-40B4-BE49-F238E27FC236}">
                <a16:creationId xmlns:a16="http://schemas.microsoft.com/office/drawing/2014/main" id="{564AF0D8-CB92-8C45-B9AB-2CA1B512726F}"/>
              </a:ext>
            </a:extLst>
          </p:cNvPr>
          <p:cNvSpPr/>
          <p:nvPr/>
        </p:nvSpPr>
        <p:spPr>
          <a:xfrm>
            <a:off x="3064292" y="3809761"/>
            <a:ext cx="298480" cy="307777"/>
          </a:xfrm>
          <a:prstGeom prst="rect">
            <a:avLst/>
          </a:prstGeom>
        </p:spPr>
        <p:txBody>
          <a:bodyPr wrap="none">
            <a:spAutoFit/>
          </a:bodyPr>
          <a:lstStyle/>
          <a:p>
            <a:pPr algn="ctr"/>
            <a:r>
              <a:rPr lang="en-US" sz="14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3</a:t>
            </a:r>
            <a:endParaRPr lang="en-GB" sz="1400" dirty="0">
              <a:solidFill>
                <a:schemeClr val="bg1"/>
              </a:solidFill>
              <a:latin typeface="Expo Office" panose="00000500000000000000" pitchFamily="50" charset="-78"/>
              <a:ea typeface="Verdana" panose="020B0604030504040204" pitchFamily="34" charset="0"/>
              <a:cs typeface="Expo Office" panose="00000500000000000000" pitchFamily="50" charset="-78"/>
            </a:endParaRPr>
          </a:p>
        </p:txBody>
      </p:sp>
      <p:sp>
        <p:nvSpPr>
          <p:cNvPr id="74" name="Rectangle 73">
            <a:extLst>
              <a:ext uri="{FF2B5EF4-FFF2-40B4-BE49-F238E27FC236}">
                <a16:creationId xmlns:a16="http://schemas.microsoft.com/office/drawing/2014/main" id="{60ACC2DA-7DAD-2640-80E6-478E5743101C}"/>
              </a:ext>
            </a:extLst>
          </p:cNvPr>
          <p:cNvSpPr/>
          <p:nvPr/>
        </p:nvSpPr>
        <p:spPr>
          <a:xfrm>
            <a:off x="3053724" y="5432103"/>
            <a:ext cx="303288" cy="307777"/>
          </a:xfrm>
          <a:prstGeom prst="rect">
            <a:avLst/>
          </a:prstGeom>
        </p:spPr>
        <p:txBody>
          <a:bodyPr wrap="none">
            <a:spAutoFit/>
          </a:bodyPr>
          <a:lstStyle/>
          <a:p>
            <a:pPr algn="ctr"/>
            <a:r>
              <a:rPr lang="en-US" sz="14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4</a:t>
            </a:r>
            <a:endParaRPr lang="en-GB" sz="1400" dirty="0">
              <a:solidFill>
                <a:schemeClr val="bg1"/>
              </a:solidFill>
              <a:latin typeface="Expo Office" panose="00000500000000000000" pitchFamily="50" charset="-78"/>
              <a:ea typeface="Verdana" panose="020B0604030504040204" pitchFamily="34" charset="0"/>
              <a:cs typeface="Expo Office" panose="00000500000000000000" pitchFamily="50" charset="-78"/>
            </a:endParaRPr>
          </a:p>
        </p:txBody>
      </p:sp>
      <p:sp>
        <p:nvSpPr>
          <p:cNvPr id="75" name="Rectangle 74">
            <a:extLst>
              <a:ext uri="{FF2B5EF4-FFF2-40B4-BE49-F238E27FC236}">
                <a16:creationId xmlns:a16="http://schemas.microsoft.com/office/drawing/2014/main" id="{92342A2E-A405-7D4C-BB28-114AC018BBED}"/>
              </a:ext>
            </a:extLst>
          </p:cNvPr>
          <p:cNvSpPr/>
          <p:nvPr/>
        </p:nvSpPr>
        <p:spPr>
          <a:xfrm>
            <a:off x="7759112" y="576728"/>
            <a:ext cx="298480" cy="307777"/>
          </a:xfrm>
          <a:prstGeom prst="rect">
            <a:avLst/>
          </a:prstGeom>
        </p:spPr>
        <p:txBody>
          <a:bodyPr wrap="none">
            <a:spAutoFit/>
          </a:bodyPr>
          <a:lstStyle/>
          <a:p>
            <a:pPr algn="ctr"/>
            <a:r>
              <a:rPr lang="en-US" sz="14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5</a:t>
            </a:r>
            <a:endParaRPr lang="en-GB" sz="1400" dirty="0">
              <a:solidFill>
                <a:schemeClr val="bg1"/>
              </a:solidFill>
              <a:latin typeface="Expo Office" panose="00000500000000000000" pitchFamily="50" charset="-78"/>
              <a:ea typeface="Verdana" panose="020B0604030504040204" pitchFamily="34" charset="0"/>
              <a:cs typeface="Expo Office" panose="00000500000000000000" pitchFamily="50" charset="-78"/>
            </a:endParaRPr>
          </a:p>
        </p:txBody>
      </p:sp>
      <p:sp>
        <p:nvSpPr>
          <p:cNvPr id="76" name="Rectangle 75">
            <a:extLst>
              <a:ext uri="{FF2B5EF4-FFF2-40B4-BE49-F238E27FC236}">
                <a16:creationId xmlns:a16="http://schemas.microsoft.com/office/drawing/2014/main" id="{5C467D6E-AF7A-D043-9D90-89C332F29578}"/>
              </a:ext>
            </a:extLst>
          </p:cNvPr>
          <p:cNvSpPr/>
          <p:nvPr/>
        </p:nvSpPr>
        <p:spPr>
          <a:xfrm>
            <a:off x="7755906" y="2202868"/>
            <a:ext cx="304892" cy="307777"/>
          </a:xfrm>
          <a:prstGeom prst="rect">
            <a:avLst/>
          </a:prstGeom>
        </p:spPr>
        <p:txBody>
          <a:bodyPr wrap="none">
            <a:spAutoFit/>
          </a:bodyPr>
          <a:lstStyle/>
          <a:p>
            <a:pPr algn="ctr"/>
            <a:r>
              <a:rPr lang="en-US" sz="14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6</a:t>
            </a:r>
            <a:endParaRPr lang="en-GB" sz="1400" dirty="0">
              <a:solidFill>
                <a:schemeClr val="bg1"/>
              </a:solidFill>
              <a:latin typeface="Expo Office" panose="00000500000000000000" pitchFamily="50" charset="-78"/>
              <a:ea typeface="Verdana" panose="020B0604030504040204" pitchFamily="34" charset="0"/>
              <a:cs typeface="Expo Office" panose="00000500000000000000" pitchFamily="50" charset="-78"/>
            </a:endParaRPr>
          </a:p>
        </p:txBody>
      </p:sp>
      <p:sp>
        <p:nvSpPr>
          <p:cNvPr id="77" name="Rectangle 76">
            <a:extLst>
              <a:ext uri="{FF2B5EF4-FFF2-40B4-BE49-F238E27FC236}">
                <a16:creationId xmlns:a16="http://schemas.microsoft.com/office/drawing/2014/main" id="{E64E59BF-18E5-F945-A0F9-9F290E761D8A}"/>
              </a:ext>
            </a:extLst>
          </p:cNvPr>
          <p:cNvSpPr/>
          <p:nvPr/>
        </p:nvSpPr>
        <p:spPr>
          <a:xfrm>
            <a:off x="7767929" y="3809761"/>
            <a:ext cx="280846" cy="307777"/>
          </a:xfrm>
          <a:prstGeom prst="rect">
            <a:avLst/>
          </a:prstGeom>
        </p:spPr>
        <p:txBody>
          <a:bodyPr wrap="none">
            <a:spAutoFit/>
          </a:bodyPr>
          <a:lstStyle/>
          <a:p>
            <a:pPr algn="ctr"/>
            <a:r>
              <a:rPr lang="en-US" sz="14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7</a:t>
            </a:r>
            <a:endParaRPr lang="en-GB" sz="1400" dirty="0">
              <a:solidFill>
                <a:schemeClr val="bg1"/>
              </a:solidFill>
              <a:latin typeface="Expo Office" panose="00000500000000000000" pitchFamily="50" charset="-78"/>
              <a:ea typeface="Verdana" panose="020B0604030504040204" pitchFamily="34" charset="0"/>
              <a:cs typeface="Expo Office" panose="00000500000000000000" pitchFamily="50" charset="-78"/>
            </a:endParaRPr>
          </a:p>
        </p:txBody>
      </p:sp>
      <p:sp>
        <p:nvSpPr>
          <p:cNvPr id="78" name="Rectangle 77">
            <a:extLst>
              <a:ext uri="{FF2B5EF4-FFF2-40B4-BE49-F238E27FC236}">
                <a16:creationId xmlns:a16="http://schemas.microsoft.com/office/drawing/2014/main" id="{31778DE2-E785-B348-A73F-A3007F3DB51B}"/>
              </a:ext>
            </a:extLst>
          </p:cNvPr>
          <p:cNvSpPr/>
          <p:nvPr/>
        </p:nvSpPr>
        <p:spPr>
          <a:xfrm>
            <a:off x="7756708" y="5423939"/>
            <a:ext cx="303288" cy="307777"/>
          </a:xfrm>
          <a:prstGeom prst="rect">
            <a:avLst/>
          </a:prstGeom>
        </p:spPr>
        <p:txBody>
          <a:bodyPr wrap="none">
            <a:spAutoFit/>
          </a:bodyPr>
          <a:lstStyle/>
          <a:p>
            <a:pPr algn="ctr"/>
            <a:r>
              <a:rPr lang="en-US" sz="14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8</a:t>
            </a:r>
            <a:endParaRPr lang="en-GB" sz="1400" dirty="0">
              <a:solidFill>
                <a:schemeClr val="bg1"/>
              </a:solidFill>
              <a:latin typeface="Expo Office" panose="00000500000000000000" pitchFamily="50" charset="-78"/>
              <a:ea typeface="Verdana" panose="020B0604030504040204" pitchFamily="34" charset="0"/>
              <a:cs typeface="Expo Office" panose="00000500000000000000" pitchFamily="50" charset="-78"/>
            </a:endParaRPr>
          </a:p>
        </p:txBody>
      </p:sp>
      <p:sp>
        <p:nvSpPr>
          <p:cNvPr id="190" name="Rectangle 189">
            <a:extLst>
              <a:ext uri="{FF2B5EF4-FFF2-40B4-BE49-F238E27FC236}">
                <a16:creationId xmlns:a16="http://schemas.microsoft.com/office/drawing/2014/main" id="{166A0898-C21A-5E43-AD56-8810E9ADCAE2}"/>
              </a:ext>
            </a:extLst>
          </p:cNvPr>
          <p:cNvSpPr/>
          <p:nvPr/>
        </p:nvSpPr>
        <p:spPr>
          <a:xfrm>
            <a:off x="-37898" y="-2131"/>
            <a:ext cx="2868301" cy="6887226"/>
          </a:xfrm>
          <a:prstGeom prst="rect">
            <a:avLst/>
          </a:prstGeom>
          <a:gradFill flip="none" rotWithShape="1">
            <a:gsLst>
              <a:gs pos="3000">
                <a:srgbClr val="000000">
                  <a:alpha val="84000"/>
                </a:srgbClr>
              </a:gs>
              <a:gs pos="59000">
                <a:schemeClr val="tx1">
                  <a:alpha val="4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xpo Office" panose="00000500000000000000" pitchFamily="50" charset="-78"/>
              <a:ea typeface="Verdana" panose="020B0604030504040204" pitchFamily="34" charset="0"/>
              <a:cs typeface="Expo Office" panose="00000500000000000000" pitchFamily="50" charset="-78"/>
            </a:endParaRPr>
          </a:p>
        </p:txBody>
      </p:sp>
      <p:pic>
        <p:nvPicPr>
          <p:cNvPr id="5" name="Picture 4">
            <a:extLst>
              <a:ext uri="{FF2B5EF4-FFF2-40B4-BE49-F238E27FC236}">
                <a16:creationId xmlns:a16="http://schemas.microsoft.com/office/drawing/2014/main" id="{29DECDE5-1138-2340-A56E-0DCFD101509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3097" y="302719"/>
            <a:ext cx="1580765" cy="901554"/>
          </a:xfrm>
          <a:prstGeom prst="rect">
            <a:avLst/>
          </a:prstGeom>
        </p:spPr>
      </p:pic>
      <p:sp>
        <p:nvSpPr>
          <p:cNvPr id="10" name="Rectangle 9">
            <a:extLst>
              <a:ext uri="{FF2B5EF4-FFF2-40B4-BE49-F238E27FC236}">
                <a16:creationId xmlns:a16="http://schemas.microsoft.com/office/drawing/2014/main" id="{507D2CA7-AEC7-3D42-B5FE-5B8A04C2A4AA}"/>
              </a:ext>
            </a:extLst>
          </p:cNvPr>
          <p:cNvSpPr/>
          <p:nvPr/>
        </p:nvSpPr>
        <p:spPr>
          <a:xfrm>
            <a:off x="821452" y="4733384"/>
            <a:ext cx="1918022" cy="1846659"/>
          </a:xfrm>
          <a:prstGeom prst="rect">
            <a:avLst/>
          </a:prstGeom>
        </p:spPr>
        <p:txBody>
          <a:bodyPr wrap="square">
            <a:spAutoFit/>
          </a:bodyPr>
          <a:lstStyle/>
          <a:p>
            <a:pPr>
              <a:spcAft>
                <a:spcPts val="600"/>
              </a:spcAft>
            </a:pPr>
            <a:r>
              <a:rPr lang="en-US" sz="1000" b="1" dirty="0">
                <a:solidFill>
                  <a:schemeClr val="bg1"/>
                </a:solidFill>
                <a:latin typeface="Expo Office" panose="00000500000000000000" pitchFamily="50" charset="-78"/>
                <a:ea typeface="Verdana" panose="020B0604030504040204" pitchFamily="34" charset="0"/>
                <a:cs typeface="Expo Office" panose="00000500000000000000" pitchFamily="50" charset="-78"/>
              </a:rPr>
              <a:t>GLOBAL BEST PRACTICES</a:t>
            </a:r>
          </a:p>
          <a:p>
            <a:pPr>
              <a:spcAft>
                <a:spcPts val="600"/>
              </a:spcAft>
            </a:pPr>
            <a:r>
              <a:rPr lang="en-US" sz="9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The Global Best Practice </a:t>
            </a:r>
            <a:r>
              <a:rPr lang="en-US" sz="900" dirty="0" err="1">
                <a:solidFill>
                  <a:schemeClr val="bg1"/>
                </a:solidFill>
                <a:latin typeface="Expo Office" panose="00000500000000000000" pitchFamily="50" charset="-78"/>
                <a:ea typeface="Verdana" panose="020B0604030504040204" pitchFamily="34" charset="0"/>
                <a:cs typeface="Expo Office" panose="00000500000000000000" pitchFamily="50" charset="-78"/>
              </a:rPr>
              <a:t>Programme</a:t>
            </a:r>
            <a:r>
              <a:rPr lang="en-US" sz="9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 – Small Steps Big Leaps: Solutions for Sustainable Impact – is Expo’s platform for showcasing simple yet impactful interventions that </a:t>
            </a:r>
            <a:r>
              <a:rPr lang="en-US" sz="900" dirty="0" err="1">
                <a:solidFill>
                  <a:schemeClr val="bg1"/>
                </a:solidFill>
                <a:latin typeface="Expo Office" panose="00000500000000000000" pitchFamily="50" charset="-78"/>
                <a:ea typeface="Verdana" panose="020B0604030504040204" pitchFamily="34" charset="0"/>
                <a:cs typeface="Expo Office" panose="00000500000000000000" pitchFamily="50" charset="-78"/>
              </a:rPr>
              <a:t>localise</a:t>
            </a:r>
            <a:r>
              <a:rPr lang="en-US" sz="9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 the UN SDGs. These will be projects that provide tangible solutions to the world’s most pressing challenges</a:t>
            </a:r>
            <a:endParaRPr lang="en-GB" sz="900" dirty="0">
              <a:solidFill>
                <a:schemeClr val="bg1"/>
              </a:solidFill>
              <a:latin typeface="Expo Office" panose="00000500000000000000" pitchFamily="50" charset="-78"/>
              <a:ea typeface="Verdana" panose="020B0604030504040204" pitchFamily="34" charset="0"/>
              <a:cs typeface="Expo Office" panose="00000500000000000000" pitchFamily="50" charset="-78"/>
            </a:endParaRPr>
          </a:p>
        </p:txBody>
      </p:sp>
      <p:cxnSp>
        <p:nvCxnSpPr>
          <p:cNvPr id="19" name="Straight Connector 18">
            <a:extLst>
              <a:ext uri="{FF2B5EF4-FFF2-40B4-BE49-F238E27FC236}">
                <a16:creationId xmlns:a16="http://schemas.microsoft.com/office/drawing/2014/main" id="{AE4A4A49-3909-154B-912E-B187E03B9B19}"/>
              </a:ext>
            </a:extLst>
          </p:cNvPr>
          <p:cNvCxnSpPr>
            <a:cxnSpLocks/>
          </p:cNvCxnSpPr>
          <p:nvPr/>
        </p:nvCxnSpPr>
        <p:spPr>
          <a:xfrm>
            <a:off x="-37898" y="4586465"/>
            <a:ext cx="28683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C8CE4795-FCD0-814A-806C-38D3AB95DDB8}"/>
              </a:ext>
            </a:extLst>
          </p:cNvPr>
          <p:cNvSpPr/>
          <p:nvPr/>
        </p:nvSpPr>
        <p:spPr>
          <a:xfrm>
            <a:off x="2851443" y="6659011"/>
            <a:ext cx="7363368" cy="215444"/>
          </a:xfrm>
          <a:prstGeom prst="rect">
            <a:avLst/>
          </a:prstGeom>
        </p:spPr>
        <p:txBody>
          <a:bodyPr wrap="square">
            <a:spAutoFit/>
          </a:bodyPr>
          <a:lstStyle/>
          <a:p>
            <a:r>
              <a:rPr lang="en-US" sz="800" b="1" dirty="0">
                <a:solidFill>
                  <a:schemeClr val="tx1">
                    <a:lumMod val="85000"/>
                    <a:lumOff val="15000"/>
                  </a:schemeClr>
                </a:solidFill>
                <a:latin typeface="Expo Office" panose="00000500000000000000" pitchFamily="50" charset="-78"/>
                <a:ea typeface="Verdana" panose="020B0604030504040204" pitchFamily="34" charset="0"/>
                <a:cs typeface="Expo Office" panose="00000500000000000000" pitchFamily="50" charset="-78"/>
              </a:rPr>
              <a:t>*This itinerary is for illustrative purposes and can be adapted to your needs and requirements. Contents may change.</a:t>
            </a:r>
            <a:endParaRPr lang="en-GB" sz="800" b="1" dirty="0">
              <a:solidFill>
                <a:schemeClr val="tx1">
                  <a:lumMod val="85000"/>
                  <a:lumOff val="15000"/>
                </a:schemeClr>
              </a:solidFill>
              <a:latin typeface="Expo Office" panose="00000500000000000000" pitchFamily="50" charset="-78"/>
              <a:ea typeface="Verdana" panose="020B0604030504040204" pitchFamily="34" charset="0"/>
              <a:cs typeface="Expo Office" panose="00000500000000000000" pitchFamily="50" charset="-78"/>
            </a:endParaRPr>
          </a:p>
        </p:txBody>
      </p:sp>
      <p:sp>
        <p:nvSpPr>
          <p:cNvPr id="191" name="Rectangle 190">
            <a:extLst>
              <a:ext uri="{FF2B5EF4-FFF2-40B4-BE49-F238E27FC236}">
                <a16:creationId xmlns:a16="http://schemas.microsoft.com/office/drawing/2014/main" id="{830BCA44-C4BF-2A4C-A853-6942450D41DD}"/>
              </a:ext>
            </a:extLst>
          </p:cNvPr>
          <p:cNvSpPr/>
          <p:nvPr/>
        </p:nvSpPr>
        <p:spPr>
          <a:xfrm>
            <a:off x="59212" y="4337639"/>
            <a:ext cx="2164103" cy="246221"/>
          </a:xfrm>
          <a:prstGeom prst="rect">
            <a:avLst/>
          </a:prstGeom>
        </p:spPr>
        <p:txBody>
          <a:bodyPr wrap="square">
            <a:spAutoFit/>
          </a:bodyPr>
          <a:lstStyle/>
          <a:p>
            <a:pPr>
              <a:spcAft>
                <a:spcPts val="600"/>
              </a:spcAft>
            </a:pPr>
            <a:r>
              <a:rPr lang="en-US" sz="1000" b="1" dirty="0">
                <a:solidFill>
                  <a:schemeClr val="bg1"/>
                </a:solidFill>
                <a:latin typeface="Expo Office" panose="00000500000000000000" pitchFamily="50" charset="-78"/>
                <a:ea typeface="Verdana" panose="020B0604030504040204" pitchFamily="34" charset="0"/>
                <a:cs typeface="Expo Office" panose="00000500000000000000" pitchFamily="50" charset="-78"/>
              </a:rPr>
              <a:t>DO NOT MISS</a:t>
            </a:r>
            <a:endParaRPr lang="en-GB" sz="900" b="1" dirty="0">
              <a:solidFill>
                <a:schemeClr val="bg1"/>
              </a:solidFill>
              <a:latin typeface="Expo Office" panose="00000500000000000000" pitchFamily="50" charset="-78"/>
              <a:ea typeface="Verdana" panose="020B0604030504040204" pitchFamily="34" charset="0"/>
              <a:cs typeface="Expo Office" panose="00000500000000000000" pitchFamily="50" charset="-78"/>
            </a:endParaRPr>
          </a:p>
        </p:txBody>
      </p:sp>
      <p:pic>
        <p:nvPicPr>
          <p:cNvPr id="11" name="Picture 10"/>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9260" y="5339723"/>
            <a:ext cx="522376" cy="522376"/>
          </a:xfrm>
          <a:prstGeom prst="rect">
            <a:avLst/>
          </a:prstGeom>
        </p:spPr>
      </p:pic>
      <p:pic>
        <p:nvPicPr>
          <p:cNvPr id="200" name="Picture 199"/>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229795" y="5180381"/>
            <a:ext cx="1147178" cy="1464260"/>
          </a:xfrm>
          <a:prstGeom prst="roundRect">
            <a:avLst>
              <a:gd name="adj" fmla="val 4145"/>
            </a:avLst>
          </a:prstGeom>
          <a:noFill/>
          <a:ln>
            <a:solidFill>
              <a:schemeClr val="bg1">
                <a:lumMod val="85000"/>
              </a:schemeClr>
            </a:solidFill>
          </a:ln>
        </p:spPr>
      </p:pic>
      <p:grpSp>
        <p:nvGrpSpPr>
          <p:cNvPr id="21" name="Group 20">
            <a:extLst>
              <a:ext uri="{FF2B5EF4-FFF2-40B4-BE49-F238E27FC236}">
                <a16:creationId xmlns:a16="http://schemas.microsoft.com/office/drawing/2014/main" id="{932B2794-9FD1-47CD-ACC8-062D2A30A00D}"/>
              </a:ext>
            </a:extLst>
          </p:cNvPr>
          <p:cNvGrpSpPr/>
          <p:nvPr/>
        </p:nvGrpSpPr>
        <p:grpSpPr>
          <a:xfrm>
            <a:off x="3644298" y="1934295"/>
            <a:ext cx="3718279" cy="1470711"/>
            <a:chOff x="3644298" y="1934295"/>
            <a:chExt cx="3718279" cy="1470711"/>
          </a:xfrm>
        </p:grpSpPr>
        <p:sp>
          <p:nvSpPr>
            <p:cNvPr id="15" name="Rectangular Callout 14">
              <a:extLst>
                <a:ext uri="{FF2B5EF4-FFF2-40B4-BE49-F238E27FC236}">
                  <a16:creationId xmlns:a16="http://schemas.microsoft.com/office/drawing/2014/main" id="{D3227374-AFEA-494E-ACE1-2E14387D2F17}"/>
                </a:ext>
              </a:extLst>
            </p:cNvPr>
            <p:cNvSpPr/>
            <p:nvPr/>
          </p:nvSpPr>
          <p:spPr>
            <a:xfrm>
              <a:off x="3644298" y="1934295"/>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xpo Office" panose="00000500000000000000" pitchFamily="50" charset="-78"/>
                <a:ea typeface="Verdana" panose="020B0604030504040204" pitchFamily="34" charset="0"/>
                <a:cs typeface="Expo Office" panose="00000500000000000000" pitchFamily="50" charset="-78"/>
              </a:endParaRPr>
            </a:p>
          </p:txBody>
        </p:sp>
        <p:sp>
          <p:nvSpPr>
            <p:cNvPr id="79" name="Rectangle 78">
              <a:extLst>
                <a:ext uri="{FF2B5EF4-FFF2-40B4-BE49-F238E27FC236}">
                  <a16:creationId xmlns:a16="http://schemas.microsoft.com/office/drawing/2014/main" id="{32592605-C4A6-984B-B67B-77E714A9293A}"/>
                </a:ext>
              </a:extLst>
            </p:cNvPr>
            <p:cNvSpPr/>
            <p:nvPr/>
          </p:nvSpPr>
          <p:spPr>
            <a:xfrm>
              <a:off x="3660048" y="1964744"/>
              <a:ext cx="2452492" cy="400110"/>
            </a:xfrm>
            <a:prstGeom prst="rect">
              <a:avLst/>
            </a:prstGeom>
          </p:spPr>
          <p:txBody>
            <a:bodyPr wrap="square">
              <a:spAutoFit/>
            </a:bodyPr>
            <a:lstStyle/>
            <a:p>
              <a:pPr lvl="0"/>
              <a:r>
                <a:rPr lang="en-US" sz="1000" b="1" dirty="0">
                  <a:solidFill>
                    <a:schemeClr val="tx1">
                      <a:lumMod val="85000"/>
                      <a:lumOff val="15000"/>
                    </a:schemeClr>
                  </a:solidFill>
                  <a:latin typeface="Expo Office" panose="00000500000000000000" pitchFamily="50" charset="-78"/>
                  <a:ea typeface="Verdana" panose="020B0604030504040204" pitchFamily="34" charset="0"/>
                  <a:cs typeface="Expo Office" panose="00000500000000000000" pitchFamily="50" charset="-78"/>
                </a:rPr>
                <a:t>DISCOVER THE FUTURE OF FLOW FOR LOGISTICS AT DP WORLD</a:t>
              </a:r>
            </a:p>
          </p:txBody>
        </p:sp>
        <p:sp>
          <p:nvSpPr>
            <p:cNvPr id="86" name="Rectangle 85">
              <a:extLst>
                <a:ext uri="{FF2B5EF4-FFF2-40B4-BE49-F238E27FC236}">
                  <a16:creationId xmlns:a16="http://schemas.microsoft.com/office/drawing/2014/main" id="{B45D4842-259C-E441-AD35-FCAF415E29F6}"/>
                </a:ext>
              </a:extLst>
            </p:cNvPr>
            <p:cNvSpPr/>
            <p:nvPr/>
          </p:nvSpPr>
          <p:spPr>
            <a:xfrm>
              <a:off x="3669993" y="2383040"/>
              <a:ext cx="2521433" cy="900246"/>
            </a:xfrm>
            <a:prstGeom prst="rect">
              <a:avLst/>
            </a:prstGeom>
          </p:spPr>
          <p:txBody>
            <a:bodyPr wrap="square">
              <a:spAutoFit/>
            </a:bodyPr>
            <a:lstStyle/>
            <a:p>
              <a:r>
                <a:rPr lang="en-US" sz="750" dirty="0">
                  <a:latin typeface="Expo Office" panose="00000500000000000000" pitchFamily="50" charset="-78"/>
                  <a:ea typeface="Verdana" panose="020B0604030504040204" pitchFamily="34" charset="0"/>
                  <a:cs typeface="Expo Office" panose="00000500000000000000" pitchFamily="50" charset="-78"/>
                </a:rPr>
                <a:t>See </a:t>
              </a:r>
              <a:r>
                <a:rPr lang="en-US" sz="750" dirty="0" err="1">
                  <a:latin typeface="Expo Office" panose="00000500000000000000" pitchFamily="50" charset="-78"/>
                  <a:ea typeface="Verdana" panose="020B0604030504040204" pitchFamily="34" charset="0"/>
                  <a:cs typeface="Expo Office" panose="00000500000000000000" pitchFamily="50" charset="-78"/>
                </a:rPr>
                <a:t>Cargospeed</a:t>
              </a:r>
              <a:r>
                <a:rPr lang="en-US" sz="750" dirty="0">
                  <a:latin typeface="Expo Office" panose="00000500000000000000" pitchFamily="50" charset="-78"/>
                  <a:ea typeface="Verdana" panose="020B0604030504040204" pitchFamily="34" charset="0"/>
                  <a:cs typeface="Expo Office" panose="00000500000000000000" pitchFamily="50" charset="-78"/>
                </a:rPr>
                <a:t>, the ultra-fast transportation system for palletized cargo powered by hyperloop technology alongside </a:t>
              </a:r>
              <a:r>
                <a:rPr lang="en-US" sz="750" dirty="0" err="1">
                  <a:latin typeface="Expo Office" panose="00000500000000000000" pitchFamily="50" charset="-78"/>
                  <a:ea typeface="Verdana" panose="020B0604030504040204" pitchFamily="34" charset="0"/>
                  <a:cs typeface="Expo Office" panose="00000500000000000000" pitchFamily="50" charset="-78"/>
                </a:rPr>
                <a:t>Boxbay</a:t>
              </a:r>
              <a:r>
                <a:rPr lang="en-US" sz="750" dirty="0">
                  <a:latin typeface="Expo Office" panose="00000500000000000000" pitchFamily="50" charset="-78"/>
                  <a:ea typeface="Verdana" panose="020B0604030504040204" pitchFamily="34" charset="0"/>
                  <a:cs typeface="Expo Office" panose="00000500000000000000" pitchFamily="50" charset="-78"/>
                </a:rPr>
                <a:t>, an automated high-rise stacking system for containers which is set to transform storage and management at ports worldwide.</a:t>
              </a:r>
            </a:p>
            <a:p>
              <a:endParaRPr lang="en-US" sz="750" dirty="0">
                <a:latin typeface="Expo Office" panose="00000500000000000000" pitchFamily="50" charset="-78"/>
                <a:ea typeface="Verdana" panose="020B0604030504040204" pitchFamily="34" charset="0"/>
                <a:cs typeface="Expo Office" panose="00000500000000000000" pitchFamily="50" charset="-78"/>
              </a:endParaRPr>
            </a:p>
          </p:txBody>
        </p:sp>
        <p:grpSp>
          <p:nvGrpSpPr>
            <p:cNvPr id="120" name="Group 119"/>
            <p:cNvGrpSpPr/>
            <p:nvPr/>
          </p:nvGrpSpPr>
          <p:grpSpPr>
            <a:xfrm>
              <a:off x="3721757" y="3179398"/>
              <a:ext cx="2374243" cy="194988"/>
              <a:chOff x="4119475" y="1543986"/>
              <a:chExt cx="2374243" cy="194988"/>
            </a:xfrm>
          </p:grpSpPr>
          <p:grpSp>
            <p:nvGrpSpPr>
              <p:cNvPr id="124" name="Group 123">
                <a:extLst>
                  <a:ext uri="{FF2B5EF4-FFF2-40B4-BE49-F238E27FC236}">
                    <a16:creationId xmlns:a16="http://schemas.microsoft.com/office/drawing/2014/main" id="{4A6EBEBB-D25F-6246-8F18-ADC65EDAD08C}"/>
                  </a:ext>
                </a:extLst>
              </p:cNvPr>
              <p:cNvGrpSpPr/>
              <p:nvPr/>
            </p:nvGrpSpPr>
            <p:grpSpPr>
              <a:xfrm>
                <a:off x="4846907" y="1569697"/>
                <a:ext cx="685451" cy="169277"/>
                <a:chOff x="4611240" y="2420443"/>
                <a:chExt cx="685451" cy="169277"/>
              </a:xfrm>
            </p:grpSpPr>
            <p:sp>
              <p:nvSpPr>
                <p:cNvPr id="132" name="Pentagon 131">
                  <a:extLst>
                    <a:ext uri="{FF2B5EF4-FFF2-40B4-BE49-F238E27FC236}">
                      <a16:creationId xmlns:a16="http://schemas.microsoft.com/office/drawing/2014/main" id="{9C6377C1-E197-2448-94D9-4A485BEF800D}"/>
                    </a:ext>
                  </a:extLst>
                </p:cNvPr>
                <p:cNvSpPr/>
                <p:nvPr/>
              </p:nvSpPr>
              <p:spPr>
                <a:xfrm>
                  <a:off x="4647914" y="2453928"/>
                  <a:ext cx="648777" cy="9547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Expo Office" panose="00000500000000000000" pitchFamily="50" charset="-78"/>
                      <a:ea typeface="Verdana" panose="020B0604030504040204" pitchFamily="34" charset="0"/>
                      <a:cs typeface="Expo Office" panose="00000500000000000000" pitchFamily="50" charset="-78"/>
                    </a:rPr>
                    <a:t>               </a:t>
                  </a:r>
                </a:p>
              </p:txBody>
            </p:sp>
            <p:sp>
              <p:nvSpPr>
                <p:cNvPr id="133" name="Rectangle 132">
                  <a:extLst>
                    <a:ext uri="{FF2B5EF4-FFF2-40B4-BE49-F238E27FC236}">
                      <a16:creationId xmlns:a16="http://schemas.microsoft.com/office/drawing/2014/main" id="{147F0CBC-9194-C04A-B820-D13D825D1ABA}"/>
                    </a:ext>
                  </a:extLst>
                </p:cNvPr>
                <p:cNvSpPr/>
                <p:nvPr/>
              </p:nvSpPr>
              <p:spPr>
                <a:xfrm>
                  <a:off x="4611240" y="2420443"/>
                  <a:ext cx="579005" cy="169277"/>
                </a:xfrm>
                <a:prstGeom prst="rect">
                  <a:avLst/>
                </a:prstGeom>
              </p:spPr>
              <p:txBody>
                <a:bodyPr wrap="non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MOBILITY      </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grpSp>
            <p:nvGrpSpPr>
              <p:cNvPr id="128" name="Group 127">
                <a:extLst>
                  <a:ext uri="{FF2B5EF4-FFF2-40B4-BE49-F238E27FC236}">
                    <a16:creationId xmlns:a16="http://schemas.microsoft.com/office/drawing/2014/main" id="{081C7439-6304-E54F-B13F-FC1D779355AF}"/>
                  </a:ext>
                </a:extLst>
              </p:cNvPr>
              <p:cNvGrpSpPr/>
              <p:nvPr/>
            </p:nvGrpSpPr>
            <p:grpSpPr>
              <a:xfrm>
                <a:off x="4119475" y="1568774"/>
                <a:ext cx="685346" cy="169277"/>
                <a:chOff x="4589025" y="2419520"/>
                <a:chExt cx="685346" cy="169277"/>
              </a:xfrm>
            </p:grpSpPr>
            <p:sp>
              <p:nvSpPr>
                <p:cNvPr id="130" name="Pentagon 129">
                  <a:extLst>
                    <a:ext uri="{FF2B5EF4-FFF2-40B4-BE49-F238E27FC236}">
                      <a16:creationId xmlns:a16="http://schemas.microsoft.com/office/drawing/2014/main" id="{B010C47A-C9E0-AF40-9E87-C4817FE84092}"/>
                    </a:ext>
                  </a:extLst>
                </p:cNvPr>
                <p:cNvSpPr/>
                <p:nvPr/>
              </p:nvSpPr>
              <p:spPr>
                <a:xfrm>
                  <a:off x="4625614" y="2453928"/>
                  <a:ext cx="648757"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131" name="Rectangle 130">
                  <a:extLst>
                    <a:ext uri="{FF2B5EF4-FFF2-40B4-BE49-F238E27FC236}">
                      <a16:creationId xmlns:a16="http://schemas.microsoft.com/office/drawing/2014/main" id="{EC3C1C56-1437-CF40-B81A-C09A08752620}"/>
                    </a:ext>
                  </a:extLst>
                </p:cNvPr>
                <p:cNvSpPr/>
                <p:nvPr/>
              </p:nvSpPr>
              <p:spPr>
                <a:xfrm>
                  <a:off x="4589025" y="2419520"/>
                  <a:ext cx="678566" cy="169277"/>
                </a:xfrm>
                <a:prstGeom prst="rect">
                  <a:avLst/>
                </a:prstGeom>
              </p:spPr>
              <p:txBody>
                <a:bodyPr wrap="squar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DP WORLD</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cxnSp>
            <p:nvCxnSpPr>
              <p:cNvPr id="129" name="Straight Connector 128">
                <a:extLst>
                  <a:ext uri="{FF2B5EF4-FFF2-40B4-BE49-F238E27FC236}">
                    <a16:creationId xmlns:a16="http://schemas.microsoft.com/office/drawing/2014/main" id="{7C300164-EA73-4D48-98D4-BD0768B96772}"/>
                  </a:ext>
                </a:extLst>
              </p:cNvPr>
              <p:cNvCxnSpPr/>
              <p:nvPr/>
            </p:nvCxnSpPr>
            <p:spPr>
              <a:xfrm>
                <a:off x="4150147" y="1543986"/>
                <a:ext cx="2343571"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9926" t="3319" r="23061" b="6525"/>
            <a:stretch/>
          </p:blipFill>
          <p:spPr>
            <a:xfrm>
              <a:off x="6219825" y="1951515"/>
              <a:ext cx="1142752" cy="1453491"/>
            </a:xfrm>
            <a:prstGeom prst="roundRect">
              <a:avLst>
                <a:gd name="adj" fmla="val 4453"/>
              </a:avLst>
            </a:prstGeom>
            <a:ln>
              <a:solidFill>
                <a:schemeClr val="bg1">
                  <a:lumMod val="85000"/>
                </a:schemeClr>
              </a:solidFill>
            </a:ln>
          </p:spPr>
        </p:pic>
      </p:grpSp>
      <p:sp>
        <p:nvSpPr>
          <p:cNvPr id="183" name="Rectangle 182">
            <a:extLst>
              <a:ext uri="{FF2B5EF4-FFF2-40B4-BE49-F238E27FC236}">
                <a16:creationId xmlns:a16="http://schemas.microsoft.com/office/drawing/2014/main" id="{4102144A-45E1-744B-BC94-585EED38717E}"/>
              </a:ext>
            </a:extLst>
          </p:cNvPr>
          <p:cNvSpPr/>
          <p:nvPr/>
        </p:nvSpPr>
        <p:spPr>
          <a:xfrm>
            <a:off x="275587" y="2564162"/>
            <a:ext cx="1342660" cy="215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lumMod val="75000"/>
                    <a:lumOff val="25000"/>
                  </a:schemeClr>
                </a:solidFill>
                <a:latin typeface="Expo Office" panose="00000500000000000000" pitchFamily="50" charset="-78"/>
                <a:ea typeface="Verdana" panose="020B0604030504040204" pitchFamily="34" charset="0"/>
                <a:cs typeface="Expo Office" panose="00000500000000000000" pitchFamily="50" charset="-78"/>
              </a:rPr>
              <a:t>1-DAY </a:t>
            </a:r>
            <a:r>
              <a:rPr lang="en-GB" sz="900" dirty="0">
                <a:solidFill>
                  <a:schemeClr val="tx1">
                    <a:lumMod val="75000"/>
                    <a:lumOff val="25000"/>
                  </a:schemeClr>
                </a:solidFill>
                <a:latin typeface="Expo Office" panose="00000500000000000000" pitchFamily="50" charset="-78"/>
                <a:ea typeface="Verdana" panose="020B0604030504040204" pitchFamily="34" charset="0"/>
                <a:cs typeface="Expo Office" panose="00000500000000000000" pitchFamily="50" charset="-78"/>
              </a:rPr>
              <a:t>ITINERARY</a:t>
            </a:r>
          </a:p>
        </p:txBody>
      </p:sp>
      <p:sp>
        <p:nvSpPr>
          <p:cNvPr id="188" name="TextBox 187">
            <a:extLst>
              <a:ext uri="{FF2B5EF4-FFF2-40B4-BE49-F238E27FC236}">
                <a16:creationId xmlns:a16="http://schemas.microsoft.com/office/drawing/2014/main" id="{8BB0EB26-E4D4-204E-8479-9737802956C6}"/>
              </a:ext>
            </a:extLst>
          </p:cNvPr>
          <p:cNvSpPr txBox="1"/>
          <p:nvPr/>
        </p:nvSpPr>
        <p:spPr>
          <a:xfrm>
            <a:off x="-45138" y="6685039"/>
            <a:ext cx="1986454" cy="200055"/>
          </a:xfrm>
          <a:prstGeom prst="rect">
            <a:avLst/>
          </a:prstGeom>
          <a:noFill/>
        </p:spPr>
        <p:txBody>
          <a:bodyPr wrap="square" rtlCol="0">
            <a:spAutoFit/>
          </a:bodyPr>
          <a:lstStyle/>
          <a:p>
            <a:r>
              <a:rPr lang="en-GB" sz="7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VERSION: MAR 2021</a:t>
            </a:r>
          </a:p>
        </p:txBody>
      </p:sp>
      <p:grpSp>
        <p:nvGrpSpPr>
          <p:cNvPr id="184" name="Group 183">
            <a:extLst>
              <a:ext uri="{FF2B5EF4-FFF2-40B4-BE49-F238E27FC236}">
                <a16:creationId xmlns:a16="http://schemas.microsoft.com/office/drawing/2014/main" id="{133A3504-864C-4D0B-BCA7-80A8B264FA12}"/>
              </a:ext>
            </a:extLst>
          </p:cNvPr>
          <p:cNvGrpSpPr/>
          <p:nvPr/>
        </p:nvGrpSpPr>
        <p:grpSpPr>
          <a:xfrm>
            <a:off x="3700600" y="280214"/>
            <a:ext cx="3107184" cy="1450263"/>
            <a:chOff x="3652277" y="324036"/>
            <a:chExt cx="3107184" cy="1450263"/>
          </a:xfrm>
        </p:grpSpPr>
        <p:sp>
          <p:nvSpPr>
            <p:cNvPr id="189" name="Rectangular Callout 15">
              <a:extLst>
                <a:ext uri="{FF2B5EF4-FFF2-40B4-BE49-F238E27FC236}">
                  <a16:creationId xmlns:a16="http://schemas.microsoft.com/office/drawing/2014/main" id="{908EA60B-82A4-4B7D-916A-EBBCD7744566}"/>
                </a:ext>
              </a:extLst>
            </p:cNvPr>
            <p:cNvSpPr/>
            <p:nvPr/>
          </p:nvSpPr>
          <p:spPr>
            <a:xfrm>
              <a:off x="3652277" y="32403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xpo Office" panose="00000500000000000000" pitchFamily="50" charset="-78"/>
                <a:ea typeface="Verdana" panose="020B0604030504040204" pitchFamily="34" charset="0"/>
                <a:cs typeface="Expo Office" panose="00000500000000000000" pitchFamily="50" charset="-78"/>
              </a:endParaRPr>
            </a:p>
          </p:txBody>
        </p:sp>
        <p:sp>
          <p:nvSpPr>
            <p:cNvPr id="192" name="Rectangle 191">
              <a:extLst>
                <a:ext uri="{FF2B5EF4-FFF2-40B4-BE49-F238E27FC236}">
                  <a16:creationId xmlns:a16="http://schemas.microsoft.com/office/drawing/2014/main" id="{8B91C26E-3EAF-4B94-9186-0E411EAFC34C}"/>
                </a:ext>
              </a:extLst>
            </p:cNvPr>
            <p:cNvSpPr/>
            <p:nvPr/>
          </p:nvSpPr>
          <p:spPr>
            <a:xfrm>
              <a:off x="3660048" y="338722"/>
              <a:ext cx="2531752" cy="399386"/>
            </a:xfrm>
            <a:prstGeom prst="rect">
              <a:avLst/>
            </a:prstGeom>
          </p:spPr>
          <p:txBody>
            <a:bodyPr wrap="square">
              <a:spAutoFit/>
            </a:bodyPr>
            <a:lstStyle/>
            <a:p>
              <a:pPr lvl="0"/>
              <a:r>
                <a:rPr lang="en-US" sz="1000" b="1" dirty="0">
                  <a:latin typeface="Expo Office" panose="00000500000000000000" pitchFamily="50" charset="-78"/>
                  <a:ea typeface="Verdana" panose="020B0604030504040204" pitchFamily="34" charset="0"/>
                  <a:cs typeface="Expo Office" panose="00000500000000000000" pitchFamily="50" charset="-78"/>
                </a:rPr>
                <a:t>EXPLORE WATER RELATED ISSUES IN TAJIKISTAN</a:t>
              </a:r>
            </a:p>
          </p:txBody>
        </p:sp>
        <p:sp>
          <p:nvSpPr>
            <p:cNvPr id="195" name="Rectangle 194">
              <a:extLst>
                <a:ext uri="{FF2B5EF4-FFF2-40B4-BE49-F238E27FC236}">
                  <a16:creationId xmlns:a16="http://schemas.microsoft.com/office/drawing/2014/main" id="{C566E508-E1A7-46C5-8BE4-D5BADD16B21E}"/>
                </a:ext>
              </a:extLst>
            </p:cNvPr>
            <p:cNvSpPr/>
            <p:nvPr/>
          </p:nvSpPr>
          <p:spPr>
            <a:xfrm>
              <a:off x="3661439" y="704968"/>
              <a:ext cx="2438498" cy="900246"/>
            </a:xfrm>
            <a:prstGeom prst="rect">
              <a:avLst/>
            </a:prstGeom>
          </p:spPr>
          <p:txBody>
            <a:bodyPr wrap="square">
              <a:spAutoFit/>
            </a:bodyPr>
            <a:lstStyle/>
            <a:p>
              <a:r>
                <a:rPr lang="en-US" sz="750" dirty="0">
                  <a:latin typeface="Expo Office" panose="00000500000000000000" pitchFamily="50" charset="-78"/>
                  <a:ea typeface="Verdana" panose="020B0604030504040204" pitchFamily="34" charset="0"/>
                  <a:cs typeface="Expo Office" panose="00000500000000000000" pitchFamily="50" charset="-78"/>
                </a:rPr>
                <a:t>The Tajikistan Pavilion explores how water-related issues are linked inextricably with social, economic and environmental development, and will play a significant role in sustainable development, from health and nutrition to gender equity and economics</a:t>
              </a:r>
            </a:p>
            <a:p>
              <a:endParaRPr lang="en-US" sz="750" dirty="0">
                <a:latin typeface="Expo Office" panose="00000500000000000000" pitchFamily="50" charset="-78"/>
                <a:ea typeface="Verdana" panose="020B0604030504040204" pitchFamily="34" charset="0"/>
                <a:cs typeface="Expo Office" panose="00000500000000000000" pitchFamily="50" charset="-78"/>
              </a:endParaRPr>
            </a:p>
          </p:txBody>
        </p:sp>
        <p:grpSp>
          <p:nvGrpSpPr>
            <p:cNvPr id="196" name="Group 195">
              <a:extLst>
                <a:ext uri="{FF2B5EF4-FFF2-40B4-BE49-F238E27FC236}">
                  <a16:creationId xmlns:a16="http://schemas.microsoft.com/office/drawing/2014/main" id="{E28A8EBA-E7AA-4B3D-8F0D-4B95F10D922D}"/>
                </a:ext>
              </a:extLst>
            </p:cNvPr>
            <p:cNvGrpSpPr/>
            <p:nvPr/>
          </p:nvGrpSpPr>
          <p:grpSpPr>
            <a:xfrm>
              <a:off x="3736501" y="1551670"/>
              <a:ext cx="2363435" cy="195384"/>
              <a:chOff x="4124237" y="1543986"/>
              <a:chExt cx="2363435" cy="195384"/>
            </a:xfrm>
          </p:grpSpPr>
          <p:grpSp>
            <p:nvGrpSpPr>
              <p:cNvPr id="198" name="Group 197">
                <a:extLst>
                  <a:ext uri="{FF2B5EF4-FFF2-40B4-BE49-F238E27FC236}">
                    <a16:creationId xmlns:a16="http://schemas.microsoft.com/office/drawing/2014/main" id="{F53236A4-FDB9-4B60-B7D9-E1990CCBCB27}"/>
                  </a:ext>
                </a:extLst>
              </p:cNvPr>
              <p:cNvGrpSpPr/>
              <p:nvPr/>
            </p:nvGrpSpPr>
            <p:grpSpPr>
              <a:xfrm>
                <a:off x="5013294" y="1570093"/>
                <a:ext cx="705642" cy="169277"/>
                <a:chOff x="4777627" y="2420839"/>
                <a:chExt cx="705642" cy="169277"/>
              </a:xfrm>
            </p:grpSpPr>
            <p:sp>
              <p:nvSpPr>
                <p:cNvPr id="205" name="Pentagon 66">
                  <a:extLst>
                    <a:ext uri="{FF2B5EF4-FFF2-40B4-BE49-F238E27FC236}">
                      <a16:creationId xmlns:a16="http://schemas.microsoft.com/office/drawing/2014/main" id="{D346E204-214D-4CB1-92CE-422905621FFC}"/>
                    </a:ext>
                  </a:extLst>
                </p:cNvPr>
                <p:cNvSpPr/>
                <p:nvPr/>
              </p:nvSpPr>
              <p:spPr>
                <a:xfrm>
                  <a:off x="4814301" y="2455296"/>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206" name="Rectangle 205">
                  <a:extLst>
                    <a:ext uri="{FF2B5EF4-FFF2-40B4-BE49-F238E27FC236}">
                      <a16:creationId xmlns:a16="http://schemas.microsoft.com/office/drawing/2014/main" id="{706A8804-9ECE-4D6F-BD54-A1446C4954B4}"/>
                    </a:ext>
                  </a:extLst>
                </p:cNvPr>
                <p:cNvSpPr/>
                <p:nvPr/>
              </p:nvSpPr>
              <p:spPr>
                <a:xfrm>
                  <a:off x="4777627" y="2420839"/>
                  <a:ext cx="705642" cy="169277"/>
                </a:xfrm>
                <a:prstGeom prst="rect">
                  <a:avLst/>
                </a:prstGeom>
              </p:spPr>
              <p:txBody>
                <a:bodyPr wrap="non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SUSTAINABILTY</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grpSp>
            <p:nvGrpSpPr>
              <p:cNvPr id="199" name="Group 198">
                <a:extLst>
                  <a:ext uri="{FF2B5EF4-FFF2-40B4-BE49-F238E27FC236}">
                    <a16:creationId xmlns:a16="http://schemas.microsoft.com/office/drawing/2014/main" id="{796900B8-1C26-4AD3-9560-14C5684EC517}"/>
                  </a:ext>
                </a:extLst>
              </p:cNvPr>
              <p:cNvGrpSpPr/>
              <p:nvPr/>
            </p:nvGrpSpPr>
            <p:grpSpPr>
              <a:xfrm>
                <a:off x="4124237" y="1570093"/>
                <a:ext cx="886075" cy="169277"/>
                <a:chOff x="4593787" y="2420839"/>
                <a:chExt cx="886075" cy="169277"/>
              </a:xfrm>
            </p:grpSpPr>
            <p:sp>
              <p:nvSpPr>
                <p:cNvPr id="202" name="Pentagon 69">
                  <a:extLst>
                    <a:ext uri="{FF2B5EF4-FFF2-40B4-BE49-F238E27FC236}">
                      <a16:creationId xmlns:a16="http://schemas.microsoft.com/office/drawing/2014/main" id="{8288C034-31E1-47CD-93BE-5386EEB1A04C}"/>
                    </a:ext>
                  </a:extLst>
                </p:cNvPr>
                <p:cNvSpPr/>
                <p:nvPr/>
              </p:nvSpPr>
              <p:spPr>
                <a:xfrm>
                  <a:off x="4625614" y="2455296"/>
                  <a:ext cx="807550"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204" name="Rectangle 203">
                  <a:extLst>
                    <a:ext uri="{FF2B5EF4-FFF2-40B4-BE49-F238E27FC236}">
                      <a16:creationId xmlns:a16="http://schemas.microsoft.com/office/drawing/2014/main" id="{9689C65E-5502-4BD1-9A00-319665E06D3A}"/>
                    </a:ext>
                  </a:extLst>
                </p:cNvPr>
                <p:cNvSpPr/>
                <p:nvPr/>
              </p:nvSpPr>
              <p:spPr>
                <a:xfrm>
                  <a:off x="4593787" y="2420839"/>
                  <a:ext cx="886075" cy="169277"/>
                </a:xfrm>
                <a:prstGeom prst="rect">
                  <a:avLst/>
                </a:prstGeom>
              </p:spPr>
              <p:txBody>
                <a:bodyPr wrap="square">
                  <a:spAutoFit/>
                </a:bodyPr>
                <a:lstStyle/>
                <a:p>
                  <a:r>
                    <a:rPr lang="en-GB" sz="500" dirty="0">
                      <a:latin typeface="Expo Office" panose="00000500000000000000" pitchFamily="50" charset="-78"/>
                      <a:ea typeface="Verdana" panose="020B0604030504040204" pitchFamily="34" charset="0"/>
                      <a:cs typeface="Expo Office" panose="00000500000000000000" pitchFamily="50" charset="-78"/>
                    </a:rPr>
                    <a:t>TAJIKISTAN</a:t>
                  </a:r>
                </a:p>
              </p:txBody>
            </p:sp>
          </p:grpSp>
          <p:cxnSp>
            <p:nvCxnSpPr>
              <p:cNvPr id="201" name="Straight Connector 200">
                <a:extLst>
                  <a:ext uri="{FF2B5EF4-FFF2-40B4-BE49-F238E27FC236}">
                    <a16:creationId xmlns:a16="http://schemas.microsoft.com/office/drawing/2014/main" id="{365348D9-25E5-47A4-81F7-9D1B74D48312}"/>
                  </a:ext>
                </a:extLst>
              </p:cNvPr>
              <p:cNvCxnSpPr/>
              <p:nvPr/>
            </p:nvCxnSpPr>
            <p:spPr>
              <a:xfrm>
                <a:off x="4150147" y="1543986"/>
                <a:ext cx="2337525"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238" name="Group 237">
            <a:extLst>
              <a:ext uri="{FF2B5EF4-FFF2-40B4-BE49-F238E27FC236}">
                <a16:creationId xmlns:a16="http://schemas.microsoft.com/office/drawing/2014/main" id="{AC9DD9AD-693E-4CAF-B8D7-E2017CC07663}"/>
              </a:ext>
            </a:extLst>
          </p:cNvPr>
          <p:cNvGrpSpPr/>
          <p:nvPr/>
        </p:nvGrpSpPr>
        <p:grpSpPr>
          <a:xfrm>
            <a:off x="8325843" y="3514284"/>
            <a:ext cx="3619540" cy="1441160"/>
            <a:chOff x="3644298" y="1934357"/>
            <a:chExt cx="3581168" cy="1467422"/>
          </a:xfrm>
        </p:grpSpPr>
        <p:sp>
          <p:nvSpPr>
            <p:cNvPr id="239" name="Rectangular Callout 14">
              <a:extLst>
                <a:ext uri="{FF2B5EF4-FFF2-40B4-BE49-F238E27FC236}">
                  <a16:creationId xmlns:a16="http://schemas.microsoft.com/office/drawing/2014/main" id="{A8B145E7-8B42-4A0C-8F09-A377C0727457}"/>
                </a:ext>
              </a:extLst>
            </p:cNvPr>
            <p:cNvSpPr/>
            <p:nvPr/>
          </p:nvSpPr>
          <p:spPr>
            <a:xfrm>
              <a:off x="3644298" y="195151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Expo Office" panose="00000500000000000000" pitchFamily="50" charset="-78"/>
                <a:ea typeface="Verdana" panose="020B0604030504040204" pitchFamily="34" charset="0"/>
                <a:cs typeface="Expo Office" panose="00000500000000000000" pitchFamily="50" charset="-78"/>
              </a:endParaRPr>
            </a:p>
          </p:txBody>
        </p:sp>
        <p:sp>
          <p:nvSpPr>
            <p:cNvPr id="240" name="Rectangle 239">
              <a:extLst>
                <a:ext uri="{FF2B5EF4-FFF2-40B4-BE49-F238E27FC236}">
                  <a16:creationId xmlns:a16="http://schemas.microsoft.com/office/drawing/2014/main" id="{D6BAB373-BD3B-46A3-952B-6D11F389806A}"/>
                </a:ext>
              </a:extLst>
            </p:cNvPr>
            <p:cNvSpPr/>
            <p:nvPr/>
          </p:nvSpPr>
          <p:spPr>
            <a:xfrm>
              <a:off x="3660048" y="1964744"/>
              <a:ext cx="2452492" cy="4074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anose="00000500000000000000" pitchFamily="50" charset="-78"/>
                  <a:ea typeface="Verdana" panose="020B0604030504040204" pitchFamily="34" charset="0"/>
                  <a:cs typeface="Expo Office" panose="00000500000000000000" pitchFamily="50" charset="-78"/>
                </a:rPr>
                <a:t>ENTER A WORLD OF CHARMING HIGH TECH IN THAILAND</a:t>
              </a:r>
            </a:p>
          </p:txBody>
        </p:sp>
        <p:sp>
          <p:nvSpPr>
            <p:cNvPr id="241" name="Rectangle 240">
              <a:extLst>
                <a:ext uri="{FF2B5EF4-FFF2-40B4-BE49-F238E27FC236}">
                  <a16:creationId xmlns:a16="http://schemas.microsoft.com/office/drawing/2014/main" id="{05607A84-2477-4B41-B72F-1AAD14C8CE40}"/>
                </a:ext>
              </a:extLst>
            </p:cNvPr>
            <p:cNvSpPr/>
            <p:nvPr/>
          </p:nvSpPr>
          <p:spPr>
            <a:xfrm>
              <a:off x="3655036" y="2315861"/>
              <a:ext cx="2538743" cy="84614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anose="00000500000000000000" pitchFamily="50" charset="-78"/>
                  <a:ea typeface="Verdana" panose="020B0604030504040204" pitchFamily="34" charset="0"/>
                  <a:cs typeface="Expo Office" panose="00000500000000000000" pitchFamily="50" charset="-78"/>
                </a:rPr>
                <a:t>Experience Thai warm hospitality, innovation and flora. Covered on the outside by a curtain of 500-plus woven artificial flowers, the nation will present its capabilities in digital innovation and technology in transportation, logistics, digital connectivity and personal mobility. </a:t>
              </a:r>
            </a:p>
          </p:txBody>
        </p:sp>
        <p:grpSp>
          <p:nvGrpSpPr>
            <p:cNvPr id="242" name="Group 241">
              <a:extLst>
                <a:ext uri="{FF2B5EF4-FFF2-40B4-BE49-F238E27FC236}">
                  <a16:creationId xmlns:a16="http://schemas.microsoft.com/office/drawing/2014/main" id="{5D0307DB-9CB4-4C0C-9FDF-E53FE6DAF937}"/>
                </a:ext>
              </a:extLst>
            </p:cNvPr>
            <p:cNvGrpSpPr/>
            <p:nvPr/>
          </p:nvGrpSpPr>
          <p:grpSpPr>
            <a:xfrm>
              <a:off x="3721757" y="3179398"/>
              <a:ext cx="2390326" cy="212147"/>
              <a:chOff x="4119475" y="1543986"/>
              <a:chExt cx="2390326" cy="212147"/>
            </a:xfrm>
          </p:grpSpPr>
          <p:grpSp>
            <p:nvGrpSpPr>
              <p:cNvPr id="244" name="Group 243">
                <a:extLst>
                  <a:ext uri="{FF2B5EF4-FFF2-40B4-BE49-F238E27FC236}">
                    <a16:creationId xmlns:a16="http://schemas.microsoft.com/office/drawing/2014/main" id="{716F5BC9-76EF-4DAA-A103-3E357BB0A082}"/>
                  </a:ext>
                </a:extLst>
              </p:cNvPr>
              <p:cNvGrpSpPr/>
              <p:nvPr/>
            </p:nvGrpSpPr>
            <p:grpSpPr>
              <a:xfrm>
                <a:off x="4750294" y="1583771"/>
                <a:ext cx="682044" cy="172362"/>
                <a:chOff x="4514627" y="2434517"/>
                <a:chExt cx="682044" cy="172362"/>
              </a:xfrm>
            </p:grpSpPr>
            <p:sp>
              <p:nvSpPr>
                <p:cNvPr id="249" name="Pentagon 131">
                  <a:extLst>
                    <a:ext uri="{FF2B5EF4-FFF2-40B4-BE49-F238E27FC236}">
                      <a16:creationId xmlns:a16="http://schemas.microsoft.com/office/drawing/2014/main" id="{D6D463C9-B05A-46A8-896B-FD0025B2521D}"/>
                    </a:ext>
                  </a:extLst>
                </p:cNvPr>
                <p:cNvSpPr/>
                <p:nvPr/>
              </p:nvSpPr>
              <p:spPr>
                <a:xfrm>
                  <a:off x="4547894" y="2469479"/>
                  <a:ext cx="648777" cy="9930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Expo Office" panose="00000500000000000000" pitchFamily="50" charset="-78"/>
                    <a:ea typeface="Verdana" panose="020B0604030504040204" pitchFamily="34" charset="0"/>
                    <a:cs typeface="Expo Office" panose="00000500000000000000" pitchFamily="50" charset="-78"/>
                  </a:endParaRPr>
                </a:p>
              </p:txBody>
            </p:sp>
            <p:sp>
              <p:nvSpPr>
                <p:cNvPr id="250" name="Rectangle 249">
                  <a:extLst>
                    <a:ext uri="{FF2B5EF4-FFF2-40B4-BE49-F238E27FC236}">
                      <a16:creationId xmlns:a16="http://schemas.microsoft.com/office/drawing/2014/main" id="{E2332B43-EE17-420B-B0D9-B018F7CB8484}"/>
                    </a:ext>
                  </a:extLst>
                </p:cNvPr>
                <p:cNvSpPr/>
                <p:nvPr/>
              </p:nvSpPr>
              <p:spPr>
                <a:xfrm>
                  <a:off x="4514627" y="2434517"/>
                  <a:ext cx="487222" cy="17236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anose="00000500000000000000" pitchFamily="50" charset="-78"/>
                      <a:ea typeface="Verdana" panose="020B0604030504040204" pitchFamily="34" charset="0"/>
                      <a:cs typeface="Expo Office" panose="00000500000000000000" pitchFamily="50" charset="-78"/>
                    </a:rPr>
                    <a:t>MOBILITY</a:t>
                  </a:r>
                  <a:endParaRPr kumimoji="0" lang="en-GB" sz="500" b="0" i="0" u="none" strike="noStrike" kern="1200" cap="none" spc="0" normalizeH="0" baseline="0" noProof="0" dirty="0">
                    <a:ln>
                      <a:noFill/>
                    </a:ln>
                    <a:solidFill>
                      <a:prstClr val="black"/>
                    </a:solidFill>
                    <a:effectLst/>
                    <a:uLnTx/>
                    <a:uFillTx/>
                    <a:latin typeface="Expo Office" panose="00000500000000000000" pitchFamily="50" charset="-78"/>
                    <a:ea typeface="Verdana" panose="020B0604030504040204" pitchFamily="34" charset="0"/>
                    <a:cs typeface="Expo Office" panose="00000500000000000000" pitchFamily="50" charset="-78"/>
                  </a:endParaRPr>
                </a:p>
              </p:txBody>
            </p:sp>
          </p:grpSp>
          <p:grpSp>
            <p:nvGrpSpPr>
              <p:cNvPr id="245" name="Group 244">
                <a:extLst>
                  <a:ext uri="{FF2B5EF4-FFF2-40B4-BE49-F238E27FC236}">
                    <a16:creationId xmlns:a16="http://schemas.microsoft.com/office/drawing/2014/main" id="{6566F978-A384-4A9A-BC66-F7C023D37B5C}"/>
                  </a:ext>
                </a:extLst>
              </p:cNvPr>
              <p:cNvGrpSpPr/>
              <p:nvPr/>
            </p:nvGrpSpPr>
            <p:grpSpPr>
              <a:xfrm>
                <a:off x="4119475" y="1577483"/>
                <a:ext cx="678566" cy="172362"/>
                <a:chOff x="4589025" y="2428229"/>
                <a:chExt cx="678566" cy="172362"/>
              </a:xfrm>
            </p:grpSpPr>
            <p:sp>
              <p:nvSpPr>
                <p:cNvPr id="247" name="Pentagon 129">
                  <a:extLst>
                    <a:ext uri="{FF2B5EF4-FFF2-40B4-BE49-F238E27FC236}">
                      <a16:creationId xmlns:a16="http://schemas.microsoft.com/office/drawing/2014/main" id="{4F72B9F6-E2D7-4DD8-8890-010B54C8A217}"/>
                    </a:ext>
                  </a:extLst>
                </p:cNvPr>
                <p:cNvSpPr/>
                <p:nvPr/>
              </p:nvSpPr>
              <p:spPr>
                <a:xfrm>
                  <a:off x="4625614" y="2464005"/>
                  <a:ext cx="523171" cy="100229"/>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Expo Office" panose="00000500000000000000" pitchFamily="50" charset="-78"/>
                    <a:ea typeface="Verdana" panose="020B0604030504040204" pitchFamily="34" charset="0"/>
                    <a:cs typeface="Expo Office" panose="00000500000000000000" pitchFamily="50" charset="-78"/>
                  </a:endParaRPr>
                </a:p>
              </p:txBody>
            </p:sp>
            <p:sp>
              <p:nvSpPr>
                <p:cNvPr id="248" name="Rectangle 247">
                  <a:extLst>
                    <a:ext uri="{FF2B5EF4-FFF2-40B4-BE49-F238E27FC236}">
                      <a16:creationId xmlns:a16="http://schemas.microsoft.com/office/drawing/2014/main" id="{FC923A87-024D-499E-BE47-0CEE629557A9}"/>
                    </a:ext>
                  </a:extLst>
                </p:cNvPr>
                <p:cNvSpPr/>
                <p:nvPr/>
              </p:nvSpPr>
              <p:spPr>
                <a:xfrm>
                  <a:off x="4589025" y="2428229"/>
                  <a:ext cx="678566" cy="1723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anose="00000500000000000000" pitchFamily="50" charset="-78"/>
                      <a:ea typeface="Verdana" panose="020B0604030504040204" pitchFamily="34" charset="0"/>
                      <a:cs typeface="Expo Office" panose="00000500000000000000" pitchFamily="50" charset="-78"/>
                    </a:rPr>
                    <a:t>THAILAND</a:t>
                  </a:r>
                  <a:endParaRPr kumimoji="0" lang="en-GB" sz="500" b="0" i="0" u="none" strike="noStrike" kern="1200" cap="none" spc="0" normalizeH="0" baseline="0" noProof="0" dirty="0">
                    <a:ln>
                      <a:noFill/>
                    </a:ln>
                    <a:solidFill>
                      <a:prstClr val="black"/>
                    </a:solidFill>
                    <a:effectLst/>
                    <a:uLnTx/>
                    <a:uFillTx/>
                    <a:latin typeface="Expo Office" panose="00000500000000000000" pitchFamily="50" charset="-78"/>
                    <a:ea typeface="Verdana" panose="020B0604030504040204" pitchFamily="34" charset="0"/>
                    <a:cs typeface="Expo Office" panose="00000500000000000000" pitchFamily="50" charset="-78"/>
                  </a:endParaRPr>
                </a:p>
              </p:txBody>
            </p:sp>
          </p:grpSp>
          <p:cxnSp>
            <p:nvCxnSpPr>
              <p:cNvPr id="246" name="Straight Connector 245">
                <a:extLst>
                  <a:ext uri="{FF2B5EF4-FFF2-40B4-BE49-F238E27FC236}">
                    <a16:creationId xmlns:a16="http://schemas.microsoft.com/office/drawing/2014/main" id="{E70F8568-46CE-4316-835B-1274AC43561A}"/>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243" name="Picture 242">
              <a:extLst>
                <a:ext uri="{FF2B5EF4-FFF2-40B4-BE49-F238E27FC236}">
                  <a16:creationId xmlns:a16="http://schemas.microsoft.com/office/drawing/2014/main" id="{0EC8977B-8676-4CAD-A774-1765FD03695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14159" t="8390" r="6247" b="7137"/>
            <a:stretch/>
          </p:blipFill>
          <p:spPr>
            <a:xfrm>
              <a:off x="6142866" y="1934357"/>
              <a:ext cx="1082600" cy="1461945"/>
            </a:xfrm>
            <a:prstGeom prst="roundRect">
              <a:avLst>
                <a:gd name="adj" fmla="val 4145"/>
              </a:avLst>
            </a:prstGeom>
            <a:noFill/>
            <a:ln>
              <a:solidFill>
                <a:schemeClr val="bg1">
                  <a:lumMod val="85000"/>
                </a:schemeClr>
              </a:solidFill>
            </a:ln>
          </p:spPr>
        </p:pic>
      </p:grpSp>
      <p:sp>
        <p:nvSpPr>
          <p:cNvPr id="166" name="TextBox 165">
            <a:extLst>
              <a:ext uri="{FF2B5EF4-FFF2-40B4-BE49-F238E27FC236}">
                <a16:creationId xmlns:a16="http://schemas.microsoft.com/office/drawing/2014/main" id="{EF0333C6-2F7F-BA43-880A-0EA8FAAA286C}"/>
              </a:ext>
            </a:extLst>
          </p:cNvPr>
          <p:cNvSpPr txBox="1"/>
          <p:nvPr/>
        </p:nvSpPr>
        <p:spPr>
          <a:xfrm>
            <a:off x="151731" y="1336312"/>
            <a:ext cx="2410441" cy="1313180"/>
          </a:xfrm>
          <a:prstGeom prst="rect">
            <a:avLst/>
          </a:prstGeom>
          <a:noFill/>
        </p:spPr>
        <p:txBody>
          <a:bodyPr wrap="square" rtlCol="0">
            <a:spAutoFit/>
          </a:bodyPr>
          <a:lstStyle/>
          <a:p>
            <a:pPr>
              <a:lnSpc>
                <a:spcPct val="70000"/>
              </a:lnSpc>
            </a:pPr>
            <a:r>
              <a:rPr lang="en-US" sz="2800" dirty="0">
                <a:solidFill>
                  <a:schemeClr val="bg1"/>
                </a:solidFill>
                <a:latin typeface="Expo Office" pitchFamily="2" charset="-78"/>
                <a:cs typeface="Expo Office" pitchFamily="2" charset="-78"/>
              </a:rPr>
              <a:t>EXPO</a:t>
            </a:r>
          </a:p>
          <a:p>
            <a:pPr>
              <a:lnSpc>
                <a:spcPct val="70000"/>
              </a:lnSpc>
            </a:pPr>
            <a:r>
              <a:rPr lang="en-US" sz="2800" b="1" dirty="0">
                <a:solidFill>
                  <a:schemeClr val="bg1"/>
                </a:solidFill>
                <a:latin typeface="Expo Office" pitchFamily="2" charset="-78"/>
                <a:cs typeface="Expo Office" pitchFamily="2" charset="-78"/>
              </a:rPr>
              <a:t>FMCG &amp; RETAIL</a:t>
            </a:r>
          </a:p>
          <a:p>
            <a:pPr>
              <a:lnSpc>
                <a:spcPct val="70000"/>
              </a:lnSpc>
            </a:pPr>
            <a:r>
              <a:rPr lang="en-US" sz="2800" dirty="0">
                <a:solidFill>
                  <a:schemeClr val="bg1"/>
                </a:solidFill>
                <a:latin typeface="Expo Office" pitchFamily="2" charset="-78"/>
                <a:cs typeface="Expo Office" pitchFamily="2" charset="-78"/>
              </a:rPr>
              <a:t>JOURNEY</a:t>
            </a:r>
          </a:p>
        </p:txBody>
      </p:sp>
      <p:sp>
        <p:nvSpPr>
          <p:cNvPr id="167" name="Rectangular Callout 25">
            <a:extLst>
              <a:ext uri="{FF2B5EF4-FFF2-40B4-BE49-F238E27FC236}">
                <a16:creationId xmlns:a16="http://schemas.microsoft.com/office/drawing/2014/main" id="{247D264C-E65F-42CE-A184-0AAA9501F759}"/>
              </a:ext>
            </a:extLst>
          </p:cNvPr>
          <p:cNvSpPr/>
          <p:nvPr/>
        </p:nvSpPr>
        <p:spPr>
          <a:xfrm>
            <a:off x="8349201" y="1908349"/>
            <a:ext cx="3040138" cy="1418731"/>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xpo Office" panose="00000500000000000000" pitchFamily="50" charset="-78"/>
              <a:ea typeface="Verdana" panose="020B0604030504040204" pitchFamily="34" charset="0"/>
              <a:cs typeface="Expo Office" panose="00000500000000000000" pitchFamily="50" charset="-78"/>
            </a:endParaRPr>
          </a:p>
        </p:txBody>
      </p:sp>
      <p:sp>
        <p:nvSpPr>
          <p:cNvPr id="168" name="Rectangle 167">
            <a:extLst>
              <a:ext uri="{FF2B5EF4-FFF2-40B4-BE49-F238E27FC236}">
                <a16:creationId xmlns:a16="http://schemas.microsoft.com/office/drawing/2014/main" id="{AE7CC264-D65F-4CC2-966A-26537932F91A}"/>
              </a:ext>
            </a:extLst>
          </p:cNvPr>
          <p:cNvSpPr/>
          <p:nvPr/>
        </p:nvSpPr>
        <p:spPr>
          <a:xfrm>
            <a:off x="8363851" y="1928066"/>
            <a:ext cx="2351523" cy="400110"/>
          </a:xfrm>
          <a:prstGeom prst="rect">
            <a:avLst/>
          </a:prstGeom>
        </p:spPr>
        <p:txBody>
          <a:bodyPr wrap="square">
            <a:spAutoFit/>
          </a:bodyPr>
          <a:lstStyle/>
          <a:p>
            <a:pPr lvl="0"/>
            <a:r>
              <a:rPr lang="en-US" sz="1000" b="1" dirty="0">
                <a:solidFill>
                  <a:schemeClr val="tx1">
                    <a:lumMod val="85000"/>
                    <a:lumOff val="15000"/>
                  </a:schemeClr>
                </a:solidFill>
                <a:latin typeface="Expo Office" panose="00000500000000000000" pitchFamily="50" charset="-78"/>
                <a:ea typeface="Verdana" panose="020B0604030504040204" pitchFamily="34" charset="0"/>
                <a:cs typeface="Expo Office" panose="00000500000000000000" pitchFamily="50" charset="-78"/>
              </a:rPr>
              <a:t>VISIT AFRICA’ UNDISPUTED ONE-STOP LOGISTICS HUB</a:t>
            </a:r>
          </a:p>
        </p:txBody>
      </p:sp>
      <p:sp>
        <p:nvSpPr>
          <p:cNvPr id="169" name="Rectangle 168">
            <a:extLst>
              <a:ext uri="{FF2B5EF4-FFF2-40B4-BE49-F238E27FC236}">
                <a16:creationId xmlns:a16="http://schemas.microsoft.com/office/drawing/2014/main" id="{7121608E-60E8-4D82-9EB0-77E19534E8C4}"/>
              </a:ext>
            </a:extLst>
          </p:cNvPr>
          <p:cNvSpPr/>
          <p:nvPr/>
        </p:nvSpPr>
        <p:spPr>
          <a:xfrm>
            <a:off x="8354581" y="2373480"/>
            <a:ext cx="2463974" cy="669414"/>
          </a:xfrm>
          <a:prstGeom prst="rect">
            <a:avLst/>
          </a:prstGeom>
        </p:spPr>
        <p:txBody>
          <a:bodyPr wrap="square">
            <a:spAutoFit/>
          </a:bodyPr>
          <a:lstStyle/>
          <a:p>
            <a:r>
              <a:rPr lang="en-US" sz="750" dirty="0">
                <a:latin typeface="Expo Office" panose="00000500000000000000" pitchFamily="50" charset="-78"/>
                <a:ea typeface="Verdana" panose="020B0604030504040204" pitchFamily="34" charset="0"/>
                <a:cs typeface="Expo Office" panose="00000500000000000000" pitchFamily="50" charset="-78"/>
              </a:rPr>
              <a:t>Learn more about the 'Pearl of Africa’ </a:t>
            </a:r>
          </a:p>
          <a:p>
            <a:r>
              <a:rPr lang="en-US" sz="750" dirty="0">
                <a:latin typeface="Expo Office" panose="00000500000000000000" pitchFamily="50" charset="-78"/>
                <a:ea typeface="Verdana" panose="020B0604030504040204" pitchFamily="34" charset="0"/>
                <a:cs typeface="Expo Office" panose="00000500000000000000" pitchFamily="50" charset="-78"/>
              </a:rPr>
              <a:t>The Uganda pavilion comes to life as a journey of Uganda’s development to becoming an advanced economy, a journey that links different times, eras and places</a:t>
            </a:r>
          </a:p>
        </p:txBody>
      </p:sp>
      <p:grpSp>
        <p:nvGrpSpPr>
          <p:cNvPr id="170" name="Group 169">
            <a:extLst>
              <a:ext uri="{FF2B5EF4-FFF2-40B4-BE49-F238E27FC236}">
                <a16:creationId xmlns:a16="http://schemas.microsoft.com/office/drawing/2014/main" id="{E1A56289-21A5-4994-BACA-BB765B2756CC}"/>
              </a:ext>
            </a:extLst>
          </p:cNvPr>
          <p:cNvGrpSpPr/>
          <p:nvPr/>
        </p:nvGrpSpPr>
        <p:grpSpPr>
          <a:xfrm>
            <a:off x="8389189" y="3140986"/>
            <a:ext cx="2326731" cy="196032"/>
            <a:chOff x="4111142" y="1543986"/>
            <a:chExt cx="2378043" cy="200389"/>
          </a:xfrm>
        </p:grpSpPr>
        <p:grpSp>
          <p:nvGrpSpPr>
            <p:cNvPr id="171" name="Group 170">
              <a:extLst>
                <a:ext uri="{FF2B5EF4-FFF2-40B4-BE49-F238E27FC236}">
                  <a16:creationId xmlns:a16="http://schemas.microsoft.com/office/drawing/2014/main" id="{370ED7BB-0D65-403B-B5EE-0312595F55DB}"/>
                </a:ext>
              </a:extLst>
            </p:cNvPr>
            <p:cNvGrpSpPr/>
            <p:nvPr/>
          </p:nvGrpSpPr>
          <p:grpSpPr>
            <a:xfrm>
              <a:off x="4965103" y="1571333"/>
              <a:ext cx="694976" cy="173039"/>
              <a:chOff x="4729436" y="2422079"/>
              <a:chExt cx="694976" cy="173039"/>
            </a:xfrm>
          </p:grpSpPr>
          <p:sp>
            <p:nvSpPr>
              <p:cNvPr id="176" name="Pentagon 163">
                <a:extLst>
                  <a:ext uri="{FF2B5EF4-FFF2-40B4-BE49-F238E27FC236}">
                    <a16:creationId xmlns:a16="http://schemas.microsoft.com/office/drawing/2014/main" id="{B5B01C1F-47C7-4D19-B380-C23948C5DFD2}"/>
                  </a:ext>
                </a:extLst>
              </p:cNvPr>
              <p:cNvSpPr/>
              <p:nvPr/>
            </p:nvSpPr>
            <p:spPr>
              <a:xfrm>
                <a:off x="4775635" y="2455296"/>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177" name="Rectangle 176">
                <a:extLst>
                  <a:ext uri="{FF2B5EF4-FFF2-40B4-BE49-F238E27FC236}">
                    <a16:creationId xmlns:a16="http://schemas.microsoft.com/office/drawing/2014/main" id="{60DC4E94-70BD-42C5-A96E-EAEE96FED0C4}"/>
                  </a:ext>
                </a:extLst>
              </p:cNvPr>
              <p:cNvSpPr/>
              <p:nvPr/>
            </p:nvSpPr>
            <p:spPr>
              <a:xfrm>
                <a:off x="4729436" y="2422079"/>
                <a:ext cx="665500" cy="173039"/>
              </a:xfrm>
              <a:prstGeom prst="rect">
                <a:avLst/>
              </a:prstGeom>
            </p:spPr>
            <p:txBody>
              <a:bodyPr wrap="non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OPPORTUNITY</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grpSp>
          <p:nvGrpSpPr>
            <p:cNvPr id="172" name="Group 171">
              <a:extLst>
                <a:ext uri="{FF2B5EF4-FFF2-40B4-BE49-F238E27FC236}">
                  <a16:creationId xmlns:a16="http://schemas.microsoft.com/office/drawing/2014/main" id="{71091713-F32A-4941-B5AA-B0D4FA22F48C}"/>
                </a:ext>
              </a:extLst>
            </p:cNvPr>
            <p:cNvGrpSpPr/>
            <p:nvPr/>
          </p:nvGrpSpPr>
          <p:grpSpPr>
            <a:xfrm>
              <a:off x="4111142" y="1571336"/>
              <a:ext cx="851468" cy="173039"/>
              <a:chOff x="4580692" y="2422082"/>
              <a:chExt cx="851468" cy="173039"/>
            </a:xfrm>
          </p:grpSpPr>
          <p:sp>
            <p:nvSpPr>
              <p:cNvPr id="174" name="Pentagon 161">
                <a:extLst>
                  <a:ext uri="{FF2B5EF4-FFF2-40B4-BE49-F238E27FC236}">
                    <a16:creationId xmlns:a16="http://schemas.microsoft.com/office/drawing/2014/main" id="{CF7A9743-6EA1-4A44-AE9A-1FF67BE15815}"/>
                  </a:ext>
                </a:extLst>
              </p:cNvPr>
              <p:cNvSpPr/>
              <p:nvPr/>
            </p:nvSpPr>
            <p:spPr>
              <a:xfrm>
                <a:off x="4624421" y="2455390"/>
                <a:ext cx="780546" cy="96068"/>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175" name="Rectangle 174">
                <a:extLst>
                  <a:ext uri="{FF2B5EF4-FFF2-40B4-BE49-F238E27FC236}">
                    <a16:creationId xmlns:a16="http://schemas.microsoft.com/office/drawing/2014/main" id="{B55B60BA-7F5A-4A52-833E-FCA39B8E76B1}"/>
                  </a:ext>
                </a:extLst>
              </p:cNvPr>
              <p:cNvSpPr/>
              <p:nvPr/>
            </p:nvSpPr>
            <p:spPr>
              <a:xfrm>
                <a:off x="4580692" y="2422082"/>
                <a:ext cx="851468" cy="173039"/>
              </a:xfrm>
              <a:prstGeom prst="rect">
                <a:avLst/>
              </a:prstGeom>
            </p:spPr>
            <p:txBody>
              <a:bodyPr wrap="squar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UGANDA</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cxnSp>
          <p:nvCxnSpPr>
            <p:cNvPr id="173" name="Straight Connector 172">
              <a:extLst>
                <a:ext uri="{FF2B5EF4-FFF2-40B4-BE49-F238E27FC236}">
                  <a16:creationId xmlns:a16="http://schemas.microsoft.com/office/drawing/2014/main" id="{12C8CF85-6A9D-4557-A5D9-BBB4A5BF0D7C}"/>
                </a:ext>
              </a:extLst>
            </p:cNvPr>
            <p:cNvCxnSpPr/>
            <p:nvPr/>
          </p:nvCxnSpPr>
          <p:spPr>
            <a:xfrm>
              <a:off x="4150147" y="1543986"/>
              <a:ext cx="2339038"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F5CDE6ED-DB6D-4A1B-A102-946A7FC76D5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019" t="-1623" r="13521" b="1623"/>
          <a:stretch/>
        </p:blipFill>
        <p:spPr>
          <a:xfrm>
            <a:off x="10875277" y="260440"/>
            <a:ext cx="1070109" cy="1492950"/>
          </a:xfrm>
          <a:custGeom>
            <a:avLst/>
            <a:gdLst>
              <a:gd name="connsiteX0" fmla="*/ 56898 w 1087090"/>
              <a:gd name="connsiteY0" fmla="*/ 0 h 1450084"/>
              <a:gd name="connsiteX1" fmla="*/ 1030192 w 1087090"/>
              <a:gd name="connsiteY1" fmla="*/ 0 h 1450084"/>
              <a:gd name="connsiteX2" fmla="*/ 1087090 w 1087090"/>
              <a:gd name="connsiteY2" fmla="*/ 56898 h 1450084"/>
              <a:gd name="connsiteX3" fmla="*/ 1087090 w 1087090"/>
              <a:gd name="connsiteY3" fmla="*/ 1393186 h 1450084"/>
              <a:gd name="connsiteX4" fmla="*/ 1030192 w 1087090"/>
              <a:gd name="connsiteY4" fmla="*/ 1450084 h 1450084"/>
              <a:gd name="connsiteX5" fmla="*/ 56898 w 1087090"/>
              <a:gd name="connsiteY5" fmla="*/ 1450084 h 1450084"/>
              <a:gd name="connsiteX6" fmla="*/ 0 w 1087090"/>
              <a:gd name="connsiteY6" fmla="*/ 1393186 h 1450084"/>
              <a:gd name="connsiteX7" fmla="*/ 0 w 1087090"/>
              <a:gd name="connsiteY7" fmla="*/ 56898 h 1450084"/>
              <a:gd name="connsiteX8" fmla="*/ 56898 w 1087090"/>
              <a:gd name="connsiteY8" fmla="*/ 0 h 14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90" h="1450084">
                <a:moveTo>
                  <a:pt x="56898" y="0"/>
                </a:moveTo>
                <a:lnTo>
                  <a:pt x="1030192" y="0"/>
                </a:lnTo>
                <a:cubicBezTo>
                  <a:pt x="1061616" y="0"/>
                  <a:pt x="1087090" y="25474"/>
                  <a:pt x="1087090" y="56898"/>
                </a:cubicBezTo>
                <a:lnTo>
                  <a:pt x="1087090" y="1393186"/>
                </a:lnTo>
                <a:cubicBezTo>
                  <a:pt x="1087090" y="1424610"/>
                  <a:pt x="1061616" y="1450084"/>
                  <a:pt x="1030192" y="1450084"/>
                </a:cubicBezTo>
                <a:lnTo>
                  <a:pt x="56898" y="1450084"/>
                </a:lnTo>
                <a:cubicBezTo>
                  <a:pt x="25474" y="1450084"/>
                  <a:pt x="0" y="1424610"/>
                  <a:pt x="0" y="1393186"/>
                </a:cubicBezTo>
                <a:lnTo>
                  <a:pt x="0" y="56898"/>
                </a:lnTo>
                <a:cubicBezTo>
                  <a:pt x="0" y="25474"/>
                  <a:pt x="25474" y="0"/>
                  <a:pt x="56898" y="0"/>
                </a:cubicBezTo>
                <a:close/>
              </a:path>
            </a:pathLst>
          </a:custGeom>
        </p:spPr>
      </p:pic>
      <p:pic>
        <p:nvPicPr>
          <p:cNvPr id="37" name="Picture 36">
            <a:extLst>
              <a:ext uri="{FF2B5EF4-FFF2-40B4-BE49-F238E27FC236}">
                <a16:creationId xmlns:a16="http://schemas.microsoft.com/office/drawing/2014/main" id="{53398D82-33A1-4A73-A22D-B681EFF3CF3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0542" t="-896" r="35812" b="1034"/>
          <a:stretch/>
        </p:blipFill>
        <p:spPr>
          <a:xfrm>
            <a:off x="10875632" y="1889361"/>
            <a:ext cx="1045302" cy="1459379"/>
          </a:xfrm>
          <a:custGeom>
            <a:avLst/>
            <a:gdLst>
              <a:gd name="connsiteX0" fmla="*/ 56898 w 1087090"/>
              <a:gd name="connsiteY0" fmla="*/ 0 h 1450084"/>
              <a:gd name="connsiteX1" fmla="*/ 1030192 w 1087090"/>
              <a:gd name="connsiteY1" fmla="*/ 0 h 1450084"/>
              <a:gd name="connsiteX2" fmla="*/ 1087090 w 1087090"/>
              <a:gd name="connsiteY2" fmla="*/ 56898 h 1450084"/>
              <a:gd name="connsiteX3" fmla="*/ 1087090 w 1087090"/>
              <a:gd name="connsiteY3" fmla="*/ 1393186 h 1450084"/>
              <a:gd name="connsiteX4" fmla="*/ 1030192 w 1087090"/>
              <a:gd name="connsiteY4" fmla="*/ 1450084 h 1450084"/>
              <a:gd name="connsiteX5" fmla="*/ 56898 w 1087090"/>
              <a:gd name="connsiteY5" fmla="*/ 1450084 h 1450084"/>
              <a:gd name="connsiteX6" fmla="*/ 0 w 1087090"/>
              <a:gd name="connsiteY6" fmla="*/ 1393186 h 1450084"/>
              <a:gd name="connsiteX7" fmla="*/ 0 w 1087090"/>
              <a:gd name="connsiteY7" fmla="*/ 56898 h 1450084"/>
              <a:gd name="connsiteX8" fmla="*/ 56898 w 1087090"/>
              <a:gd name="connsiteY8" fmla="*/ 0 h 14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90" h="1450084">
                <a:moveTo>
                  <a:pt x="56898" y="0"/>
                </a:moveTo>
                <a:lnTo>
                  <a:pt x="1030192" y="0"/>
                </a:lnTo>
                <a:cubicBezTo>
                  <a:pt x="1061616" y="0"/>
                  <a:pt x="1087090" y="25474"/>
                  <a:pt x="1087090" y="56898"/>
                </a:cubicBezTo>
                <a:lnTo>
                  <a:pt x="1087090" y="1393186"/>
                </a:lnTo>
                <a:cubicBezTo>
                  <a:pt x="1087090" y="1424610"/>
                  <a:pt x="1061616" y="1450084"/>
                  <a:pt x="1030192" y="1450084"/>
                </a:cubicBezTo>
                <a:lnTo>
                  <a:pt x="56898" y="1450084"/>
                </a:lnTo>
                <a:cubicBezTo>
                  <a:pt x="25474" y="1450084"/>
                  <a:pt x="0" y="1424610"/>
                  <a:pt x="0" y="1393186"/>
                </a:cubicBezTo>
                <a:lnTo>
                  <a:pt x="0" y="56898"/>
                </a:lnTo>
                <a:cubicBezTo>
                  <a:pt x="0" y="25474"/>
                  <a:pt x="25474" y="0"/>
                  <a:pt x="56898" y="0"/>
                </a:cubicBezTo>
                <a:close/>
              </a:path>
            </a:pathLst>
          </a:custGeom>
        </p:spPr>
      </p:pic>
      <p:pic>
        <p:nvPicPr>
          <p:cNvPr id="40" name="Picture 39">
            <a:extLst>
              <a:ext uri="{FF2B5EF4-FFF2-40B4-BE49-F238E27FC236}">
                <a16:creationId xmlns:a16="http://schemas.microsoft.com/office/drawing/2014/main" id="{4CE67479-B023-4204-8AD5-0FF01E07F0C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4925"/>
          <a:stretch/>
        </p:blipFill>
        <p:spPr>
          <a:xfrm>
            <a:off x="6215486" y="280976"/>
            <a:ext cx="1135871" cy="1449501"/>
          </a:xfrm>
          <a:prstGeom prst="roundRect">
            <a:avLst>
              <a:gd name="adj" fmla="val 4145"/>
            </a:avLst>
          </a:prstGeom>
          <a:noFill/>
          <a:ln>
            <a:solidFill>
              <a:schemeClr val="bg1">
                <a:lumMod val="85000"/>
              </a:schemeClr>
            </a:solidFill>
          </a:ln>
        </p:spPr>
      </p:pic>
      <p:sp>
        <p:nvSpPr>
          <p:cNvPr id="186" name="Rectangular Callout 15">
            <a:extLst>
              <a:ext uri="{FF2B5EF4-FFF2-40B4-BE49-F238E27FC236}">
                <a16:creationId xmlns:a16="http://schemas.microsoft.com/office/drawing/2014/main" id="{2098CD0E-090A-4040-8528-597B8BBFD625}"/>
              </a:ext>
            </a:extLst>
          </p:cNvPr>
          <p:cNvSpPr/>
          <p:nvPr/>
        </p:nvSpPr>
        <p:spPr>
          <a:xfrm>
            <a:off x="8320088" y="5131351"/>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2261BBDA-8D48-4470-852F-FEE083EDE0B1}"/>
              </a:ext>
            </a:extLst>
          </p:cNvPr>
          <p:cNvSpPr/>
          <p:nvPr/>
        </p:nvSpPr>
        <p:spPr>
          <a:xfrm>
            <a:off x="8327859" y="5145313"/>
            <a:ext cx="2532341" cy="246221"/>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PAY TRIBUTE TO A PRECIOUS RESIN </a:t>
            </a:r>
          </a:p>
        </p:txBody>
      </p:sp>
      <p:sp>
        <p:nvSpPr>
          <p:cNvPr id="194" name="Rectangle 193">
            <a:extLst>
              <a:ext uri="{FF2B5EF4-FFF2-40B4-BE49-F238E27FC236}">
                <a16:creationId xmlns:a16="http://schemas.microsoft.com/office/drawing/2014/main" id="{D0076517-CF2B-434E-B859-C84D91702A79}"/>
              </a:ext>
            </a:extLst>
          </p:cNvPr>
          <p:cNvSpPr/>
          <p:nvPr/>
        </p:nvSpPr>
        <p:spPr>
          <a:xfrm>
            <a:off x="8329249" y="5512283"/>
            <a:ext cx="2570141" cy="1115690"/>
          </a:xfrm>
          <a:prstGeom prst="rect">
            <a:avLst/>
          </a:prstGeom>
        </p:spPr>
        <p:txBody>
          <a:bodyPr wrap="square">
            <a:spAutoFit/>
          </a:bodyPr>
          <a:lstStyle/>
          <a:p>
            <a:pPr>
              <a:spcAft>
                <a:spcPts val="300"/>
              </a:spcAft>
            </a:pPr>
            <a:r>
              <a:rPr lang="en-US" sz="800" dirty="0">
                <a:latin typeface="Expo Office" pitchFamily="2" charset="-78"/>
                <a:cs typeface="Expo Office" pitchFamily="2" charset="-78"/>
              </a:rPr>
              <a:t>Learn about Oman’s gift to the world-the notorious frankincense tree. Discover how it has benefited Oman spanning everything from medicine to food to cosmetics. Find out how it has contributed to advancements in transportation, knowledge, and manufacturing</a:t>
            </a:r>
          </a:p>
          <a:p>
            <a:endParaRPr lang="en-US" sz="800" dirty="0">
              <a:latin typeface="Expo Office" pitchFamily="2" charset="-78"/>
              <a:cs typeface="Expo Office" pitchFamily="2" charset="-78"/>
            </a:endParaRPr>
          </a:p>
          <a:p>
            <a:endParaRPr lang="en-US" sz="800" dirty="0">
              <a:latin typeface="Expo Office" pitchFamily="2" charset="-78"/>
              <a:cs typeface="Expo Office" pitchFamily="2" charset="-78"/>
            </a:endParaRPr>
          </a:p>
        </p:txBody>
      </p:sp>
      <p:pic>
        <p:nvPicPr>
          <p:cNvPr id="44" name="Picture 43">
            <a:extLst>
              <a:ext uri="{FF2B5EF4-FFF2-40B4-BE49-F238E27FC236}">
                <a16:creationId xmlns:a16="http://schemas.microsoft.com/office/drawing/2014/main" id="{8D1F7AE2-3A31-4F21-8EDA-7A7D15F7546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9409" t="-1429" r="18136" b="1429"/>
          <a:stretch/>
        </p:blipFill>
        <p:spPr>
          <a:xfrm>
            <a:off x="10851182" y="5119781"/>
            <a:ext cx="1094199" cy="1449495"/>
          </a:xfrm>
          <a:custGeom>
            <a:avLst/>
            <a:gdLst>
              <a:gd name="connsiteX0" fmla="*/ 56898 w 1087090"/>
              <a:gd name="connsiteY0" fmla="*/ 0 h 1450084"/>
              <a:gd name="connsiteX1" fmla="*/ 1030192 w 1087090"/>
              <a:gd name="connsiteY1" fmla="*/ 0 h 1450084"/>
              <a:gd name="connsiteX2" fmla="*/ 1087090 w 1087090"/>
              <a:gd name="connsiteY2" fmla="*/ 56898 h 1450084"/>
              <a:gd name="connsiteX3" fmla="*/ 1087090 w 1087090"/>
              <a:gd name="connsiteY3" fmla="*/ 1393186 h 1450084"/>
              <a:gd name="connsiteX4" fmla="*/ 1030192 w 1087090"/>
              <a:gd name="connsiteY4" fmla="*/ 1450084 h 1450084"/>
              <a:gd name="connsiteX5" fmla="*/ 56898 w 1087090"/>
              <a:gd name="connsiteY5" fmla="*/ 1450084 h 1450084"/>
              <a:gd name="connsiteX6" fmla="*/ 0 w 1087090"/>
              <a:gd name="connsiteY6" fmla="*/ 1393186 h 1450084"/>
              <a:gd name="connsiteX7" fmla="*/ 0 w 1087090"/>
              <a:gd name="connsiteY7" fmla="*/ 56898 h 1450084"/>
              <a:gd name="connsiteX8" fmla="*/ 56898 w 1087090"/>
              <a:gd name="connsiteY8" fmla="*/ 0 h 14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90" h="1450084">
                <a:moveTo>
                  <a:pt x="56898" y="0"/>
                </a:moveTo>
                <a:lnTo>
                  <a:pt x="1030192" y="0"/>
                </a:lnTo>
                <a:cubicBezTo>
                  <a:pt x="1061616" y="0"/>
                  <a:pt x="1087090" y="25474"/>
                  <a:pt x="1087090" y="56898"/>
                </a:cubicBezTo>
                <a:lnTo>
                  <a:pt x="1087090" y="1393186"/>
                </a:lnTo>
                <a:cubicBezTo>
                  <a:pt x="1087090" y="1424610"/>
                  <a:pt x="1061616" y="1450084"/>
                  <a:pt x="1030192" y="1450084"/>
                </a:cubicBezTo>
                <a:lnTo>
                  <a:pt x="56898" y="1450084"/>
                </a:lnTo>
                <a:cubicBezTo>
                  <a:pt x="25474" y="1450084"/>
                  <a:pt x="0" y="1424610"/>
                  <a:pt x="0" y="1393186"/>
                </a:cubicBezTo>
                <a:lnTo>
                  <a:pt x="0" y="56898"/>
                </a:lnTo>
                <a:cubicBezTo>
                  <a:pt x="0" y="25474"/>
                  <a:pt x="25474" y="0"/>
                  <a:pt x="56898" y="0"/>
                </a:cubicBezTo>
                <a:close/>
              </a:path>
            </a:pathLst>
          </a:custGeom>
        </p:spPr>
      </p:pic>
      <p:cxnSp>
        <p:nvCxnSpPr>
          <p:cNvPr id="208" name="Straight Connector 207">
            <a:extLst>
              <a:ext uri="{FF2B5EF4-FFF2-40B4-BE49-F238E27FC236}">
                <a16:creationId xmlns:a16="http://schemas.microsoft.com/office/drawing/2014/main" id="{88278840-73E9-46BA-806F-3CAC8043D4F7}"/>
              </a:ext>
            </a:extLst>
          </p:cNvPr>
          <p:cNvCxnSpPr/>
          <p:nvPr/>
        </p:nvCxnSpPr>
        <p:spPr>
          <a:xfrm>
            <a:off x="8416803" y="6382586"/>
            <a:ext cx="2384937"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9" name="Pentagon 131">
            <a:extLst>
              <a:ext uri="{FF2B5EF4-FFF2-40B4-BE49-F238E27FC236}">
                <a16:creationId xmlns:a16="http://schemas.microsoft.com/office/drawing/2014/main" id="{5E8153E5-3CD2-4A4B-AB90-4B0C3A157F9A}"/>
              </a:ext>
            </a:extLst>
          </p:cNvPr>
          <p:cNvSpPr/>
          <p:nvPr/>
        </p:nvSpPr>
        <p:spPr>
          <a:xfrm>
            <a:off x="9033837" y="6430044"/>
            <a:ext cx="655729" cy="97528"/>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Expo Office" panose="00000500000000000000" pitchFamily="50" charset="-78"/>
              <a:ea typeface="Verdana" panose="020B0604030504040204" pitchFamily="34" charset="0"/>
              <a:cs typeface="Expo Office" panose="00000500000000000000" pitchFamily="50" charset="-78"/>
            </a:endParaRPr>
          </a:p>
        </p:txBody>
      </p:sp>
      <p:sp>
        <p:nvSpPr>
          <p:cNvPr id="212" name="Pentagon 129">
            <a:extLst>
              <a:ext uri="{FF2B5EF4-FFF2-40B4-BE49-F238E27FC236}">
                <a16:creationId xmlns:a16="http://schemas.microsoft.com/office/drawing/2014/main" id="{8F493DA1-9405-4A34-9581-55E90F1278F3}"/>
              </a:ext>
            </a:extLst>
          </p:cNvPr>
          <p:cNvSpPr/>
          <p:nvPr/>
        </p:nvSpPr>
        <p:spPr>
          <a:xfrm>
            <a:off x="8399617" y="6424668"/>
            <a:ext cx="528777" cy="9843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Expo Office" panose="00000500000000000000" pitchFamily="50" charset="-78"/>
              <a:ea typeface="Verdana" panose="020B0604030504040204" pitchFamily="34" charset="0"/>
              <a:cs typeface="Expo Office" panose="00000500000000000000" pitchFamily="50" charset="-78"/>
            </a:endParaRPr>
          </a:p>
        </p:txBody>
      </p:sp>
      <p:sp>
        <p:nvSpPr>
          <p:cNvPr id="213" name="Rectangle 212">
            <a:extLst>
              <a:ext uri="{FF2B5EF4-FFF2-40B4-BE49-F238E27FC236}">
                <a16:creationId xmlns:a16="http://schemas.microsoft.com/office/drawing/2014/main" id="{BD96EEBB-2212-4263-9E97-07AEAC839451}"/>
              </a:ext>
            </a:extLst>
          </p:cNvPr>
          <p:cNvSpPr/>
          <p:nvPr/>
        </p:nvSpPr>
        <p:spPr>
          <a:xfrm>
            <a:off x="8340347" y="6392138"/>
            <a:ext cx="528778"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anose="00000500000000000000" pitchFamily="50" charset="-78"/>
                <a:ea typeface="Verdana" panose="020B0604030504040204" pitchFamily="34" charset="0"/>
                <a:cs typeface="Expo Office" panose="00000500000000000000" pitchFamily="50" charset="-78"/>
              </a:rPr>
              <a:t>OMAN</a:t>
            </a:r>
            <a:endParaRPr kumimoji="0" lang="en-GB" sz="500" b="0" i="0" u="none" strike="noStrike" kern="1200" cap="none" spc="0" normalizeH="0" baseline="0" noProof="0" dirty="0">
              <a:ln>
                <a:noFill/>
              </a:ln>
              <a:solidFill>
                <a:prstClr val="black"/>
              </a:solidFill>
              <a:effectLst/>
              <a:uLnTx/>
              <a:uFillTx/>
              <a:latin typeface="Expo Office" panose="00000500000000000000" pitchFamily="50" charset="-78"/>
              <a:ea typeface="Verdana" panose="020B0604030504040204" pitchFamily="34" charset="0"/>
              <a:cs typeface="Expo Office" panose="00000500000000000000" pitchFamily="50" charset="-78"/>
            </a:endParaRPr>
          </a:p>
        </p:txBody>
      </p:sp>
      <p:sp>
        <p:nvSpPr>
          <p:cNvPr id="215" name="Rectangle 214">
            <a:extLst>
              <a:ext uri="{FF2B5EF4-FFF2-40B4-BE49-F238E27FC236}">
                <a16:creationId xmlns:a16="http://schemas.microsoft.com/office/drawing/2014/main" id="{D9C6A954-B801-4815-99A4-0B6DE71FD6E5}"/>
              </a:ext>
            </a:extLst>
          </p:cNvPr>
          <p:cNvSpPr/>
          <p:nvPr/>
        </p:nvSpPr>
        <p:spPr>
          <a:xfrm>
            <a:off x="8978644" y="6392138"/>
            <a:ext cx="752418"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anose="00000500000000000000" pitchFamily="50" charset="-78"/>
                <a:ea typeface="Verdana" panose="020B0604030504040204" pitchFamily="34" charset="0"/>
                <a:cs typeface="Expo Office" panose="00000500000000000000" pitchFamily="50" charset="-78"/>
              </a:rPr>
              <a:t>OPPORTUNITY</a:t>
            </a:r>
            <a:endParaRPr kumimoji="0" lang="en-GB" sz="500" b="0" i="0" u="none" strike="noStrike" kern="1200" cap="none" spc="0" normalizeH="0" baseline="0" noProof="0" dirty="0">
              <a:ln>
                <a:noFill/>
              </a:ln>
              <a:solidFill>
                <a:prstClr val="black"/>
              </a:solidFill>
              <a:effectLst/>
              <a:uLnTx/>
              <a:uFillTx/>
              <a:latin typeface="Expo Office" panose="00000500000000000000" pitchFamily="50" charset="-78"/>
              <a:ea typeface="Verdana" panose="020B0604030504040204" pitchFamily="34" charset="0"/>
              <a:cs typeface="Expo Office" panose="00000500000000000000" pitchFamily="50" charset="-78"/>
            </a:endParaRPr>
          </a:p>
        </p:txBody>
      </p:sp>
      <p:pic>
        <p:nvPicPr>
          <p:cNvPr id="50" name="Picture 49">
            <a:extLst>
              <a:ext uri="{FF2B5EF4-FFF2-40B4-BE49-F238E27FC236}">
                <a16:creationId xmlns:a16="http://schemas.microsoft.com/office/drawing/2014/main" id="{46367B2A-7085-48CA-AF3B-E3AE24236E0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05661" y="3571278"/>
            <a:ext cx="1156915" cy="1445484"/>
          </a:xfrm>
          <a:prstGeom prst="roundRect">
            <a:avLst>
              <a:gd name="adj" fmla="val 4019"/>
            </a:avLst>
          </a:prstGeom>
          <a:ln>
            <a:solidFill>
              <a:schemeClr val="bg1">
                <a:lumMod val="85000"/>
              </a:schemeClr>
            </a:solidFill>
          </a:ln>
        </p:spPr>
      </p:pic>
    </p:spTree>
    <p:extLst>
      <p:ext uri="{BB962C8B-B14F-4D97-AF65-F5344CB8AC3E}">
        <p14:creationId xmlns:p14="http://schemas.microsoft.com/office/powerpoint/2010/main" val="305977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185">
            <a:extLst>
              <a:ext uri="{FF2B5EF4-FFF2-40B4-BE49-F238E27FC236}">
                <a16:creationId xmlns:a16="http://schemas.microsoft.com/office/drawing/2014/main" id="{2492B777-DC9F-3D4C-A4D6-AEF6653E1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1" y="-18014"/>
            <a:ext cx="12234658" cy="6881995"/>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46120" r="27210"/>
          <a:stretch/>
        </p:blipFill>
        <p:spPr>
          <a:xfrm flipH="1">
            <a:off x="-37708" y="-22957"/>
            <a:ext cx="2875803" cy="6951901"/>
          </a:xfrm>
          <a:prstGeom prst="rect">
            <a:avLst/>
          </a:prstGeom>
        </p:spPr>
      </p:pic>
      <p:sp>
        <p:nvSpPr>
          <p:cNvPr id="15" name="Rectangular Callout 14">
            <a:extLst>
              <a:ext uri="{FF2B5EF4-FFF2-40B4-BE49-F238E27FC236}">
                <a16:creationId xmlns:a16="http://schemas.microsoft.com/office/drawing/2014/main" id="{D3227374-AFEA-494E-ACE1-2E14387D2F17}"/>
              </a:ext>
            </a:extLst>
          </p:cNvPr>
          <p:cNvSpPr/>
          <p:nvPr/>
        </p:nvSpPr>
        <p:spPr>
          <a:xfrm>
            <a:off x="3644298" y="195151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xpo Office" panose="00000500000000000000" pitchFamily="50" charset="-78"/>
              <a:ea typeface="Verdana" panose="020B0604030504040204" pitchFamily="34" charset="0"/>
              <a:cs typeface="Expo Office" panose="00000500000000000000" pitchFamily="50" charset="-78"/>
            </a:endParaRPr>
          </a:p>
        </p:txBody>
      </p:sp>
      <p:sp>
        <p:nvSpPr>
          <p:cNvPr id="16" name="Rectangular Callout 15">
            <a:extLst>
              <a:ext uri="{FF2B5EF4-FFF2-40B4-BE49-F238E27FC236}">
                <a16:creationId xmlns:a16="http://schemas.microsoft.com/office/drawing/2014/main" id="{542F10A4-BC44-C345-BC08-B577D87B1533}"/>
              </a:ext>
            </a:extLst>
          </p:cNvPr>
          <p:cNvSpPr/>
          <p:nvPr/>
        </p:nvSpPr>
        <p:spPr>
          <a:xfrm>
            <a:off x="3652277" y="32403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xpo Office" panose="00000500000000000000" pitchFamily="50" charset="-78"/>
              <a:ea typeface="Verdana" panose="020B0604030504040204" pitchFamily="34" charset="0"/>
              <a:cs typeface="Expo Office" panose="00000500000000000000" pitchFamily="50" charset="-78"/>
            </a:endParaRPr>
          </a:p>
        </p:txBody>
      </p:sp>
      <p:cxnSp>
        <p:nvCxnSpPr>
          <p:cNvPr id="39" name="Straight Connector 38">
            <a:extLst>
              <a:ext uri="{FF2B5EF4-FFF2-40B4-BE49-F238E27FC236}">
                <a16:creationId xmlns:a16="http://schemas.microsoft.com/office/drawing/2014/main" id="{BD09EEE1-CD7F-FE48-9D0E-9CE694623832}"/>
              </a:ext>
            </a:extLst>
          </p:cNvPr>
          <p:cNvCxnSpPr>
            <a:cxnSpLocks/>
          </p:cNvCxnSpPr>
          <p:nvPr/>
        </p:nvCxnSpPr>
        <p:spPr>
          <a:xfrm>
            <a:off x="3204922" y="761270"/>
            <a:ext cx="0" cy="548861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90FA37E-DFB5-C143-A135-A2A5D2108EEE}"/>
              </a:ext>
            </a:extLst>
          </p:cNvPr>
          <p:cNvCxnSpPr>
            <a:cxnSpLocks/>
          </p:cNvCxnSpPr>
          <p:nvPr/>
        </p:nvCxnSpPr>
        <p:spPr>
          <a:xfrm>
            <a:off x="7903571" y="430567"/>
            <a:ext cx="0" cy="510909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8EE2CAE-B5F5-3541-B983-7C1D94E9F6A0}"/>
              </a:ext>
            </a:extLst>
          </p:cNvPr>
          <p:cNvCxnSpPr>
            <a:cxnSpLocks/>
          </p:cNvCxnSpPr>
          <p:nvPr/>
        </p:nvCxnSpPr>
        <p:spPr>
          <a:xfrm flipV="1">
            <a:off x="3094761" y="6260233"/>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61A77F3-8A4D-2D44-BC55-875B5BD78E0A}"/>
              </a:ext>
            </a:extLst>
          </p:cNvPr>
          <p:cNvCxnSpPr>
            <a:cxnSpLocks/>
          </p:cNvCxnSpPr>
          <p:nvPr/>
        </p:nvCxnSpPr>
        <p:spPr>
          <a:xfrm flipV="1">
            <a:off x="3094761" y="6324625"/>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0ADA00F-7D09-6848-A38C-CE6160EA8E4E}"/>
              </a:ext>
            </a:extLst>
          </p:cNvPr>
          <p:cNvCxnSpPr>
            <a:cxnSpLocks/>
          </p:cNvCxnSpPr>
          <p:nvPr/>
        </p:nvCxnSpPr>
        <p:spPr>
          <a:xfrm flipV="1">
            <a:off x="7774546" y="259644"/>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8F291B-B2F4-DB49-AFEA-78EA4FA9ED03}"/>
              </a:ext>
            </a:extLst>
          </p:cNvPr>
          <p:cNvCxnSpPr>
            <a:cxnSpLocks/>
          </p:cNvCxnSpPr>
          <p:nvPr/>
        </p:nvCxnSpPr>
        <p:spPr>
          <a:xfrm flipV="1">
            <a:off x="7774546" y="324036"/>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32592605-C4A6-984B-B67B-77E714A9293A}"/>
              </a:ext>
            </a:extLst>
          </p:cNvPr>
          <p:cNvSpPr/>
          <p:nvPr/>
        </p:nvSpPr>
        <p:spPr>
          <a:xfrm>
            <a:off x="3660049" y="342547"/>
            <a:ext cx="2711032" cy="400110"/>
          </a:xfrm>
          <a:prstGeom prst="rect">
            <a:avLst/>
          </a:prstGeom>
        </p:spPr>
        <p:txBody>
          <a:bodyPr wrap="square">
            <a:spAutoFit/>
          </a:bodyPr>
          <a:lstStyle/>
          <a:p>
            <a:r>
              <a:rPr lang="en-US" sz="1000" b="1" dirty="0">
                <a:latin typeface="Expo Office" panose="00000500000000000000" pitchFamily="50" charset="-78"/>
                <a:ea typeface="Verdana" panose="020B0604030504040204" pitchFamily="34" charset="0"/>
                <a:cs typeface="Expo Office" panose="00000500000000000000" pitchFamily="50" charset="-78"/>
              </a:rPr>
              <a:t>EXPLORE THE ARCHITECTURE</a:t>
            </a:r>
          </a:p>
          <a:p>
            <a:pPr lvl="0"/>
            <a:r>
              <a:rPr lang="en-US" sz="1000" b="1" dirty="0">
                <a:latin typeface="Expo Office" panose="00000500000000000000" pitchFamily="50" charset="-78"/>
                <a:ea typeface="Verdana" panose="020B0604030504040204" pitchFamily="34" charset="0"/>
                <a:cs typeface="Expo Office" panose="00000500000000000000" pitchFamily="50" charset="-78"/>
              </a:rPr>
              <a:t>OF A SELF-SUSTAINING PAVILION</a:t>
            </a:r>
          </a:p>
        </p:txBody>
      </p:sp>
      <p:sp>
        <p:nvSpPr>
          <p:cNvPr id="8" name="Rectangle 7">
            <a:extLst>
              <a:ext uri="{FF2B5EF4-FFF2-40B4-BE49-F238E27FC236}">
                <a16:creationId xmlns:a16="http://schemas.microsoft.com/office/drawing/2014/main" id="{B45D4842-259C-E441-AD35-FCAF415E29F6}"/>
              </a:ext>
            </a:extLst>
          </p:cNvPr>
          <p:cNvSpPr/>
          <p:nvPr/>
        </p:nvSpPr>
        <p:spPr>
          <a:xfrm>
            <a:off x="3667198" y="738961"/>
            <a:ext cx="2627505" cy="846386"/>
          </a:xfrm>
          <a:prstGeom prst="rect">
            <a:avLst/>
          </a:prstGeom>
        </p:spPr>
        <p:txBody>
          <a:bodyPr wrap="square">
            <a:spAutoFit/>
          </a:bodyPr>
          <a:lstStyle/>
          <a:p>
            <a:pPr marL="7696">
              <a:spcBef>
                <a:spcPts val="197"/>
              </a:spcBef>
            </a:pPr>
            <a:r>
              <a:rPr lang="en-US" sz="700" dirty="0">
                <a:latin typeface="Expo Office" panose="00000500000000000000" pitchFamily="50" charset="-78"/>
                <a:ea typeface="Verdana" panose="020B0604030504040204" pitchFamily="34" charset="0"/>
                <a:cs typeface="Expo Office" panose="00000500000000000000" pitchFamily="50" charset="-78"/>
              </a:rPr>
              <a:t>Designed by UK-based Grimshaw Architects, the pavilion will meet LEED Platinum green building standards – the highest available accreditation for sustainable architecture. Creating its own electricity and water, this pavilion features state-of-the-art innovations in sustainability.</a:t>
            </a:r>
          </a:p>
          <a:p>
            <a:endParaRPr lang="en-US" sz="700" dirty="0">
              <a:latin typeface="Expo Office" panose="00000500000000000000" pitchFamily="50" charset="-78"/>
              <a:ea typeface="Verdana" panose="020B0604030504040204" pitchFamily="34" charset="0"/>
              <a:cs typeface="Expo Office" panose="00000500000000000000" pitchFamily="50" charset="-78"/>
            </a:endParaRPr>
          </a:p>
        </p:txBody>
      </p:sp>
      <p:grpSp>
        <p:nvGrpSpPr>
          <p:cNvPr id="3" name="Group 2"/>
          <p:cNvGrpSpPr/>
          <p:nvPr/>
        </p:nvGrpSpPr>
        <p:grpSpPr>
          <a:xfrm>
            <a:off x="3726876" y="1578822"/>
            <a:ext cx="2385564" cy="183828"/>
            <a:chOff x="4124237" y="1543986"/>
            <a:chExt cx="2385564" cy="183828"/>
          </a:xfrm>
        </p:grpSpPr>
        <p:grpSp>
          <p:nvGrpSpPr>
            <p:cNvPr id="66" name="Group 65">
              <a:extLst>
                <a:ext uri="{FF2B5EF4-FFF2-40B4-BE49-F238E27FC236}">
                  <a16:creationId xmlns:a16="http://schemas.microsoft.com/office/drawing/2014/main" id="{4A6EBEBB-D25F-6246-8F18-ADC65EDAD08C}"/>
                </a:ext>
              </a:extLst>
            </p:cNvPr>
            <p:cNvGrpSpPr/>
            <p:nvPr/>
          </p:nvGrpSpPr>
          <p:grpSpPr>
            <a:xfrm>
              <a:off x="5205614" y="1555408"/>
              <a:ext cx="790624" cy="172406"/>
              <a:chOff x="4969947" y="2406154"/>
              <a:chExt cx="790624" cy="172406"/>
            </a:xfrm>
          </p:grpSpPr>
          <p:sp>
            <p:nvSpPr>
              <p:cNvPr id="67" name="Pentagon 66">
                <a:extLst>
                  <a:ext uri="{FF2B5EF4-FFF2-40B4-BE49-F238E27FC236}">
                    <a16:creationId xmlns:a16="http://schemas.microsoft.com/office/drawing/2014/main" id="{9C6377C1-E197-2448-94D9-4A485BEF800D}"/>
                  </a:ext>
                </a:extLst>
              </p:cNvPr>
              <p:cNvSpPr/>
              <p:nvPr/>
            </p:nvSpPr>
            <p:spPr>
              <a:xfrm>
                <a:off x="5020915" y="2439022"/>
                <a:ext cx="650396" cy="9864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68" name="Rectangle 67">
                <a:extLst>
                  <a:ext uri="{FF2B5EF4-FFF2-40B4-BE49-F238E27FC236}">
                    <a16:creationId xmlns:a16="http://schemas.microsoft.com/office/drawing/2014/main" id="{147F0CBC-9194-C04A-B820-D13D825D1ABA}"/>
                  </a:ext>
                </a:extLst>
              </p:cNvPr>
              <p:cNvSpPr/>
              <p:nvPr/>
            </p:nvSpPr>
            <p:spPr>
              <a:xfrm>
                <a:off x="4969947" y="2406154"/>
                <a:ext cx="790624" cy="172406"/>
              </a:xfrm>
              <a:prstGeom prst="rect">
                <a:avLst/>
              </a:prstGeom>
            </p:spPr>
            <p:txBody>
              <a:bodyPr wrap="squar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SUSTAINABILITY</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grpSp>
          <p:nvGrpSpPr>
            <p:cNvPr id="69" name="Group 68">
              <a:extLst>
                <a:ext uri="{FF2B5EF4-FFF2-40B4-BE49-F238E27FC236}">
                  <a16:creationId xmlns:a16="http://schemas.microsoft.com/office/drawing/2014/main" id="{081C7439-6304-E54F-B13F-FC1D779355AF}"/>
                </a:ext>
              </a:extLst>
            </p:cNvPr>
            <p:cNvGrpSpPr/>
            <p:nvPr/>
          </p:nvGrpSpPr>
          <p:grpSpPr>
            <a:xfrm>
              <a:off x="4124237" y="1555408"/>
              <a:ext cx="1085817" cy="169277"/>
              <a:chOff x="4593787" y="2406154"/>
              <a:chExt cx="1085817" cy="169277"/>
            </a:xfrm>
          </p:grpSpPr>
          <p:sp>
            <p:nvSpPr>
              <p:cNvPr id="70" name="Pentagon 69">
                <a:extLst>
                  <a:ext uri="{FF2B5EF4-FFF2-40B4-BE49-F238E27FC236}">
                    <a16:creationId xmlns:a16="http://schemas.microsoft.com/office/drawing/2014/main" id="{B010C47A-C9E0-AF40-9E87-C4817FE84092}"/>
                  </a:ext>
                </a:extLst>
              </p:cNvPr>
              <p:cNvSpPr/>
              <p:nvPr/>
            </p:nvSpPr>
            <p:spPr>
              <a:xfrm>
                <a:off x="4625614" y="2439022"/>
                <a:ext cx="1030894" cy="98644"/>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71" name="Rectangle 70">
                <a:extLst>
                  <a:ext uri="{FF2B5EF4-FFF2-40B4-BE49-F238E27FC236}">
                    <a16:creationId xmlns:a16="http://schemas.microsoft.com/office/drawing/2014/main" id="{EC3C1C56-1437-CF40-B81A-C09A08752620}"/>
                  </a:ext>
                </a:extLst>
              </p:cNvPr>
              <p:cNvSpPr/>
              <p:nvPr/>
            </p:nvSpPr>
            <p:spPr>
              <a:xfrm>
                <a:off x="4593787" y="2406154"/>
                <a:ext cx="1085817" cy="169277"/>
              </a:xfrm>
              <a:prstGeom prst="rect">
                <a:avLst/>
              </a:prstGeom>
            </p:spPr>
            <p:txBody>
              <a:bodyPr wrap="squar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SUSTAINABILITY PAVILION</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cxnSp>
          <p:nvCxnSpPr>
            <p:cNvPr id="17" name="Straight Connector 16">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79" name="Rectangle 78">
            <a:extLst>
              <a:ext uri="{FF2B5EF4-FFF2-40B4-BE49-F238E27FC236}">
                <a16:creationId xmlns:a16="http://schemas.microsoft.com/office/drawing/2014/main" id="{32592605-C4A6-984B-B67B-77E714A9293A}"/>
              </a:ext>
            </a:extLst>
          </p:cNvPr>
          <p:cNvSpPr/>
          <p:nvPr/>
        </p:nvSpPr>
        <p:spPr>
          <a:xfrm>
            <a:off x="3660048" y="1964744"/>
            <a:ext cx="2452492" cy="400110"/>
          </a:xfrm>
          <a:prstGeom prst="rect">
            <a:avLst/>
          </a:prstGeom>
        </p:spPr>
        <p:txBody>
          <a:bodyPr wrap="square">
            <a:spAutoFit/>
          </a:bodyPr>
          <a:lstStyle/>
          <a:p>
            <a:pPr lvl="0"/>
            <a:r>
              <a:rPr lang="en-US" sz="1000" b="1" dirty="0">
                <a:solidFill>
                  <a:schemeClr val="tx1">
                    <a:lumMod val="85000"/>
                    <a:lumOff val="15000"/>
                  </a:schemeClr>
                </a:solidFill>
                <a:latin typeface="Expo Office" panose="00000500000000000000" pitchFamily="50" charset="-78"/>
                <a:ea typeface="Verdana" panose="020B0604030504040204" pitchFamily="34" charset="0"/>
                <a:cs typeface="Expo Office" panose="00000500000000000000" pitchFamily="50" charset="-78"/>
              </a:rPr>
              <a:t>DISCOVER URBAN INNOVATION AT THE SINGAPORE PAVILION</a:t>
            </a:r>
          </a:p>
        </p:txBody>
      </p:sp>
      <p:sp>
        <p:nvSpPr>
          <p:cNvPr id="86" name="Rectangle 85">
            <a:extLst>
              <a:ext uri="{FF2B5EF4-FFF2-40B4-BE49-F238E27FC236}">
                <a16:creationId xmlns:a16="http://schemas.microsoft.com/office/drawing/2014/main" id="{B45D4842-259C-E441-AD35-FCAF415E29F6}"/>
              </a:ext>
            </a:extLst>
          </p:cNvPr>
          <p:cNvSpPr/>
          <p:nvPr/>
        </p:nvSpPr>
        <p:spPr>
          <a:xfrm>
            <a:off x="3667198" y="2479582"/>
            <a:ext cx="2538743" cy="630942"/>
          </a:xfrm>
          <a:prstGeom prst="rect">
            <a:avLst/>
          </a:prstGeom>
        </p:spPr>
        <p:txBody>
          <a:bodyPr wrap="square">
            <a:spAutoFit/>
          </a:bodyPr>
          <a:lstStyle/>
          <a:p>
            <a:pPr marL="7696">
              <a:spcBef>
                <a:spcPts val="197"/>
              </a:spcBef>
            </a:pPr>
            <a:r>
              <a:rPr lang="en-US" sz="700" dirty="0">
                <a:latin typeface="Expo Office" panose="00000500000000000000" pitchFamily="50" charset="-78"/>
                <a:ea typeface="Verdana" panose="020B0604030504040204" pitchFamily="34" charset="0"/>
                <a:cs typeface="Expo Office" panose="00000500000000000000" pitchFamily="50" charset="-78"/>
              </a:rPr>
              <a:t>Showcasing Singapore's urban innovations, the net-zero energy pavilion designed by WOHA explores our journey towards livability and resilience. Expect an experiential journey through nature at the ground garden, garden cones and a hanging garden.</a:t>
            </a:r>
          </a:p>
        </p:txBody>
      </p:sp>
      <p:grpSp>
        <p:nvGrpSpPr>
          <p:cNvPr id="120" name="Group 119"/>
          <p:cNvGrpSpPr/>
          <p:nvPr/>
        </p:nvGrpSpPr>
        <p:grpSpPr>
          <a:xfrm>
            <a:off x="3721757" y="3179398"/>
            <a:ext cx="2390326" cy="209062"/>
            <a:chOff x="4119475" y="1543986"/>
            <a:chExt cx="2390326" cy="209062"/>
          </a:xfrm>
        </p:grpSpPr>
        <p:grpSp>
          <p:nvGrpSpPr>
            <p:cNvPr id="124" name="Group 123">
              <a:extLst>
                <a:ext uri="{FF2B5EF4-FFF2-40B4-BE49-F238E27FC236}">
                  <a16:creationId xmlns:a16="http://schemas.microsoft.com/office/drawing/2014/main" id="{4A6EBEBB-D25F-6246-8F18-ADC65EDAD08C}"/>
                </a:ext>
              </a:extLst>
            </p:cNvPr>
            <p:cNvGrpSpPr/>
            <p:nvPr/>
          </p:nvGrpSpPr>
          <p:grpSpPr>
            <a:xfrm>
              <a:off x="4750294" y="1583771"/>
              <a:ext cx="732893" cy="169277"/>
              <a:chOff x="4514627" y="2434517"/>
              <a:chExt cx="732893" cy="169277"/>
            </a:xfrm>
          </p:grpSpPr>
          <p:sp>
            <p:nvSpPr>
              <p:cNvPr id="132" name="Pentagon 131">
                <a:extLst>
                  <a:ext uri="{FF2B5EF4-FFF2-40B4-BE49-F238E27FC236}">
                    <a16:creationId xmlns:a16="http://schemas.microsoft.com/office/drawing/2014/main" id="{9C6377C1-E197-2448-94D9-4A485BEF800D}"/>
                  </a:ext>
                </a:extLst>
              </p:cNvPr>
              <p:cNvSpPr/>
              <p:nvPr/>
            </p:nvSpPr>
            <p:spPr>
              <a:xfrm>
                <a:off x="4547894" y="2469479"/>
                <a:ext cx="648777" cy="9930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133" name="Rectangle 132">
                <a:extLst>
                  <a:ext uri="{FF2B5EF4-FFF2-40B4-BE49-F238E27FC236}">
                    <a16:creationId xmlns:a16="http://schemas.microsoft.com/office/drawing/2014/main" id="{147F0CBC-9194-C04A-B820-D13D825D1ABA}"/>
                  </a:ext>
                </a:extLst>
              </p:cNvPr>
              <p:cNvSpPr/>
              <p:nvPr/>
            </p:nvSpPr>
            <p:spPr>
              <a:xfrm>
                <a:off x="4514627" y="2434517"/>
                <a:ext cx="732893" cy="169277"/>
              </a:xfrm>
              <a:prstGeom prst="rect">
                <a:avLst/>
              </a:prstGeom>
            </p:spPr>
            <p:txBody>
              <a:bodyPr wrap="non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SUSTAINABILITY</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grpSp>
          <p:nvGrpSpPr>
            <p:cNvPr id="128" name="Group 127">
              <a:extLst>
                <a:ext uri="{FF2B5EF4-FFF2-40B4-BE49-F238E27FC236}">
                  <a16:creationId xmlns:a16="http://schemas.microsoft.com/office/drawing/2014/main" id="{081C7439-6304-E54F-B13F-FC1D779355AF}"/>
                </a:ext>
              </a:extLst>
            </p:cNvPr>
            <p:cNvGrpSpPr/>
            <p:nvPr/>
          </p:nvGrpSpPr>
          <p:grpSpPr>
            <a:xfrm>
              <a:off x="4119475" y="1577483"/>
              <a:ext cx="678566" cy="169277"/>
              <a:chOff x="4589025" y="2428229"/>
              <a:chExt cx="678566" cy="169277"/>
            </a:xfrm>
          </p:grpSpPr>
          <p:sp>
            <p:nvSpPr>
              <p:cNvPr id="130" name="Pentagon 129">
                <a:extLst>
                  <a:ext uri="{FF2B5EF4-FFF2-40B4-BE49-F238E27FC236}">
                    <a16:creationId xmlns:a16="http://schemas.microsoft.com/office/drawing/2014/main" id="{B010C47A-C9E0-AF40-9E87-C4817FE84092}"/>
                  </a:ext>
                </a:extLst>
              </p:cNvPr>
              <p:cNvSpPr/>
              <p:nvPr/>
            </p:nvSpPr>
            <p:spPr>
              <a:xfrm>
                <a:off x="4625614" y="2464005"/>
                <a:ext cx="523171" cy="100229"/>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131" name="Rectangle 130">
                <a:extLst>
                  <a:ext uri="{FF2B5EF4-FFF2-40B4-BE49-F238E27FC236}">
                    <a16:creationId xmlns:a16="http://schemas.microsoft.com/office/drawing/2014/main" id="{EC3C1C56-1437-CF40-B81A-C09A08752620}"/>
                  </a:ext>
                </a:extLst>
              </p:cNvPr>
              <p:cNvSpPr/>
              <p:nvPr/>
            </p:nvSpPr>
            <p:spPr>
              <a:xfrm>
                <a:off x="4589025" y="2428229"/>
                <a:ext cx="678566" cy="169277"/>
              </a:xfrm>
              <a:prstGeom prst="rect">
                <a:avLst/>
              </a:prstGeom>
            </p:spPr>
            <p:txBody>
              <a:bodyPr wrap="squar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SINGAPORE</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cxnSp>
          <p:nvCxnSpPr>
            <p:cNvPr id="129" name="Straight Connector 128">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08745EA0-561C-EB48-A3BC-58128518A9F4}"/>
              </a:ext>
            </a:extLst>
          </p:cNvPr>
          <p:cNvSpPr/>
          <p:nvPr/>
        </p:nvSpPr>
        <p:spPr>
          <a:xfrm rot="18900000">
            <a:off x="3080636" y="601891"/>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xpo Office" panose="00000500000000000000" pitchFamily="50" charset="-78"/>
              <a:ea typeface="Verdana" panose="020B0604030504040204" pitchFamily="34" charset="0"/>
              <a:cs typeface="Expo Office" panose="00000500000000000000" pitchFamily="50" charset="-78"/>
            </a:endParaRPr>
          </a:p>
        </p:txBody>
      </p:sp>
      <p:sp>
        <p:nvSpPr>
          <p:cNvPr id="29" name="Rectangle 28">
            <a:extLst>
              <a:ext uri="{FF2B5EF4-FFF2-40B4-BE49-F238E27FC236}">
                <a16:creationId xmlns:a16="http://schemas.microsoft.com/office/drawing/2014/main" id="{C4286C39-F716-BF41-9C75-CDB0075B55CF}"/>
              </a:ext>
            </a:extLst>
          </p:cNvPr>
          <p:cNvSpPr/>
          <p:nvPr/>
        </p:nvSpPr>
        <p:spPr>
          <a:xfrm rot="18900000">
            <a:off x="3080636" y="2226506"/>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xpo Office" panose="00000500000000000000" pitchFamily="50" charset="-78"/>
              <a:ea typeface="Verdana" panose="020B0604030504040204" pitchFamily="34" charset="0"/>
              <a:cs typeface="Expo Office" panose="00000500000000000000" pitchFamily="50" charset="-78"/>
            </a:endParaRPr>
          </a:p>
        </p:txBody>
      </p:sp>
      <p:sp>
        <p:nvSpPr>
          <p:cNvPr id="30" name="Rectangle 29">
            <a:extLst>
              <a:ext uri="{FF2B5EF4-FFF2-40B4-BE49-F238E27FC236}">
                <a16:creationId xmlns:a16="http://schemas.microsoft.com/office/drawing/2014/main" id="{20725763-2AE6-C843-8C02-A229F124CEA8}"/>
              </a:ext>
            </a:extLst>
          </p:cNvPr>
          <p:cNvSpPr/>
          <p:nvPr/>
        </p:nvSpPr>
        <p:spPr>
          <a:xfrm rot="18900000">
            <a:off x="3080636" y="3824487"/>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xpo Office" panose="00000500000000000000" pitchFamily="50" charset="-78"/>
              <a:ea typeface="Verdana" panose="020B0604030504040204" pitchFamily="34" charset="0"/>
              <a:cs typeface="Expo Office" panose="00000500000000000000" pitchFamily="50" charset="-78"/>
            </a:endParaRPr>
          </a:p>
        </p:txBody>
      </p:sp>
      <p:sp>
        <p:nvSpPr>
          <p:cNvPr id="31" name="Rectangle 30">
            <a:extLst>
              <a:ext uri="{FF2B5EF4-FFF2-40B4-BE49-F238E27FC236}">
                <a16:creationId xmlns:a16="http://schemas.microsoft.com/office/drawing/2014/main" id="{73DAC8F2-6B21-BB4B-8632-38F8B8609207}"/>
              </a:ext>
            </a:extLst>
          </p:cNvPr>
          <p:cNvSpPr/>
          <p:nvPr/>
        </p:nvSpPr>
        <p:spPr>
          <a:xfrm rot="18900000">
            <a:off x="3080636" y="5449102"/>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xpo Office" panose="00000500000000000000" pitchFamily="50" charset="-78"/>
              <a:ea typeface="Verdana" panose="020B0604030504040204" pitchFamily="34" charset="0"/>
              <a:cs typeface="Expo Office" panose="00000500000000000000" pitchFamily="50" charset="-78"/>
            </a:endParaRPr>
          </a:p>
        </p:txBody>
      </p:sp>
      <p:sp>
        <p:nvSpPr>
          <p:cNvPr id="32" name="Rectangle 31">
            <a:extLst>
              <a:ext uri="{FF2B5EF4-FFF2-40B4-BE49-F238E27FC236}">
                <a16:creationId xmlns:a16="http://schemas.microsoft.com/office/drawing/2014/main" id="{86D001DC-6CF2-5343-95CD-AFA0688A4B2B}"/>
              </a:ext>
            </a:extLst>
          </p:cNvPr>
          <p:cNvSpPr/>
          <p:nvPr/>
        </p:nvSpPr>
        <p:spPr>
          <a:xfrm rot="18900000">
            <a:off x="7774845" y="601891"/>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xpo Office" panose="00000500000000000000" pitchFamily="50" charset="-78"/>
              <a:ea typeface="Verdana" panose="020B0604030504040204" pitchFamily="34" charset="0"/>
              <a:cs typeface="Expo Office" panose="00000500000000000000" pitchFamily="50" charset="-78"/>
            </a:endParaRPr>
          </a:p>
        </p:txBody>
      </p:sp>
      <p:sp>
        <p:nvSpPr>
          <p:cNvPr id="33" name="Rectangle 32">
            <a:extLst>
              <a:ext uri="{FF2B5EF4-FFF2-40B4-BE49-F238E27FC236}">
                <a16:creationId xmlns:a16="http://schemas.microsoft.com/office/drawing/2014/main" id="{CE9261B3-5573-8B4D-AE67-B68A5A1E5345}"/>
              </a:ext>
            </a:extLst>
          </p:cNvPr>
          <p:cNvSpPr/>
          <p:nvPr/>
        </p:nvSpPr>
        <p:spPr>
          <a:xfrm rot="18900000">
            <a:off x="7774845" y="2226506"/>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xpo Office" panose="00000500000000000000" pitchFamily="50" charset="-78"/>
              <a:ea typeface="Verdana" panose="020B0604030504040204" pitchFamily="34" charset="0"/>
              <a:cs typeface="Expo Office" panose="00000500000000000000" pitchFamily="50" charset="-78"/>
            </a:endParaRPr>
          </a:p>
        </p:txBody>
      </p:sp>
      <p:sp>
        <p:nvSpPr>
          <p:cNvPr id="34" name="Rectangle 33">
            <a:extLst>
              <a:ext uri="{FF2B5EF4-FFF2-40B4-BE49-F238E27FC236}">
                <a16:creationId xmlns:a16="http://schemas.microsoft.com/office/drawing/2014/main" id="{E41E366D-BEBE-D641-8804-A9700CD5CB9C}"/>
              </a:ext>
            </a:extLst>
          </p:cNvPr>
          <p:cNvSpPr/>
          <p:nvPr/>
        </p:nvSpPr>
        <p:spPr>
          <a:xfrm rot="18900000">
            <a:off x="7774845" y="3824487"/>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xpo Office" panose="00000500000000000000" pitchFamily="50" charset="-78"/>
              <a:ea typeface="Verdana" panose="020B0604030504040204" pitchFamily="34" charset="0"/>
              <a:cs typeface="Expo Office" panose="00000500000000000000" pitchFamily="50" charset="-78"/>
            </a:endParaRPr>
          </a:p>
        </p:txBody>
      </p:sp>
      <p:sp>
        <p:nvSpPr>
          <p:cNvPr id="35" name="Rectangle 34">
            <a:extLst>
              <a:ext uri="{FF2B5EF4-FFF2-40B4-BE49-F238E27FC236}">
                <a16:creationId xmlns:a16="http://schemas.microsoft.com/office/drawing/2014/main" id="{F1114E7A-AA97-7D4E-B00B-79F6AD4A5092}"/>
              </a:ext>
            </a:extLst>
          </p:cNvPr>
          <p:cNvSpPr/>
          <p:nvPr/>
        </p:nvSpPr>
        <p:spPr>
          <a:xfrm rot="18900000">
            <a:off x="7774845" y="5449102"/>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xpo Office" panose="00000500000000000000" pitchFamily="50" charset="-78"/>
              <a:ea typeface="Verdana" panose="020B0604030504040204" pitchFamily="34" charset="0"/>
              <a:cs typeface="Expo Office" panose="00000500000000000000" pitchFamily="50" charset="-78"/>
            </a:endParaRPr>
          </a:p>
        </p:txBody>
      </p:sp>
      <p:sp>
        <p:nvSpPr>
          <p:cNvPr id="18" name="Rectangle 17">
            <a:extLst>
              <a:ext uri="{FF2B5EF4-FFF2-40B4-BE49-F238E27FC236}">
                <a16:creationId xmlns:a16="http://schemas.microsoft.com/office/drawing/2014/main" id="{20475A70-EC07-A24D-861E-6B1639A1CC9A}"/>
              </a:ext>
            </a:extLst>
          </p:cNvPr>
          <p:cNvSpPr/>
          <p:nvPr/>
        </p:nvSpPr>
        <p:spPr>
          <a:xfrm>
            <a:off x="3078719" y="576728"/>
            <a:ext cx="269625" cy="307777"/>
          </a:xfrm>
          <a:prstGeom prst="rect">
            <a:avLst/>
          </a:prstGeom>
        </p:spPr>
        <p:txBody>
          <a:bodyPr wrap="none">
            <a:spAutoFit/>
          </a:bodyPr>
          <a:lstStyle/>
          <a:p>
            <a:pPr algn="ctr"/>
            <a:r>
              <a:rPr lang="en-US" sz="14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1</a:t>
            </a:r>
            <a:endParaRPr lang="en-GB" sz="1400" dirty="0">
              <a:solidFill>
                <a:schemeClr val="bg1"/>
              </a:solidFill>
              <a:latin typeface="Expo Office" panose="00000500000000000000" pitchFamily="50" charset="-78"/>
              <a:ea typeface="Verdana" panose="020B0604030504040204" pitchFamily="34" charset="0"/>
              <a:cs typeface="Expo Office" panose="00000500000000000000" pitchFamily="50" charset="-78"/>
            </a:endParaRPr>
          </a:p>
        </p:txBody>
      </p:sp>
      <p:sp>
        <p:nvSpPr>
          <p:cNvPr id="72" name="Rectangle 71">
            <a:extLst>
              <a:ext uri="{FF2B5EF4-FFF2-40B4-BE49-F238E27FC236}">
                <a16:creationId xmlns:a16="http://schemas.microsoft.com/office/drawing/2014/main" id="{7AE82362-856B-D447-8505-FC38C9062DED}"/>
              </a:ext>
            </a:extLst>
          </p:cNvPr>
          <p:cNvSpPr/>
          <p:nvPr/>
        </p:nvSpPr>
        <p:spPr>
          <a:xfrm>
            <a:off x="3064292" y="2215838"/>
            <a:ext cx="298480" cy="307777"/>
          </a:xfrm>
          <a:prstGeom prst="rect">
            <a:avLst/>
          </a:prstGeom>
        </p:spPr>
        <p:txBody>
          <a:bodyPr wrap="none">
            <a:spAutoFit/>
          </a:bodyPr>
          <a:lstStyle/>
          <a:p>
            <a:pPr algn="ctr"/>
            <a:r>
              <a:rPr lang="en-US" sz="14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2</a:t>
            </a:r>
            <a:endParaRPr lang="en-GB" sz="1400" dirty="0">
              <a:solidFill>
                <a:schemeClr val="bg1"/>
              </a:solidFill>
              <a:latin typeface="Expo Office" panose="00000500000000000000" pitchFamily="50" charset="-78"/>
              <a:ea typeface="Verdana" panose="020B0604030504040204" pitchFamily="34" charset="0"/>
              <a:cs typeface="Expo Office" panose="00000500000000000000" pitchFamily="50" charset="-78"/>
            </a:endParaRPr>
          </a:p>
        </p:txBody>
      </p:sp>
      <p:sp>
        <p:nvSpPr>
          <p:cNvPr id="73" name="Rectangle 72">
            <a:extLst>
              <a:ext uri="{FF2B5EF4-FFF2-40B4-BE49-F238E27FC236}">
                <a16:creationId xmlns:a16="http://schemas.microsoft.com/office/drawing/2014/main" id="{564AF0D8-CB92-8C45-B9AB-2CA1B512726F}"/>
              </a:ext>
            </a:extLst>
          </p:cNvPr>
          <p:cNvSpPr/>
          <p:nvPr/>
        </p:nvSpPr>
        <p:spPr>
          <a:xfrm>
            <a:off x="3064292" y="3809761"/>
            <a:ext cx="298480" cy="307777"/>
          </a:xfrm>
          <a:prstGeom prst="rect">
            <a:avLst/>
          </a:prstGeom>
        </p:spPr>
        <p:txBody>
          <a:bodyPr wrap="none">
            <a:spAutoFit/>
          </a:bodyPr>
          <a:lstStyle/>
          <a:p>
            <a:pPr algn="ctr"/>
            <a:r>
              <a:rPr lang="en-US" sz="14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3</a:t>
            </a:r>
            <a:endParaRPr lang="en-GB" sz="1400" dirty="0">
              <a:solidFill>
                <a:schemeClr val="bg1"/>
              </a:solidFill>
              <a:latin typeface="Expo Office" panose="00000500000000000000" pitchFamily="50" charset="-78"/>
              <a:ea typeface="Verdana" panose="020B0604030504040204" pitchFamily="34" charset="0"/>
              <a:cs typeface="Expo Office" panose="00000500000000000000" pitchFamily="50" charset="-78"/>
            </a:endParaRPr>
          </a:p>
        </p:txBody>
      </p:sp>
      <p:sp>
        <p:nvSpPr>
          <p:cNvPr id="74" name="Rectangle 73">
            <a:extLst>
              <a:ext uri="{FF2B5EF4-FFF2-40B4-BE49-F238E27FC236}">
                <a16:creationId xmlns:a16="http://schemas.microsoft.com/office/drawing/2014/main" id="{60ACC2DA-7DAD-2640-80E6-478E5743101C}"/>
              </a:ext>
            </a:extLst>
          </p:cNvPr>
          <p:cNvSpPr/>
          <p:nvPr/>
        </p:nvSpPr>
        <p:spPr>
          <a:xfrm>
            <a:off x="3053724" y="5432103"/>
            <a:ext cx="303288" cy="307777"/>
          </a:xfrm>
          <a:prstGeom prst="rect">
            <a:avLst/>
          </a:prstGeom>
        </p:spPr>
        <p:txBody>
          <a:bodyPr wrap="none">
            <a:spAutoFit/>
          </a:bodyPr>
          <a:lstStyle/>
          <a:p>
            <a:pPr algn="ctr"/>
            <a:r>
              <a:rPr lang="en-US" sz="14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4</a:t>
            </a:r>
            <a:endParaRPr lang="en-GB" sz="1400" dirty="0">
              <a:solidFill>
                <a:schemeClr val="bg1"/>
              </a:solidFill>
              <a:latin typeface="Expo Office" panose="00000500000000000000" pitchFamily="50" charset="-78"/>
              <a:ea typeface="Verdana" panose="020B0604030504040204" pitchFamily="34" charset="0"/>
              <a:cs typeface="Expo Office" panose="00000500000000000000" pitchFamily="50" charset="-78"/>
            </a:endParaRPr>
          </a:p>
        </p:txBody>
      </p:sp>
      <p:sp>
        <p:nvSpPr>
          <p:cNvPr id="75" name="Rectangle 74">
            <a:extLst>
              <a:ext uri="{FF2B5EF4-FFF2-40B4-BE49-F238E27FC236}">
                <a16:creationId xmlns:a16="http://schemas.microsoft.com/office/drawing/2014/main" id="{92342A2E-A405-7D4C-BB28-114AC018BBED}"/>
              </a:ext>
            </a:extLst>
          </p:cNvPr>
          <p:cNvSpPr/>
          <p:nvPr/>
        </p:nvSpPr>
        <p:spPr>
          <a:xfrm>
            <a:off x="7759112" y="576728"/>
            <a:ext cx="298480" cy="307777"/>
          </a:xfrm>
          <a:prstGeom prst="rect">
            <a:avLst/>
          </a:prstGeom>
        </p:spPr>
        <p:txBody>
          <a:bodyPr wrap="none">
            <a:spAutoFit/>
          </a:bodyPr>
          <a:lstStyle/>
          <a:p>
            <a:pPr algn="ctr"/>
            <a:r>
              <a:rPr lang="en-US" sz="14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5</a:t>
            </a:r>
            <a:endParaRPr lang="en-GB" sz="1400" dirty="0">
              <a:solidFill>
                <a:schemeClr val="bg1"/>
              </a:solidFill>
              <a:latin typeface="Expo Office" panose="00000500000000000000" pitchFamily="50" charset="-78"/>
              <a:ea typeface="Verdana" panose="020B0604030504040204" pitchFamily="34" charset="0"/>
              <a:cs typeface="Expo Office" panose="00000500000000000000" pitchFamily="50" charset="-78"/>
            </a:endParaRPr>
          </a:p>
        </p:txBody>
      </p:sp>
      <p:sp>
        <p:nvSpPr>
          <p:cNvPr id="76" name="Rectangle 75">
            <a:extLst>
              <a:ext uri="{FF2B5EF4-FFF2-40B4-BE49-F238E27FC236}">
                <a16:creationId xmlns:a16="http://schemas.microsoft.com/office/drawing/2014/main" id="{5C467D6E-AF7A-D043-9D90-89C332F29578}"/>
              </a:ext>
            </a:extLst>
          </p:cNvPr>
          <p:cNvSpPr/>
          <p:nvPr/>
        </p:nvSpPr>
        <p:spPr>
          <a:xfrm>
            <a:off x="7755906" y="2202868"/>
            <a:ext cx="304892" cy="307777"/>
          </a:xfrm>
          <a:prstGeom prst="rect">
            <a:avLst/>
          </a:prstGeom>
        </p:spPr>
        <p:txBody>
          <a:bodyPr wrap="none">
            <a:spAutoFit/>
          </a:bodyPr>
          <a:lstStyle/>
          <a:p>
            <a:pPr algn="ctr"/>
            <a:r>
              <a:rPr lang="en-US" sz="14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6</a:t>
            </a:r>
            <a:endParaRPr lang="en-GB" sz="1400" dirty="0">
              <a:solidFill>
                <a:schemeClr val="bg1"/>
              </a:solidFill>
              <a:latin typeface="Expo Office" panose="00000500000000000000" pitchFamily="50" charset="-78"/>
              <a:ea typeface="Verdana" panose="020B0604030504040204" pitchFamily="34" charset="0"/>
              <a:cs typeface="Expo Office" panose="00000500000000000000" pitchFamily="50" charset="-78"/>
            </a:endParaRPr>
          </a:p>
        </p:txBody>
      </p:sp>
      <p:sp>
        <p:nvSpPr>
          <p:cNvPr id="77" name="Rectangle 76">
            <a:extLst>
              <a:ext uri="{FF2B5EF4-FFF2-40B4-BE49-F238E27FC236}">
                <a16:creationId xmlns:a16="http://schemas.microsoft.com/office/drawing/2014/main" id="{E64E59BF-18E5-F945-A0F9-9F290E761D8A}"/>
              </a:ext>
            </a:extLst>
          </p:cNvPr>
          <p:cNvSpPr/>
          <p:nvPr/>
        </p:nvSpPr>
        <p:spPr>
          <a:xfrm>
            <a:off x="7767929" y="3809761"/>
            <a:ext cx="280846" cy="307777"/>
          </a:xfrm>
          <a:prstGeom prst="rect">
            <a:avLst/>
          </a:prstGeom>
        </p:spPr>
        <p:txBody>
          <a:bodyPr wrap="none">
            <a:spAutoFit/>
          </a:bodyPr>
          <a:lstStyle/>
          <a:p>
            <a:pPr algn="ctr"/>
            <a:r>
              <a:rPr lang="en-US" sz="14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7</a:t>
            </a:r>
            <a:endParaRPr lang="en-GB" sz="1400" dirty="0">
              <a:solidFill>
                <a:schemeClr val="bg1"/>
              </a:solidFill>
              <a:latin typeface="Expo Office" panose="00000500000000000000" pitchFamily="50" charset="-78"/>
              <a:ea typeface="Verdana" panose="020B0604030504040204" pitchFamily="34" charset="0"/>
              <a:cs typeface="Expo Office" panose="00000500000000000000" pitchFamily="50" charset="-78"/>
            </a:endParaRPr>
          </a:p>
        </p:txBody>
      </p:sp>
      <p:sp>
        <p:nvSpPr>
          <p:cNvPr id="78" name="Rectangle 77">
            <a:extLst>
              <a:ext uri="{FF2B5EF4-FFF2-40B4-BE49-F238E27FC236}">
                <a16:creationId xmlns:a16="http://schemas.microsoft.com/office/drawing/2014/main" id="{31778DE2-E785-B348-A73F-A3007F3DB51B}"/>
              </a:ext>
            </a:extLst>
          </p:cNvPr>
          <p:cNvSpPr/>
          <p:nvPr/>
        </p:nvSpPr>
        <p:spPr>
          <a:xfrm>
            <a:off x="7756708" y="5423939"/>
            <a:ext cx="303288" cy="307777"/>
          </a:xfrm>
          <a:prstGeom prst="rect">
            <a:avLst/>
          </a:prstGeom>
        </p:spPr>
        <p:txBody>
          <a:bodyPr wrap="none">
            <a:spAutoFit/>
          </a:bodyPr>
          <a:lstStyle/>
          <a:p>
            <a:pPr algn="ctr"/>
            <a:r>
              <a:rPr lang="en-US" sz="14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8</a:t>
            </a:r>
            <a:endParaRPr lang="en-GB" sz="1400" dirty="0">
              <a:solidFill>
                <a:schemeClr val="bg1"/>
              </a:solidFill>
              <a:latin typeface="Expo Office" panose="00000500000000000000" pitchFamily="50" charset="-78"/>
              <a:ea typeface="Verdana" panose="020B0604030504040204" pitchFamily="34" charset="0"/>
              <a:cs typeface="Expo Office" panose="00000500000000000000" pitchFamily="50" charset="-78"/>
            </a:endParaRPr>
          </a:p>
        </p:txBody>
      </p:sp>
      <p:sp>
        <p:nvSpPr>
          <p:cNvPr id="190" name="Rectangle 189">
            <a:extLst>
              <a:ext uri="{FF2B5EF4-FFF2-40B4-BE49-F238E27FC236}">
                <a16:creationId xmlns:a16="http://schemas.microsoft.com/office/drawing/2014/main" id="{166A0898-C21A-5E43-AD56-8810E9ADCAE2}"/>
              </a:ext>
            </a:extLst>
          </p:cNvPr>
          <p:cNvSpPr/>
          <p:nvPr/>
        </p:nvSpPr>
        <p:spPr>
          <a:xfrm>
            <a:off x="-24747" y="-22957"/>
            <a:ext cx="2862438" cy="6927851"/>
          </a:xfrm>
          <a:prstGeom prst="rect">
            <a:avLst/>
          </a:prstGeom>
          <a:gradFill flip="none" rotWithShape="1">
            <a:gsLst>
              <a:gs pos="27000">
                <a:srgbClr val="000000">
                  <a:alpha val="0"/>
                </a:srgbClr>
              </a:gs>
              <a:gs pos="59000">
                <a:schemeClr val="tx1">
                  <a:alpha val="67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xpo Office" panose="00000500000000000000" pitchFamily="50" charset="-78"/>
              <a:ea typeface="Verdana" panose="020B0604030504040204" pitchFamily="34" charset="0"/>
              <a:cs typeface="Expo Office" panose="00000500000000000000" pitchFamily="50" charset="-78"/>
            </a:endParaRPr>
          </a:p>
        </p:txBody>
      </p:sp>
      <p:pic>
        <p:nvPicPr>
          <p:cNvPr id="5" name="Picture 4">
            <a:extLst>
              <a:ext uri="{FF2B5EF4-FFF2-40B4-BE49-F238E27FC236}">
                <a16:creationId xmlns:a16="http://schemas.microsoft.com/office/drawing/2014/main" id="{29DECDE5-1138-2340-A56E-0DCFD10150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097" y="302719"/>
            <a:ext cx="1580765" cy="901554"/>
          </a:xfrm>
          <a:prstGeom prst="rect">
            <a:avLst/>
          </a:prstGeom>
        </p:spPr>
      </p:pic>
      <p:sp>
        <p:nvSpPr>
          <p:cNvPr id="43" name="Rectangle 42">
            <a:extLst>
              <a:ext uri="{FF2B5EF4-FFF2-40B4-BE49-F238E27FC236}">
                <a16:creationId xmlns:a16="http://schemas.microsoft.com/office/drawing/2014/main" id="{C8CE4795-FCD0-814A-806C-38D3AB95DDB8}"/>
              </a:ext>
            </a:extLst>
          </p:cNvPr>
          <p:cNvSpPr/>
          <p:nvPr/>
        </p:nvSpPr>
        <p:spPr>
          <a:xfrm>
            <a:off x="2851443" y="6659011"/>
            <a:ext cx="7327273" cy="215444"/>
          </a:xfrm>
          <a:prstGeom prst="rect">
            <a:avLst/>
          </a:prstGeom>
        </p:spPr>
        <p:txBody>
          <a:bodyPr wrap="square">
            <a:spAutoFit/>
          </a:bodyPr>
          <a:lstStyle/>
          <a:p>
            <a:r>
              <a:rPr lang="en-US" sz="800" b="1" dirty="0">
                <a:solidFill>
                  <a:schemeClr val="tx1">
                    <a:lumMod val="85000"/>
                    <a:lumOff val="15000"/>
                  </a:schemeClr>
                </a:solidFill>
                <a:latin typeface="Expo Office" panose="00000500000000000000" pitchFamily="50" charset="-78"/>
                <a:ea typeface="Verdana" panose="020B0604030504040204" pitchFamily="34" charset="0"/>
                <a:cs typeface="Expo Office" panose="00000500000000000000" pitchFamily="50" charset="-78"/>
              </a:rPr>
              <a:t>*This itinerary is for illustrative purposes and can be adapted to your needs and requirements. Contents may change.</a:t>
            </a:r>
            <a:endParaRPr lang="en-GB" sz="800" b="1" dirty="0">
              <a:solidFill>
                <a:schemeClr val="tx1">
                  <a:lumMod val="85000"/>
                  <a:lumOff val="15000"/>
                </a:schemeClr>
              </a:solidFill>
              <a:latin typeface="Expo Office" panose="00000500000000000000" pitchFamily="50" charset="-78"/>
              <a:ea typeface="Verdana" panose="020B0604030504040204" pitchFamily="34" charset="0"/>
              <a:cs typeface="Expo Office" panose="00000500000000000000" pitchFamily="50" charset="-78"/>
            </a:endParaRPr>
          </a:p>
        </p:txBody>
      </p:sp>
      <p:sp>
        <p:nvSpPr>
          <p:cNvPr id="228" name="Rectangular Callout 227">
            <a:extLst>
              <a:ext uri="{FF2B5EF4-FFF2-40B4-BE49-F238E27FC236}">
                <a16:creationId xmlns:a16="http://schemas.microsoft.com/office/drawing/2014/main" id="{1BAC10C0-AC83-A64C-945A-E5600FE2B80D}"/>
              </a:ext>
            </a:extLst>
          </p:cNvPr>
          <p:cNvSpPr/>
          <p:nvPr/>
        </p:nvSpPr>
        <p:spPr>
          <a:xfrm>
            <a:off x="3638650" y="3563905"/>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xpo Office" panose="00000500000000000000" pitchFamily="50" charset="-78"/>
              <a:ea typeface="Verdana" panose="020B0604030504040204" pitchFamily="34" charset="0"/>
              <a:cs typeface="Expo Office" panose="00000500000000000000" pitchFamily="50" charset="-78"/>
            </a:endParaRPr>
          </a:p>
        </p:txBody>
      </p:sp>
      <p:sp>
        <p:nvSpPr>
          <p:cNvPr id="229" name="Rectangle 228">
            <a:extLst>
              <a:ext uri="{FF2B5EF4-FFF2-40B4-BE49-F238E27FC236}">
                <a16:creationId xmlns:a16="http://schemas.microsoft.com/office/drawing/2014/main" id="{32592605-C4A6-984B-B67B-77E714A9293A}"/>
              </a:ext>
            </a:extLst>
          </p:cNvPr>
          <p:cNvSpPr/>
          <p:nvPr/>
        </p:nvSpPr>
        <p:spPr>
          <a:xfrm>
            <a:off x="3662963" y="3582593"/>
            <a:ext cx="2532341" cy="400110"/>
          </a:xfrm>
          <a:prstGeom prst="rect">
            <a:avLst/>
          </a:prstGeom>
        </p:spPr>
        <p:txBody>
          <a:bodyPr wrap="square">
            <a:spAutoFit/>
          </a:bodyPr>
          <a:lstStyle/>
          <a:p>
            <a:pPr lvl="0"/>
            <a:r>
              <a:rPr lang="en-US" sz="1000" b="1" dirty="0">
                <a:solidFill>
                  <a:schemeClr val="tx1">
                    <a:lumMod val="85000"/>
                    <a:lumOff val="15000"/>
                  </a:schemeClr>
                </a:solidFill>
                <a:latin typeface="Expo Office" panose="00000500000000000000" pitchFamily="50" charset="-78"/>
                <a:ea typeface="Verdana" panose="020B0604030504040204" pitchFamily="34" charset="0"/>
                <a:cs typeface="Expo Office" panose="00000500000000000000" pitchFamily="50" charset="-78"/>
              </a:rPr>
              <a:t>EXPLORE ART &amp; DESIGN THROUGHOUT THE EXPO SITE</a:t>
            </a:r>
          </a:p>
        </p:txBody>
      </p:sp>
      <p:grpSp>
        <p:nvGrpSpPr>
          <p:cNvPr id="230" name="Group 229"/>
          <p:cNvGrpSpPr/>
          <p:nvPr/>
        </p:nvGrpSpPr>
        <p:grpSpPr>
          <a:xfrm>
            <a:off x="3721757" y="4817409"/>
            <a:ext cx="2382057" cy="190225"/>
            <a:chOff x="4127744" y="1543986"/>
            <a:chExt cx="2382057" cy="190225"/>
          </a:xfrm>
        </p:grpSpPr>
        <p:grpSp>
          <p:nvGrpSpPr>
            <p:cNvPr id="232" name="Group 231">
              <a:extLst>
                <a:ext uri="{FF2B5EF4-FFF2-40B4-BE49-F238E27FC236}">
                  <a16:creationId xmlns:a16="http://schemas.microsoft.com/office/drawing/2014/main" id="{081C7439-6304-E54F-B13F-FC1D779355AF}"/>
                </a:ext>
              </a:extLst>
            </p:cNvPr>
            <p:cNvGrpSpPr/>
            <p:nvPr/>
          </p:nvGrpSpPr>
          <p:grpSpPr>
            <a:xfrm>
              <a:off x="4127744" y="1564934"/>
              <a:ext cx="689224" cy="169277"/>
              <a:chOff x="4597294" y="2415680"/>
              <a:chExt cx="689224" cy="169277"/>
            </a:xfrm>
          </p:grpSpPr>
          <p:sp>
            <p:nvSpPr>
              <p:cNvPr id="234" name="Pentagon 233">
                <a:extLst>
                  <a:ext uri="{FF2B5EF4-FFF2-40B4-BE49-F238E27FC236}">
                    <a16:creationId xmlns:a16="http://schemas.microsoft.com/office/drawing/2014/main" id="{B010C47A-C9E0-AF40-9E87-C4817FE84092}"/>
                  </a:ext>
                </a:extLst>
              </p:cNvPr>
              <p:cNvSpPr/>
              <p:nvPr/>
            </p:nvSpPr>
            <p:spPr>
              <a:xfrm>
                <a:off x="4625615" y="2449936"/>
                <a:ext cx="618960" cy="98149"/>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235" name="Rectangle 234">
                <a:extLst>
                  <a:ext uri="{FF2B5EF4-FFF2-40B4-BE49-F238E27FC236}">
                    <a16:creationId xmlns:a16="http://schemas.microsoft.com/office/drawing/2014/main" id="{EC3C1C56-1437-CF40-B81A-C09A08752620}"/>
                  </a:ext>
                </a:extLst>
              </p:cNvPr>
              <p:cNvSpPr/>
              <p:nvPr/>
            </p:nvSpPr>
            <p:spPr>
              <a:xfrm>
                <a:off x="4597294" y="2415680"/>
                <a:ext cx="689224" cy="169277"/>
              </a:xfrm>
              <a:prstGeom prst="rect">
                <a:avLst/>
              </a:prstGeom>
            </p:spPr>
            <p:txBody>
              <a:bodyPr wrap="squar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PUBLIC REALM</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cxnSp>
          <p:nvCxnSpPr>
            <p:cNvPr id="233" name="Straight Connector 232">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39" name="Rectangle 238">
            <a:extLst>
              <a:ext uri="{FF2B5EF4-FFF2-40B4-BE49-F238E27FC236}">
                <a16:creationId xmlns:a16="http://schemas.microsoft.com/office/drawing/2014/main" id="{B45D4842-259C-E441-AD35-FCAF415E29F6}"/>
              </a:ext>
            </a:extLst>
          </p:cNvPr>
          <p:cNvSpPr/>
          <p:nvPr/>
        </p:nvSpPr>
        <p:spPr>
          <a:xfrm>
            <a:off x="3648179" y="3986989"/>
            <a:ext cx="2568154" cy="738664"/>
          </a:xfrm>
          <a:prstGeom prst="rect">
            <a:avLst/>
          </a:prstGeom>
        </p:spPr>
        <p:txBody>
          <a:bodyPr wrap="square">
            <a:spAutoFit/>
          </a:bodyPr>
          <a:lstStyle/>
          <a:p>
            <a:r>
              <a:rPr lang="en-US" sz="700" dirty="0">
                <a:latin typeface="Expo Office" panose="00000500000000000000" pitchFamily="50" charset="-78"/>
                <a:ea typeface="Verdana" panose="020B0604030504040204" pitchFamily="34" charset="0"/>
                <a:cs typeface="Expo Office" panose="00000500000000000000" pitchFamily="50" charset="-78"/>
              </a:rPr>
              <a:t>Enjoy a walk through the Expo site, a showcase of breakthrough </a:t>
            </a:r>
            <a:r>
              <a:rPr lang="en-US" sz="700" dirty="0" err="1">
                <a:latin typeface="Expo Office" panose="00000500000000000000" pitchFamily="50" charset="-78"/>
                <a:ea typeface="Verdana" panose="020B0604030504040204" pitchFamily="34" charset="0"/>
                <a:cs typeface="Expo Office" panose="00000500000000000000" pitchFamily="50" charset="-78"/>
              </a:rPr>
              <a:t>designS</a:t>
            </a:r>
            <a:r>
              <a:rPr lang="en-US" sz="700" dirty="0">
                <a:latin typeface="Expo Office" panose="00000500000000000000" pitchFamily="50" charset="-78"/>
                <a:ea typeface="Verdana" panose="020B0604030504040204" pitchFamily="34" charset="0"/>
                <a:cs typeface="Expo Office" panose="00000500000000000000" pitchFamily="50" charset="-78"/>
              </a:rPr>
              <a:t> and a celebration of the cultural and architectural traditions of the region. Admire the site’s signage based on traditional UAE weaving and see a series of sculpted benches, designed in the shapes of Arabic script. </a:t>
            </a:r>
          </a:p>
        </p:txBody>
      </p:sp>
      <p:sp>
        <p:nvSpPr>
          <p:cNvPr id="240" name="Rectangular Callout 239">
            <a:extLst>
              <a:ext uri="{FF2B5EF4-FFF2-40B4-BE49-F238E27FC236}">
                <a16:creationId xmlns:a16="http://schemas.microsoft.com/office/drawing/2014/main" id="{ED1DD338-D4B1-3D4C-9BB6-02E9E80631B0}"/>
              </a:ext>
            </a:extLst>
          </p:cNvPr>
          <p:cNvSpPr/>
          <p:nvPr/>
        </p:nvSpPr>
        <p:spPr>
          <a:xfrm>
            <a:off x="3636955" y="5197983"/>
            <a:ext cx="3120286" cy="1440099"/>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xpo Office" panose="00000500000000000000" pitchFamily="50" charset="-78"/>
              <a:ea typeface="Verdana" panose="020B0604030504040204" pitchFamily="34" charset="0"/>
              <a:cs typeface="Expo Office" panose="00000500000000000000" pitchFamily="50" charset="-78"/>
            </a:endParaRPr>
          </a:p>
        </p:txBody>
      </p:sp>
      <p:sp>
        <p:nvSpPr>
          <p:cNvPr id="241" name="Rectangle 240">
            <a:extLst>
              <a:ext uri="{FF2B5EF4-FFF2-40B4-BE49-F238E27FC236}">
                <a16:creationId xmlns:a16="http://schemas.microsoft.com/office/drawing/2014/main" id="{32592605-C4A6-984B-B67B-77E714A9293A}"/>
              </a:ext>
            </a:extLst>
          </p:cNvPr>
          <p:cNvSpPr/>
          <p:nvPr/>
        </p:nvSpPr>
        <p:spPr>
          <a:xfrm>
            <a:off x="3652277" y="5211945"/>
            <a:ext cx="2636666" cy="400110"/>
          </a:xfrm>
          <a:prstGeom prst="rect">
            <a:avLst/>
          </a:prstGeom>
        </p:spPr>
        <p:txBody>
          <a:bodyPr wrap="square">
            <a:spAutoFit/>
          </a:bodyPr>
          <a:lstStyle/>
          <a:p>
            <a:pPr lvl="0"/>
            <a:r>
              <a:rPr lang="en-US" sz="1000" b="1" dirty="0">
                <a:latin typeface="Expo Office" panose="00000500000000000000" pitchFamily="50" charset="-78"/>
                <a:ea typeface="Verdana" panose="020B0604030504040204" pitchFamily="34" charset="0"/>
                <a:cs typeface="Expo Office" panose="00000500000000000000" pitchFamily="50" charset="-78"/>
              </a:rPr>
              <a:t>VISIT A 9,000-YEAR-OLD SOIL ARCHITECTURE </a:t>
            </a:r>
            <a:r>
              <a:rPr lang="en-US" sz="1000" b="1" dirty="0">
                <a:solidFill>
                  <a:schemeClr val="tx1">
                    <a:lumMod val="85000"/>
                    <a:lumOff val="15000"/>
                  </a:schemeClr>
                </a:solidFill>
                <a:latin typeface="Expo Office" panose="00000500000000000000" pitchFamily="50" charset="-78"/>
                <a:ea typeface="Verdana" panose="020B0604030504040204" pitchFamily="34" charset="0"/>
                <a:cs typeface="Expo Office" panose="00000500000000000000" pitchFamily="50" charset="-78"/>
              </a:rPr>
              <a:t>OF AUSTRIA</a:t>
            </a:r>
          </a:p>
        </p:txBody>
      </p:sp>
      <p:sp>
        <p:nvSpPr>
          <p:cNvPr id="242" name="Rectangle 241">
            <a:extLst>
              <a:ext uri="{FF2B5EF4-FFF2-40B4-BE49-F238E27FC236}">
                <a16:creationId xmlns:a16="http://schemas.microsoft.com/office/drawing/2014/main" id="{B45D4842-259C-E441-AD35-FCAF415E29F6}"/>
              </a:ext>
            </a:extLst>
          </p:cNvPr>
          <p:cNvSpPr/>
          <p:nvPr/>
        </p:nvSpPr>
        <p:spPr>
          <a:xfrm>
            <a:off x="3637466" y="5573973"/>
            <a:ext cx="2579641" cy="738664"/>
          </a:xfrm>
          <a:prstGeom prst="rect">
            <a:avLst/>
          </a:prstGeom>
        </p:spPr>
        <p:txBody>
          <a:bodyPr wrap="square">
            <a:spAutoFit/>
          </a:bodyPr>
          <a:lstStyle/>
          <a:p>
            <a:pPr marL="7696">
              <a:spcBef>
                <a:spcPts val="197"/>
              </a:spcBef>
            </a:pPr>
            <a:r>
              <a:rPr lang="en-US" sz="700" dirty="0">
                <a:latin typeface="Expo Office" panose="00000500000000000000" pitchFamily="50" charset="-78"/>
                <a:ea typeface="Verdana" panose="020B0604030504040204" pitchFamily="34" charset="0"/>
                <a:cs typeface="Expo Office" panose="00000500000000000000" pitchFamily="50" charset="-78"/>
              </a:rPr>
              <a:t>Austria is a nation innovative ideas. This is reflected in its decision to use a 9,000-year-old soil to build its pavilion, which comprises 47 truncated cones. The structure will be ventilated through its innovative use of the cones, and will house exhibitions, workshops and installations. </a:t>
            </a:r>
          </a:p>
        </p:txBody>
      </p:sp>
      <p:grpSp>
        <p:nvGrpSpPr>
          <p:cNvPr id="243" name="Group 242"/>
          <p:cNvGrpSpPr/>
          <p:nvPr/>
        </p:nvGrpSpPr>
        <p:grpSpPr>
          <a:xfrm>
            <a:off x="3726888" y="6441336"/>
            <a:ext cx="2392438" cy="195591"/>
            <a:chOff x="4117363" y="1543986"/>
            <a:chExt cx="2392438" cy="195591"/>
          </a:xfrm>
        </p:grpSpPr>
        <p:grpSp>
          <p:nvGrpSpPr>
            <p:cNvPr id="244" name="Group 243">
              <a:extLst>
                <a:ext uri="{FF2B5EF4-FFF2-40B4-BE49-F238E27FC236}">
                  <a16:creationId xmlns:a16="http://schemas.microsoft.com/office/drawing/2014/main" id="{4A6EBEBB-D25F-6246-8F18-ADC65EDAD08C}"/>
                </a:ext>
              </a:extLst>
            </p:cNvPr>
            <p:cNvGrpSpPr/>
            <p:nvPr/>
          </p:nvGrpSpPr>
          <p:grpSpPr>
            <a:xfrm>
              <a:off x="4679543" y="1569697"/>
              <a:ext cx="682847" cy="169277"/>
              <a:chOff x="4443876" y="2420443"/>
              <a:chExt cx="682847" cy="169277"/>
            </a:xfrm>
          </p:grpSpPr>
          <p:sp>
            <p:nvSpPr>
              <p:cNvPr id="249" name="Pentagon 248">
                <a:extLst>
                  <a:ext uri="{FF2B5EF4-FFF2-40B4-BE49-F238E27FC236}">
                    <a16:creationId xmlns:a16="http://schemas.microsoft.com/office/drawing/2014/main" id="{9C6377C1-E197-2448-94D9-4A485BEF800D}"/>
                  </a:ext>
                </a:extLst>
              </p:cNvPr>
              <p:cNvSpPr/>
              <p:nvPr/>
            </p:nvSpPr>
            <p:spPr>
              <a:xfrm>
                <a:off x="4477946" y="2452462"/>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250" name="Rectangle 249">
                <a:extLst>
                  <a:ext uri="{FF2B5EF4-FFF2-40B4-BE49-F238E27FC236}">
                    <a16:creationId xmlns:a16="http://schemas.microsoft.com/office/drawing/2014/main" id="{147F0CBC-9194-C04A-B820-D13D825D1ABA}"/>
                  </a:ext>
                </a:extLst>
              </p:cNvPr>
              <p:cNvSpPr/>
              <p:nvPr/>
            </p:nvSpPr>
            <p:spPr>
              <a:xfrm>
                <a:off x="4443876" y="2420443"/>
                <a:ext cx="651140" cy="169277"/>
              </a:xfrm>
              <a:prstGeom prst="rect">
                <a:avLst/>
              </a:prstGeom>
            </p:spPr>
            <p:txBody>
              <a:bodyPr wrap="non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OPPORTUNITY</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grpSp>
          <p:nvGrpSpPr>
            <p:cNvPr id="245" name="Group 244">
              <a:extLst>
                <a:ext uri="{FF2B5EF4-FFF2-40B4-BE49-F238E27FC236}">
                  <a16:creationId xmlns:a16="http://schemas.microsoft.com/office/drawing/2014/main" id="{081C7439-6304-E54F-B13F-FC1D779355AF}"/>
                </a:ext>
              </a:extLst>
            </p:cNvPr>
            <p:cNvGrpSpPr/>
            <p:nvPr/>
          </p:nvGrpSpPr>
          <p:grpSpPr>
            <a:xfrm>
              <a:off x="4117363" y="1570300"/>
              <a:ext cx="576931" cy="169277"/>
              <a:chOff x="4586913" y="2421046"/>
              <a:chExt cx="576931" cy="169277"/>
            </a:xfrm>
          </p:grpSpPr>
          <p:sp>
            <p:nvSpPr>
              <p:cNvPr id="247" name="Pentagon 246">
                <a:extLst>
                  <a:ext uri="{FF2B5EF4-FFF2-40B4-BE49-F238E27FC236}">
                    <a16:creationId xmlns:a16="http://schemas.microsoft.com/office/drawing/2014/main" id="{B010C47A-C9E0-AF40-9E87-C4817FE84092}"/>
                  </a:ext>
                </a:extLst>
              </p:cNvPr>
              <p:cNvSpPr/>
              <p:nvPr/>
            </p:nvSpPr>
            <p:spPr>
              <a:xfrm>
                <a:off x="4625615" y="2455296"/>
                <a:ext cx="451514" cy="96794"/>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248" name="Rectangle 247">
                <a:extLst>
                  <a:ext uri="{FF2B5EF4-FFF2-40B4-BE49-F238E27FC236}">
                    <a16:creationId xmlns:a16="http://schemas.microsoft.com/office/drawing/2014/main" id="{EC3C1C56-1437-CF40-B81A-C09A08752620}"/>
                  </a:ext>
                </a:extLst>
              </p:cNvPr>
              <p:cNvSpPr/>
              <p:nvPr/>
            </p:nvSpPr>
            <p:spPr>
              <a:xfrm>
                <a:off x="4586913" y="2421046"/>
                <a:ext cx="576931" cy="169277"/>
              </a:xfrm>
              <a:prstGeom prst="rect">
                <a:avLst/>
              </a:prstGeom>
            </p:spPr>
            <p:txBody>
              <a:bodyPr wrap="squar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AUSTRIA</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cxnSp>
          <p:nvCxnSpPr>
            <p:cNvPr id="246" name="Straight Connector 245">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8352392" y="5166598"/>
            <a:ext cx="3638733" cy="1453838"/>
            <a:chOff x="8352392" y="3560985"/>
            <a:chExt cx="3638733" cy="1453838"/>
          </a:xfrm>
        </p:grpSpPr>
        <p:sp>
          <p:nvSpPr>
            <p:cNvPr id="264" name="Rectangular Callout 263">
              <a:extLst>
                <a:ext uri="{FF2B5EF4-FFF2-40B4-BE49-F238E27FC236}">
                  <a16:creationId xmlns:a16="http://schemas.microsoft.com/office/drawing/2014/main" id="{E80A93C1-7CEC-2C47-BA61-CE2EF8815831}"/>
                </a:ext>
              </a:extLst>
            </p:cNvPr>
            <p:cNvSpPr/>
            <p:nvPr/>
          </p:nvSpPr>
          <p:spPr>
            <a:xfrm>
              <a:off x="8352392" y="3561587"/>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265" name="Rectangle 264">
              <a:extLst>
                <a:ext uri="{FF2B5EF4-FFF2-40B4-BE49-F238E27FC236}">
                  <a16:creationId xmlns:a16="http://schemas.microsoft.com/office/drawing/2014/main" id="{9E8C3A2E-BFDF-D344-937F-FF77DA14F447}"/>
                </a:ext>
              </a:extLst>
            </p:cNvPr>
            <p:cNvSpPr/>
            <p:nvPr/>
          </p:nvSpPr>
          <p:spPr>
            <a:xfrm>
              <a:off x="8357771" y="3574763"/>
              <a:ext cx="2398628" cy="369332"/>
            </a:xfrm>
            <a:prstGeom prst="rect">
              <a:avLst/>
            </a:prstGeom>
          </p:spPr>
          <p:txBody>
            <a:bodyPr wrap="square">
              <a:spAutoFit/>
            </a:bodyPr>
            <a:lstStyle/>
            <a:p>
              <a:pPr lvl="0"/>
              <a:r>
                <a:rPr lang="en-US" sz="900" b="1" dirty="0">
                  <a:solidFill>
                    <a:schemeClr val="tx1">
                      <a:lumMod val="85000"/>
                      <a:lumOff val="15000"/>
                    </a:schemeClr>
                  </a:solidFill>
                  <a:latin typeface="Expo Office" panose="00000500000000000000" pitchFamily="50" charset="-78"/>
                  <a:ea typeface="Verdana" panose="020B0604030504040204" pitchFamily="34" charset="0"/>
                  <a:cs typeface="Expo Office" panose="00000500000000000000" pitchFamily="50" charset="-78"/>
                </a:rPr>
                <a:t>WATCH A SHOW AT AL WASL DOME – THE HEART OF EXPO 2020</a:t>
              </a:r>
            </a:p>
          </p:txBody>
        </p:sp>
        <p:sp>
          <p:nvSpPr>
            <p:cNvPr id="266" name="Rectangle 265">
              <a:extLst>
                <a:ext uri="{FF2B5EF4-FFF2-40B4-BE49-F238E27FC236}">
                  <a16:creationId xmlns:a16="http://schemas.microsoft.com/office/drawing/2014/main" id="{AA1642DF-DFE2-1A4B-B4BB-82B64DCC120F}"/>
                </a:ext>
              </a:extLst>
            </p:cNvPr>
            <p:cNvSpPr/>
            <p:nvPr/>
          </p:nvSpPr>
          <p:spPr>
            <a:xfrm>
              <a:off x="8354336" y="3980378"/>
              <a:ext cx="2524343" cy="738664"/>
            </a:xfrm>
            <a:prstGeom prst="rect">
              <a:avLst/>
            </a:prstGeom>
          </p:spPr>
          <p:txBody>
            <a:bodyPr wrap="square">
              <a:spAutoFit/>
            </a:bodyPr>
            <a:lstStyle/>
            <a:p>
              <a:pPr marL="7696">
                <a:spcBef>
                  <a:spcPts val="197"/>
                </a:spcBef>
              </a:pPr>
              <a:r>
                <a:rPr lang="en-US" sz="700" dirty="0">
                  <a:latin typeface="Expo Office" panose="00000500000000000000" pitchFamily="50" charset="-78"/>
                  <a:ea typeface="Verdana" panose="020B0604030504040204" pitchFamily="34" charset="0"/>
                  <a:cs typeface="Expo Office" panose="00000500000000000000" pitchFamily="50" charset="-78"/>
                </a:rPr>
                <a:t>Designed by Adrian Smith + Gordon Gill Architecture, the trellis design evokes the Expo 2020 logo. Discover the innovative technology used to piece together the trellis and the mechanism behind enveloping it in the material that makes it one of the world's largest 360-degree projection canvases. </a:t>
              </a:r>
              <a:endParaRPr lang="en-US" sz="700" dirty="0">
                <a:solidFill>
                  <a:schemeClr val="tx1">
                    <a:lumMod val="85000"/>
                    <a:lumOff val="15000"/>
                  </a:schemeClr>
                </a:solidFill>
                <a:latin typeface="Expo Office" panose="00000500000000000000" pitchFamily="50" charset="-78"/>
                <a:ea typeface="Verdana" panose="020B0604030504040204" pitchFamily="34" charset="0"/>
                <a:cs typeface="Expo Office" panose="00000500000000000000" pitchFamily="50" charset="-78"/>
              </a:endParaRPr>
            </a:p>
          </p:txBody>
        </p:sp>
        <p:grpSp>
          <p:nvGrpSpPr>
            <p:cNvPr id="267" name="Group 266">
              <a:extLst>
                <a:ext uri="{FF2B5EF4-FFF2-40B4-BE49-F238E27FC236}">
                  <a16:creationId xmlns:a16="http://schemas.microsoft.com/office/drawing/2014/main" id="{53FDC0B7-823F-C148-875C-2473072A4533}"/>
                </a:ext>
              </a:extLst>
            </p:cNvPr>
            <p:cNvGrpSpPr/>
            <p:nvPr/>
          </p:nvGrpSpPr>
          <p:grpSpPr>
            <a:xfrm>
              <a:off x="8406365" y="4812765"/>
              <a:ext cx="2350033" cy="199891"/>
              <a:chOff x="4124237" y="1543986"/>
              <a:chExt cx="2350033" cy="199891"/>
            </a:xfrm>
          </p:grpSpPr>
          <p:grpSp>
            <p:nvGrpSpPr>
              <p:cNvPr id="268" name="Group 267">
                <a:extLst>
                  <a:ext uri="{FF2B5EF4-FFF2-40B4-BE49-F238E27FC236}">
                    <a16:creationId xmlns:a16="http://schemas.microsoft.com/office/drawing/2014/main" id="{83E0B75C-4828-FF46-B796-2AF01AC49E60}"/>
                  </a:ext>
                </a:extLst>
              </p:cNvPr>
              <p:cNvGrpSpPr/>
              <p:nvPr/>
            </p:nvGrpSpPr>
            <p:grpSpPr>
              <a:xfrm>
                <a:off x="4892578" y="1574600"/>
                <a:ext cx="697627" cy="169277"/>
                <a:chOff x="4656911" y="2425346"/>
                <a:chExt cx="697627" cy="169277"/>
              </a:xfrm>
            </p:grpSpPr>
            <p:sp>
              <p:nvSpPr>
                <p:cNvPr id="273" name="Pentagon 272">
                  <a:extLst>
                    <a:ext uri="{FF2B5EF4-FFF2-40B4-BE49-F238E27FC236}">
                      <a16:creationId xmlns:a16="http://schemas.microsoft.com/office/drawing/2014/main" id="{ECFAF27E-C7CA-5F47-83EE-C1F6FB7E244C}"/>
                    </a:ext>
                  </a:extLst>
                </p:cNvPr>
                <p:cNvSpPr/>
                <p:nvPr/>
              </p:nvSpPr>
              <p:spPr>
                <a:xfrm>
                  <a:off x="4693585" y="2460199"/>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274" name="Rectangle 273">
                  <a:extLst>
                    <a:ext uri="{FF2B5EF4-FFF2-40B4-BE49-F238E27FC236}">
                      <a16:creationId xmlns:a16="http://schemas.microsoft.com/office/drawing/2014/main" id="{A2A59120-631F-C142-ADFE-DFEDA1F03F89}"/>
                    </a:ext>
                  </a:extLst>
                </p:cNvPr>
                <p:cNvSpPr/>
                <p:nvPr/>
              </p:nvSpPr>
              <p:spPr>
                <a:xfrm>
                  <a:off x="4656911" y="2425346"/>
                  <a:ext cx="697627" cy="169277"/>
                </a:xfrm>
                <a:prstGeom prst="rect">
                  <a:avLst/>
                </a:prstGeom>
              </p:spPr>
              <p:txBody>
                <a:bodyPr wrap="non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AL WASL PLAZA</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grpSp>
            <p:nvGrpSpPr>
              <p:cNvPr id="269" name="Group 268">
                <a:extLst>
                  <a:ext uri="{FF2B5EF4-FFF2-40B4-BE49-F238E27FC236}">
                    <a16:creationId xmlns:a16="http://schemas.microsoft.com/office/drawing/2014/main" id="{ED9A2573-FEFC-3F48-A6C2-1AE2662CB070}"/>
                  </a:ext>
                </a:extLst>
              </p:cNvPr>
              <p:cNvGrpSpPr/>
              <p:nvPr/>
            </p:nvGrpSpPr>
            <p:grpSpPr>
              <a:xfrm>
                <a:off x="4124237" y="1569697"/>
                <a:ext cx="746505" cy="169277"/>
                <a:chOff x="4593787" y="2420443"/>
                <a:chExt cx="746505" cy="169277"/>
              </a:xfrm>
            </p:grpSpPr>
            <p:sp>
              <p:nvSpPr>
                <p:cNvPr id="271" name="Pentagon 270">
                  <a:extLst>
                    <a:ext uri="{FF2B5EF4-FFF2-40B4-BE49-F238E27FC236}">
                      <a16:creationId xmlns:a16="http://schemas.microsoft.com/office/drawing/2014/main" id="{76027610-765C-AD46-95B4-51300BE9E28C}"/>
                    </a:ext>
                  </a:extLst>
                </p:cNvPr>
                <p:cNvSpPr/>
                <p:nvPr/>
              </p:nvSpPr>
              <p:spPr>
                <a:xfrm>
                  <a:off x="4625614" y="2455296"/>
                  <a:ext cx="648757"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272" name="Rectangle 271">
                  <a:extLst>
                    <a:ext uri="{FF2B5EF4-FFF2-40B4-BE49-F238E27FC236}">
                      <a16:creationId xmlns:a16="http://schemas.microsoft.com/office/drawing/2014/main" id="{8F116079-5E2D-B944-AD2C-03BB3293382B}"/>
                    </a:ext>
                  </a:extLst>
                </p:cNvPr>
                <p:cNvSpPr/>
                <p:nvPr/>
              </p:nvSpPr>
              <p:spPr>
                <a:xfrm>
                  <a:off x="4593787" y="2420443"/>
                  <a:ext cx="746505" cy="169277"/>
                </a:xfrm>
                <a:prstGeom prst="rect">
                  <a:avLst/>
                </a:prstGeom>
              </p:spPr>
              <p:txBody>
                <a:bodyPr wrap="squar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AL WASL DOME</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cxnSp>
            <p:nvCxnSpPr>
              <p:cNvPr id="270" name="Straight Connector 269">
                <a:extLst>
                  <a:ext uri="{FF2B5EF4-FFF2-40B4-BE49-F238E27FC236}">
                    <a16:creationId xmlns:a16="http://schemas.microsoft.com/office/drawing/2014/main" id="{BEB119E5-77EC-CF45-B9C1-FC820544E65D}"/>
                  </a:ext>
                </a:extLst>
              </p:cNvPr>
              <p:cNvCxnSpPr>
                <a:cxnSpLocks/>
              </p:cNvCxnSpPr>
              <p:nvPr/>
            </p:nvCxnSpPr>
            <p:spPr>
              <a:xfrm>
                <a:off x="4150147" y="1543986"/>
                <a:ext cx="2324123"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283" name="Picture 282"/>
            <p:cNvPicPr>
              <a:picLocks noChangeAspect="1"/>
            </p:cNvPicPr>
            <p:nvPr/>
          </p:nvPicPr>
          <p:blipFill rotWithShape="1">
            <a:blip r:embed="rId6" cstate="print">
              <a:extLst>
                <a:ext uri="{28A0092B-C50C-407E-A947-70E740481C1C}">
                  <a14:useLocalDpi xmlns:a14="http://schemas.microsoft.com/office/drawing/2010/main" val="0"/>
                </a:ext>
              </a:extLst>
            </a:blip>
            <a:srcRect t="-204"/>
            <a:stretch/>
          </p:blipFill>
          <p:spPr>
            <a:xfrm>
              <a:off x="10845400" y="3560985"/>
              <a:ext cx="1145725" cy="1453838"/>
            </a:xfrm>
            <a:prstGeom prst="roundRect">
              <a:avLst>
                <a:gd name="adj" fmla="val 5385"/>
              </a:avLst>
            </a:prstGeom>
            <a:noFill/>
            <a:ln>
              <a:solidFill>
                <a:schemeClr val="bg1">
                  <a:lumMod val="85000"/>
                </a:schemeClr>
              </a:solidFill>
            </a:ln>
          </p:spPr>
        </p:pic>
      </p:grpSp>
      <p:sp>
        <p:nvSpPr>
          <p:cNvPr id="138" name="Rectangle 137">
            <a:extLst>
              <a:ext uri="{FF2B5EF4-FFF2-40B4-BE49-F238E27FC236}">
                <a16:creationId xmlns:a16="http://schemas.microsoft.com/office/drawing/2014/main" id="{6E620B84-EE0D-EE45-BEA9-396991DC3A8A}"/>
              </a:ext>
            </a:extLst>
          </p:cNvPr>
          <p:cNvSpPr/>
          <p:nvPr/>
        </p:nvSpPr>
        <p:spPr>
          <a:xfrm>
            <a:off x="227984" y="2711638"/>
            <a:ext cx="1545878" cy="222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lumMod val="75000"/>
                    <a:lumOff val="25000"/>
                  </a:schemeClr>
                </a:solidFill>
                <a:latin typeface="Expo Office" panose="00000500000000000000" pitchFamily="50" charset="-78"/>
                <a:ea typeface="Verdana" panose="020B0604030504040204" pitchFamily="34" charset="0"/>
                <a:cs typeface="Expo Office" panose="00000500000000000000" pitchFamily="50" charset="-78"/>
              </a:rPr>
              <a:t>1-DAY </a:t>
            </a:r>
            <a:r>
              <a:rPr lang="en-GB" sz="1050" dirty="0">
                <a:solidFill>
                  <a:schemeClr val="tx1">
                    <a:lumMod val="75000"/>
                    <a:lumOff val="25000"/>
                  </a:schemeClr>
                </a:solidFill>
                <a:latin typeface="Expo Office" panose="00000500000000000000" pitchFamily="50" charset="-78"/>
                <a:ea typeface="Verdana" panose="020B0604030504040204" pitchFamily="34" charset="0"/>
                <a:cs typeface="Expo Office" panose="00000500000000000000" pitchFamily="50" charset="-78"/>
              </a:rPr>
              <a:t>ITINERARY</a:t>
            </a:r>
          </a:p>
        </p:txBody>
      </p:sp>
      <p:sp>
        <p:nvSpPr>
          <p:cNvPr id="143" name="Pentagon 142">
            <a:extLst>
              <a:ext uri="{FF2B5EF4-FFF2-40B4-BE49-F238E27FC236}">
                <a16:creationId xmlns:a16="http://schemas.microsoft.com/office/drawing/2014/main" id="{CFFD1CD1-5311-3744-95E7-B617265BA02C}"/>
              </a:ext>
            </a:extLst>
          </p:cNvPr>
          <p:cNvSpPr/>
          <p:nvPr/>
        </p:nvSpPr>
        <p:spPr>
          <a:xfrm>
            <a:off x="4443958" y="4871457"/>
            <a:ext cx="627658" cy="9930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146" name="Rectangle 145">
            <a:extLst>
              <a:ext uri="{FF2B5EF4-FFF2-40B4-BE49-F238E27FC236}">
                <a16:creationId xmlns:a16="http://schemas.microsoft.com/office/drawing/2014/main" id="{68169910-D8D5-F74D-90B8-97F07DF952AC}"/>
              </a:ext>
            </a:extLst>
          </p:cNvPr>
          <p:cNvSpPr/>
          <p:nvPr/>
        </p:nvSpPr>
        <p:spPr>
          <a:xfrm>
            <a:off x="4410689" y="4840614"/>
            <a:ext cx="673037" cy="169277"/>
          </a:xfrm>
          <a:prstGeom prst="rect">
            <a:avLst/>
          </a:prstGeom>
        </p:spPr>
        <p:txBody>
          <a:bodyPr wrap="square">
            <a:spAutoFit/>
          </a:bodyPr>
          <a:lstStyle/>
          <a:p>
            <a:r>
              <a:rPr lang="en-GB" sz="500" dirty="0">
                <a:latin typeface="Expo Office" panose="00000500000000000000" pitchFamily="50" charset="-78"/>
                <a:ea typeface="Verdana" panose="020B0604030504040204" pitchFamily="34" charset="0"/>
                <a:cs typeface="Expo Office" panose="00000500000000000000" pitchFamily="50" charset="-78"/>
              </a:rPr>
              <a:t>EXPO SITE</a:t>
            </a:r>
          </a:p>
        </p:txBody>
      </p:sp>
      <p:pic>
        <p:nvPicPr>
          <p:cNvPr id="10" name="Picture 9">
            <a:extLst>
              <a:ext uri="{FF2B5EF4-FFF2-40B4-BE49-F238E27FC236}">
                <a16:creationId xmlns:a16="http://schemas.microsoft.com/office/drawing/2014/main" id="{173A4E43-20CA-1248-BB40-6088A05CDA95}"/>
              </a:ext>
            </a:extLst>
          </p:cNvPr>
          <p:cNvPicPr>
            <a:picLocks noChangeAspect="1"/>
          </p:cNvPicPr>
          <p:nvPr/>
        </p:nvPicPr>
        <p:blipFill rotWithShape="1">
          <a:blip r:embed="rId7"/>
          <a:srcRect l="19769" t="1973" r="34107" b="1463"/>
          <a:stretch/>
        </p:blipFill>
        <p:spPr>
          <a:xfrm>
            <a:off x="6206480" y="3555562"/>
            <a:ext cx="1154429" cy="1477186"/>
          </a:xfrm>
          <a:prstGeom prst="roundRect">
            <a:avLst>
              <a:gd name="adj" fmla="val 7143"/>
            </a:avLst>
          </a:prstGeom>
          <a:ln>
            <a:solidFill>
              <a:schemeClr val="bg1">
                <a:lumMod val="85000"/>
              </a:schemeClr>
            </a:solidFill>
          </a:ln>
        </p:spPr>
      </p:pic>
      <p:grpSp>
        <p:nvGrpSpPr>
          <p:cNvPr id="134" name="Group 133"/>
          <p:cNvGrpSpPr/>
          <p:nvPr/>
        </p:nvGrpSpPr>
        <p:grpSpPr>
          <a:xfrm>
            <a:off x="-28228" y="3497908"/>
            <a:ext cx="2846475" cy="3202567"/>
            <a:chOff x="-28228" y="3497908"/>
            <a:chExt cx="2846475" cy="3202567"/>
          </a:xfrm>
        </p:grpSpPr>
        <p:sp>
          <p:nvSpPr>
            <p:cNvPr id="135" name="Rectangle 134">
              <a:extLst>
                <a:ext uri="{FF2B5EF4-FFF2-40B4-BE49-F238E27FC236}">
                  <a16:creationId xmlns:a16="http://schemas.microsoft.com/office/drawing/2014/main" id="{507D2CA7-AEC7-3D42-B5FE-5B8A04C2A4AA}"/>
                </a:ext>
              </a:extLst>
            </p:cNvPr>
            <p:cNvSpPr/>
            <p:nvPr/>
          </p:nvSpPr>
          <p:spPr>
            <a:xfrm>
              <a:off x="845136" y="3603713"/>
              <a:ext cx="1759582" cy="923330"/>
            </a:xfrm>
            <a:prstGeom prst="rect">
              <a:avLst/>
            </a:prstGeom>
          </p:spPr>
          <p:txBody>
            <a:bodyPr wrap="square">
              <a:spAutoFit/>
            </a:bodyPr>
            <a:lstStyle/>
            <a:p>
              <a:pPr>
                <a:spcAft>
                  <a:spcPts val="600"/>
                </a:spcAft>
              </a:pPr>
              <a:r>
                <a:rPr lang="en-US" sz="900" b="1" dirty="0">
                  <a:solidFill>
                    <a:schemeClr val="bg1"/>
                  </a:solidFill>
                  <a:latin typeface="Expo Office" panose="00000500000000000000" pitchFamily="50" charset="-78"/>
                  <a:ea typeface="Verdana" panose="020B0604030504040204" pitchFamily="34" charset="0"/>
                  <a:cs typeface="Expo Office" panose="00000500000000000000" pitchFamily="50" charset="-78"/>
                </a:rPr>
                <a:t>ITALY PAVILION</a:t>
              </a:r>
            </a:p>
            <a:p>
              <a:pPr>
                <a:spcAft>
                  <a:spcPts val="600"/>
                </a:spcAft>
              </a:pPr>
              <a:r>
                <a:rPr lang="en-GB" sz="8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Inspired by ships and sailors to manifest the concept of circular architecture, the circular economy and digital architecture.</a:t>
              </a:r>
            </a:p>
          </p:txBody>
        </p:sp>
        <p:sp>
          <p:nvSpPr>
            <p:cNvPr id="136" name="Rectangle 135">
              <a:extLst>
                <a:ext uri="{FF2B5EF4-FFF2-40B4-BE49-F238E27FC236}">
                  <a16:creationId xmlns:a16="http://schemas.microsoft.com/office/drawing/2014/main" id="{830BCA44-C4BF-2A4C-A853-6942450D41DD}"/>
                </a:ext>
              </a:extLst>
            </p:cNvPr>
            <p:cNvSpPr/>
            <p:nvPr/>
          </p:nvSpPr>
          <p:spPr>
            <a:xfrm>
              <a:off x="845136" y="4812733"/>
              <a:ext cx="1910966" cy="677108"/>
            </a:xfrm>
            <a:prstGeom prst="rect">
              <a:avLst/>
            </a:prstGeom>
          </p:spPr>
          <p:txBody>
            <a:bodyPr wrap="square">
              <a:spAutoFit/>
            </a:bodyPr>
            <a:lstStyle/>
            <a:p>
              <a:pPr>
                <a:spcAft>
                  <a:spcPts val="600"/>
                </a:spcAft>
              </a:pPr>
              <a:r>
                <a:rPr lang="en-US" sz="900" b="1" dirty="0">
                  <a:solidFill>
                    <a:schemeClr val="bg1"/>
                  </a:solidFill>
                  <a:latin typeface="Expo Office" panose="00000500000000000000" pitchFamily="50" charset="-78"/>
                  <a:ea typeface="Verdana" panose="020B0604030504040204" pitchFamily="34" charset="0"/>
                  <a:cs typeface="Expo Office" panose="00000500000000000000" pitchFamily="50" charset="-78"/>
                </a:rPr>
                <a:t>CZECH REPUBLIC PAVILION</a:t>
              </a:r>
            </a:p>
            <a:p>
              <a:pPr>
                <a:spcAft>
                  <a:spcPts val="600"/>
                </a:spcAft>
              </a:pPr>
              <a:r>
                <a:rPr lang="en-GB" sz="8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The S.A.W.E.R system extract water vapour from the air to create an oasis in the desert.</a:t>
              </a:r>
            </a:p>
          </p:txBody>
        </p:sp>
        <p:sp>
          <p:nvSpPr>
            <p:cNvPr id="147" name="Rectangle 146">
              <a:extLst>
                <a:ext uri="{FF2B5EF4-FFF2-40B4-BE49-F238E27FC236}">
                  <a16:creationId xmlns:a16="http://schemas.microsoft.com/office/drawing/2014/main" id="{6BE176B7-4BA8-8549-8F98-9F8AD30D387F}"/>
                </a:ext>
              </a:extLst>
            </p:cNvPr>
            <p:cNvSpPr/>
            <p:nvPr/>
          </p:nvSpPr>
          <p:spPr>
            <a:xfrm>
              <a:off x="845136" y="5900256"/>
              <a:ext cx="1685290" cy="800219"/>
            </a:xfrm>
            <a:prstGeom prst="rect">
              <a:avLst/>
            </a:prstGeom>
          </p:spPr>
          <p:txBody>
            <a:bodyPr wrap="square">
              <a:spAutoFit/>
            </a:bodyPr>
            <a:lstStyle/>
            <a:p>
              <a:pPr>
                <a:spcAft>
                  <a:spcPts val="600"/>
                </a:spcAft>
              </a:pPr>
              <a:r>
                <a:rPr lang="en-US" sz="900" b="1" dirty="0">
                  <a:solidFill>
                    <a:schemeClr val="bg1"/>
                  </a:solidFill>
                  <a:latin typeface="Expo Office" panose="00000500000000000000" pitchFamily="50" charset="-78"/>
                  <a:ea typeface="Verdana" panose="020B0604030504040204" pitchFamily="34" charset="0"/>
                  <a:cs typeface="Expo Office" panose="00000500000000000000" pitchFamily="50" charset="-78"/>
                </a:rPr>
                <a:t>BRAZIL PAVILION</a:t>
              </a:r>
            </a:p>
            <a:p>
              <a:pPr>
                <a:spcAft>
                  <a:spcPts val="600"/>
                </a:spcAft>
              </a:pPr>
              <a:r>
                <a:rPr lang="en-GB" sz="8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A striking water feature with a tensile structure that references the country’s rivers and mangroves.</a:t>
              </a:r>
            </a:p>
          </p:txBody>
        </p:sp>
        <p:cxnSp>
          <p:nvCxnSpPr>
            <p:cNvPr id="148" name="Straight Connector 147">
              <a:extLst>
                <a:ext uri="{FF2B5EF4-FFF2-40B4-BE49-F238E27FC236}">
                  <a16:creationId xmlns:a16="http://schemas.microsoft.com/office/drawing/2014/main" id="{AE4A4A49-3909-154B-912E-B187E03B9B19}"/>
                </a:ext>
              </a:extLst>
            </p:cNvPr>
            <p:cNvCxnSpPr>
              <a:cxnSpLocks/>
            </p:cNvCxnSpPr>
            <p:nvPr/>
          </p:nvCxnSpPr>
          <p:spPr>
            <a:xfrm flipV="1">
              <a:off x="-28228" y="3497908"/>
              <a:ext cx="2846475" cy="240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E32680F-4BB0-4C4F-BEF7-D94EB4106DBE}"/>
                </a:ext>
              </a:extLst>
            </p:cNvPr>
            <p:cNvCxnSpPr>
              <a:cxnSpLocks/>
            </p:cNvCxnSpPr>
            <p:nvPr/>
          </p:nvCxnSpPr>
          <p:spPr>
            <a:xfrm>
              <a:off x="16904" y="4625244"/>
              <a:ext cx="2791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BD82C977-2F25-3244-903F-F9DE1ACFEFC5}"/>
                </a:ext>
              </a:extLst>
            </p:cNvPr>
            <p:cNvCxnSpPr>
              <a:cxnSpLocks/>
            </p:cNvCxnSpPr>
            <p:nvPr/>
          </p:nvCxnSpPr>
          <p:spPr>
            <a:xfrm>
              <a:off x="16904" y="5725246"/>
              <a:ext cx="2791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40" name="Picture 139"/>
          <p:cNvPicPr>
            <a:picLocks noChangeAspect="1"/>
          </p:cNvPicPr>
          <p:nvPr/>
        </p:nvPicPr>
        <p:blipFill rotWithShape="1">
          <a:blip r:embed="rId8" cstate="print">
            <a:extLst>
              <a:ext uri="{28A0092B-C50C-407E-A947-70E740481C1C}">
                <a14:useLocalDpi xmlns:a14="http://schemas.microsoft.com/office/drawing/2010/main" val="0"/>
              </a:ext>
            </a:extLst>
          </a:blip>
          <a:srcRect l="25253" t="4252" r="33231" b="4115"/>
          <a:stretch/>
        </p:blipFill>
        <p:spPr>
          <a:xfrm>
            <a:off x="6209529" y="1937293"/>
            <a:ext cx="1176368" cy="1452010"/>
          </a:xfrm>
          <a:prstGeom prst="roundRect">
            <a:avLst>
              <a:gd name="adj" fmla="val 7143"/>
            </a:avLst>
          </a:prstGeom>
          <a:ln>
            <a:solidFill>
              <a:schemeClr val="bg1">
                <a:lumMod val="85000"/>
              </a:schemeClr>
            </a:solidFill>
          </a:ln>
        </p:spPr>
      </p:pic>
      <p:pic>
        <p:nvPicPr>
          <p:cNvPr id="141" name="Picture 140"/>
          <p:cNvPicPr>
            <a:picLocks noChangeAspect="1"/>
          </p:cNvPicPr>
          <p:nvPr/>
        </p:nvPicPr>
        <p:blipFill rotWithShape="1">
          <a:blip r:embed="rId9" cstate="print">
            <a:extLst>
              <a:ext uri="{28A0092B-C50C-407E-A947-70E740481C1C}">
                <a14:useLocalDpi xmlns:a14="http://schemas.microsoft.com/office/drawing/2010/main" val="0"/>
              </a:ext>
            </a:extLst>
          </a:blip>
          <a:srcRect l="7818" r="40807"/>
          <a:stretch/>
        </p:blipFill>
        <p:spPr>
          <a:xfrm>
            <a:off x="6198208" y="5188745"/>
            <a:ext cx="1149846" cy="1455440"/>
          </a:xfrm>
          <a:prstGeom prst="roundRect">
            <a:avLst>
              <a:gd name="adj" fmla="val 7143"/>
            </a:avLst>
          </a:prstGeom>
          <a:ln>
            <a:solidFill>
              <a:schemeClr val="bg1">
                <a:lumMod val="85000"/>
              </a:schemeClr>
            </a:solidFill>
          </a:ln>
        </p:spPr>
      </p:pic>
      <p:grpSp>
        <p:nvGrpSpPr>
          <p:cNvPr id="19" name="Group 18"/>
          <p:cNvGrpSpPr/>
          <p:nvPr/>
        </p:nvGrpSpPr>
        <p:grpSpPr>
          <a:xfrm>
            <a:off x="8316916" y="1914249"/>
            <a:ext cx="3690320" cy="1470838"/>
            <a:chOff x="8316916" y="311870"/>
            <a:chExt cx="3690320" cy="1470838"/>
          </a:xfrm>
        </p:grpSpPr>
        <p:sp>
          <p:nvSpPr>
            <p:cNvPr id="252" name="Rectangular Callout 251">
              <a:extLst>
                <a:ext uri="{FF2B5EF4-FFF2-40B4-BE49-F238E27FC236}">
                  <a16:creationId xmlns:a16="http://schemas.microsoft.com/office/drawing/2014/main" id="{DF31747E-FDBC-2144-B925-42F049917725}"/>
                </a:ext>
              </a:extLst>
            </p:cNvPr>
            <p:cNvSpPr/>
            <p:nvPr/>
          </p:nvSpPr>
          <p:spPr>
            <a:xfrm>
              <a:off x="8316916" y="329827"/>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253" name="Rectangle 252">
              <a:extLst>
                <a:ext uri="{FF2B5EF4-FFF2-40B4-BE49-F238E27FC236}">
                  <a16:creationId xmlns:a16="http://schemas.microsoft.com/office/drawing/2014/main" id="{36BA00DC-F4A5-1B4A-BEF8-95DA32100E85}"/>
                </a:ext>
              </a:extLst>
            </p:cNvPr>
            <p:cNvSpPr/>
            <p:nvPr/>
          </p:nvSpPr>
          <p:spPr>
            <a:xfrm>
              <a:off x="8331704" y="348515"/>
              <a:ext cx="2502340" cy="400110"/>
            </a:xfrm>
            <a:prstGeom prst="rect">
              <a:avLst/>
            </a:prstGeom>
          </p:spPr>
          <p:txBody>
            <a:bodyPr wrap="square">
              <a:spAutoFit/>
            </a:bodyPr>
            <a:lstStyle/>
            <a:p>
              <a:pPr lvl="0"/>
              <a:r>
                <a:rPr lang="en-US" sz="1000" b="1" dirty="0">
                  <a:solidFill>
                    <a:schemeClr val="tx1">
                      <a:lumMod val="85000"/>
                      <a:lumOff val="15000"/>
                    </a:schemeClr>
                  </a:solidFill>
                  <a:latin typeface="Expo Office" panose="00000500000000000000" pitchFamily="50" charset="-78"/>
                  <a:ea typeface="Verdana" panose="020B0604030504040204" pitchFamily="34" charset="0"/>
                  <a:cs typeface="Expo Office" panose="00000500000000000000" pitchFamily="50" charset="-78"/>
                </a:rPr>
                <a:t>LEARN ABOUT THE FUTURE OF DESIGN AT THE BELGIUM PAVILION</a:t>
              </a:r>
            </a:p>
          </p:txBody>
        </p:sp>
        <p:sp>
          <p:nvSpPr>
            <p:cNvPr id="254" name="Rectangle 253">
              <a:extLst>
                <a:ext uri="{FF2B5EF4-FFF2-40B4-BE49-F238E27FC236}">
                  <a16:creationId xmlns:a16="http://schemas.microsoft.com/office/drawing/2014/main" id="{A6BE8D80-81E2-8C44-9A88-761214F98348}"/>
                </a:ext>
              </a:extLst>
            </p:cNvPr>
            <p:cNvSpPr/>
            <p:nvPr/>
          </p:nvSpPr>
          <p:spPr>
            <a:xfrm>
              <a:off x="8344106" y="826591"/>
              <a:ext cx="2434096" cy="630942"/>
            </a:xfrm>
            <a:prstGeom prst="rect">
              <a:avLst/>
            </a:prstGeom>
          </p:spPr>
          <p:txBody>
            <a:bodyPr wrap="square">
              <a:spAutoFit/>
            </a:bodyPr>
            <a:lstStyle/>
            <a:p>
              <a:pPr marL="7696">
                <a:spcBef>
                  <a:spcPts val="197"/>
                </a:spcBef>
              </a:pPr>
              <a:r>
                <a:rPr lang="en-US" sz="700" dirty="0">
                  <a:latin typeface="Expo Office" panose="00000500000000000000" pitchFamily="50" charset="-78"/>
                  <a:ea typeface="Verdana" panose="020B0604030504040204" pitchFamily="34" charset="0"/>
                  <a:cs typeface="Expo Office" panose="00000500000000000000" pitchFamily="50" charset="-78"/>
                </a:rPr>
                <a:t>Designed by Assar Architects and Vincent </a:t>
              </a:r>
              <a:r>
                <a:rPr lang="en-US" sz="700" dirty="0" err="1">
                  <a:latin typeface="Expo Office" panose="00000500000000000000" pitchFamily="50" charset="-78"/>
                  <a:ea typeface="Verdana" panose="020B0604030504040204" pitchFamily="34" charset="0"/>
                  <a:cs typeface="Expo Office" panose="00000500000000000000" pitchFamily="50" charset="-78"/>
                </a:rPr>
                <a:t>Callebaut</a:t>
              </a:r>
              <a:r>
                <a:rPr lang="en-US" sz="700" dirty="0">
                  <a:latin typeface="Expo Office" panose="00000500000000000000" pitchFamily="50" charset="-78"/>
                  <a:ea typeface="Verdana" panose="020B0604030504040204" pitchFamily="34" charset="0"/>
                  <a:cs typeface="Expo Office" panose="00000500000000000000" pitchFamily="50" charset="-78"/>
                </a:rPr>
                <a:t> Architectures, the pavilion produces more energy than it consumes through natural light and ventilation, renewable energies and the smart use of water.</a:t>
              </a:r>
            </a:p>
          </p:txBody>
        </p:sp>
        <p:grpSp>
          <p:nvGrpSpPr>
            <p:cNvPr id="255" name="Group 254">
              <a:extLst>
                <a:ext uri="{FF2B5EF4-FFF2-40B4-BE49-F238E27FC236}">
                  <a16:creationId xmlns:a16="http://schemas.microsoft.com/office/drawing/2014/main" id="{AE5762C5-4952-0E48-B3C5-E7FB5496BCE8}"/>
                </a:ext>
              </a:extLst>
            </p:cNvPr>
            <p:cNvGrpSpPr/>
            <p:nvPr/>
          </p:nvGrpSpPr>
          <p:grpSpPr>
            <a:xfrm>
              <a:off x="8410771" y="1570793"/>
              <a:ext cx="2385564" cy="194988"/>
              <a:chOff x="4124237" y="1543986"/>
              <a:chExt cx="2385564" cy="194988"/>
            </a:xfrm>
          </p:grpSpPr>
          <p:grpSp>
            <p:nvGrpSpPr>
              <p:cNvPr id="256" name="Group 255">
                <a:extLst>
                  <a:ext uri="{FF2B5EF4-FFF2-40B4-BE49-F238E27FC236}">
                    <a16:creationId xmlns:a16="http://schemas.microsoft.com/office/drawing/2014/main" id="{04E7CF69-8CE3-184C-A67A-0479139F7176}"/>
                  </a:ext>
                </a:extLst>
              </p:cNvPr>
              <p:cNvGrpSpPr/>
              <p:nvPr/>
            </p:nvGrpSpPr>
            <p:grpSpPr>
              <a:xfrm>
                <a:off x="4896049" y="1569697"/>
                <a:ext cx="685451" cy="169277"/>
                <a:chOff x="4660382" y="2420443"/>
                <a:chExt cx="685451" cy="169277"/>
              </a:xfrm>
            </p:grpSpPr>
            <p:sp>
              <p:nvSpPr>
                <p:cNvPr id="261" name="Pentagon 260">
                  <a:extLst>
                    <a:ext uri="{FF2B5EF4-FFF2-40B4-BE49-F238E27FC236}">
                      <a16:creationId xmlns:a16="http://schemas.microsoft.com/office/drawing/2014/main" id="{BDE3D960-7359-2D42-85A4-CF074B942B57}"/>
                    </a:ext>
                  </a:extLst>
                </p:cNvPr>
                <p:cNvSpPr/>
                <p:nvPr/>
              </p:nvSpPr>
              <p:spPr>
                <a:xfrm>
                  <a:off x="4697056" y="2447050"/>
                  <a:ext cx="648777" cy="10431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262" name="Rectangle 261">
                  <a:extLst>
                    <a:ext uri="{FF2B5EF4-FFF2-40B4-BE49-F238E27FC236}">
                      <a16:creationId xmlns:a16="http://schemas.microsoft.com/office/drawing/2014/main" id="{F541110D-44C3-2948-AC64-3ECE248C9A93}"/>
                    </a:ext>
                  </a:extLst>
                </p:cNvPr>
                <p:cNvSpPr/>
                <p:nvPr/>
              </p:nvSpPr>
              <p:spPr>
                <a:xfrm>
                  <a:off x="4660382" y="2420443"/>
                  <a:ext cx="502061" cy="169277"/>
                </a:xfrm>
                <a:prstGeom prst="rect">
                  <a:avLst/>
                </a:prstGeom>
              </p:spPr>
              <p:txBody>
                <a:bodyPr wrap="non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MOBILITY</a:t>
                  </a:r>
                  <a:endParaRPr lang="en-GB" sz="400" dirty="0">
                    <a:latin typeface="Expo Office" panose="00000500000000000000" pitchFamily="50" charset="-78"/>
                    <a:ea typeface="Verdana" panose="020B0604030504040204" pitchFamily="34" charset="0"/>
                    <a:cs typeface="Expo Office" panose="00000500000000000000" pitchFamily="50" charset="-78"/>
                  </a:endParaRPr>
                </a:p>
              </p:txBody>
            </p:sp>
          </p:grpSp>
          <p:grpSp>
            <p:nvGrpSpPr>
              <p:cNvPr id="257" name="Group 256">
                <a:extLst>
                  <a:ext uri="{FF2B5EF4-FFF2-40B4-BE49-F238E27FC236}">
                    <a16:creationId xmlns:a16="http://schemas.microsoft.com/office/drawing/2014/main" id="{16AE9C2B-DB07-EB4F-B2A5-B249F9057E23}"/>
                  </a:ext>
                </a:extLst>
              </p:cNvPr>
              <p:cNvGrpSpPr/>
              <p:nvPr/>
            </p:nvGrpSpPr>
            <p:grpSpPr>
              <a:xfrm>
                <a:off x="4124237" y="1569697"/>
                <a:ext cx="753683" cy="169277"/>
                <a:chOff x="4593787" y="2420443"/>
                <a:chExt cx="753683" cy="169277"/>
              </a:xfrm>
            </p:grpSpPr>
            <p:sp>
              <p:nvSpPr>
                <p:cNvPr id="259" name="Pentagon 258">
                  <a:extLst>
                    <a:ext uri="{FF2B5EF4-FFF2-40B4-BE49-F238E27FC236}">
                      <a16:creationId xmlns:a16="http://schemas.microsoft.com/office/drawing/2014/main" id="{28C7B099-B5DB-CC44-B68E-96E4CBB0DD7F}"/>
                    </a:ext>
                  </a:extLst>
                </p:cNvPr>
                <p:cNvSpPr/>
                <p:nvPr/>
              </p:nvSpPr>
              <p:spPr>
                <a:xfrm>
                  <a:off x="4625614" y="2447050"/>
                  <a:ext cx="703200" cy="10431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260" name="Rectangle 259">
                  <a:extLst>
                    <a:ext uri="{FF2B5EF4-FFF2-40B4-BE49-F238E27FC236}">
                      <a16:creationId xmlns:a16="http://schemas.microsoft.com/office/drawing/2014/main" id="{14E7148D-393A-004B-BA20-79AC25AF5F64}"/>
                    </a:ext>
                  </a:extLst>
                </p:cNvPr>
                <p:cNvSpPr/>
                <p:nvPr/>
              </p:nvSpPr>
              <p:spPr>
                <a:xfrm>
                  <a:off x="4593787" y="2420443"/>
                  <a:ext cx="753683" cy="169277"/>
                </a:xfrm>
                <a:prstGeom prst="rect">
                  <a:avLst/>
                </a:prstGeom>
              </p:spPr>
              <p:txBody>
                <a:bodyPr wrap="squar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BELGIUM</a:t>
                  </a:r>
                  <a:endParaRPr lang="en-GB" sz="400" dirty="0">
                    <a:latin typeface="Expo Office" panose="00000500000000000000" pitchFamily="50" charset="-78"/>
                    <a:ea typeface="Verdana" panose="020B0604030504040204" pitchFamily="34" charset="0"/>
                    <a:cs typeface="Expo Office" panose="00000500000000000000" pitchFamily="50" charset="-78"/>
                  </a:endParaRPr>
                </a:p>
              </p:txBody>
            </p:sp>
          </p:grpSp>
          <p:cxnSp>
            <p:nvCxnSpPr>
              <p:cNvPr id="258" name="Straight Connector 257">
                <a:extLst>
                  <a:ext uri="{FF2B5EF4-FFF2-40B4-BE49-F238E27FC236}">
                    <a16:creationId xmlns:a16="http://schemas.microsoft.com/office/drawing/2014/main" id="{8288B275-6314-A244-B4BB-C14BB7FE1114}"/>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142" name="Picture 141"/>
            <p:cNvPicPr>
              <a:picLocks noChangeAspect="1"/>
            </p:cNvPicPr>
            <p:nvPr/>
          </p:nvPicPr>
          <p:blipFill rotWithShape="1">
            <a:blip r:embed="rId10" cstate="print">
              <a:extLst>
                <a:ext uri="{28A0092B-C50C-407E-A947-70E740481C1C}">
                  <a14:useLocalDpi xmlns:a14="http://schemas.microsoft.com/office/drawing/2010/main" val="0"/>
                </a:ext>
              </a:extLst>
            </a:blip>
            <a:srcRect l="29704" r="32118"/>
            <a:stretch/>
          </p:blipFill>
          <p:spPr>
            <a:xfrm>
              <a:off x="10840964" y="311870"/>
              <a:ext cx="1166272" cy="1470838"/>
            </a:xfrm>
            <a:prstGeom prst="roundRect">
              <a:avLst>
                <a:gd name="adj" fmla="val 7143"/>
              </a:avLst>
            </a:prstGeom>
            <a:ln>
              <a:solidFill>
                <a:schemeClr val="bg1">
                  <a:lumMod val="85000"/>
                </a:schemeClr>
              </a:solidFill>
            </a:ln>
          </p:spPr>
        </p:pic>
      </p:grpSp>
      <p:grpSp>
        <p:nvGrpSpPr>
          <p:cNvPr id="20" name="Group 19"/>
          <p:cNvGrpSpPr/>
          <p:nvPr/>
        </p:nvGrpSpPr>
        <p:grpSpPr>
          <a:xfrm>
            <a:off x="8331704" y="3544074"/>
            <a:ext cx="3703393" cy="1478669"/>
            <a:chOff x="8326169" y="1951516"/>
            <a:chExt cx="3703393" cy="1478669"/>
          </a:xfrm>
        </p:grpSpPr>
        <p:sp>
          <p:nvSpPr>
            <p:cNvPr id="26" name="Rectangular Callout 25">
              <a:extLst>
                <a:ext uri="{FF2B5EF4-FFF2-40B4-BE49-F238E27FC236}">
                  <a16:creationId xmlns:a16="http://schemas.microsoft.com/office/drawing/2014/main" id="{8A5DE66E-A8C1-D243-A5F8-6A690EE9F632}"/>
                </a:ext>
              </a:extLst>
            </p:cNvPr>
            <p:cNvSpPr/>
            <p:nvPr/>
          </p:nvSpPr>
          <p:spPr>
            <a:xfrm>
              <a:off x="8326169" y="195151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83" name="Rectangle 82">
              <a:extLst>
                <a:ext uri="{FF2B5EF4-FFF2-40B4-BE49-F238E27FC236}">
                  <a16:creationId xmlns:a16="http://schemas.microsoft.com/office/drawing/2014/main" id="{32592605-C4A6-984B-B67B-77E714A9293A}"/>
                </a:ext>
              </a:extLst>
            </p:cNvPr>
            <p:cNvSpPr/>
            <p:nvPr/>
          </p:nvSpPr>
          <p:spPr>
            <a:xfrm>
              <a:off x="8340819" y="1965014"/>
              <a:ext cx="2415580" cy="400110"/>
            </a:xfrm>
            <a:prstGeom prst="rect">
              <a:avLst/>
            </a:prstGeom>
          </p:spPr>
          <p:txBody>
            <a:bodyPr wrap="square">
              <a:spAutoFit/>
            </a:bodyPr>
            <a:lstStyle/>
            <a:p>
              <a:pPr lvl="0"/>
              <a:r>
                <a:rPr lang="en-US" sz="1000" b="1" dirty="0">
                  <a:solidFill>
                    <a:schemeClr val="tx1">
                      <a:lumMod val="85000"/>
                      <a:lumOff val="15000"/>
                    </a:schemeClr>
                  </a:solidFill>
                  <a:latin typeface="Expo Office" panose="00000500000000000000" pitchFamily="50" charset="-78"/>
                  <a:ea typeface="Verdana" panose="020B0604030504040204" pitchFamily="34" charset="0"/>
                  <a:cs typeface="Expo Office" panose="00000500000000000000" pitchFamily="50" charset="-78"/>
                </a:rPr>
                <a:t>VISIT THE ICONIC FALCON-SHAPED PAVILLION OF THE UAE</a:t>
              </a:r>
            </a:p>
          </p:txBody>
        </p:sp>
        <p:sp>
          <p:nvSpPr>
            <p:cNvPr id="91" name="Rectangle 90">
              <a:extLst>
                <a:ext uri="{FF2B5EF4-FFF2-40B4-BE49-F238E27FC236}">
                  <a16:creationId xmlns:a16="http://schemas.microsoft.com/office/drawing/2014/main" id="{B45D4842-259C-E441-AD35-FCAF415E29F6}"/>
                </a:ext>
              </a:extLst>
            </p:cNvPr>
            <p:cNvSpPr/>
            <p:nvPr/>
          </p:nvSpPr>
          <p:spPr>
            <a:xfrm>
              <a:off x="8338571" y="2463495"/>
              <a:ext cx="2518313" cy="630942"/>
            </a:xfrm>
            <a:prstGeom prst="rect">
              <a:avLst/>
            </a:prstGeom>
          </p:spPr>
          <p:txBody>
            <a:bodyPr wrap="square">
              <a:spAutoFit/>
            </a:bodyPr>
            <a:lstStyle/>
            <a:p>
              <a:pPr marL="7696">
                <a:spcBef>
                  <a:spcPts val="197"/>
                </a:spcBef>
              </a:pPr>
              <a:r>
                <a:rPr lang="en-US" sz="700" dirty="0">
                  <a:latin typeface="Expo Office" panose="00000500000000000000" pitchFamily="50" charset="-78"/>
                  <a:ea typeface="Verdana" panose="020B0604030504040204" pitchFamily="34" charset="0"/>
                  <a:cs typeface="Expo Office" panose="00000500000000000000" pitchFamily="50" charset="-78"/>
                </a:rPr>
                <a:t>The pavilion will be one of Expo 2020 Dubai's iconic architectures. Conceptualised by Santiago Calatrava, the architect behind the Opera House in Valencia, the UAE pavilion has been designed to represent a falcon taking flight.</a:t>
              </a:r>
            </a:p>
          </p:txBody>
        </p:sp>
        <p:grpSp>
          <p:nvGrpSpPr>
            <p:cNvPr id="158" name="Group 157"/>
            <p:cNvGrpSpPr/>
            <p:nvPr/>
          </p:nvGrpSpPr>
          <p:grpSpPr>
            <a:xfrm>
              <a:off x="8395032" y="3187354"/>
              <a:ext cx="2398659" cy="199946"/>
              <a:chOff x="4111142" y="1543986"/>
              <a:chExt cx="2398659" cy="199946"/>
            </a:xfrm>
          </p:grpSpPr>
          <p:grpSp>
            <p:nvGrpSpPr>
              <p:cNvPr id="159" name="Group 158">
                <a:extLst>
                  <a:ext uri="{FF2B5EF4-FFF2-40B4-BE49-F238E27FC236}">
                    <a16:creationId xmlns:a16="http://schemas.microsoft.com/office/drawing/2014/main" id="{4A6EBEBB-D25F-6246-8F18-ADC65EDAD08C}"/>
                  </a:ext>
                </a:extLst>
              </p:cNvPr>
              <p:cNvGrpSpPr/>
              <p:nvPr/>
            </p:nvGrpSpPr>
            <p:grpSpPr>
              <a:xfrm>
                <a:off x="5136428" y="1572345"/>
                <a:ext cx="907407" cy="169277"/>
                <a:chOff x="4900761" y="2423091"/>
                <a:chExt cx="907407" cy="169277"/>
              </a:xfrm>
            </p:grpSpPr>
            <p:sp>
              <p:nvSpPr>
                <p:cNvPr id="164" name="Pentagon 163">
                  <a:extLst>
                    <a:ext uri="{FF2B5EF4-FFF2-40B4-BE49-F238E27FC236}">
                      <a16:creationId xmlns:a16="http://schemas.microsoft.com/office/drawing/2014/main" id="{9C6377C1-E197-2448-94D9-4A485BEF800D}"/>
                    </a:ext>
                  </a:extLst>
                </p:cNvPr>
                <p:cNvSpPr/>
                <p:nvPr/>
              </p:nvSpPr>
              <p:spPr>
                <a:xfrm>
                  <a:off x="4930060" y="2461646"/>
                  <a:ext cx="878108" cy="94632"/>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165" name="Rectangle 164">
                  <a:extLst>
                    <a:ext uri="{FF2B5EF4-FFF2-40B4-BE49-F238E27FC236}">
                      <a16:creationId xmlns:a16="http://schemas.microsoft.com/office/drawing/2014/main" id="{147F0CBC-9194-C04A-B820-D13D825D1ABA}"/>
                    </a:ext>
                  </a:extLst>
                </p:cNvPr>
                <p:cNvSpPr/>
                <p:nvPr/>
              </p:nvSpPr>
              <p:spPr>
                <a:xfrm>
                  <a:off x="4900761" y="2423091"/>
                  <a:ext cx="879252" cy="169277"/>
                </a:xfrm>
                <a:prstGeom prst="rect">
                  <a:avLst/>
                </a:prstGeom>
              </p:spPr>
              <p:txBody>
                <a:bodyPr wrap="squar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NEAR AL WASL DOME</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grpSp>
            <p:nvGrpSpPr>
              <p:cNvPr id="160" name="Group 159">
                <a:extLst>
                  <a:ext uri="{FF2B5EF4-FFF2-40B4-BE49-F238E27FC236}">
                    <a16:creationId xmlns:a16="http://schemas.microsoft.com/office/drawing/2014/main" id="{081C7439-6304-E54F-B13F-FC1D779355AF}"/>
                  </a:ext>
                </a:extLst>
              </p:cNvPr>
              <p:cNvGrpSpPr/>
              <p:nvPr/>
            </p:nvGrpSpPr>
            <p:grpSpPr>
              <a:xfrm>
                <a:off x="4111142" y="1574655"/>
                <a:ext cx="996618" cy="169277"/>
                <a:chOff x="4580692" y="2425401"/>
                <a:chExt cx="996618" cy="169277"/>
              </a:xfrm>
            </p:grpSpPr>
            <p:sp>
              <p:nvSpPr>
                <p:cNvPr id="162" name="Pentagon 161">
                  <a:extLst>
                    <a:ext uri="{FF2B5EF4-FFF2-40B4-BE49-F238E27FC236}">
                      <a16:creationId xmlns:a16="http://schemas.microsoft.com/office/drawing/2014/main" id="{B010C47A-C9E0-AF40-9E87-C4817FE84092}"/>
                    </a:ext>
                  </a:extLst>
                </p:cNvPr>
                <p:cNvSpPr/>
                <p:nvPr/>
              </p:nvSpPr>
              <p:spPr>
                <a:xfrm>
                  <a:off x="4624421" y="2461646"/>
                  <a:ext cx="914879" cy="9289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163" name="Rectangle 162">
                  <a:extLst>
                    <a:ext uri="{FF2B5EF4-FFF2-40B4-BE49-F238E27FC236}">
                      <a16:creationId xmlns:a16="http://schemas.microsoft.com/office/drawing/2014/main" id="{EC3C1C56-1437-CF40-B81A-C09A08752620}"/>
                    </a:ext>
                  </a:extLst>
                </p:cNvPr>
                <p:cNvSpPr/>
                <p:nvPr/>
              </p:nvSpPr>
              <p:spPr>
                <a:xfrm>
                  <a:off x="4580692" y="2425401"/>
                  <a:ext cx="996618" cy="169277"/>
                </a:xfrm>
                <a:prstGeom prst="rect">
                  <a:avLst/>
                </a:prstGeom>
              </p:spPr>
              <p:txBody>
                <a:bodyPr wrap="square">
                  <a:spAutoFit/>
                </a:bodyPr>
                <a:lstStyle/>
                <a:p>
                  <a:r>
                    <a:rPr lang="en-GB" sz="500" dirty="0">
                      <a:latin typeface="Expo Office" panose="00000500000000000000" pitchFamily="50" charset="-78"/>
                      <a:ea typeface="Verdana" panose="020B0604030504040204" pitchFamily="34" charset="0"/>
                      <a:cs typeface="Expo Office" panose="00000500000000000000" pitchFamily="50" charset="-78"/>
                    </a:rPr>
                    <a:t>UNITED ARAB EMIRATES</a:t>
                  </a:r>
                </a:p>
              </p:txBody>
            </p:sp>
          </p:grpSp>
          <p:cxnSp>
            <p:nvCxnSpPr>
              <p:cNvPr id="161" name="Straight Connector 160">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144" name="Picture 143"/>
            <p:cNvPicPr>
              <a:picLocks noChangeAspect="1"/>
            </p:cNvPicPr>
            <p:nvPr/>
          </p:nvPicPr>
          <p:blipFill rotWithShape="1">
            <a:blip r:embed="rId11">
              <a:extLst/>
            </a:blip>
            <a:srcRect l="10148" r="5289"/>
            <a:stretch/>
          </p:blipFill>
          <p:spPr>
            <a:xfrm>
              <a:off x="10845400" y="1961507"/>
              <a:ext cx="1184162" cy="1468678"/>
            </a:xfrm>
            <a:prstGeom prst="roundRect">
              <a:avLst>
                <a:gd name="adj" fmla="val 7143"/>
              </a:avLst>
            </a:prstGeom>
            <a:ln>
              <a:solidFill>
                <a:schemeClr val="bg1">
                  <a:lumMod val="85000"/>
                </a:schemeClr>
              </a:solidFill>
            </a:ln>
          </p:spPr>
        </p:pic>
      </p:grpSp>
      <p:pic>
        <p:nvPicPr>
          <p:cNvPr id="154" name="Picture 153"/>
          <p:cNvPicPr>
            <a:picLocks noChangeAspect="1"/>
          </p:cNvPicPr>
          <p:nvPr/>
        </p:nvPicPr>
        <p:blipFill rotWithShape="1">
          <a:blip r:embed="rId12" cstate="print">
            <a:extLst>
              <a:ext uri="{28A0092B-C50C-407E-A947-70E740481C1C}">
                <a14:useLocalDpi xmlns:a14="http://schemas.microsoft.com/office/drawing/2010/main" val="0"/>
              </a:ext>
            </a:extLst>
          </a:blip>
          <a:srcRect l="35813" t="6425" r="29307" b="16537"/>
          <a:stretch/>
        </p:blipFill>
        <p:spPr>
          <a:xfrm>
            <a:off x="6213231" y="310662"/>
            <a:ext cx="1160584" cy="1471523"/>
          </a:xfrm>
          <a:prstGeom prst="roundRect">
            <a:avLst>
              <a:gd name="adj" fmla="val 7143"/>
            </a:avLst>
          </a:prstGeom>
          <a:ln>
            <a:solidFill>
              <a:schemeClr val="bg1">
                <a:lumMod val="85000"/>
              </a:schemeClr>
            </a:solidFill>
          </a:ln>
        </p:spPr>
      </p:pic>
      <p:grpSp>
        <p:nvGrpSpPr>
          <p:cNvPr id="14" name="Group 13"/>
          <p:cNvGrpSpPr/>
          <p:nvPr/>
        </p:nvGrpSpPr>
        <p:grpSpPr>
          <a:xfrm>
            <a:off x="8326169" y="301173"/>
            <a:ext cx="3682060" cy="1470389"/>
            <a:chOff x="8352392" y="5161987"/>
            <a:chExt cx="3682060" cy="1470389"/>
          </a:xfrm>
        </p:grpSpPr>
        <p:sp>
          <p:nvSpPr>
            <p:cNvPr id="182" name="Rectangular Callout 181">
              <a:extLst>
                <a:ext uri="{FF2B5EF4-FFF2-40B4-BE49-F238E27FC236}">
                  <a16:creationId xmlns:a16="http://schemas.microsoft.com/office/drawing/2014/main" id="{F65F5F20-3541-4045-BBB2-16A7C955F4F0}"/>
                </a:ext>
              </a:extLst>
            </p:cNvPr>
            <p:cNvSpPr/>
            <p:nvPr/>
          </p:nvSpPr>
          <p:spPr>
            <a:xfrm>
              <a:off x="8352392" y="5182113"/>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183" name="Rectangle 182">
              <a:extLst>
                <a:ext uri="{FF2B5EF4-FFF2-40B4-BE49-F238E27FC236}">
                  <a16:creationId xmlns:a16="http://schemas.microsoft.com/office/drawing/2014/main" id="{C29B575C-5965-7841-823F-666175357567}"/>
                </a:ext>
              </a:extLst>
            </p:cNvPr>
            <p:cNvSpPr/>
            <p:nvPr/>
          </p:nvSpPr>
          <p:spPr>
            <a:xfrm>
              <a:off x="8363747" y="5210984"/>
              <a:ext cx="2265566" cy="400110"/>
            </a:xfrm>
            <a:prstGeom prst="rect">
              <a:avLst/>
            </a:prstGeom>
          </p:spPr>
          <p:txBody>
            <a:bodyPr wrap="square">
              <a:spAutoFit/>
            </a:bodyPr>
            <a:lstStyle/>
            <a:p>
              <a:pPr lvl="0"/>
              <a:r>
                <a:rPr lang="en-US" sz="1000" b="1" dirty="0">
                  <a:solidFill>
                    <a:schemeClr val="tx1">
                      <a:lumMod val="85000"/>
                      <a:lumOff val="15000"/>
                    </a:schemeClr>
                  </a:solidFill>
                  <a:latin typeface="Expo Office" panose="00000500000000000000" pitchFamily="50" charset="-78"/>
                  <a:ea typeface="Verdana" panose="020B0604030504040204" pitchFamily="34" charset="0"/>
                  <a:cs typeface="Expo Office" panose="00000500000000000000" pitchFamily="50" charset="-78"/>
                </a:rPr>
                <a:t>EXPERIENCE THE AI INSPIRED PAVILION OF THE UK</a:t>
              </a:r>
            </a:p>
          </p:txBody>
        </p:sp>
        <p:sp>
          <p:nvSpPr>
            <p:cNvPr id="184" name="Rectangle 183">
              <a:extLst>
                <a:ext uri="{FF2B5EF4-FFF2-40B4-BE49-F238E27FC236}">
                  <a16:creationId xmlns:a16="http://schemas.microsoft.com/office/drawing/2014/main" id="{602DF9EB-1C9A-774D-956F-E1FF9B28692D}"/>
                </a:ext>
              </a:extLst>
            </p:cNvPr>
            <p:cNvSpPr/>
            <p:nvPr/>
          </p:nvSpPr>
          <p:spPr>
            <a:xfrm>
              <a:off x="8375893" y="5687925"/>
              <a:ext cx="2470684" cy="846386"/>
            </a:xfrm>
            <a:prstGeom prst="rect">
              <a:avLst/>
            </a:prstGeom>
          </p:spPr>
          <p:txBody>
            <a:bodyPr wrap="square">
              <a:spAutoFit/>
            </a:bodyPr>
            <a:lstStyle/>
            <a:p>
              <a:r>
                <a:rPr lang="en-US" sz="700" dirty="0">
                  <a:latin typeface="Expo Office" panose="00000500000000000000" pitchFamily="50" charset="-78"/>
                  <a:ea typeface="Verdana" panose="020B0604030504040204" pitchFamily="34" charset="0"/>
                  <a:cs typeface="Expo Office" panose="00000500000000000000" pitchFamily="50" charset="-78"/>
                </a:rPr>
                <a:t>Learn the techniques behind a cone-shaped, cross-laminated timber on a concrete structure, made up of small pieces of solar powered video screens. Explore leading British expertise in sectors including artificial intelligence, machine learning and space.</a:t>
              </a:r>
            </a:p>
            <a:p>
              <a:endParaRPr lang="en-US" sz="700" dirty="0">
                <a:latin typeface="Expo Office" panose="00000500000000000000" pitchFamily="50" charset="-78"/>
                <a:ea typeface="Verdana" panose="020B0604030504040204" pitchFamily="34" charset="0"/>
                <a:cs typeface="Expo Office" panose="00000500000000000000" pitchFamily="50" charset="-78"/>
              </a:endParaRPr>
            </a:p>
            <a:p>
              <a:endParaRPr lang="en-US" sz="700" dirty="0">
                <a:latin typeface="Expo Office" panose="00000500000000000000" pitchFamily="50" charset="-78"/>
                <a:ea typeface="Verdana" panose="020B0604030504040204" pitchFamily="34" charset="0"/>
                <a:cs typeface="Expo Office" panose="00000500000000000000" pitchFamily="50" charset="-78"/>
              </a:endParaRPr>
            </a:p>
          </p:txBody>
        </p:sp>
        <p:grpSp>
          <p:nvGrpSpPr>
            <p:cNvPr id="185" name="Group 184">
              <a:extLst>
                <a:ext uri="{FF2B5EF4-FFF2-40B4-BE49-F238E27FC236}">
                  <a16:creationId xmlns:a16="http://schemas.microsoft.com/office/drawing/2014/main" id="{4F261DEB-3E97-6B43-9122-FF2413915264}"/>
                </a:ext>
              </a:extLst>
            </p:cNvPr>
            <p:cNvGrpSpPr/>
            <p:nvPr/>
          </p:nvGrpSpPr>
          <p:grpSpPr>
            <a:xfrm>
              <a:off x="8401049" y="6434674"/>
              <a:ext cx="2351313" cy="195498"/>
              <a:chOff x="4124237" y="1543986"/>
              <a:chExt cx="2351313" cy="195498"/>
            </a:xfrm>
          </p:grpSpPr>
          <p:grpSp>
            <p:nvGrpSpPr>
              <p:cNvPr id="187" name="Group 186">
                <a:extLst>
                  <a:ext uri="{FF2B5EF4-FFF2-40B4-BE49-F238E27FC236}">
                    <a16:creationId xmlns:a16="http://schemas.microsoft.com/office/drawing/2014/main" id="{40CA0DF1-B0E7-8848-A072-B33450A1D8B9}"/>
                  </a:ext>
                </a:extLst>
              </p:cNvPr>
              <p:cNvGrpSpPr/>
              <p:nvPr/>
            </p:nvGrpSpPr>
            <p:grpSpPr>
              <a:xfrm>
                <a:off x="4894573" y="1570207"/>
                <a:ext cx="1081779" cy="169277"/>
                <a:chOff x="4658906" y="2420953"/>
                <a:chExt cx="1081779" cy="169277"/>
              </a:xfrm>
            </p:grpSpPr>
            <p:sp>
              <p:nvSpPr>
                <p:cNvPr id="199" name="Pentagon 198">
                  <a:extLst>
                    <a:ext uri="{FF2B5EF4-FFF2-40B4-BE49-F238E27FC236}">
                      <a16:creationId xmlns:a16="http://schemas.microsoft.com/office/drawing/2014/main" id="{D2A145BA-93C6-6048-B1F0-1FFCA9D18B83}"/>
                    </a:ext>
                  </a:extLst>
                </p:cNvPr>
                <p:cNvSpPr/>
                <p:nvPr/>
              </p:nvSpPr>
              <p:spPr>
                <a:xfrm>
                  <a:off x="4709869" y="2455806"/>
                  <a:ext cx="920034" cy="9555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201" name="Rectangle 200">
                  <a:extLst>
                    <a:ext uri="{FF2B5EF4-FFF2-40B4-BE49-F238E27FC236}">
                      <a16:creationId xmlns:a16="http://schemas.microsoft.com/office/drawing/2014/main" id="{6C9F73D4-76C2-7747-B8FA-08747733364C}"/>
                    </a:ext>
                  </a:extLst>
                </p:cNvPr>
                <p:cNvSpPr/>
                <p:nvPr/>
              </p:nvSpPr>
              <p:spPr>
                <a:xfrm>
                  <a:off x="4658906" y="2420953"/>
                  <a:ext cx="1081779" cy="169277"/>
                </a:xfrm>
                <a:prstGeom prst="rect">
                  <a:avLst/>
                </a:prstGeom>
              </p:spPr>
              <p:txBody>
                <a:bodyPr wrap="squar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OPPORTUNITY DISTRICT</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grpSp>
            <p:nvGrpSpPr>
              <p:cNvPr id="188" name="Group 187">
                <a:extLst>
                  <a:ext uri="{FF2B5EF4-FFF2-40B4-BE49-F238E27FC236}">
                    <a16:creationId xmlns:a16="http://schemas.microsoft.com/office/drawing/2014/main" id="{992CA7DD-E69A-A84F-B923-CB7ED1376A4E}"/>
                  </a:ext>
                </a:extLst>
              </p:cNvPr>
              <p:cNvGrpSpPr/>
              <p:nvPr/>
            </p:nvGrpSpPr>
            <p:grpSpPr>
              <a:xfrm>
                <a:off x="4124237" y="1569697"/>
                <a:ext cx="789917" cy="169277"/>
                <a:chOff x="4593787" y="2420443"/>
                <a:chExt cx="789917" cy="169277"/>
              </a:xfrm>
            </p:grpSpPr>
            <p:sp>
              <p:nvSpPr>
                <p:cNvPr id="195" name="Pentagon 194">
                  <a:extLst>
                    <a:ext uri="{FF2B5EF4-FFF2-40B4-BE49-F238E27FC236}">
                      <a16:creationId xmlns:a16="http://schemas.microsoft.com/office/drawing/2014/main" id="{63B82A06-8633-314D-A6E2-936B6A37363B}"/>
                    </a:ext>
                  </a:extLst>
                </p:cNvPr>
                <p:cNvSpPr/>
                <p:nvPr/>
              </p:nvSpPr>
              <p:spPr>
                <a:xfrm>
                  <a:off x="4625614" y="2455296"/>
                  <a:ext cx="705168"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Expo Office" panose="00000500000000000000" pitchFamily="50" charset="-78"/>
                    <a:ea typeface="Verdana" panose="020B0604030504040204" pitchFamily="34" charset="0"/>
                    <a:cs typeface="Expo Office" panose="00000500000000000000" pitchFamily="50" charset="-78"/>
                  </a:endParaRPr>
                </a:p>
              </p:txBody>
            </p:sp>
            <p:sp>
              <p:nvSpPr>
                <p:cNvPr id="197" name="Rectangle 196">
                  <a:extLst>
                    <a:ext uri="{FF2B5EF4-FFF2-40B4-BE49-F238E27FC236}">
                      <a16:creationId xmlns:a16="http://schemas.microsoft.com/office/drawing/2014/main" id="{F5F86B8E-2EFE-A147-AB71-F3860EBF8317}"/>
                    </a:ext>
                  </a:extLst>
                </p:cNvPr>
                <p:cNvSpPr/>
                <p:nvPr/>
              </p:nvSpPr>
              <p:spPr>
                <a:xfrm>
                  <a:off x="4593787" y="2420443"/>
                  <a:ext cx="789917" cy="169277"/>
                </a:xfrm>
                <a:prstGeom prst="rect">
                  <a:avLst/>
                </a:prstGeom>
              </p:spPr>
              <p:txBody>
                <a:bodyPr wrap="square">
                  <a:spAutoFit/>
                </a:bodyPr>
                <a:lstStyle/>
                <a:p>
                  <a:r>
                    <a:rPr lang="en-US" sz="500" dirty="0">
                      <a:latin typeface="Expo Office" panose="00000500000000000000" pitchFamily="50" charset="-78"/>
                      <a:ea typeface="Verdana" panose="020B0604030504040204" pitchFamily="34" charset="0"/>
                      <a:cs typeface="Expo Office" panose="00000500000000000000" pitchFamily="50" charset="-78"/>
                    </a:rPr>
                    <a:t>UNITED KINGDOM</a:t>
                  </a:r>
                  <a:endParaRPr lang="en-GB" sz="500" dirty="0">
                    <a:latin typeface="Expo Office" panose="00000500000000000000" pitchFamily="50" charset="-78"/>
                    <a:ea typeface="Verdana" panose="020B0604030504040204" pitchFamily="34" charset="0"/>
                    <a:cs typeface="Expo Office" panose="00000500000000000000" pitchFamily="50" charset="-78"/>
                  </a:endParaRPr>
                </a:p>
              </p:txBody>
            </p:sp>
          </p:grpSp>
          <p:cxnSp>
            <p:nvCxnSpPr>
              <p:cNvPr id="192" name="Straight Connector 191">
                <a:extLst>
                  <a:ext uri="{FF2B5EF4-FFF2-40B4-BE49-F238E27FC236}">
                    <a16:creationId xmlns:a16="http://schemas.microsoft.com/office/drawing/2014/main" id="{69369553-0A2A-674E-91C0-C44DA322C52C}"/>
                  </a:ext>
                </a:extLst>
              </p:cNvPr>
              <p:cNvCxnSpPr>
                <a:cxnSpLocks/>
              </p:cNvCxnSpPr>
              <p:nvPr/>
            </p:nvCxnSpPr>
            <p:spPr>
              <a:xfrm>
                <a:off x="4150147" y="1543986"/>
                <a:ext cx="2325403"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156" name="Picture 155"/>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0870077" y="5161987"/>
              <a:ext cx="1164375" cy="1463670"/>
            </a:xfrm>
            <a:prstGeom prst="roundRect">
              <a:avLst>
                <a:gd name="adj" fmla="val 4145"/>
              </a:avLst>
            </a:prstGeom>
            <a:noFill/>
            <a:ln>
              <a:solidFill>
                <a:schemeClr val="bg1">
                  <a:lumMod val="85000"/>
                </a:schemeClr>
              </a:solidFill>
            </a:ln>
          </p:spPr>
        </p:pic>
      </p:grpSp>
      <p:sp>
        <p:nvSpPr>
          <p:cNvPr id="157" name="Rectangle 156"/>
          <p:cNvSpPr/>
          <p:nvPr/>
        </p:nvSpPr>
        <p:spPr>
          <a:xfrm>
            <a:off x="156979" y="3200936"/>
            <a:ext cx="2206053" cy="246221"/>
          </a:xfrm>
          <a:prstGeom prst="rect">
            <a:avLst/>
          </a:prstGeom>
        </p:spPr>
        <p:txBody>
          <a:bodyPr wrap="none">
            <a:spAutoFit/>
          </a:bodyPr>
          <a:lstStyle/>
          <a:p>
            <a:pPr>
              <a:spcAft>
                <a:spcPts val="600"/>
              </a:spcAft>
            </a:pPr>
            <a:r>
              <a:rPr lang="en-US" sz="1000" b="1" dirty="0">
                <a:solidFill>
                  <a:schemeClr val="bg1"/>
                </a:solidFill>
                <a:latin typeface="Expo Office" panose="00000500000000000000" pitchFamily="50" charset="-78"/>
                <a:ea typeface="Verdana" panose="020B0604030504040204" pitchFamily="34" charset="0"/>
                <a:cs typeface="Expo Office" panose="00000500000000000000" pitchFamily="50" charset="-78"/>
              </a:rPr>
              <a:t>MORE PAVILIONS TO DISCOVER</a:t>
            </a:r>
          </a:p>
        </p:txBody>
      </p:sp>
      <p:pic>
        <p:nvPicPr>
          <p:cNvPr id="166" name="Picture 165">
            <a:extLst>
              <a:ext uri="{FF2B5EF4-FFF2-40B4-BE49-F238E27FC236}">
                <a16:creationId xmlns:a16="http://schemas.microsoft.com/office/drawing/2014/main" id="{C31501E1-8D39-F74E-B29D-5B8578C1DC8E}"/>
              </a:ext>
            </a:extLst>
          </p:cNvPr>
          <p:cNvPicPr preferRelativeResize="0">
            <a:picLocks/>
          </p:cNvPicPr>
          <p:nvPr/>
        </p:nvPicPr>
        <p:blipFill rotWithShape="1">
          <a:blip r:embed="rId14" cstate="screen">
            <a:extLst>
              <a:ext uri="{28A0092B-C50C-407E-A947-70E740481C1C}">
                <a14:useLocalDpi xmlns:a14="http://schemas.microsoft.com/office/drawing/2010/main"/>
              </a:ext>
            </a:extLst>
          </a:blip>
          <a:srcRect l="20588" r="20588"/>
          <a:stretch/>
        </p:blipFill>
        <p:spPr>
          <a:xfrm>
            <a:off x="352309" y="6095584"/>
            <a:ext cx="346199" cy="345752"/>
          </a:xfrm>
          <a:prstGeom prst="ellipse">
            <a:avLst/>
          </a:prstGeom>
          <a:ln w="3175">
            <a:solidFill>
              <a:schemeClr val="bg1">
                <a:lumMod val="75000"/>
              </a:schemeClr>
            </a:solidFill>
          </a:ln>
        </p:spPr>
      </p:pic>
      <p:pic>
        <p:nvPicPr>
          <p:cNvPr id="167" name="Picture 166">
            <a:extLst>
              <a:ext uri="{FF2B5EF4-FFF2-40B4-BE49-F238E27FC236}">
                <a16:creationId xmlns:a16="http://schemas.microsoft.com/office/drawing/2014/main" id="{2C1A77D1-1D4D-DE4D-A4A4-8100809FB152}"/>
              </a:ext>
            </a:extLst>
          </p:cNvPr>
          <p:cNvPicPr>
            <a:picLocks noChangeAspect="1"/>
          </p:cNvPicPr>
          <p:nvPr/>
        </p:nvPicPr>
        <p:blipFill rotWithShape="1">
          <a:blip r:embed="rId15"/>
          <a:srcRect l="6426" r="28190"/>
          <a:stretch/>
        </p:blipFill>
        <p:spPr>
          <a:xfrm>
            <a:off x="335457" y="4963417"/>
            <a:ext cx="339332" cy="339332"/>
          </a:xfrm>
          <a:prstGeom prst="ellipse">
            <a:avLst/>
          </a:prstGeom>
          <a:ln w="3175">
            <a:solidFill>
              <a:schemeClr val="bg1">
                <a:lumMod val="75000"/>
              </a:schemeClr>
            </a:solidFill>
          </a:ln>
        </p:spPr>
      </p:pic>
      <p:pic>
        <p:nvPicPr>
          <p:cNvPr id="168" name="Picture 167">
            <a:extLst>
              <a:ext uri="{FF2B5EF4-FFF2-40B4-BE49-F238E27FC236}">
                <a16:creationId xmlns:a16="http://schemas.microsoft.com/office/drawing/2014/main" id="{FF6268D8-C108-F241-837B-7657129A8867}"/>
              </a:ext>
            </a:extLst>
          </p:cNvPr>
          <p:cNvPicPr preferRelativeResize="0">
            <a:picLocks/>
          </p:cNvPicPr>
          <p:nvPr/>
        </p:nvPicPr>
        <p:blipFill rotWithShape="1">
          <a:blip r:embed="rId16"/>
          <a:srcRect l="17308" r="17308"/>
          <a:stretch/>
        </p:blipFill>
        <p:spPr>
          <a:xfrm>
            <a:off x="341530" y="3869200"/>
            <a:ext cx="327633" cy="323024"/>
          </a:xfrm>
          <a:prstGeom prst="ellipse">
            <a:avLst/>
          </a:prstGeom>
          <a:ln w="3175">
            <a:solidFill>
              <a:schemeClr val="bg1">
                <a:lumMod val="75000"/>
              </a:schemeClr>
            </a:solidFill>
          </a:ln>
        </p:spPr>
      </p:pic>
      <p:sp>
        <p:nvSpPr>
          <p:cNvPr id="151" name="TextBox 150">
            <a:extLst>
              <a:ext uri="{FF2B5EF4-FFF2-40B4-BE49-F238E27FC236}">
                <a16:creationId xmlns:a16="http://schemas.microsoft.com/office/drawing/2014/main" id="{8BB0EB26-E4D4-204E-8479-9737802956C6}"/>
              </a:ext>
            </a:extLst>
          </p:cNvPr>
          <p:cNvSpPr txBox="1"/>
          <p:nvPr/>
        </p:nvSpPr>
        <p:spPr>
          <a:xfrm>
            <a:off x="-45138" y="6685039"/>
            <a:ext cx="1986454" cy="200055"/>
          </a:xfrm>
          <a:prstGeom prst="rect">
            <a:avLst/>
          </a:prstGeom>
          <a:noFill/>
        </p:spPr>
        <p:txBody>
          <a:bodyPr wrap="square" rtlCol="0">
            <a:spAutoFit/>
          </a:bodyPr>
          <a:lstStyle/>
          <a:p>
            <a:r>
              <a:rPr lang="en-GB" sz="700" dirty="0">
                <a:solidFill>
                  <a:schemeClr val="bg1"/>
                </a:solidFill>
                <a:latin typeface="Expo Office" panose="00000500000000000000" pitchFamily="50" charset="-78"/>
                <a:ea typeface="Verdana" panose="020B0604030504040204" pitchFamily="34" charset="0"/>
                <a:cs typeface="Expo Office" panose="00000500000000000000" pitchFamily="50" charset="-78"/>
              </a:rPr>
              <a:t>VERSION: MAR 2021</a:t>
            </a:r>
          </a:p>
        </p:txBody>
      </p:sp>
      <p:sp>
        <p:nvSpPr>
          <p:cNvPr id="145" name="TextBox 144">
            <a:extLst>
              <a:ext uri="{FF2B5EF4-FFF2-40B4-BE49-F238E27FC236}">
                <a16:creationId xmlns:a16="http://schemas.microsoft.com/office/drawing/2014/main" id="{EF0333C6-2F7F-BA43-880A-0EA8FAAA286C}"/>
              </a:ext>
            </a:extLst>
          </p:cNvPr>
          <p:cNvSpPr txBox="1"/>
          <p:nvPr/>
        </p:nvSpPr>
        <p:spPr>
          <a:xfrm>
            <a:off x="152005" y="1361739"/>
            <a:ext cx="2857878" cy="1126462"/>
          </a:xfrm>
          <a:prstGeom prst="rect">
            <a:avLst/>
          </a:prstGeom>
          <a:noFill/>
        </p:spPr>
        <p:txBody>
          <a:bodyPr wrap="square" rtlCol="0">
            <a:spAutoFit/>
          </a:bodyPr>
          <a:lstStyle/>
          <a:p>
            <a:pPr>
              <a:lnSpc>
                <a:spcPct val="70000"/>
              </a:lnSpc>
            </a:pPr>
            <a:r>
              <a:rPr lang="en-US" sz="2400" dirty="0">
                <a:solidFill>
                  <a:schemeClr val="bg1"/>
                </a:solidFill>
                <a:latin typeface="Expo Office" panose="00000500000000000000" pitchFamily="50" charset="-78"/>
                <a:cs typeface="Expo Office" panose="00000500000000000000" pitchFamily="50" charset="-78"/>
              </a:rPr>
              <a:t>EXPO</a:t>
            </a:r>
          </a:p>
          <a:p>
            <a:pPr>
              <a:lnSpc>
                <a:spcPct val="70000"/>
              </a:lnSpc>
            </a:pPr>
            <a:r>
              <a:rPr lang="en-US" sz="2400" b="1" dirty="0">
                <a:solidFill>
                  <a:schemeClr val="bg1"/>
                </a:solidFill>
                <a:latin typeface="Expo Office" panose="00000500000000000000" pitchFamily="50" charset="-78"/>
                <a:cs typeface="Expo Office" panose="00000500000000000000" pitchFamily="50" charset="-78"/>
              </a:rPr>
              <a:t>CONSTRUCTION &amp; REAL ESTATE</a:t>
            </a:r>
          </a:p>
          <a:p>
            <a:pPr>
              <a:lnSpc>
                <a:spcPct val="70000"/>
              </a:lnSpc>
            </a:pPr>
            <a:r>
              <a:rPr lang="en-US" sz="2400" dirty="0">
                <a:solidFill>
                  <a:schemeClr val="bg1"/>
                </a:solidFill>
                <a:latin typeface="Expo Office" panose="00000500000000000000" pitchFamily="50" charset="-78"/>
                <a:cs typeface="Expo Office" panose="00000500000000000000" pitchFamily="50" charset="-78"/>
              </a:rPr>
              <a:t>JOURNEY</a:t>
            </a:r>
          </a:p>
        </p:txBody>
      </p:sp>
    </p:spTree>
    <p:extLst>
      <p:ext uri="{BB962C8B-B14F-4D97-AF65-F5344CB8AC3E}">
        <p14:creationId xmlns:p14="http://schemas.microsoft.com/office/powerpoint/2010/main" val="32708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185">
            <a:extLst>
              <a:ext uri="{FF2B5EF4-FFF2-40B4-BE49-F238E27FC236}">
                <a16:creationId xmlns:a16="http://schemas.microsoft.com/office/drawing/2014/main" id="{2492B777-DC9F-3D4C-A4D6-AEF6653E1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1" y="-18014"/>
            <a:ext cx="12234658" cy="6881995"/>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46120" r="27210"/>
          <a:stretch/>
        </p:blipFill>
        <p:spPr>
          <a:xfrm flipH="1">
            <a:off x="-37708" y="-22957"/>
            <a:ext cx="2875803" cy="6951901"/>
          </a:xfrm>
          <a:prstGeom prst="rect">
            <a:avLst/>
          </a:prstGeom>
        </p:spPr>
      </p:pic>
      <p:sp>
        <p:nvSpPr>
          <p:cNvPr id="15" name="Rectangular Callout 14">
            <a:extLst>
              <a:ext uri="{FF2B5EF4-FFF2-40B4-BE49-F238E27FC236}">
                <a16:creationId xmlns:a16="http://schemas.microsoft.com/office/drawing/2014/main" id="{D3227374-AFEA-494E-ACE1-2E14387D2F17}"/>
              </a:ext>
            </a:extLst>
          </p:cNvPr>
          <p:cNvSpPr/>
          <p:nvPr/>
        </p:nvSpPr>
        <p:spPr>
          <a:xfrm>
            <a:off x="3644298" y="195151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ular Callout 15">
            <a:extLst>
              <a:ext uri="{FF2B5EF4-FFF2-40B4-BE49-F238E27FC236}">
                <a16:creationId xmlns:a16="http://schemas.microsoft.com/office/drawing/2014/main" id="{542F10A4-BC44-C345-BC08-B577D87B1533}"/>
              </a:ext>
            </a:extLst>
          </p:cNvPr>
          <p:cNvSpPr/>
          <p:nvPr/>
        </p:nvSpPr>
        <p:spPr>
          <a:xfrm>
            <a:off x="3652277" y="32403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9" name="Straight Connector 38">
            <a:extLst>
              <a:ext uri="{FF2B5EF4-FFF2-40B4-BE49-F238E27FC236}">
                <a16:creationId xmlns:a16="http://schemas.microsoft.com/office/drawing/2014/main" id="{BD09EEE1-CD7F-FE48-9D0E-9CE694623832}"/>
              </a:ext>
            </a:extLst>
          </p:cNvPr>
          <p:cNvCxnSpPr>
            <a:cxnSpLocks/>
          </p:cNvCxnSpPr>
          <p:nvPr/>
        </p:nvCxnSpPr>
        <p:spPr>
          <a:xfrm>
            <a:off x="3204922" y="761270"/>
            <a:ext cx="0" cy="548861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90FA37E-DFB5-C143-A135-A2A5D2108EEE}"/>
              </a:ext>
            </a:extLst>
          </p:cNvPr>
          <p:cNvCxnSpPr>
            <a:cxnSpLocks/>
          </p:cNvCxnSpPr>
          <p:nvPr/>
        </p:nvCxnSpPr>
        <p:spPr>
          <a:xfrm>
            <a:off x="7903571" y="430567"/>
            <a:ext cx="0" cy="510909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8EE2CAE-B5F5-3541-B983-7C1D94E9F6A0}"/>
              </a:ext>
            </a:extLst>
          </p:cNvPr>
          <p:cNvCxnSpPr>
            <a:cxnSpLocks/>
          </p:cNvCxnSpPr>
          <p:nvPr/>
        </p:nvCxnSpPr>
        <p:spPr>
          <a:xfrm flipV="1">
            <a:off x="3094761" y="6260233"/>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61A77F3-8A4D-2D44-BC55-875B5BD78E0A}"/>
              </a:ext>
            </a:extLst>
          </p:cNvPr>
          <p:cNvCxnSpPr>
            <a:cxnSpLocks/>
          </p:cNvCxnSpPr>
          <p:nvPr/>
        </p:nvCxnSpPr>
        <p:spPr>
          <a:xfrm flipV="1">
            <a:off x="3094761" y="6324625"/>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0ADA00F-7D09-6848-A38C-CE6160EA8E4E}"/>
              </a:ext>
            </a:extLst>
          </p:cNvPr>
          <p:cNvCxnSpPr>
            <a:cxnSpLocks/>
          </p:cNvCxnSpPr>
          <p:nvPr/>
        </p:nvCxnSpPr>
        <p:spPr>
          <a:xfrm flipV="1">
            <a:off x="7774546" y="259644"/>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8F291B-B2F4-DB49-AFEA-78EA4FA9ED03}"/>
              </a:ext>
            </a:extLst>
          </p:cNvPr>
          <p:cNvCxnSpPr>
            <a:cxnSpLocks/>
          </p:cNvCxnSpPr>
          <p:nvPr/>
        </p:nvCxnSpPr>
        <p:spPr>
          <a:xfrm flipV="1">
            <a:off x="7774546" y="324036"/>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32592605-C4A6-984B-B67B-77E714A9293A}"/>
              </a:ext>
            </a:extLst>
          </p:cNvPr>
          <p:cNvSpPr/>
          <p:nvPr/>
        </p:nvSpPr>
        <p:spPr>
          <a:xfrm>
            <a:off x="3660048" y="337998"/>
            <a:ext cx="273966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EXPLORE THE ARCHITECTURE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OF A SELF-SUSTAINING PAVILION</a:t>
            </a:r>
          </a:p>
        </p:txBody>
      </p:sp>
      <p:sp>
        <p:nvSpPr>
          <p:cNvPr id="8" name="Rectangle 7">
            <a:extLst>
              <a:ext uri="{FF2B5EF4-FFF2-40B4-BE49-F238E27FC236}">
                <a16:creationId xmlns:a16="http://schemas.microsoft.com/office/drawing/2014/main" id="{B45D4842-259C-E441-AD35-FCAF415E29F6}"/>
              </a:ext>
            </a:extLst>
          </p:cNvPr>
          <p:cNvSpPr/>
          <p:nvPr/>
        </p:nvSpPr>
        <p:spPr>
          <a:xfrm>
            <a:off x="3661438" y="704968"/>
            <a:ext cx="2627505" cy="954107"/>
          </a:xfrm>
          <a:prstGeom prst="rect">
            <a:avLst/>
          </a:prstGeom>
        </p:spPr>
        <p:txBody>
          <a:bodyPr wrap="square">
            <a:spAutoFit/>
          </a:bodyPr>
          <a:lstStyle/>
          <a:p>
            <a:pPr marL="7696" marR="0" lvl="0" indent="0" algn="l" defTabSz="914400" rtl="0" eaLnBrk="1" fontAlgn="auto" latinLnBrk="0" hangingPunct="1">
              <a:lnSpc>
                <a:spcPct val="100000"/>
              </a:lnSpc>
              <a:spcBef>
                <a:spcPts val="197"/>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Designed by UK-based Grimshaw Architects, the pavilion will meet LEED Platinum green building standards – the highest available accreditation for sustainable architecture. Creating its own electricity and water, this pavilion features state-of-the-art innovations in sustainability.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endParaRPr>
          </a:p>
        </p:txBody>
      </p:sp>
      <p:grpSp>
        <p:nvGrpSpPr>
          <p:cNvPr id="3" name="Group 2"/>
          <p:cNvGrpSpPr/>
          <p:nvPr/>
        </p:nvGrpSpPr>
        <p:grpSpPr>
          <a:xfrm>
            <a:off x="3726876" y="1578822"/>
            <a:ext cx="2385564" cy="183828"/>
            <a:chOff x="4124237" y="1543986"/>
            <a:chExt cx="2385564" cy="183828"/>
          </a:xfrm>
        </p:grpSpPr>
        <p:grpSp>
          <p:nvGrpSpPr>
            <p:cNvPr id="66" name="Group 65">
              <a:extLst>
                <a:ext uri="{FF2B5EF4-FFF2-40B4-BE49-F238E27FC236}">
                  <a16:creationId xmlns:a16="http://schemas.microsoft.com/office/drawing/2014/main" id="{4A6EBEBB-D25F-6246-8F18-ADC65EDAD08C}"/>
                </a:ext>
              </a:extLst>
            </p:cNvPr>
            <p:cNvGrpSpPr/>
            <p:nvPr/>
          </p:nvGrpSpPr>
          <p:grpSpPr>
            <a:xfrm>
              <a:off x="5205614" y="1555408"/>
              <a:ext cx="790624" cy="172406"/>
              <a:chOff x="4969947" y="2406154"/>
              <a:chExt cx="790624" cy="172406"/>
            </a:xfrm>
          </p:grpSpPr>
          <p:sp>
            <p:nvSpPr>
              <p:cNvPr id="67" name="Pentagon 66">
                <a:extLst>
                  <a:ext uri="{FF2B5EF4-FFF2-40B4-BE49-F238E27FC236}">
                    <a16:creationId xmlns:a16="http://schemas.microsoft.com/office/drawing/2014/main" id="{9C6377C1-E197-2448-94D9-4A485BEF800D}"/>
                  </a:ext>
                </a:extLst>
              </p:cNvPr>
              <p:cNvSpPr/>
              <p:nvPr/>
            </p:nvSpPr>
            <p:spPr>
              <a:xfrm>
                <a:off x="5020915" y="2439022"/>
                <a:ext cx="650396" cy="9864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147F0CBC-9194-C04A-B820-D13D825D1ABA}"/>
                  </a:ext>
                </a:extLst>
              </p:cNvPr>
              <p:cNvSpPr/>
              <p:nvPr/>
            </p:nvSpPr>
            <p:spPr>
              <a:xfrm>
                <a:off x="4969947" y="2406154"/>
                <a:ext cx="790624" cy="17240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SUSTAINABILITY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9" name="Group 68">
              <a:extLst>
                <a:ext uri="{FF2B5EF4-FFF2-40B4-BE49-F238E27FC236}">
                  <a16:creationId xmlns:a16="http://schemas.microsoft.com/office/drawing/2014/main" id="{081C7439-6304-E54F-B13F-FC1D779355AF}"/>
                </a:ext>
              </a:extLst>
            </p:cNvPr>
            <p:cNvGrpSpPr/>
            <p:nvPr/>
          </p:nvGrpSpPr>
          <p:grpSpPr>
            <a:xfrm>
              <a:off x="4124237" y="1555408"/>
              <a:ext cx="1085817" cy="169277"/>
              <a:chOff x="4593787" y="2406154"/>
              <a:chExt cx="1085817" cy="169277"/>
            </a:xfrm>
          </p:grpSpPr>
          <p:sp>
            <p:nvSpPr>
              <p:cNvPr id="70" name="Pentagon 69">
                <a:extLst>
                  <a:ext uri="{FF2B5EF4-FFF2-40B4-BE49-F238E27FC236}">
                    <a16:creationId xmlns:a16="http://schemas.microsoft.com/office/drawing/2014/main" id="{B010C47A-C9E0-AF40-9E87-C4817FE84092}"/>
                  </a:ext>
                </a:extLst>
              </p:cNvPr>
              <p:cNvSpPr/>
              <p:nvPr/>
            </p:nvSpPr>
            <p:spPr>
              <a:xfrm>
                <a:off x="4625614" y="2439022"/>
                <a:ext cx="1030894" cy="98644"/>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EC3C1C56-1437-CF40-B81A-C09A08752620}"/>
                  </a:ext>
                </a:extLst>
              </p:cNvPr>
              <p:cNvSpPr/>
              <p:nvPr/>
            </p:nvSpPr>
            <p:spPr>
              <a:xfrm>
                <a:off x="4593787" y="2406154"/>
                <a:ext cx="1085817"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SUSTAINABILITY PAVILION</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7" name="Straight Connector 16">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79" name="Rectangle 78">
            <a:extLst>
              <a:ext uri="{FF2B5EF4-FFF2-40B4-BE49-F238E27FC236}">
                <a16:creationId xmlns:a16="http://schemas.microsoft.com/office/drawing/2014/main" id="{32592605-C4A6-984B-B67B-77E714A9293A}"/>
              </a:ext>
            </a:extLst>
          </p:cNvPr>
          <p:cNvSpPr/>
          <p:nvPr/>
        </p:nvSpPr>
        <p:spPr>
          <a:xfrm>
            <a:off x="3660048" y="1964744"/>
            <a:ext cx="24524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DISCOVER URBAN INNOVATION AT THE SINGAPORE PAVILION</a:t>
            </a:r>
          </a:p>
        </p:txBody>
      </p:sp>
      <p:sp>
        <p:nvSpPr>
          <p:cNvPr id="86" name="Rectangle 85">
            <a:extLst>
              <a:ext uri="{FF2B5EF4-FFF2-40B4-BE49-F238E27FC236}">
                <a16:creationId xmlns:a16="http://schemas.microsoft.com/office/drawing/2014/main" id="{B45D4842-259C-E441-AD35-FCAF415E29F6}"/>
              </a:ext>
            </a:extLst>
          </p:cNvPr>
          <p:cNvSpPr/>
          <p:nvPr/>
        </p:nvSpPr>
        <p:spPr>
          <a:xfrm>
            <a:off x="3655036" y="2315861"/>
            <a:ext cx="2538743" cy="830997"/>
          </a:xfrm>
          <a:prstGeom prst="rect">
            <a:avLst/>
          </a:prstGeom>
        </p:spPr>
        <p:txBody>
          <a:bodyPr wrap="square">
            <a:spAutoFit/>
          </a:bodyPr>
          <a:lstStyle/>
          <a:p>
            <a:pPr marL="7696" marR="0" lvl="0" indent="0" algn="l" defTabSz="914400" rtl="0" eaLnBrk="1" fontAlgn="auto" latinLnBrk="0" hangingPunct="1">
              <a:lnSpc>
                <a:spcPct val="100000"/>
              </a:lnSpc>
              <a:spcBef>
                <a:spcPts val="197"/>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Showcasing Singapore's urban innovations, the net-zero energy pavilion designed by WOHA explores our journey towards livability and resilience. Expect an experiential journey through nature at the ground garden, garden cones and a hanging garden.</a:t>
            </a:r>
          </a:p>
        </p:txBody>
      </p:sp>
      <p:grpSp>
        <p:nvGrpSpPr>
          <p:cNvPr id="120" name="Group 119"/>
          <p:cNvGrpSpPr/>
          <p:nvPr/>
        </p:nvGrpSpPr>
        <p:grpSpPr>
          <a:xfrm>
            <a:off x="3721757" y="3179398"/>
            <a:ext cx="2390326" cy="209062"/>
            <a:chOff x="4119475" y="1543986"/>
            <a:chExt cx="2390326" cy="209062"/>
          </a:xfrm>
        </p:grpSpPr>
        <p:grpSp>
          <p:nvGrpSpPr>
            <p:cNvPr id="124" name="Group 123">
              <a:extLst>
                <a:ext uri="{FF2B5EF4-FFF2-40B4-BE49-F238E27FC236}">
                  <a16:creationId xmlns:a16="http://schemas.microsoft.com/office/drawing/2014/main" id="{4A6EBEBB-D25F-6246-8F18-ADC65EDAD08C}"/>
                </a:ext>
              </a:extLst>
            </p:cNvPr>
            <p:cNvGrpSpPr/>
            <p:nvPr/>
          </p:nvGrpSpPr>
          <p:grpSpPr>
            <a:xfrm>
              <a:off x="4750294" y="1583771"/>
              <a:ext cx="705642" cy="169277"/>
              <a:chOff x="4514627" y="2434517"/>
              <a:chExt cx="705642" cy="169277"/>
            </a:xfrm>
          </p:grpSpPr>
          <p:sp>
            <p:nvSpPr>
              <p:cNvPr id="132" name="Pentagon 131">
                <a:extLst>
                  <a:ext uri="{FF2B5EF4-FFF2-40B4-BE49-F238E27FC236}">
                    <a16:creationId xmlns:a16="http://schemas.microsoft.com/office/drawing/2014/main" id="{9C6377C1-E197-2448-94D9-4A485BEF800D}"/>
                  </a:ext>
                </a:extLst>
              </p:cNvPr>
              <p:cNvSpPr/>
              <p:nvPr/>
            </p:nvSpPr>
            <p:spPr>
              <a:xfrm>
                <a:off x="4547894" y="2469479"/>
                <a:ext cx="648777" cy="9930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147F0CBC-9194-C04A-B820-D13D825D1ABA}"/>
                  </a:ext>
                </a:extLst>
              </p:cNvPr>
              <p:cNvSpPr/>
              <p:nvPr/>
            </p:nvSpPr>
            <p:spPr>
              <a:xfrm>
                <a:off x="4514627" y="2434517"/>
                <a:ext cx="705642"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SUSTAINABILITY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8" name="Group 127">
              <a:extLst>
                <a:ext uri="{FF2B5EF4-FFF2-40B4-BE49-F238E27FC236}">
                  <a16:creationId xmlns:a16="http://schemas.microsoft.com/office/drawing/2014/main" id="{081C7439-6304-E54F-B13F-FC1D779355AF}"/>
                </a:ext>
              </a:extLst>
            </p:cNvPr>
            <p:cNvGrpSpPr/>
            <p:nvPr/>
          </p:nvGrpSpPr>
          <p:grpSpPr>
            <a:xfrm>
              <a:off x="4119475" y="1577483"/>
              <a:ext cx="678566" cy="169277"/>
              <a:chOff x="4589025" y="2428229"/>
              <a:chExt cx="678566" cy="169277"/>
            </a:xfrm>
          </p:grpSpPr>
          <p:sp>
            <p:nvSpPr>
              <p:cNvPr id="130" name="Pentagon 129">
                <a:extLst>
                  <a:ext uri="{FF2B5EF4-FFF2-40B4-BE49-F238E27FC236}">
                    <a16:creationId xmlns:a16="http://schemas.microsoft.com/office/drawing/2014/main" id="{B010C47A-C9E0-AF40-9E87-C4817FE84092}"/>
                  </a:ext>
                </a:extLst>
              </p:cNvPr>
              <p:cNvSpPr/>
              <p:nvPr/>
            </p:nvSpPr>
            <p:spPr>
              <a:xfrm>
                <a:off x="4625614" y="2464005"/>
                <a:ext cx="523171" cy="100229"/>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EC3C1C56-1437-CF40-B81A-C09A08752620}"/>
                  </a:ext>
                </a:extLst>
              </p:cNvPr>
              <p:cNvSpPr/>
              <p:nvPr/>
            </p:nvSpPr>
            <p:spPr>
              <a:xfrm>
                <a:off x="4589025" y="2428229"/>
                <a:ext cx="678566"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SINGAPORE</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29" name="Straight Connector 128">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08745EA0-561C-EB48-A3BC-58128518A9F4}"/>
              </a:ext>
            </a:extLst>
          </p:cNvPr>
          <p:cNvSpPr/>
          <p:nvPr/>
        </p:nvSpPr>
        <p:spPr>
          <a:xfrm rot="18900000">
            <a:off x="3080636" y="601891"/>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4286C39-F716-BF41-9C75-CDB0075B55CF}"/>
              </a:ext>
            </a:extLst>
          </p:cNvPr>
          <p:cNvSpPr/>
          <p:nvPr/>
        </p:nvSpPr>
        <p:spPr>
          <a:xfrm rot="18900000">
            <a:off x="3080636" y="2226506"/>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0725763-2AE6-C843-8C02-A229F124CEA8}"/>
              </a:ext>
            </a:extLst>
          </p:cNvPr>
          <p:cNvSpPr/>
          <p:nvPr/>
        </p:nvSpPr>
        <p:spPr>
          <a:xfrm rot="18900000">
            <a:off x="3080636" y="3824487"/>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3DAC8F2-6B21-BB4B-8632-38F8B8609207}"/>
              </a:ext>
            </a:extLst>
          </p:cNvPr>
          <p:cNvSpPr/>
          <p:nvPr/>
        </p:nvSpPr>
        <p:spPr>
          <a:xfrm rot="18900000">
            <a:off x="3080636" y="5449102"/>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86D001DC-6CF2-5343-95CD-AFA0688A4B2B}"/>
              </a:ext>
            </a:extLst>
          </p:cNvPr>
          <p:cNvSpPr/>
          <p:nvPr/>
        </p:nvSpPr>
        <p:spPr>
          <a:xfrm rot="18900000">
            <a:off x="7774845" y="601891"/>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E9261B3-5573-8B4D-AE67-B68A5A1E5345}"/>
              </a:ext>
            </a:extLst>
          </p:cNvPr>
          <p:cNvSpPr/>
          <p:nvPr/>
        </p:nvSpPr>
        <p:spPr>
          <a:xfrm rot="18900000">
            <a:off x="7774845" y="2226506"/>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41E366D-BEBE-D641-8804-A9700CD5CB9C}"/>
              </a:ext>
            </a:extLst>
          </p:cNvPr>
          <p:cNvSpPr/>
          <p:nvPr/>
        </p:nvSpPr>
        <p:spPr>
          <a:xfrm rot="18900000">
            <a:off x="7774845" y="3824487"/>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F1114E7A-AA97-7D4E-B00B-79F6AD4A5092}"/>
              </a:ext>
            </a:extLst>
          </p:cNvPr>
          <p:cNvSpPr/>
          <p:nvPr/>
        </p:nvSpPr>
        <p:spPr>
          <a:xfrm rot="18900000">
            <a:off x="7774845" y="5449102"/>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0475A70-EC07-A24D-861E-6B1639A1CC9A}"/>
              </a:ext>
            </a:extLst>
          </p:cNvPr>
          <p:cNvSpPr/>
          <p:nvPr/>
        </p:nvSpPr>
        <p:spPr>
          <a:xfrm>
            <a:off x="3075513" y="576728"/>
            <a:ext cx="276038"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1</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7AE82362-856B-D447-8505-FC38C9062DED}"/>
              </a:ext>
            </a:extLst>
          </p:cNvPr>
          <p:cNvSpPr/>
          <p:nvPr/>
        </p:nvSpPr>
        <p:spPr>
          <a:xfrm>
            <a:off x="3065895" y="2215838"/>
            <a:ext cx="29527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2</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564AF0D8-CB92-8C45-B9AB-2CA1B512726F}"/>
              </a:ext>
            </a:extLst>
          </p:cNvPr>
          <p:cNvSpPr/>
          <p:nvPr/>
        </p:nvSpPr>
        <p:spPr>
          <a:xfrm>
            <a:off x="3065895" y="3809761"/>
            <a:ext cx="29527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3</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60ACC2DA-7DAD-2640-80E6-478E5743101C}"/>
              </a:ext>
            </a:extLst>
          </p:cNvPr>
          <p:cNvSpPr/>
          <p:nvPr/>
        </p:nvSpPr>
        <p:spPr>
          <a:xfrm>
            <a:off x="3053724" y="5432103"/>
            <a:ext cx="303288"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4</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92342A2E-A405-7D4C-BB28-114AC018BBED}"/>
              </a:ext>
            </a:extLst>
          </p:cNvPr>
          <p:cNvSpPr/>
          <p:nvPr/>
        </p:nvSpPr>
        <p:spPr>
          <a:xfrm>
            <a:off x="7760715" y="576728"/>
            <a:ext cx="29527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5</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5C467D6E-AF7A-D043-9D90-89C332F29578}"/>
              </a:ext>
            </a:extLst>
          </p:cNvPr>
          <p:cNvSpPr/>
          <p:nvPr/>
        </p:nvSpPr>
        <p:spPr>
          <a:xfrm>
            <a:off x="7755906" y="2202868"/>
            <a:ext cx="304892"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6</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E64E59BF-18E5-F945-A0F9-9F290E761D8A}"/>
              </a:ext>
            </a:extLst>
          </p:cNvPr>
          <p:cNvSpPr/>
          <p:nvPr/>
        </p:nvSpPr>
        <p:spPr>
          <a:xfrm>
            <a:off x="7767929" y="3809761"/>
            <a:ext cx="280846"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7</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31778DE2-E785-B348-A73F-A3007F3DB51B}"/>
              </a:ext>
            </a:extLst>
          </p:cNvPr>
          <p:cNvSpPr/>
          <p:nvPr/>
        </p:nvSpPr>
        <p:spPr>
          <a:xfrm>
            <a:off x="7756708" y="5423939"/>
            <a:ext cx="303288"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8</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0" name="Rectangle 189">
            <a:extLst>
              <a:ext uri="{FF2B5EF4-FFF2-40B4-BE49-F238E27FC236}">
                <a16:creationId xmlns:a16="http://schemas.microsoft.com/office/drawing/2014/main" id="{166A0898-C21A-5E43-AD56-8810E9ADCAE2}"/>
              </a:ext>
            </a:extLst>
          </p:cNvPr>
          <p:cNvSpPr/>
          <p:nvPr/>
        </p:nvSpPr>
        <p:spPr>
          <a:xfrm>
            <a:off x="-30465" y="-2"/>
            <a:ext cx="2862438" cy="6927851"/>
          </a:xfrm>
          <a:prstGeom prst="rect">
            <a:avLst/>
          </a:prstGeom>
          <a:gradFill flip="none" rotWithShape="1">
            <a:gsLst>
              <a:gs pos="27000">
                <a:srgbClr val="000000">
                  <a:alpha val="0"/>
                </a:srgbClr>
              </a:gs>
              <a:gs pos="59000">
                <a:schemeClr val="tx1">
                  <a:alpha val="67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3" name="TextBox 192">
            <a:extLst>
              <a:ext uri="{FF2B5EF4-FFF2-40B4-BE49-F238E27FC236}">
                <a16:creationId xmlns:a16="http://schemas.microsoft.com/office/drawing/2014/main" id="{EF0333C6-2F7F-BA43-880A-0EA8FAAA286C}"/>
              </a:ext>
            </a:extLst>
          </p:cNvPr>
          <p:cNvSpPr txBox="1"/>
          <p:nvPr/>
        </p:nvSpPr>
        <p:spPr>
          <a:xfrm>
            <a:off x="128547" y="1567167"/>
            <a:ext cx="2567957" cy="1138773"/>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EXPO</a:t>
            </a:r>
            <a:r>
              <a:rPr kumimoji="0" lang="en-GB" sz="24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 ARCHITECTURE &amp; DESIGN </a:t>
            </a:r>
            <a:r>
              <a:rPr kumimoji="0" lang="en-GB" sz="2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JOURNEY</a:t>
            </a:r>
          </a:p>
        </p:txBody>
      </p:sp>
      <p:pic>
        <p:nvPicPr>
          <p:cNvPr id="5" name="Picture 4">
            <a:extLst>
              <a:ext uri="{FF2B5EF4-FFF2-40B4-BE49-F238E27FC236}">
                <a16:creationId xmlns:a16="http://schemas.microsoft.com/office/drawing/2014/main" id="{29DECDE5-1138-2340-A56E-0DCFD10150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097" y="302719"/>
            <a:ext cx="1580765" cy="901554"/>
          </a:xfrm>
          <a:prstGeom prst="rect">
            <a:avLst/>
          </a:prstGeom>
        </p:spPr>
      </p:pic>
      <p:sp>
        <p:nvSpPr>
          <p:cNvPr id="43" name="Rectangle 42">
            <a:extLst>
              <a:ext uri="{FF2B5EF4-FFF2-40B4-BE49-F238E27FC236}">
                <a16:creationId xmlns:a16="http://schemas.microsoft.com/office/drawing/2014/main" id="{C8CE4795-FCD0-814A-806C-38D3AB95DDB8}"/>
              </a:ext>
            </a:extLst>
          </p:cNvPr>
          <p:cNvSpPr/>
          <p:nvPr/>
        </p:nvSpPr>
        <p:spPr>
          <a:xfrm>
            <a:off x="2851443" y="6659011"/>
            <a:ext cx="6142087"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*This itinerary is for illustrative purposes and can be adapted to your needs and requirements. Contents may change.</a:t>
            </a:r>
            <a:endParaRPr kumimoji="0" lang="en-GB" sz="8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endParaRPr>
          </a:p>
        </p:txBody>
      </p:sp>
      <p:sp>
        <p:nvSpPr>
          <p:cNvPr id="228" name="Rectangular Callout 227">
            <a:extLst>
              <a:ext uri="{FF2B5EF4-FFF2-40B4-BE49-F238E27FC236}">
                <a16:creationId xmlns:a16="http://schemas.microsoft.com/office/drawing/2014/main" id="{1BAC10C0-AC83-A64C-945A-E5600FE2B80D}"/>
              </a:ext>
            </a:extLst>
          </p:cNvPr>
          <p:cNvSpPr/>
          <p:nvPr/>
        </p:nvSpPr>
        <p:spPr>
          <a:xfrm>
            <a:off x="3638650" y="3563905"/>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9" name="Rectangle 228">
            <a:extLst>
              <a:ext uri="{FF2B5EF4-FFF2-40B4-BE49-F238E27FC236}">
                <a16:creationId xmlns:a16="http://schemas.microsoft.com/office/drawing/2014/main" id="{32592605-C4A6-984B-B67B-77E714A9293A}"/>
              </a:ext>
            </a:extLst>
          </p:cNvPr>
          <p:cNvSpPr/>
          <p:nvPr/>
        </p:nvSpPr>
        <p:spPr>
          <a:xfrm>
            <a:off x="3662963" y="3582593"/>
            <a:ext cx="253234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EXPLORE ART &amp; DESIGN THROUGHOUT THE EXPO SITE</a:t>
            </a:r>
          </a:p>
        </p:txBody>
      </p:sp>
      <p:grpSp>
        <p:nvGrpSpPr>
          <p:cNvPr id="230" name="Group 229"/>
          <p:cNvGrpSpPr/>
          <p:nvPr/>
        </p:nvGrpSpPr>
        <p:grpSpPr>
          <a:xfrm>
            <a:off x="3721757" y="4817409"/>
            <a:ext cx="2382057" cy="190225"/>
            <a:chOff x="4127744" y="1543986"/>
            <a:chExt cx="2382057" cy="190225"/>
          </a:xfrm>
        </p:grpSpPr>
        <p:grpSp>
          <p:nvGrpSpPr>
            <p:cNvPr id="232" name="Group 231">
              <a:extLst>
                <a:ext uri="{FF2B5EF4-FFF2-40B4-BE49-F238E27FC236}">
                  <a16:creationId xmlns:a16="http://schemas.microsoft.com/office/drawing/2014/main" id="{081C7439-6304-E54F-B13F-FC1D779355AF}"/>
                </a:ext>
              </a:extLst>
            </p:cNvPr>
            <p:cNvGrpSpPr/>
            <p:nvPr/>
          </p:nvGrpSpPr>
          <p:grpSpPr>
            <a:xfrm>
              <a:off x="4127744" y="1564934"/>
              <a:ext cx="689224" cy="169277"/>
              <a:chOff x="4597294" y="2415680"/>
              <a:chExt cx="689224" cy="169277"/>
            </a:xfrm>
          </p:grpSpPr>
          <p:sp>
            <p:nvSpPr>
              <p:cNvPr id="234" name="Pentagon 233">
                <a:extLst>
                  <a:ext uri="{FF2B5EF4-FFF2-40B4-BE49-F238E27FC236}">
                    <a16:creationId xmlns:a16="http://schemas.microsoft.com/office/drawing/2014/main" id="{B010C47A-C9E0-AF40-9E87-C4817FE84092}"/>
                  </a:ext>
                </a:extLst>
              </p:cNvPr>
              <p:cNvSpPr/>
              <p:nvPr/>
            </p:nvSpPr>
            <p:spPr>
              <a:xfrm>
                <a:off x="4625615" y="2449936"/>
                <a:ext cx="618960" cy="98149"/>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5" name="Rectangle 234">
                <a:extLst>
                  <a:ext uri="{FF2B5EF4-FFF2-40B4-BE49-F238E27FC236}">
                    <a16:creationId xmlns:a16="http://schemas.microsoft.com/office/drawing/2014/main" id="{EC3C1C56-1437-CF40-B81A-C09A08752620}"/>
                  </a:ext>
                </a:extLst>
              </p:cNvPr>
              <p:cNvSpPr/>
              <p:nvPr/>
            </p:nvSpPr>
            <p:spPr>
              <a:xfrm>
                <a:off x="4597294" y="2415680"/>
                <a:ext cx="689224"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PUBLIC REALM</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33" name="Straight Connector 232">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39" name="Rectangle 238">
            <a:extLst>
              <a:ext uri="{FF2B5EF4-FFF2-40B4-BE49-F238E27FC236}">
                <a16:creationId xmlns:a16="http://schemas.microsoft.com/office/drawing/2014/main" id="{B45D4842-259C-E441-AD35-FCAF415E29F6}"/>
              </a:ext>
            </a:extLst>
          </p:cNvPr>
          <p:cNvSpPr/>
          <p:nvPr/>
        </p:nvSpPr>
        <p:spPr>
          <a:xfrm>
            <a:off x="3648953" y="3944994"/>
            <a:ext cx="256815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Enjoy a walk through the Expo site, a showcase of breakthrough </a:t>
            </a:r>
            <a:r>
              <a:rPr kumimoji="0" lang="en-US" sz="800" b="0" i="0" u="none" strike="noStrike" kern="1200" cap="none" spc="0" normalizeH="0" baseline="0" noProof="0" dirty="0" err="1">
                <a:ln>
                  <a:noFill/>
                </a:ln>
                <a:solidFill>
                  <a:prstClr val="black"/>
                </a:solidFill>
                <a:effectLst/>
                <a:uLnTx/>
                <a:uFillTx/>
                <a:latin typeface="Expo Office" pitchFamily="2" charset="-78"/>
                <a:ea typeface="+mn-ea"/>
                <a:cs typeface="Expo Office" pitchFamily="2" charset="-78"/>
              </a:rPr>
              <a:t>designS</a:t>
            </a: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 and a celebration of the cultural and architectural traditions of the region. Admire the site’s signage based on traditional UAE weaving and see a series of sculpted benches, designed in the shapes of Arabic script. </a:t>
            </a:r>
          </a:p>
        </p:txBody>
      </p:sp>
      <p:sp>
        <p:nvSpPr>
          <p:cNvPr id="240" name="Rectangular Callout 239">
            <a:extLst>
              <a:ext uri="{FF2B5EF4-FFF2-40B4-BE49-F238E27FC236}">
                <a16:creationId xmlns:a16="http://schemas.microsoft.com/office/drawing/2014/main" id="{ED1DD338-D4B1-3D4C-9BB6-02E9E80631B0}"/>
              </a:ext>
            </a:extLst>
          </p:cNvPr>
          <p:cNvSpPr/>
          <p:nvPr/>
        </p:nvSpPr>
        <p:spPr>
          <a:xfrm>
            <a:off x="3636955" y="5197983"/>
            <a:ext cx="3120286" cy="1440099"/>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1" name="Rectangle 240">
            <a:extLst>
              <a:ext uri="{FF2B5EF4-FFF2-40B4-BE49-F238E27FC236}">
                <a16:creationId xmlns:a16="http://schemas.microsoft.com/office/drawing/2014/main" id="{32592605-C4A6-984B-B67B-77E714A9293A}"/>
              </a:ext>
            </a:extLst>
          </p:cNvPr>
          <p:cNvSpPr/>
          <p:nvPr/>
        </p:nvSpPr>
        <p:spPr>
          <a:xfrm>
            <a:off x="3652277" y="5211945"/>
            <a:ext cx="263666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VISIT A 9,000-YEAR-OLD SOIL ARCHITECTURE </a:t>
            </a: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OF AUSTRIA</a:t>
            </a:r>
          </a:p>
        </p:txBody>
      </p:sp>
      <p:sp>
        <p:nvSpPr>
          <p:cNvPr id="242" name="Rectangle 241">
            <a:extLst>
              <a:ext uri="{FF2B5EF4-FFF2-40B4-BE49-F238E27FC236}">
                <a16:creationId xmlns:a16="http://schemas.microsoft.com/office/drawing/2014/main" id="{B45D4842-259C-E441-AD35-FCAF415E29F6}"/>
              </a:ext>
            </a:extLst>
          </p:cNvPr>
          <p:cNvSpPr/>
          <p:nvPr/>
        </p:nvSpPr>
        <p:spPr>
          <a:xfrm>
            <a:off x="3637466" y="5573973"/>
            <a:ext cx="2579641" cy="830997"/>
          </a:xfrm>
          <a:prstGeom prst="rect">
            <a:avLst/>
          </a:prstGeom>
        </p:spPr>
        <p:txBody>
          <a:bodyPr wrap="square">
            <a:spAutoFit/>
          </a:bodyPr>
          <a:lstStyle/>
          <a:p>
            <a:pPr marL="7696" marR="0" lvl="0" indent="0" algn="l" defTabSz="914400" rtl="0" eaLnBrk="1" fontAlgn="auto" latinLnBrk="0" hangingPunct="1">
              <a:lnSpc>
                <a:spcPct val="100000"/>
              </a:lnSpc>
              <a:spcBef>
                <a:spcPts val="197"/>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Austria is a nation innovative ideas. This is reflected in its decision to use a 9,000-year-old soil to build its pavilion, which comprises 47 truncated cones. The structure will be ventilated through its innovative use of the cones, and will house exhibitions, workshops and installations. </a:t>
            </a:r>
          </a:p>
        </p:txBody>
      </p:sp>
      <p:grpSp>
        <p:nvGrpSpPr>
          <p:cNvPr id="243" name="Group 242"/>
          <p:cNvGrpSpPr/>
          <p:nvPr/>
        </p:nvGrpSpPr>
        <p:grpSpPr>
          <a:xfrm>
            <a:off x="3726888" y="6441336"/>
            <a:ext cx="2392438" cy="195591"/>
            <a:chOff x="4117363" y="1543986"/>
            <a:chExt cx="2392438" cy="195591"/>
          </a:xfrm>
        </p:grpSpPr>
        <p:grpSp>
          <p:nvGrpSpPr>
            <p:cNvPr id="244" name="Group 243">
              <a:extLst>
                <a:ext uri="{FF2B5EF4-FFF2-40B4-BE49-F238E27FC236}">
                  <a16:creationId xmlns:a16="http://schemas.microsoft.com/office/drawing/2014/main" id="{4A6EBEBB-D25F-6246-8F18-ADC65EDAD08C}"/>
                </a:ext>
              </a:extLst>
            </p:cNvPr>
            <p:cNvGrpSpPr/>
            <p:nvPr/>
          </p:nvGrpSpPr>
          <p:grpSpPr>
            <a:xfrm>
              <a:off x="4679543" y="1569697"/>
              <a:ext cx="682847" cy="169277"/>
              <a:chOff x="4443876" y="2420443"/>
              <a:chExt cx="682847" cy="169277"/>
            </a:xfrm>
          </p:grpSpPr>
          <p:sp>
            <p:nvSpPr>
              <p:cNvPr id="249" name="Pentagon 248">
                <a:extLst>
                  <a:ext uri="{FF2B5EF4-FFF2-40B4-BE49-F238E27FC236}">
                    <a16:creationId xmlns:a16="http://schemas.microsoft.com/office/drawing/2014/main" id="{9C6377C1-E197-2448-94D9-4A485BEF800D}"/>
                  </a:ext>
                </a:extLst>
              </p:cNvPr>
              <p:cNvSpPr/>
              <p:nvPr/>
            </p:nvSpPr>
            <p:spPr>
              <a:xfrm>
                <a:off x="4477946" y="2452462"/>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0" name="Rectangle 249">
                <a:extLst>
                  <a:ext uri="{FF2B5EF4-FFF2-40B4-BE49-F238E27FC236}">
                    <a16:creationId xmlns:a16="http://schemas.microsoft.com/office/drawing/2014/main" id="{147F0CBC-9194-C04A-B820-D13D825D1ABA}"/>
                  </a:ext>
                </a:extLst>
              </p:cNvPr>
              <p:cNvSpPr/>
              <p:nvPr/>
            </p:nvSpPr>
            <p:spPr>
              <a:xfrm>
                <a:off x="4443876" y="2420443"/>
                <a:ext cx="651140"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OPPORTUNITY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5" name="Group 244">
              <a:extLst>
                <a:ext uri="{FF2B5EF4-FFF2-40B4-BE49-F238E27FC236}">
                  <a16:creationId xmlns:a16="http://schemas.microsoft.com/office/drawing/2014/main" id="{081C7439-6304-E54F-B13F-FC1D779355AF}"/>
                </a:ext>
              </a:extLst>
            </p:cNvPr>
            <p:cNvGrpSpPr/>
            <p:nvPr/>
          </p:nvGrpSpPr>
          <p:grpSpPr>
            <a:xfrm>
              <a:off x="4117363" y="1570300"/>
              <a:ext cx="576931" cy="169277"/>
              <a:chOff x="4586913" y="2421046"/>
              <a:chExt cx="576931" cy="169277"/>
            </a:xfrm>
          </p:grpSpPr>
          <p:sp>
            <p:nvSpPr>
              <p:cNvPr id="247" name="Pentagon 246">
                <a:extLst>
                  <a:ext uri="{FF2B5EF4-FFF2-40B4-BE49-F238E27FC236}">
                    <a16:creationId xmlns:a16="http://schemas.microsoft.com/office/drawing/2014/main" id="{B010C47A-C9E0-AF40-9E87-C4817FE84092}"/>
                  </a:ext>
                </a:extLst>
              </p:cNvPr>
              <p:cNvSpPr/>
              <p:nvPr/>
            </p:nvSpPr>
            <p:spPr>
              <a:xfrm>
                <a:off x="4625615" y="2455296"/>
                <a:ext cx="451514" cy="96794"/>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8" name="Rectangle 247">
                <a:extLst>
                  <a:ext uri="{FF2B5EF4-FFF2-40B4-BE49-F238E27FC236}">
                    <a16:creationId xmlns:a16="http://schemas.microsoft.com/office/drawing/2014/main" id="{EC3C1C56-1437-CF40-B81A-C09A08752620}"/>
                  </a:ext>
                </a:extLst>
              </p:cNvPr>
              <p:cNvSpPr/>
              <p:nvPr/>
            </p:nvSpPr>
            <p:spPr>
              <a:xfrm>
                <a:off x="4586913" y="2421046"/>
                <a:ext cx="576931"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AUSTRIA</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46" name="Straight Connector 245">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8352392" y="5166598"/>
            <a:ext cx="3638733" cy="1453838"/>
            <a:chOff x="8352392" y="3560985"/>
            <a:chExt cx="3638733" cy="1453838"/>
          </a:xfrm>
        </p:grpSpPr>
        <p:sp>
          <p:nvSpPr>
            <p:cNvPr id="264" name="Rectangular Callout 263">
              <a:extLst>
                <a:ext uri="{FF2B5EF4-FFF2-40B4-BE49-F238E27FC236}">
                  <a16:creationId xmlns:a16="http://schemas.microsoft.com/office/drawing/2014/main" id="{E80A93C1-7CEC-2C47-BA61-CE2EF8815831}"/>
                </a:ext>
              </a:extLst>
            </p:cNvPr>
            <p:cNvSpPr/>
            <p:nvPr/>
          </p:nvSpPr>
          <p:spPr>
            <a:xfrm>
              <a:off x="8352392" y="3561587"/>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5" name="Rectangle 264">
              <a:extLst>
                <a:ext uri="{FF2B5EF4-FFF2-40B4-BE49-F238E27FC236}">
                  <a16:creationId xmlns:a16="http://schemas.microsoft.com/office/drawing/2014/main" id="{9E8C3A2E-BFDF-D344-937F-FF77DA14F447}"/>
                </a:ext>
              </a:extLst>
            </p:cNvPr>
            <p:cNvSpPr/>
            <p:nvPr/>
          </p:nvSpPr>
          <p:spPr>
            <a:xfrm>
              <a:off x="8357771" y="3574763"/>
              <a:ext cx="239862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WATCH A SHOW AT AL WASL DOME – THE HEART OF EXPO 2020</a:t>
              </a:r>
            </a:p>
          </p:txBody>
        </p:sp>
        <p:sp>
          <p:nvSpPr>
            <p:cNvPr id="266" name="Rectangle 265">
              <a:extLst>
                <a:ext uri="{FF2B5EF4-FFF2-40B4-BE49-F238E27FC236}">
                  <a16:creationId xmlns:a16="http://schemas.microsoft.com/office/drawing/2014/main" id="{AA1642DF-DFE2-1A4B-B4BB-82B64DCC120F}"/>
                </a:ext>
              </a:extLst>
            </p:cNvPr>
            <p:cNvSpPr/>
            <p:nvPr/>
          </p:nvSpPr>
          <p:spPr>
            <a:xfrm>
              <a:off x="8353219" y="3914115"/>
              <a:ext cx="2524343" cy="954107"/>
            </a:xfrm>
            <a:prstGeom prst="rect">
              <a:avLst/>
            </a:prstGeom>
          </p:spPr>
          <p:txBody>
            <a:bodyPr wrap="square">
              <a:spAutoFit/>
            </a:bodyPr>
            <a:lstStyle/>
            <a:p>
              <a:pPr marL="7696" marR="0" lvl="0" indent="0" algn="l" defTabSz="914400" rtl="0" eaLnBrk="1" fontAlgn="auto" latinLnBrk="0" hangingPunct="1">
                <a:lnSpc>
                  <a:spcPct val="100000"/>
                </a:lnSpc>
                <a:spcBef>
                  <a:spcPts val="197"/>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Designed by Adrian Smith + Gordon Gill Architecture, the trellis design evokes the Expo 2020 logo. Discover the innovative technology used to piece together the trellis and the mechanism behind enveloping it in the material that makes it one of the world's largest 360-degree projection canvases. </a:t>
              </a:r>
              <a:endParaRPr kumimoji="0" lang="en-US" sz="800" b="0" i="0" u="none" strike="noStrike" kern="1200" cap="none" spc="0" normalizeH="0" baseline="0" noProof="0" dirty="0">
                <a:ln>
                  <a:noFill/>
                </a:ln>
                <a:solidFill>
                  <a:prstClr val="black">
                    <a:lumMod val="85000"/>
                    <a:lumOff val="15000"/>
                  </a:prstClr>
                </a:solidFill>
                <a:effectLst/>
                <a:uLnTx/>
                <a:uFillTx/>
                <a:latin typeface="ExpoSansStd-Book"/>
                <a:ea typeface="+mn-ea"/>
                <a:cs typeface="ExpoSansStd-Book"/>
              </a:endParaRPr>
            </a:p>
          </p:txBody>
        </p:sp>
        <p:grpSp>
          <p:nvGrpSpPr>
            <p:cNvPr id="267" name="Group 266">
              <a:extLst>
                <a:ext uri="{FF2B5EF4-FFF2-40B4-BE49-F238E27FC236}">
                  <a16:creationId xmlns:a16="http://schemas.microsoft.com/office/drawing/2014/main" id="{53FDC0B7-823F-C148-875C-2473072A4533}"/>
                </a:ext>
              </a:extLst>
            </p:cNvPr>
            <p:cNvGrpSpPr/>
            <p:nvPr/>
          </p:nvGrpSpPr>
          <p:grpSpPr>
            <a:xfrm>
              <a:off x="8406365" y="4812765"/>
              <a:ext cx="2350033" cy="199891"/>
              <a:chOff x="4124237" y="1543986"/>
              <a:chExt cx="2350033" cy="199891"/>
            </a:xfrm>
          </p:grpSpPr>
          <p:grpSp>
            <p:nvGrpSpPr>
              <p:cNvPr id="268" name="Group 267">
                <a:extLst>
                  <a:ext uri="{FF2B5EF4-FFF2-40B4-BE49-F238E27FC236}">
                    <a16:creationId xmlns:a16="http://schemas.microsoft.com/office/drawing/2014/main" id="{83E0B75C-4828-FF46-B796-2AF01AC49E60}"/>
                  </a:ext>
                </a:extLst>
              </p:cNvPr>
              <p:cNvGrpSpPr/>
              <p:nvPr/>
            </p:nvGrpSpPr>
            <p:grpSpPr>
              <a:xfrm>
                <a:off x="4892578" y="1574600"/>
                <a:ext cx="699230" cy="169277"/>
                <a:chOff x="4656911" y="2425346"/>
                <a:chExt cx="699230" cy="169277"/>
              </a:xfrm>
            </p:grpSpPr>
            <p:sp>
              <p:nvSpPr>
                <p:cNvPr id="273" name="Pentagon 272">
                  <a:extLst>
                    <a:ext uri="{FF2B5EF4-FFF2-40B4-BE49-F238E27FC236}">
                      <a16:creationId xmlns:a16="http://schemas.microsoft.com/office/drawing/2014/main" id="{ECFAF27E-C7CA-5F47-83EE-C1F6FB7E244C}"/>
                    </a:ext>
                  </a:extLst>
                </p:cNvPr>
                <p:cNvSpPr/>
                <p:nvPr/>
              </p:nvSpPr>
              <p:spPr>
                <a:xfrm>
                  <a:off x="4693585" y="2460199"/>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4" name="Rectangle 273">
                  <a:extLst>
                    <a:ext uri="{FF2B5EF4-FFF2-40B4-BE49-F238E27FC236}">
                      <a16:creationId xmlns:a16="http://schemas.microsoft.com/office/drawing/2014/main" id="{A2A59120-631F-C142-ADFE-DFEDA1F03F89}"/>
                    </a:ext>
                  </a:extLst>
                </p:cNvPr>
                <p:cNvSpPr/>
                <p:nvPr/>
              </p:nvSpPr>
              <p:spPr>
                <a:xfrm>
                  <a:off x="4656911" y="2425346"/>
                  <a:ext cx="699230"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AL WASL PLAZA</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69" name="Group 268">
                <a:extLst>
                  <a:ext uri="{FF2B5EF4-FFF2-40B4-BE49-F238E27FC236}">
                    <a16:creationId xmlns:a16="http://schemas.microsoft.com/office/drawing/2014/main" id="{ED9A2573-FEFC-3F48-A6C2-1AE2662CB070}"/>
                  </a:ext>
                </a:extLst>
              </p:cNvPr>
              <p:cNvGrpSpPr/>
              <p:nvPr/>
            </p:nvGrpSpPr>
            <p:grpSpPr>
              <a:xfrm>
                <a:off x="4124237" y="1569697"/>
                <a:ext cx="746505" cy="169277"/>
                <a:chOff x="4593787" y="2420443"/>
                <a:chExt cx="746505" cy="169277"/>
              </a:xfrm>
            </p:grpSpPr>
            <p:sp>
              <p:nvSpPr>
                <p:cNvPr id="271" name="Pentagon 270">
                  <a:extLst>
                    <a:ext uri="{FF2B5EF4-FFF2-40B4-BE49-F238E27FC236}">
                      <a16:creationId xmlns:a16="http://schemas.microsoft.com/office/drawing/2014/main" id="{76027610-765C-AD46-95B4-51300BE9E28C}"/>
                    </a:ext>
                  </a:extLst>
                </p:cNvPr>
                <p:cNvSpPr/>
                <p:nvPr/>
              </p:nvSpPr>
              <p:spPr>
                <a:xfrm>
                  <a:off x="4625614" y="2455296"/>
                  <a:ext cx="648757"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2" name="Rectangle 271">
                  <a:extLst>
                    <a:ext uri="{FF2B5EF4-FFF2-40B4-BE49-F238E27FC236}">
                      <a16:creationId xmlns:a16="http://schemas.microsoft.com/office/drawing/2014/main" id="{8F116079-5E2D-B944-AD2C-03BB3293382B}"/>
                    </a:ext>
                  </a:extLst>
                </p:cNvPr>
                <p:cNvSpPr/>
                <p:nvPr/>
              </p:nvSpPr>
              <p:spPr>
                <a:xfrm>
                  <a:off x="4593787" y="2420443"/>
                  <a:ext cx="746505"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AL WASL DOME</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70" name="Straight Connector 269">
                <a:extLst>
                  <a:ext uri="{FF2B5EF4-FFF2-40B4-BE49-F238E27FC236}">
                    <a16:creationId xmlns:a16="http://schemas.microsoft.com/office/drawing/2014/main" id="{BEB119E5-77EC-CF45-B9C1-FC820544E65D}"/>
                  </a:ext>
                </a:extLst>
              </p:cNvPr>
              <p:cNvCxnSpPr>
                <a:cxnSpLocks/>
              </p:cNvCxnSpPr>
              <p:nvPr/>
            </p:nvCxnSpPr>
            <p:spPr>
              <a:xfrm>
                <a:off x="4150147" y="1543986"/>
                <a:ext cx="2324123"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283" name="Picture 282"/>
            <p:cNvPicPr>
              <a:picLocks noChangeAspect="1"/>
            </p:cNvPicPr>
            <p:nvPr/>
          </p:nvPicPr>
          <p:blipFill rotWithShape="1">
            <a:blip r:embed="rId6" cstate="print">
              <a:extLst>
                <a:ext uri="{28A0092B-C50C-407E-A947-70E740481C1C}">
                  <a14:useLocalDpi xmlns:a14="http://schemas.microsoft.com/office/drawing/2010/main" val="0"/>
                </a:ext>
              </a:extLst>
            </a:blip>
            <a:srcRect t="-204"/>
            <a:stretch/>
          </p:blipFill>
          <p:spPr>
            <a:xfrm>
              <a:off x="10845400" y="3560985"/>
              <a:ext cx="1145725" cy="1453838"/>
            </a:xfrm>
            <a:prstGeom prst="roundRect">
              <a:avLst>
                <a:gd name="adj" fmla="val 5385"/>
              </a:avLst>
            </a:prstGeom>
            <a:noFill/>
            <a:ln>
              <a:solidFill>
                <a:schemeClr val="bg1">
                  <a:lumMod val="85000"/>
                </a:schemeClr>
              </a:solidFill>
            </a:ln>
          </p:spPr>
        </p:pic>
      </p:grpSp>
      <p:sp>
        <p:nvSpPr>
          <p:cNvPr id="138" name="Rectangle 137">
            <a:extLst>
              <a:ext uri="{FF2B5EF4-FFF2-40B4-BE49-F238E27FC236}">
                <a16:creationId xmlns:a16="http://schemas.microsoft.com/office/drawing/2014/main" id="{6E620B84-EE0D-EE45-BEA9-396991DC3A8A}"/>
              </a:ext>
            </a:extLst>
          </p:cNvPr>
          <p:cNvSpPr/>
          <p:nvPr/>
        </p:nvSpPr>
        <p:spPr>
          <a:xfrm>
            <a:off x="227984" y="2711638"/>
            <a:ext cx="1415079" cy="222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lumMod val="75000"/>
                    <a:lumOff val="25000"/>
                  </a:prstClr>
                </a:solidFill>
                <a:effectLst/>
                <a:uLnTx/>
                <a:uFillTx/>
                <a:latin typeface="Expo Office" pitchFamily="2" charset="-78"/>
                <a:ea typeface="+mn-ea"/>
                <a:cs typeface="Expo Office" pitchFamily="2" charset="-78"/>
              </a:rPr>
              <a:t>1-DAY </a:t>
            </a:r>
            <a:r>
              <a:rPr kumimoji="0" lang="en-GB" sz="1050" b="0" i="0" u="none" strike="noStrike" kern="1200" cap="none" spc="0" normalizeH="0" baseline="0" noProof="0" dirty="0">
                <a:ln>
                  <a:noFill/>
                </a:ln>
                <a:solidFill>
                  <a:prstClr val="black">
                    <a:lumMod val="75000"/>
                    <a:lumOff val="25000"/>
                  </a:prstClr>
                </a:solidFill>
                <a:effectLst/>
                <a:uLnTx/>
                <a:uFillTx/>
                <a:latin typeface="Expo Office" pitchFamily="2" charset="-78"/>
                <a:ea typeface="+mn-ea"/>
                <a:cs typeface="Expo Office" pitchFamily="2" charset="-78"/>
              </a:rPr>
              <a:t>ITINERARY</a:t>
            </a:r>
          </a:p>
        </p:txBody>
      </p:sp>
      <p:sp>
        <p:nvSpPr>
          <p:cNvPr id="143" name="Pentagon 142">
            <a:extLst>
              <a:ext uri="{FF2B5EF4-FFF2-40B4-BE49-F238E27FC236}">
                <a16:creationId xmlns:a16="http://schemas.microsoft.com/office/drawing/2014/main" id="{CFFD1CD1-5311-3744-95E7-B617265BA02C}"/>
              </a:ext>
            </a:extLst>
          </p:cNvPr>
          <p:cNvSpPr/>
          <p:nvPr/>
        </p:nvSpPr>
        <p:spPr>
          <a:xfrm>
            <a:off x="4443958" y="4871457"/>
            <a:ext cx="627658" cy="9930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68169910-D8D5-F74D-90B8-97F07DF952AC}"/>
              </a:ext>
            </a:extLst>
          </p:cNvPr>
          <p:cNvSpPr/>
          <p:nvPr/>
        </p:nvSpPr>
        <p:spPr>
          <a:xfrm>
            <a:off x="4410689" y="4840614"/>
            <a:ext cx="673037"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EXPO SITE</a:t>
            </a:r>
          </a:p>
        </p:txBody>
      </p:sp>
      <p:pic>
        <p:nvPicPr>
          <p:cNvPr id="10" name="Picture 9">
            <a:extLst>
              <a:ext uri="{FF2B5EF4-FFF2-40B4-BE49-F238E27FC236}">
                <a16:creationId xmlns:a16="http://schemas.microsoft.com/office/drawing/2014/main" id="{173A4E43-20CA-1248-BB40-6088A05CDA95}"/>
              </a:ext>
            </a:extLst>
          </p:cNvPr>
          <p:cNvPicPr>
            <a:picLocks noChangeAspect="1"/>
          </p:cNvPicPr>
          <p:nvPr/>
        </p:nvPicPr>
        <p:blipFill rotWithShape="1">
          <a:blip r:embed="rId7"/>
          <a:srcRect l="19769" t="1973" r="34107" b="1463"/>
          <a:stretch/>
        </p:blipFill>
        <p:spPr>
          <a:xfrm>
            <a:off x="6206480" y="3555562"/>
            <a:ext cx="1154429" cy="1477186"/>
          </a:xfrm>
          <a:prstGeom prst="roundRect">
            <a:avLst>
              <a:gd name="adj" fmla="val 7143"/>
            </a:avLst>
          </a:prstGeom>
          <a:ln>
            <a:solidFill>
              <a:schemeClr val="bg1">
                <a:lumMod val="85000"/>
              </a:schemeClr>
            </a:solidFill>
          </a:ln>
        </p:spPr>
      </p:pic>
      <p:grpSp>
        <p:nvGrpSpPr>
          <p:cNvPr id="134" name="Group 133"/>
          <p:cNvGrpSpPr/>
          <p:nvPr/>
        </p:nvGrpSpPr>
        <p:grpSpPr>
          <a:xfrm>
            <a:off x="-28228" y="3497908"/>
            <a:ext cx="2846475" cy="3202567"/>
            <a:chOff x="-28228" y="3497908"/>
            <a:chExt cx="2846475" cy="3202567"/>
          </a:xfrm>
        </p:grpSpPr>
        <p:sp>
          <p:nvSpPr>
            <p:cNvPr id="135" name="Rectangle 134">
              <a:extLst>
                <a:ext uri="{FF2B5EF4-FFF2-40B4-BE49-F238E27FC236}">
                  <a16:creationId xmlns:a16="http://schemas.microsoft.com/office/drawing/2014/main" id="{507D2CA7-AEC7-3D42-B5FE-5B8A04C2A4AA}"/>
                </a:ext>
              </a:extLst>
            </p:cNvPr>
            <p:cNvSpPr/>
            <p:nvPr/>
          </p:nvSpPr>
          <p:spPr>
            <a:xfrm>
              <a:off x="845136" y="3603713"/>
              <a:ext cx="175958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ITALY PAVILION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Inspired by ships and sailors to manifest the concept of circular architecture, the circular economy and digital architecture.</a:t>
              </a:r>
            </a:p>
          </p:txBody>
        </p:sp>
        <p:sp>
          <p:nvSpPr>
            <p:cNvPr id="136" name="Rectangle 135">
              <a:extLst>
                <a:ext uri="{FF2B5EF4-FFF2-40B4-BE49-F238E27FC236}">
                  <a16:creationId xmlns:a16="http://schemas.microsoft.com/office/drawing/2014/main" id="{830BCA44-C4BF-2A4C-A853-6942450D41DD}"/>
                </a:ext>
              </a:extLst>
            </p:cNvPr>
            <p:cNvSpPr/>
            <p:nvPr/>
          </p:nvSpPr>
          <p:spPr>
            <a:xfrm>
              <a:off x="845136" y="4812733"/>
              <a:ext cx="1910966"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CZECH REPUBLIC PAVILION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The S.A.W.E.R system extract water vapour from the air to create an oasis in the desert.</a:t>
              </a:r>
            </a:p>
          </p:txBody>
        </p:sp>
        <p:sp>
          <p:nvSpPr>
            <p:cNvPr id="147" name="Rectangle 146">
              <a:extLst>
                <a:ext uri="{FF2B5EF4-FFF2-40B4-BE49-F238E27FC236}">
                  <a16:creationId xmlns:a16="http://schemas.microsoft.com/office/drawing/2014/main" id="{6BE176B7-4BA8-8549-8F98-9F8AD30D387F}"/>
                </a:ext>
              </a:extLst>
            </p:cNvPr>
            <p:cNvSpPr/>
            <p:nvPr/>
          </p:nvSpPr>
          <p:spPr>
            <a:xfrm>
              <a:off x="845136" y="5900256"/>
              <a:ext cx="1685290"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BRAZIL PAVILION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A striking water feature with a tensile structure that references the country’s rivers and mangroves.</a:t>
              </a:r>
            </a:p>
          </p:txBody>
        </p:sp>
        <p:cxnSp>
          <p:nvCxnSpPr>
            <p:cNvPr id="148" name="Straight Connector 147">
              <a:extLst>
                <a:ext uri="{FF2B5EF4-FFF2-40B4-BE49-F238E27FC236}">
                  <a16:creationId xmlns:a16="http://schemas.microsoft.com/office/drawing/2014/main" id="{AE4A4A49-3909-154B-912E-B187E03B9B19}"/>
                </a:ext>
              </a:extLst>
            </p:cNvPr>
            <p:cNvCxnSpPr>
              <a:cxnSpLocks/>
            </p:cNvCxnSpPr>
            <p:nvPr/>
          </p:nvCxnSpPr>
          <p:spPr>
            <a:xfrm flipV="1">
              <a:off x="-28228" y="3497908"/>
              <a:ext cx="2846475" cy="240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E32680F-4BB0-4C4F-BEF7-D94EB4106DBE}"/>
                </a:ext>
              </a:extLst>
            </p:cNvPr>
            <p:cNvCxnSpPr>
              <a:cxnSpLocks/>
            </p:cNvCxnSpPr>
            <p:nvPr/>
          </p:nvCxnSpPr>
          <p:spPr>
            <a:xfrm>
              <a:off x="16904" y="4625244"/>
              <a:ext cx="2791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BD82C977-2F25-3244-903F-F9DE1ACFEFC5}"/>
                </a:ext>
              </a:extLst>
            </p:cNvPr>
            <p:cNvCxnSpPr>
              <a:cxnSpLocks/>
            </p:cNvCxnSpPr>
            <p:nvPr/>
          </p:nvCxnSpPr>
          <p:spPr>
            <a:xfrm>
              <a:off x="16904" y="5725246"/>
              <a:ext cx="2791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40" name="Picture 139"/>
          <p:cNvPicPr>
            <a:picLocks noChangeAspect="1"/>
          </p:cNvPicPr>
          <p:nvPr/>
        </p:nvPicPr>
        <p:blipFill rotWithShape="1">
          <a:blip r:embed="rId8" cstate="print">
            <a:extLst>
              <a:ext uri="{28A0092B-C50C-407E-A947-70E740481C1C}">
                <a14:useLocalDpi xmlns:a14="http://schemas.microsoft.com/office/drawing/2010/main" val="0"/>
              </a:ext>
            </a:extLst>
          </a:blip>
          <a:srcRect l="25253" t="4252" r="33231" b="4115"/>
          <a:stretch/>
        </p:blipFill>
        <p:spPr>
          <a:xfrm>
            <a:off x="6209529" y="1937293"/>
            <a:ext cx="1176368" cy="1452010"/>
          </a:xfrm>
          <a:prstGeom prst="roundRect">
            <a:avLst>
              <a:gd name="adj" fmla="val 7143"/>
            </a:avLst>
          </a:prstGeom>
          <a:ln>
            <a:solidFill>
              <a:schemeClr val="bg1">
                <a:lumMod val="85000"/>
              </a:schemeClr>
            </a:solidFill>
          </a:ln>
        </p:spPr>
      </p:pic>
      <p:pic>
        <p:nvPicPr>
          <p:cNvPr id="141" name="Picture 140"/>
          <p:cNvPicPr>
            <a:picLocks noChangeAspect="1"/>
          </p:cNvPicPr>
          <p:nvPr/>
        </p:nvPicPr>
        <p:blipFill rotWithShape="1">
          <a:blip r:embed="rId9" cstate="print">
            <a:extLst>
              <a:ext uri="{28A0092B-C50C-407E-A947-70E740481C1C}">
                <a14:useLocalDpi xmlns:a14="http://schemas.microsoft.com/office/drawing/2010/main" val="0"/>
              </a:ext>
            </a:extLst>
          </a:blip>
          <a:srcRect l="7818" r="40807"/>
          <a:stretch/>
        </p:blipFill>
        <p:spPr>
          <a:xfrm>
            <a:off x="6198208" y="5188745"/>
            <a:ext cx="1149846" cy="1455440"/>
          </a:xfrm>
          <a:prstGeom prst="roundRect">
            <a:avLst>
              <a:gd name="adj" fmla="val 7143"/>
            </a:avLst>
          </a:prstGeom>
          <a:ln>
            <a:solidFill>
              <a:schemeClr val="bg1">
                <a:lumMod val="85000"/>
              </a:schemeClr>
            </a:solidFill>
          </a:ln>
        </p:spPr>
      </p:pic>
      <p:grpSp>
        <p:nvGrpSpPr>
          <p:cNvPr id="19" name="Group 18"/>
          <p:cNvGrpSpPr/>
          <p:nvPr/>
        </p:nvGrpSpPr>
        <p:grpSpPr>
          <a:xfrm>
            <a:off x="8316916" y="1914249"/>
            <a:ext cx="3690320" cy="1470838"/>
            <a:chOff x="8316916" y="311870"/>
            <a:chExt cx="3690320" cy="1470838"/>
          </a:xfrm>
        </p:grpSpPr>
        <p:sp>
          <p:nvSpPr>
            <p:cNvPr id="252" name="Rectangular Callout 251">
              <a:extLst>
                <a:ext uri="{FF2B5EF4-FFF2-40B4-BE49-F238E27FC236}">
                  <a16:creationId xmlns:a16="http://schemas.microsoft.com/office/drawing/2014/main" id="{DF31747E-FDBC-2144-B925-42F049917725}"/>
                </a:ext>
              </a:extLst>
            </p:cNvPr>
            <p:cNvSpPr/>
            <p:nvPr/>
          </p:nvSpPr>
          <p:spPr>
            <a:xfrm>
              <a:off x="8316916" y="329827"/>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3" name="Rectangle 252">
              <a:extLst>
                <a:ext uri="{FF2B5EF4-FFF2-40B4-BE49-F238E27FC236}">
                  <a16:creationId xmlns:a16="http://schemas.microsoft.com/office/drawing/2014/main" id="{36BA00DC-F4A5-1B4A-BEF8-95DA32100E85}"/>
                </a:ext>
              </a:extLst>
            </p:cNvPr>
            <p:cNvSpPr/>
            <p:nvPr/>
          </p:nvSpPr>
          <p:spPr>
            <a:xfrm>
              <a:off x="8331704" y="348515"/>
              <a:ext cx="250234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LEARN ABOUT THE FUTURE OF DESIGN AT THE BELGIUM PAVILION</a:t>
              </a:r>
            </a:p>
          </p:txBody>
        </p:sp>
        <p:sp>
          <p:nvSpPr>
            <p:cNvPr id="254" name="Rectangle 253">
              <a:extLst>
                <a:ext uri="{FF2B5EF4-FFF2-40B4-BE49-F238E27FC236}">
                  <a16:creationId xmlns:a16="http://schemas.microsoft.com/office/drawing/2014/main" id="{A6BE8D80-81E2-8C44-9A88-761214F98348}"/>
                </a:ext>
              </a:extLst>
            </p:cNvPr>
            <p:cNvSpPr/>
            <p:nvPr/>
          </p:nvSpPr>
          <p:spPr>
            <a:xfrm>
              <a:off x="8343947" y="722842"/>
              <a:ext cx="2434096" cy="707886"/>
            </a:xfrm>
            <a:prstGeom prst="rect">
              <a:avLst/>
            </a:prstGeom>
          </p:spPr>
          <p:txBody>
            <a:bodyPr wrap="square">
              <a:spAutoFit/>
            </a:bodyPr>
            <a:lstStyle/>
            <a:p>
              <a:pPr marL="7696" marR="0" lvl="0" indent="0" algn="l" defTabSz="914400" rtl="0" eaLnBrk="1" fontAlgn="auto" latinLnBrk="0" hangingPunct="1">
                <a:lnSpc>
                  <a:spcPct val="100000"/>
                </a:lnSpc>
                <a:spcBef>
                  <a:spcPts val="197"/>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Designed by Assar Architects and Vincent </a:t>
              </a:r>
              <a:r>
                <a:rPr kumimoji="0" lang="en-US" sz="800" b="0" i="0" u="none" strike="noStrike" kern="1200" cap="none" spc="0" normalizeH="0" baseline="0" noProof="0" dirty="0" err="1">
                  <a:ln>
                    <a:noFill/>
                  </a:ln>
                  <a:solidFill>
                    <a:prstClr val="black"/>
                  </a:solidFill>
                  <a:effectLst/>
                  <a:uLnTx/>
                  <a:uFillTx/>
                  <a:latin typeface="Expo Office" pitchFamily="2" charset="-78"/>
                  <a:ea typeface="+mn-ea"/>
                  <a:cs typeface="Expo Office" pitchFamily="2" charset="-78"/>
                </a:rPr>
                <a:t>Callebaut</a:t>
              </a: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 Architectures, the pavilion produces more energy than it consumes through natural light and ventilation, renewable energies and the smart use of water.</a:t>
              </a:r>
            </a:p>
          </p:txBody>
        </p:sp>
        <p:grpSp>
          <p:nvGrpSpPr>
            <p:cNvPr id="255" name="Group 254">
              <a:extLst>
                <a:ext uri="{FF2B5EF4-FFF2-40B4-BE49-F238E27FC236}">
                  <a16:creationId xmlns:a16="http://schemas.microsoft.com/office/drawing/2014/main" id="{AE5762C5-4952-0E48-B3C5-E7FB5496BCE8}"/>
                </a:ext>
              </a:extLst>
            </p:cNvPr>
            <p:cNvGrpSpPr/>
            <p:nvPr/>
          </p:nvGrpSpPr>
          <p:grpSpPr>
            <a:xfrm>
              <a:off x="8410771" y="1570793"/>
              <a:ext cx="2385564" cy="194988"/>
              <a:chOff x="4124237" y="1543986"/>
              <a:chExt cx="2385564" cy="194988"/>
            </a:xfrm>
          </p:grpSpPr>
          <p:grpSp>
            <p:nvGrpSpPr>
              <p:cNvPr id="256" name="Group 255">
                <a:extLst>
                  <a:ext uri="{FF2B5EF4-FFF2-40B4-BE49-F238E27FC236}">
                    <a16:creationId xmlns:a16="http://schemas.microsoft.com/office/drawing/2014/main" id="{04E7CF69-8CE3-184C-A67A-0479139F7176}"/>
                  </a:ext>
                </a:extLst>
              </p:cNvPr>
              <p:cNvGrpSpPr/>
              <p:nvPr/>
            </p:nvGrpSpPr>
            <p:grpSpPr>
              <a:xfrm>
                <a:off x="4896049" y="1569697"/>
                <a:ext cx="685451" cy="169277"/>
                <a:chOff x="4660382" y="2420443"/>
                <a:chExt cx="685451" cy="169277"/>
              </a:xfrm>
            </p:grpSpPr>
            <p:sp>
              <p:nvSpPr>
                <p:cNvPr id="261" name="Pentagon 260">
                  <a:extLst>
                    <a:ext uri="{FF2B5EF4-FFF2-40B4-BE49-F238E27FC236}">
                      <a16:creationId xmlns:a16="http://schemas.microsoft.com/office/drawing/2014/main" id="{BDE3D960-7359-2D42-85A4-CF074B942B57}"/>
                    </a:ext>
                  </a:extLst>
                </p:cNvPr>
                <p:cNvSpPr/>
                <p:nvPr/>
              </p:nvSpPr>
              <p:spPr>
                <a:xfrm>
                  <a:off x="4697056" y="2447050"/>
                  <a:ext cx="648777" cy="10431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2" name="Rectangle 261">
                  <a:extLst>
                    <a:ext uri="{FF2B5EF4-FFF2-40B4-BE49-F238E27FC236}">
                      <a16:creationId xmlns:a16="http://schemas.microsoft.com/office/drawing/2014/main" id="{F541110D-44C3-2948-AC64-3ECE248C9A93}"/>
                    </a:ext>
                  </a:extLst>
                </p:cNvPr>
                <p:cNvSpPr/>
                <p:nvPr/>
              </p:nvSpPr>
              <p:spPr>
                <a:xfrm>
                  <a:off x="4660382" y="2420443"/>
                  <a:ext cx="492443"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57" name="Group 256">
                <a:extLst>
                  <a:ext uri="{FF2B5EF4-FFF2-40B4-BE49-F238E27FC236}">
                    <a16:creationId xmlns:a16="http://schemas.microsoft.com/office/drawing/2014/main" id="{16AE9C2B-DB07-EB4F-B2A5-B249F9057E23}"/>
                  </a:ext>
                </a:extLst>
              </p:cNvPr>
              <p:cNvGrpSpPr/>
              <p:nvPr/>
            </p:nvGrpSpPr>
            <p:grpSpPr>
              <a:xfrm>
                <a:off x="4124237" y="1569697"/>
                <a:ext cx="753683" cy="169277"/>
                <a:chOff x="4593787" y="2420443"/>
                <a:chExt cx="753683" cy="169277"/>
              </a:xfrm>
            </p:grpSpPr>
            <p:sp>
              <p:nvSpPr>
                <p:cNvPr id="259" name="Pentagon 258">
                  <a:extLst>
                    <a:ext uri="{FF2B5EF4-FFF2-40B4-BE49-F238E27FC236}">
                      <a16:creationId xmlns:a16="http://schemas.microsoft.com/office/drawing/2014/main" id="{28C7B099-B5DB-CC44-B68E-96E4CBB0DD7F}"/>
                    </a:ext>
                  </a:extLst>
                </p:cNvPr>
                <p:cNvSpPr/>
                <p:nvPr/>
              </p:nvSpPr>
              <p:spPr>
                <a:xfrm>
                  <a:off x="4625614" y="2447050"/>
                  <a:ext cx="703200" cy="10431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0" name="Rectangle 259">
                  <a:extLst>
                    <a:ext uri="{FF2B5EF4-FFF2-40B4-BE49-F238E27FC236}">
                      <a16:creationId xmlns:a16="http://schemas.microsoft.com/office/drawing/2014/main" id="{14E7148D-393A-004B-BA20-79AC25AF5F64}"/>
                    </a:ext>
                  </a:extLst>
                </p:cNvPr>
                <p:cNvSpPr/>
                <p:nvPr/>
              </p:nvSpPr>
              <p:spPr>
                <a:xfrm>
                  <a:off x="4593787" y="2420443"/>
                  <a:ext cx="753683"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BELGIUM</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58" name="Straight Connector 257">
                <a:extLst>
                  <a:ext uri="{FF2B5EF4-FFF2-40B4-BE49-F238E27FC236}">
                    <a16:creationId xmlns:a16="http://schemas.microsoft.com/office/drawing/2014/main" id="{8288B275-6314-A244-B4BB-C14BB7FE1114}"/>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142" name="Picture 141"/>
            <p:cNvPicPr>
              <a:picLocks noChangeAspect="1"/>
            </p:cNvPicPr>
            <p:nvPr/>
          </p:nvPicPr>
          <p:blipFill rotWithShape="1">
            <a:blip r:embed="rId10" cstate="print">
              <a:extLst>
                <a:ext uri="{28A0092B-C50C-407E-A947-70E740481C1C}">
                  <a14:useLocalDpi xmlns:a14="http://schemas.microsoft.com/office/drawing/2010/main" val="0"/>
                </a:ext>
              </a:extLst>
            </a:blip>
            <a:srcRect l="29704" r="32118"/>
            <a:stretch/>
          </p:blipFill>
          <p:spPr>
            <a:xfrm>
              <a:off x="10840964" y="311870"/>
              <a:ext cx="1166272" cy="1470838"/>
            </a:xfrm>
            <a:prstGeom prst="roundRect">
              <a:avLst>
                <a:gd name="adj" fmla="val 7143"/>
              </a:avLst>
            </a:prstGeom>
            <a:ln>
              <a:solidFill>
                <a:schemeClr val="bg1">
                  <a:lumMod val="85000"/>
                </a:schemeClr>
              </a:solidFill>
            </a:ln>
          </p:spPr>
        </p:pic>
      </p:grpSp>
      <p:grpSp>
        <p:nvGrpSpPr>
          <p:cNvPr id="20" name="Group 19"/>
          <p:cNvGrpSpPr/>
          <p:nvPr/>
        </p:nvGrpSpPr>
        <p:grpSpPr>
          <a:xfrm>
            <a:off x="8331704" y="3544074"/>
            <a:ext cx="3703393" cy="1478669"/>
            <a:chOff x="8326169" y="1951516"/>
            <a:chExt cx="3703393" cy="1478669"/>
          </a:xfrm>
        </p:grpSpPr>
        <p:sp>
          <p:nvSpPr>
            <p:cNvPr id="26" name="Rectangular Callout 25">
              <a:extLst>
                <a:ext uri="{FF2B5EF4-FFF2-40B4-BE49-F238E27FC236}">
                  <a16:creationId xmlns:a16="http://schemas.microsoft.com/office/drawing/2014/main" id="{8A5DE66E-A8C1-D243-A5F8-6A690EE9F632}"/>
                </a:ext>
              </a:extLst>
            </p:cNvPr>
            <p:cNvSpPr/>
            <p:nvPr/>
          </p:nvSpPr>
          <p:spPr>
            <a:xfrm>
              <a:off x="8326169" y="195151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32592605-C4A6-984B-B67B-77E714A9293A}"/>
                </a:ext>
              </a:extLst>
            </p:cNvPr>
            <p:cNvSpPr/>
            <p:nvPr/>
          </p:nvSpPr>
          <p:spPr>
            <a:xfrm>
              <a:off x="8340819" y="1965014"/>
              <a:ext cx="241558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VISIST THE ICONIC FALCON-SHAPED PAVILLION OF THE UAE</a:t>
              </a:r>
            </a:p>
          </p:txBody>
        </p:sp>
        <p:sp>
          <p:nvSpPr>
            <p:cNvPr id="91" name="Rectangle 90">
              <a:extLst>
                <a:ext uri="{FF2B5EF4-FFF2-40B4-BE49-F238E27FC236}">
                  <a16:creationId xmlns:a16="http://schemas.microsoft.com/office/drawing/2014/main" id="{B45D4842-259C-E441-AD35-FCAF415E29F6}"/>
                </a:ext>
              </a:extLst>
            </p:cNvPr>
            <p:cNvSpPr/>
            <p:nvPr/>
          </p:nvSpPr>
          <p:spPr>
            <a:xfrm>
              <a:off x="8331704" y="2331417"/>
              <a:ext cx="2518313" cy="830997"/>
            </a:xfrm>
            <a:prstGeom prst="rect">
              <a:avLst/>
            </a:prstGeom>
          </p:spPr>
          <p:txBody>
            <a:bodyPr wrap="square">
              <a:spAutoFit/>
            </a:bodyPr>
            <a:lstStyle/>
            <a:p>
              <a:pPr marL="7696" marR="0" lvl="0" indent="0" algn="l" defTabSz="914400" rtl="0" eaLnBrk="1" fontAlgn="auto" latinLnBrk="0" hangingPunct="1">
                <a:lnSpc>
                  <a:spcPct val="100000"/>
                </a:lnSpc>
                <a:spcBef>
                  <a:spcPts val="197"/>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The pavilion will be one of Expo 2020 Dubai's iconic architectures. Conceptualised by Santiago </a:t>
              </a:r>
              <a:r>
                <a:rPr kumimoji="0" lang="en-US" sz="800" b="0" i="0" u="none" strike="noStrike" kern="1200" cap="none" spc="0" normalizeH="0" baseline="0" noProof="0" dirty="0" err="1">
                  <a:ln>
                    <a:noFill/>
                  </a:ln>
                  <a:solidFill>
                    <a:prstClr val="black"/>
                  </a:solidFill>
                  <a:effectLst/>
                  <a:uLnTx/>
                  <a:uFillTx/>
                  <a:latin typeface="Expo Office" pitchFamily="2" charset="-78"/>
                  <a:ea typeface="+mn-ea"/>
                  <a:cs typeface="Expo Office" pitchFamily="2" charset="-78"/>
                </a:rPr>
                <a:t>Calatrava</a:t>
              </a: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 the architect behind the Opera House in Valencia,  the UAE pavilion has been designed to represent a falcon taking flight.</a:t>
              </a:r>
            </a:p>
          </p:txBody>
        </p:sp>
        <p:grpSp>
          <p:nvGrpSpPr>
            <p:cNvPr id="158" name="Group 157"/>
            <p:cNvGrpSpPr/>
            <p:nvPr/>
          </p:nvGrpSpPr>
          <p:grpSpPr>
            <a:xfrm>
              <a:off x="8395032" y="3187354"/>
              <a:ext cx="2398659" cy="199946"/>
              <a:chOff x="4111142" y="1543986"/>
              <a:chExt cx="2398659" cy="199946"/>
            </a:xfrm>
          </p:grpSpPr>
          <p:grpSp>
            <p:nvGrpSpPr>
              <p:cNvPr id="159" name="Group 158">
                <a:extLst>
                  <a:ext uri="{FF2B5EF4-FFF2-40B4-BE49-F238E27FC236}">
                    <a16:creationId xmlns:a16="http://schemas.microsoft.com/office/drawing/2014/main" id="{4A6EBEBB-D25F-6246-8F18-ADC65EDAD08C}"/>
                  </a:ext>
                </a:extLst>
              </p:cNvPr>
              <p:cNvGrpSpPr/>
              <p:nvPr/>
            </p:nvGrpSpPr>
            <p:grpSpPr>
              <a:xfrm>
                <a:off x="5136428" y="1572345"/>
                <a:ext cx="907407" cy="169277"/>
                <a:chOff x="4900761" y="2423091"/>
                <a:chExt cx="907407" cy="169277"/>
              </a:xfrm>
            </p:grpSpPr>
            <p:sp>
              <p:nvSpPr>
                <p:cNvPr id="164" name="Pentagon 163">
                  <a:extLst>
                    <a:ext uri="{FF2B5EF4-FFF2-40B4-BE49-F238E27FC236}">
                      <a16:creationId xmlns:a16="http://schemas.microsoft.com/office/drawing/2014/main" id="{9C6377C1-E197-2448-94D9-4A485BEF800D}"/>
                    </a:ext>
                  </a:extLst>
                </p:cNvPr>
                <p:cNvSpPr/>
                <p:nvPr/>
              </p:nvSpPr>
              <p:spPr>
                <a:xfrm>
                  <a:off x="4930060" y="2461646"/>
                  <a:ext cx="878108" cy="94632"/>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147F0CBC-9194-C04A-B820-D13D825D1ABA}"/>
                    </a:ext>
                  </a:extLst>
                </p:cNvPr>
                <p:cNvSpPr/>
                <p:nvPr/>
              </p:nvSpPr>
              <p:spPr>
                <a:xfrm>
                  <a:off x="4900761" y="2423091"/>
                  <a:ext cx="879252"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NEAR AL WASL DOME</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0" name="Group 159">
                <a:extLst>
                  <a:ext uri="{FF2B5EF4-FFF2-40B4-BE49-F238E27FC236}">
                    <a16:creationId xmlns:a16="http://schemas.microsoft.com/office/drawing/2014/main" id="{081C7439-6304-E54F-B13F-FC1D779355AF}"/>
                  </a:ext>
                </a:extLst>
              </p:cNvPr>
              <p:cNvGrpSpPr/>
              <p:nvPr/>
            </p:nvGrpSpPr>
            <p:grpSpPr>
              <a:xfrm>
                <a:off x="4111142" y="1574655"/>
                <a:ext cx="996618" cy="169277"/>
                <a:chOff x="4580692" y="2425401"/>
                <a:chExt cx="996618" cy="169277"/>
              </a:xfrm>
            </p:grpSpPr>
            <p:sp>
              <p:nvSpPr>
                <p:cNvPr id="162" name="Pentagon 161">
                  <a:extLst>
                    <a:ext uri="{FF2B5EF4-FFF2-40B4-BE49-F238E27FC236}">
                      <a16:creationId xmlns:a16="http://schemas.microsoft.com/office/drawing/2014/main" id="{B010C47A-C9E0-AF40-9E87-C4817FE84092}"/>
                    </a:ext>
                  </a:extLst>
                </p:cNvPr>
                <p:cNvSpPr/>
                <p:nvPr/>
              </p:nvSpPr>
              <p:spPr>
                <a:xfrm>
                  <a:off x="4624421" y="2461646"/>
                  <a:ext cx="914879" cy="9289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EC3C1C56-1437-CF40-B81A-C09A08752620}"/>
                    </a:ext>
                  </a:extLst>
                </p:cNvPr>
                <p:cNvSpPr/>
                <p:nvPr/>
              </p:nvSpPr>
              <p:spPr>
                <a:xfrm>
                  <a:off x="4580692" y="2425401"/>
                  <a:ext cx="996618"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UNITED ARAB EMIRATES</a:t>
                  </a:r>
                </a:p>
              </p:txBody>
            </p:sp>
          </p:grpSp>
          <p:cxnSp>
            <p:nvCxnSpPr>
              <p:cNvPr id="161" name="Straight Connector 160">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144" name="Picture 143"/>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9000"/>
                      </a14:imgEffect>
                    </a14:imgLayer>
                  </a14:imgProps>
                </a:ext>
              </a:extLst>
            </a:blip>
            <a:srcRect l="10148" r="5289"/>
            <a:stretch/>
          </p:blipFill>
          <p:spPr>
            <a:xfrm>
              <a:off x="10845400" y="1961507"/>
              <a:ext cx="1184162" cy="1468678"/>
            </a:xfrm>
            <a:prstGeom prst="roundRect">
              <a:avLst>
                <a:gd name="adj" fmla="val 7143"/>
              </a:avLst>
            </a:prstGeom>
            <a:ln>
              <a:solidFill>
                <a:schemeClr val="bg1">
                  <a:lumMod val="85000"/>
                </a:schemeClr>
              </a:solidFill>
            </a:ln>
          </p:spPr>
        </p:pic>
      </p:grpSp>
      <p:pic>
        <p:nvPicPr>
          <p:cNvPr id="154" name="Picture 153"/>
          <p:cNvPicPr>
            <a:picLocks noChangeAspect="1"/>
          </p:cNvPicPr>
          <p:nvPr/>
        </p:nvPicPr>
        <p:blipFill rotWithShape="1">
          <a:blip r:embed="rId13" cstate="print">
            <a:extLst>
              <a:ext uri="{28A0092B-C50C-407E-A947-70E740481C1C}">
                <a14:useLocalDpi xmlns:a14="http://schemas.microsoft.com/office/drawing/2010/main" val="0"/>
              </a:ext>
            </a:extLst>
          </a:blip>
          <a:srcRect l="35813" t="6425" r="29307" b="16537"/>
          <a:stretch/>
        </p:blipFill>
        <p:spPr>
          <a:xfrm>
            <a:off x="6213231" y="310662"/>
            <a:ext cx="1160584" cy="1471523"/>
          </a:xfrm>
          <a:prstGeom prst="roundRect">
            <a:avLst>
              <a:gd name="adj" fmla="val 7143"/>
            </a:avLst>
          </a:prstGeom>
          <a:ln>
            <a:solidFill>
              <a:schemeClr val="bg1">
                <a:lumMod val="85000"/>
              </a:schemeClr>
            </a:solidFill>
          </a:ln>
        </p:spPr>
      </p:pic>
      <p:grpSp>
        <p:nvGrpSpPr>
          <p:cNvPr id="14" name="Group 13"/>
          <p:cNvGrpSpPr/>
          <p:nvPr/>
        </p:nvGrpSpPr>
        <p:grpSpPr>
          <a:xfrm>
            <a:off x="8326169" y="301173"/>
            <a:ext cx="3682060" cy="1490515"/>
            <a:chOff x="8352392" y="5161987"/>
            <a:chExt cx="3682060" cy="1490515"/>
          </a:xfrm>
        </p:grpSpPr>
        <p:sp>
          <p:nvSpPr>
            <p:cNvPr id="182" name="Rectangular Callout 181">
              <a:extLst>
                <a:ext uri="{FF2B5EF4-FFF2-40B4-BE49-F238E27FC236}">
                  <a16:creationId xmlns:a16="http://schemas.microsoft.com/office/drawing/2014/main" id="{F65F5F20-3541-4045-BBB2-16A7C955F4F0}"/>
                </a:ext>
              </a:extLst>
            </p:cNvPr>
            <p:cNvSpPr/>
            <p:nvPr/>
          </p:nvSpPr>
          <p:spPr>
            <a:xfrm>
              <a:off x="8352392" y="5182113"/>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3" name="Rectangle 182">
              <a:extLst>
                <a:ext uri="{FF2B5EF4-FFF2-40B4-BE49-F238E27FC236}">
                  <a16:creationId xmlns:a16="http://schemas.microsoft.com/office/drawing/2014/main" id="{C29B575C-5965-7841-823F-666175357567}"/>
                </a:ext>
              </a:extLst>
            </p:cNvPr>
            <p:cNvSpPr/>
            <p:nvPr/>
          </p:nvSpPr>
          <p:spPr>
            <a:xfrm>
              <a:off x="8363747" y="5210984"/>
              <a:ext cx="226556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EXPERIENCE THE AI INSPIRED PAVILION OF THE UK</a:t>
              </a:r>
            </a:p>
          </p:txBody>
        </p:sp>
        <p:sp>
          <p:nvSpPr>
            <p:cNvPr id="184" name="Rectangle 183">
              <a:extLst>
                <a:ext uri="{FF2B5EF4-FFF2-40B4-BE49-F238E27FC236}">
                  <a16:creationId xmlns:a16="http://schemas.microsoft.com/office/drawing/2014/main" id="{602DF9EB-1C9A-774D-956F-E1FF9B28692D}"/>
                </a:ext>
              </a:extLst>
            </p:cNvPr>
            <p:cNvSpPr/>
            <p:nvPr/>
          </p:nvSpPr>
          <p:spPr>
            <a:xfrm>
              <a:off x="8368303" y="5575284"/>
              <a:ext cx="2470684"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Learn the techniques behind a cone-shaped, cross-laminated timber on a concrete structure, made up of small pieces of solar powered video screens. Explore leading British expertise in sectors including artificial intelligence, machine learning and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endParaRPr>
            </a:p>
          </p:txBody>
        </p:sp>
        <p:grpSp>
          <p:nvGrpSpPr>
            <p:cNvPr id="185" name="Group 184">
              <a:extLst>
                <a:ext uri="{FF2B5EF4-FFF2-40B4-BE49-F238E27FC236}">
                  <a16:creationId xmlns:a16="http://schemas.microsoft.com/office/drawing/2014/main" id="{4F261DEB-3E97-6B43-9122-FF2413915264}"/>
                </a:ext>
              </a:extLst>
            </p:cNvPr>
            <p:cNvGrpSpPr/>
            <p:nvPr/>
          </p:nvGrpSpPr>
          <p:grpSpPr>
            <a:xfrm>
              <a:off x="8401049" y="6434674"/>
              <a:ext cx="2351313" cy="195498"/>
              <a:chOff x="4124237" y="1543986"/>
              <a:chExt cx="2351313" cy="195498"/>
            </a:xfrm>
          </p:grpSpPr>
          <p:grpSp>
            <p:nvGrpSpPr>
              <p:cNvPr id="187" name="Group 186">
                <a:extLst>
                  <a:ext uri="{FF2B5EF4-FFF2-40B4-BE49-F238E27FC236}">
                    <a16:creationId xmlns:a16="http://schemas.microsoft.com/office/drawing/2014/main" id="{40CA0DF1-B0E7-8848-A072-B33450A1D8B9}"/>
                  </a:ext>
                </a:extLst>
              </p:cNvPr>
              <p:cNvGrpSpPr/>
              <p:nvPr/>
            </p:nvGrpSpPr>
            <p:grpSpPr>
              <a:xfrm>
                <a:off x="4894573" y="1570207"/>
                <a:ext cx="1081779" cy="169277"/>
                <a:chOff x="4658906" y="2420953"/>
                <a:chExt cx="1081779" cy="169277"/>
              </a:xfrm>
            </p:grpSpPr>
            <p:sp>
              <p:nvSpPr>
                <p:cNvPr id="199" name="Pentagon 198">
                  <a:extLst>
                    <a:ext uri="{FF2B5EF4-FFF2-40B4-BE49-F238E27FC236}">
                      <a16:creationId xmlns:a16="http://schemas.microsoft.com/office/drawing/2014/main" id="{D2A145BA-93C6-6048-B1F0-1FFCA9D18B83}"/>
                    </a:ext>
                  </a:extLst>
                </p:cNvPr>
                <p:cNvSpPr/>
                <p:nvPr/>
              </p:nvSpPr>
              <p:spPr>
                <a:xfrm>
                  <a:off x="4709869" y="2455806"/>
                  <a:ext cx="920034" cy="9555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1" name="Rectangle 200">
                  <a:extLst>
                    <a:ext uri="{FF2B5EF4-FFF2-40B4-BE49-F238E27FC236}">
                      <a16:creationId xmlns:a16="http://schemas.microsoft.com/office/drawing/2014/main" id="{6C9F73D4-76C2-7747-B8FA-08747733364C}"/>
                    </a:ext>
                  </a:extLst>
                </p:cNvPr>
                <p:cNvSpPr/>
                <p:nvPr/>
              </p:nvSpPr>
              <p:spPr>
                <a:xfrm>
                  <a:off x="4658906" y="2420953"/>
                  <a:ext cx="1081779"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OPPORTUNITY DISTRICT</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88" name="Group 187">
                <a:extLst>
                  <a:ext uri="{FF2B5EF4-FFF2-40B4-BE49-F238E27FC236}">
                    <a16:creationId xmlns:a16="http://schemas.microsoft.com/office/drawing/2014/main" id="{992CA7DD-E69A-A84F-B923-CB7ED1376A4E}"/>
                  </a:ext>
                </a:extLst>
              </p:cNvPr>
              <p:cNvGrpSpPr/>
              <p:nvPr/>
            </p:nvGrpSpPr>
            <p:grpSpPr>
              <a:xfrm>
                <a:off x="4124237" y="1569697"/>
                <a:ext cx="789917" cy="169277"/>
                <a:chOff x="4593787" y="2420443"/>
                <a:chExt cx="789917" cy="169277"/>
              </a:xfrm>
            </p:grpSpPr>
            <p:sp>
              <p:nvSpPr>
                <p:cNvPr id="195" name="Pentagon 194">
                  <a:extLst>
                    <a:ext uri="{FF2B5EF4-FFF2-40B4-BE49-F238E27FC236}">
                      <a16:creationId xmlns:a16="http://schemas.microsoft.com/office/drawing/2014/main" id="{63B82A06-8633-314D-A6E2-936B6A37363B}"/>
                    </a:ext>
                  </a:extLst>
                </p:cNvPr>
                <p:cNvSpPr/>
                <p:nvPr/>
              </p:nvSpPr>
              <p:spPr>
                <a:xfrm>
                  <a:off x="4625614" y="2455296"/>
                  <a:ext cx="705168"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F5F86B8E-2EFE-A147-AB71-F3860EBF8317}"/>
                    </a:ext>
                  </a:extLst>
                </p:cNvPr>
                <p:cNvSpPr/>
                <p:nvPr/>
              </p:nvSpPr>
              <p:spPr>
                <a:xfrm>
                  <a:off x="4593787" y="2420443"/>
                  <a:ext cx="789917"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UNITED KINGDOM</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92" name="Straight Connector 191">
                <a:extLst>
                  <a:ext uri="{FF2B5EF4-FFF2-40B4-BE49-F238E27FC236}">
                    <a16:creationId xmlns:a16="http://schemas.microsoft.com/office/drawing/2014/main" id="{69369553-0A2A-674E-91C0-C44DA322C52C}"/>
                  </a:ext>
                </a:extLst>
              </p:cNvPr>
              <p:cNvCxnSpPr>
                <a:cxnSpLocks/>
              </p:cNvCxnSpPr>
              <p:nvPr/>
            </p:nvCxnSpPr>
            <p:spPr>
              <a:xfrm>
                <a:off x="4150147" y="1543986"/>
                <a:ext cx="2325403"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156" name="Picture 155"/>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10870077" y="5161987"/>
              <a:ext cx="1164375" cy="1463670"/>
            </a:xfrm>
            <a:prstGeom prst="roundRect">
              <a:avLst>
                <a:gd name="adj" fmla="val 4145"/>
              </a:avLst>
            </a:prstGeom>
            <a:noFill/>
            <a:ln>
              <a:solidFill>
                <a:schemeClr val="bg1">
                  <a:lumMod val="85000"/>
                </a:schemeClr>
              </a:solidFill>
            </a:ln>
          </p:spPr>
        </p:pic>
      </p:grpSp>
      <p:sp>
        <p:nvSpPr>
          <p:cNvPr id="157" name="Rectangle 156"/>
          <p:cNvSpPr/>
          <p:nvPr/>
        </p:nvSpPr>
        <p:spPr>
          <a:xfrm>
            <a:off x="156979" y="3200936"/>
            <a:ext cx="220605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MORE PAVILIONS TO DISCOVER</a:t>
            </a:r>
          </a:p>
        </p:txBody>
      </p:sp>
      <p:pic>
        <p:nvPicPr>
          <p:cNvPr id="166" name="Picture 165">
            <a:extLst>
              <a:ext uri="{FF2B5EF4-FFF2-40B4-BE49-F238E27FC236}">
                <a16:creationId xmlns:a16="http://schemas.microsoft.com/office/drawing/2014/main" id="{C31501E1-8D39-F74E-B29D-5B8578C1DC8E}"/>
              </a:ext>
            </a:extLst>
          </p:cNvPr>
          <p:cNvPicPr preferRelativeResize="0">
            <a:picLocks/>
          </p:cNvPicPr>
          <p:nvPr/>
        </p:nvPicPr>
        <p:blipFill rotWithShape="1">
          <a:blip r:embed="rId15" cstate="screen">
            <a:extLst>
              <a:ext uri="{28A0092B-C50C-407E-A947-70E740481C1C}">
                <a14:useLocalDpi xmlns:a14="http://schemas.microsoft.com/office/drawing/2010/main"/>
              </a:ext>
            </a:extLst>
          </a:blip>
          <a:srcRect l="20588" r="20588"/>
          <a:stretch/>
        </p:blipFill>
        <p:spPr>
          <a:xfrm>
            <a:off x="352309" y="6095584"/>
            <a:ext cx="346199" cy="345752"/>
          </a:xfrm>
          <a:prstGeom prst="ellipse">
            <a:avLst/>
          </a:prstGeom>
          <a:ln w="3175">
            <a:solidFill>
              <a:schemeClr val="bg1">
                <a:lumMod val="75000"/>
              </a:schemeClr>
            </a:solidFill>
          </a:ln>
        </p:spPr>
      </p:pic>
      <p:pic>
        <p:nvPicPr>
          <p:cNvPr id="167" name="Picture 166">
            <a:extLst>
              <a:ext uri="{FF2B5EF4-FFF2-40B4-BE49-F238E27FC236}">
                <a16:creationId xmlns:a16="http://schemas.microsoft.com/office/drawing/2014/main" id="{2C1A77D1-1D4D-DE4D-A4A4-8100809FB152}"/>
              </a:ext>
            </a:extLst>
          </p:cNvPr>
          <p:cNvPicPr>
            <a:picLocks noChangeAspect="1"/>
          </p:cNvPicPr>
          <p:nvPr/>
        </p:nvPicPr>
        <p:blipFill rotWithShape="1">
          <a:blip r:embed="rId16"/>
          <a:srcRect l="6426" r="28190"/>
          <a:stretch/>
        </p:blipFill>
        <p:spPr>
          <a:xfrm>
            <a:off x="335457" y="4963417"/>
            <a:ext cx="339332" cy="339332"/>
          </a:xfrm>
          <a:prstGeom prst="ellipse">
            <a:avLst/>
          </a:prstGeom>
          <a:ln w="3175">
            <a:solidFill>
              <a:schemeClr val="bg1">
                <a:lumMod val="75000"/>
              </a:schemeClr>
            </a:solidFill>
          </a:ln>
        </p:spPr>
      </p:pic>
      <p:pic>
        <p:nvPicPr>
          <p:cNvPr id="168" name="Picture 167">
            <a:extLst>
              <a:ext uri="{FF2B5EF4-FFF2-40B4-BE49-F238E27FC236}">
                <a16:creationId xmlns:a16="http://schemas.microsoft.com/office/drawing/2014/main" id="{FF6268D8-C108-F241-837B-7657129A8867}"/>
              </a:ext>
            </a:extLst>
          </p:cNvPr>
          <p:cNvPicPr preferRelativeResize="0">
            <a:picLocks/>
          </p:cNvPicPr>
          <p:nvPr/>
        </p:nvPicPr>
        <p:blipFill rotWithShape="1">
          <a:blip r:embed="rId17"/>
          <a:srcRect l="17308" r="17308"/>
          <a:stretch/>
        </p:blipFill>
        <p:spPr>
          <a:xfrm>
            <a:off x="341530" y="3869200"/>
            <a:ext cx="327633" cy="323024"/>
          </a:xfrm>
          <a:prstGeom prst="ellipse">
            <a:avLst/>
          </a:prstGeom>
          <a:ln w="3175">
            <a:solidFill>
              <a:schemeClr val="bg1">
                <a:lumMod val="75000"/>
              </a:schemeClr>
            </a:solidFill>
          </a:ln>
        </p:spPr>
      </p:pic>
      <p:sp>
        <p:nvSpPr>
          <p:cNvPr id="151" name="TextBox 150">
            <a:extLst>
              <a:ext uri="{FF2B5EF4-FFF2-40B4-BE49-F238E27FC236}">
                <a16:creationId xmlns:a16="http://schemas.microsoft.com/office/drawing/2014/main" id="{8BB0EB26-E4D4-204E-8479-9737802956C6}"/>
              </a:ext>
            </a:extLst>
          </p:cNvPr>
          <p:cNvSpPr txBox="1"/>
          <p:nvPr/>
        </p:nvSpPr>
        <p:spPr>
          <a:xfrm>
            <a:off x="-45138" y="6685039"/>
            <a:ext cx="1986454"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VERSION: MAR 2021</a:t>
            </a:r>
          </a:p>
        </p:txBody>
      </p:sp>
    </p:spTree>
    <p:extLst>
      <p:ext uri="{BB962C8B-B14F-4D97-AF65-F5344CB8AC3E}">
        <p14:creationId xmlns:p14="http://schemas.microsoft.com/office/powerpoint/2010/main" val="19543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185">
            <a:extLst>
              <a:ext uri="{FF2B5EF4-FFF2-40B4-BE49-F238E27FC236}">
                <a16:creationId xmlns:a16="http://schemas.microsoft.com/office/drawing/2014/main" id="{2492B777-DC9F-3D4C-A4D6-AEF6653E1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29" y="0"/>
            <a:ext cx="12234658" cy="6881995"/>
          </a:xfrm>
          <a:prstGeom prst="rect">
            <a:avLst/>
          </a:prstGeom>
        </p:spPr>
      </p:pic>
      <p:pic>
        <p:nvPicPr>
          <p:cNvPr id="142" name="Picture 141"/>
          <p:cNvPicPr>
            <a:picLocks noChangeAspect="1"/>
          </p:cNvPicPr>
          <p:nvPr/>
        </p:nvPicPr>
        <p:blipFill rotWithShape="1">
          <a:blip r:embed="rId4" cstate="print">
            <a:extLst>
              <a:ext uri="{28A0092B-C50C-407E-A947-70E740481C1C}">
                <a14:useLocalDpi xmlns:a14="http://schemas.microsoft.com/office/drawing/2010/main" val="0"/>
              </a:ext>
            </a:extLst>
          </a:blip>
          <a:srcRect l="10441" t="140" r="65246" b="9807"/>
          <a:stretch/>
        </p:blipFill>
        <p:spPr>
          <a:xfrm flipH="1">
            <a:off x="-28864" y="-3394"/>
            <a:ext cx="2800343" cy="6888782"/>
          </a:xfrm>
          <a:prstGeom prst="rect">
            <a:avLst/>
          </a:prstGeom>
        </p:spPr>
      </p:pic>
      <p:sp>
        <p:nvSpPr>
          <p:cNvPr id="15" name="Rectangular Callout 14">
            <a:extLst>
              <a:ext uri="{FF2B5EF4-FFF2-40B4-BE49-F238E27FC236}">
                <a16:creationId xmlns:a16="http://schemas.microsoft.com/office/drawing/2014/main" id="{D3227374-AFEA-494E-ACE1-2E14387D2F17}"/>
              </a:ext>
            </a:extLst>
          </p:cNvPr>
          <p:cNvSpPr/>
          <p:nvPr/>
        </p:nvSpPr>
        <p:spPr>
          <a:xfrm>
            <a:off x="3644298" y="195151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ular Callout 15">
            <a:extLst>
              <a:ext uri="{FF2B5EF4-FFF2-40B4-BE49-F238E27FC236}">
                <a16:creationId xmlns:a16="http://schemas.microsoft.com/office/drawing/2014/main" id="{542F10A4-BC44-C345-BC08-B577D87B1533}"/>
              </a:ext>
            </a:extLst>
          </p:cNvPr>
          <p:cNvSpPr/>
          <p:nvPr/>
        </p:nvSpPr>
        <p:spPr>
          <a:xfrm>
            <a:off x="3652277" y="32403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ular Callout 25">
            <a:extLst>
              <a:ext uri="{FF2B5EF4-FFF2-40B4-BE49-F238E27FC236}">
                <a16:creationId xmlns:a16="http://schemas.microsoft.com/office/drawing/2014/main" id="{8A5DE66E-A8C1-D243-A5F8-6A690EE9F632}"/>
              </a:ext>
            </a:extLst>
          </p:cNvPr>
          <p:cNvSpPr/>
          <p:nvPr/>
        </p:nvSpPr>
        <p:spPr>
          <a:xfrm>
            <a:off x="8326169" y="195151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9" name="Straight Connector 38">
            <a:extLst>
              <a:ext uri="{FF2B5EF4-FFF2-40B4-BE49-F238E27FC236}">
                <a16:creationId xmlns:a16="http://schemas.microsoft.com/office/drawing/2014/main" id="{BD09EEE1-CD7F-FE48-9D0E-9CE694623832}"/>
              </a:ext>
            </a:extLst>
          </p:cNvPr>
          <p:cNvCxnSpPr>
            <a:cxnSpLocks/>
          </p:cNvCxnSpPr>
          <p:nvPr/>
        </p:nvCxnSpPr>
        <p:spPr>
          <a:xfrm>
            <a:off x="3204922" y="761270"/>
            <a:ext cx="0" cy="548861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90FA37E-DFB5-C143-A135-A2A5D2108EEE}"/>
              </a:ext>
            </a:extLst>
          </p:cNvPr>
          <p:cNvCxnSpPr>
            <a:cxnSpLocks/>
          </p:cNvCxnSpPr>
          <p:nvPr/>
        </p:nvCxnSpPr>
        <p:spPr>
          <a:xfrm>
            <a:off x="7903571" y="430567"/>
            <a:ext cx="0" cy="510909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8EE2CAE-B5F5-3541-B983-7C1D94E9F6A0}"/>
              </a:ext>
            </a:extLst>
          </p:cNvPr>
          <p:cNvCxnSpPr>
            <a:cxnSpLocks/>
          </p:cNvCxnSpPr>
          <p:nvPr/>
        </p:nvCxnSpPr>
        <p:spPr>
          <a:xfrm flipV="1">
            <a:off x="3094761" y="6260233"/>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61A77F3-8A4D-2D44-BC55-875B5BD78E0A}"/>
              </a:ext>
            </a:extLst>
          </p:cNvPr>
          <p:cNvCxnSpPr>
            <a:cxnSpLocks/>
          </p:cNvCxnSpPr>
          <p:nvPr/>
        </p:nvCxnSpPr>
        <p:spPr>
          <a:xfrm flipV="1">
            <a:off x="3094761" y="6324625"/>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0ADA00F-7D09-6848-A38C-CE6160EA8E4E}"/>
              </a:ext>
            </a:extLst>
          </p:cNvPr>
          <p:cNvCxnSpPr>
            <a:cxnSpLocks/>
          </p:cNvCxnSpPr>
          <p:nvPr/>
        </p:nvCxnSpPr>
        <p:spPr>
          <a:xfrm flipV="1">
            <a:off x="7774546" y="259644"/>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8F291B-B2F4-DB49-AFEA-78EA4FA9ED03}"/>
              </a:ext>
            </a:extLst>
          </p:cNvPr>
          <p:cNvCxnSpPr>
            <a:cxnSpLocks/>
          </p:cNvCxnSpPr>
          <p:nvPr/>
        </p:nvCxnSpPr>
        <p:spPr>
          <a:xfrm flipV="1">
            <a:off x="7774546" y="324036"/>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32592605-C4A6-984B-B67B-77E714A9293A}"/>
              </a:ext>
            </a:extLst>
          </p:cNvPr>
          <p:cNvSpPr/>
          <p:nvPr/>
        </p:nvSpPr>
        <p:spPr>
          <a:xfrm>
            <a:off x="3660048" y="337998"/>
            <a:ext cx="2532341"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EXPERIENCE A SELF-SUSTAINING PAVILION OF THE FUTURE</a:t>
            </a:r>
          </a:p>
        </p:txBody>
      </p:sp>
      <p:sp>
        <p:nvSpPr>
          <p:cNvPr id="8" name="Rectangle 7">
            <a:extLst>
              <a:ext uri="{FF2B5EF4-FFF2-40B4-BE49-F238E27FC236}">
                <a16:creationId xmlns:a16="http://schemas.microsoft.com/office/drawing/2014/main" id="{B45D4842-259C-E441-AD35-FCAF415E29F6}"/>
              </a:ext>
            </a:extLst>
          </p:cNvPr>
          <p:cNvSpPr/>
          <p:nvPr/>
        </p:nvSpPr>
        <p:spPr>
          <a:xfrm>
            <a:off x="3661438" y="704968"/>
            <a:ext cx="2570141" cy="830997"/>
          </a:xfrm>
          <a:prstGeom prst="rect">
            <a:avLst/>
          </a:prstGeom>
        </p:spPr>
        <p:txBody>
          <a:bodyPr wrap="square">
            <a:spAutoFit/>
          </a:bodyPr>
          <a:lstStyle/>
          <a:p>
            <a:r>
              <a:rPr lang="en-US" sz="800" dirty="0">
                <a:latin typeface="Expo Office" pitchFamily="2" charset="-78"/>
                <a:cs typeface="Expo Office" pitchFamily="2" charset="-78"/>
              </a:rPr>
              <a:t>Enter an immersive world of sustainability where forest roots communicate with each other and meet a giant consumption machine. The net-zero pavilion features solar-energy and atmospheric-water-harvesting 'trees', which rotate to face the sun.</a:t>
            </a:r>
            <a:endParaRPr lang="en-US" sz="800" dirty="0">
              <a:solidFill>
                <a:prstClr val="black"/>
              </a:solidFill>
              <a:latin typeface="Expo Office" pitchFamily="2" charset="-78"/>
              <a:cs typeface="Expo Office" pitchFamily="2" charset="-78"/>
            </a:endParaRPr>
          </a:p>
        </p:txBody>
      </p:sp>
      <p:sp>
        <p:nvSpPr>
          <p:cNvPr id="79" name="Rectangle 78">
            <a:extLst>
              <a:ext uri="{FF2B5EF4-FFF2-40B4-BE49-F238E27FC236}">
                <a16:creationId xmlns:a16="http://schemas.microsoft.com/office/drawing/2014/main" id="{32592605-C4A6-984B-B67B-77E714A9293A}"/>
              </a:ext>
            </a:extLst>
          </p:cNvPr>
          <p:cNvSpPr/>
          <p:nvPr/>
        </p:nvSpPr>
        <p:spPr>
          <a:xfrm>
            <a:off x="3660048" y="1964744"/>
            <a:ext cx="2452492" cy="400110"/>
          </a:xfrm>
          <a:prstGeom prst="rect">
            <a:avLst/>
          </a:prstGeom>
        </p:spPr>
        <p:txBody>
          <a:bodyPr wrap="square">
            <a:spAutoFit/>
          </a:bodyPr>
          <a:lstStyle/>
          <a:p>
            <a:r>
              <a:rPr lang="en-US" sz="1000" b="1" dirty="0">
                <a:solidFill>
                  <a:schemeClr val="tx1">
                    <a:lumMod val="85000"/>
                    <a:lumOff val="15000"/>
                  </a:schemeClr>
                </a:solidFill>
                <a:latin typeface="Expo Office" pitchFamily="2" charset="-78"/>
                <a:cs typeface="Expo Office" pitchFamily="2" charset="-78"/>
              </a:rPr>
              <a:t>NATURE-INSPIRED PAVILION WILL UNITE ENERGY,WATER AND FOOD </a:t>
            </a:r>
          </a:p>
        </p:txBody>
      </p:sp>
      <p:sp>
        <p:nvSpPr>
          <p:cNvPr id="83" name="Rectangle 82">
            <a:extLst>
              <a:ext uri="{FF2B5EF4-FFF2-40B4-BE49-F238E27FC236}">
                <a16:creationId xmlns:a16="http://schemas.microsoft.com/office/drawing/2014/main" id="{32592605-C4A6-984B-B67B-77E714A9293A}"/>
              </a:ext>
            </a:extLst>
          </p:cNvPr>
          <p:cNvSpPr/>
          <p:nvPr/>
        </p:nvSpPr>
        <p:spPr>
          <a:xfrm>
            <a:off x="8359868" y="1965014"/>
            <a:ext cx="2347117"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COOL DOWN AT AN ARTIFICIALLY CREATED BLANKET OF MIST</a:t>
            </a:r>
          </a:p>
        </p:txBody>
      </p:sp>
      <p:sp>
        <p:nvSpPr>
          <p:cNvPr id="86" name="Rectangle 85">
            <a:extLst>
              <a:ext uri="{FF2B5EF4-FFF2-40B4-BE49-F238E27FC236}">
                <a16:creationId xmlns:a16="http://schemas.microsoft.com/office/drawing/2014/main" id="{B45D4842-259C-E441-AD35-FCAF415E29F6}"/>
              </a:ext>
            </a:extLst>
          </p:cNvPr>
          <p:cNvSpPr/>
          <p:nvPr/>
        </p:nvSpPr>
        <p:spPr>
          <a:xfrm>
            <a:off x="3655036" y="2315861"/>
            <a:ext cx="2576543" cy="830997"/>
          </a:xfrm>
          <a:prstGeom prst="rect">
            <a:avLst/>
          </a:prstGeom>
        </p:spPr>
        <p:txBody>
          <a:bodyPr wrap="square">
            <a:spAutoFit/>
          </a:bodyPr>
          <a:lstStyle/>
          <a:p>
            <a:r>
              <a:rPr lang="en-US" sz="800" dirty="0">
                <a:latin typeface="Expo Office" pitchFamily="2" charset="-78"/>
                <a:cs typeface="Expo Office" pitchFamily="2" charset="-78"/>
              </a:rPr>
              <a:t>Brimming with sustainable solutions, the building will harvest water, energy and food through innovations such as a cone-shaped vertical farm. With a naturally controlled climate, the structure is built using locally sourced materials that will be recycled after Expo.</a:t>
            </a:r>
            <a:endParaRPr lang="en-US" sz="800" dirty="0">
              <a:solidFill>
                <a:srgbClr val="FF0000"/>
              </a:solidFill>
              <a:latin typeface="Expo Office" pitchFamily="2" charset="-78"/>
              <a:cs typeface="Expo Office" pitchFamily="2" charset="-78"/>
            </a:endParaRPr>
          </a:p>
        </p:txBody>
      </p:sp>
      <p:sp>
        <p:nvSpPr>
          <p:cNvPr id="91" name="Rectangle 90">
            <a:extLst>
              <a:ext uri="{FF2B5EF4-FFF2-40B4-BE49-F238E27FC236}">
                <a16:creationId xmlns:a16="http://schemas.microsoft.com/office/drawing/2014/main" id="{B45D4842-259C-E441-AD35-FCAF415E29F6}"/>
              </a:ext>
            </a:extLst>
          </p:cNvPr>
          <p:cNvSpPr/>
          <p:nvPr/>
        </p:nvSpPr>
        <p:spPr>
          <a:xfrm>
            <a:off x="8369805" y="2331417"/>
            <a:ext cx="2420136" cy="830997"/>
          </a:xfrm>
          <a:prstGeom prst="rect">
            <a:avLst/>
          </a:prstGeom>
        </p:spPr>
        <p:txBody>
          <a:bodyPr wrap="square">
            <a:spAutoFit/>
          </a:bodyPr>
          <a:lstStyle/>
          <a:p>
            <a:r>
              <a:rPr lang="en-US" sz="800" dirty="0">
                <a:latin typeface="Expo Office" pitchFamily="2" charset="-78"/>
                <a:cs typeface="Expo Office" pitchFamily="2" charset="-78"/>
              </a:rPr>
              <a:t>Experience the “Innovation Cloud” an artificially created blanket of mist. Part of an energy concept based on a largely regenerative energy supply from Baden-Wurttemberg, which is supported by hybrid PVT panels.</a:t>
            </a:r>
          </a:p>
        </p:txBody>
      </p:sp>
      <p:cxnSp>
        <p:nvCxnSpPr>
          <p:cNvPr id="161" name="Straight Connector 160">
            <a:extLst>
              <a:ext uri="{FF2B5EF4-FFF2-40B4-BE49-F238E27FC236}">
                <a16:creationId xmlns:a16="http://schemas.microsoft.com/office/drawing/2014/main" id="{7C300164-EA73-4D48-98D4-BD0768B96772}"/>
              </a:ext>
            </a:extLst>
          </p:cNvPr>
          <p:cNvCxnSpPr/>
          <p:nvPr/>
        </p:nvCxnSpPr>
        <p:spPr>
          <a:xfrm>
            <a:off x="8467203" y="3187354"/>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8745EA0-561C-EB48-A3BC-58128518A9F4}"/>
              </a:ext>
            </a:extLst>
          </p:cNvPr>
          <p:cNvSpPr/>
          <p:nvPr/>
        </p:nvSpPr>
        <p:spPr>
          <a:xfrm rot="18900000">
            <a:off x="3080636" y="601891"/>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4286C39-F716-BF41-9C75-CDB0075B55CF}"/>
              </a:ext>
            </a:extLst>
          </p:cNvPr>
          <p:cNvSpPr/>
          <p:nvPr/>
        </p:nvSpPr>
        <p:spPr>
          <a:xfrm rot="18900000">
            <a:off x="3080636" y="2226506"/>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0725763-2AE6-C843-8C02-A229F124CEA8}"/>
              </a:ext>
            </a:extLst>
          </p:cNvPr>
          <p:cNvSpPr/>
          <p:nvPr/>
        </p:nvSpPr>
        <p:spPr>
          <a:xfrm rot="18900000">
            <a:off x="3080636" y="3824487"/>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3DAC8F2-6B21-BB4B-8632-38F8B8609207}"/>
              </a:ext>
            </a:extLst>
          </p:cNvPr>
          <p:cNvSpPr/>
          <p:nvPr/>
        </p:nvSpPr>
        <p:spPr>
          <a:xfrm rot="18900000">
            <a:off x="3080636" y="5449102"/>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86D001DC-6CF2-5343-95CD-AFA0688A4B2B}"/>
              </a:ext>
            </a:extLst>
          </p:cNvPr>
          <p:cNvSpPr/>
          <p:nvPr/>
        </p:nvSpPr>
        <p:spPr>
          <a:xfrm rot="18900000">
            <a:off x="7774845" y="601891"/>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E9261B3-5573-8B4D-AE67-B68A5A1E5345}"/>
              </a:ext>
            </a:extLst>
          </p:cNvPr>
          <p:cNvSpPr/>
          <p:nvPr/>
        </p:nvSpPr>
        <p:spPr>
          <a:xfrm rot="18900000">
            <a:off x="7774845" y="2226506"/>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41E366D-BEBE-D641-8804-A9700CD5CB9C}"/>
              </a:ext>
            </a:extLst>
          </p:cNvPr>
          <p:cNvSpPr/>
          <p:nvPr/>
        </p:nvSpPr>
        <p:spPr>
          <a:xfrm rot="18900000">
            <a:off x="7774845" y="3824487"/>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F1114E7A-AA97-7D4E-B00B-79F6AD4A5092}"/>
              </a:ext>
            </a:extLst>
          </p:cNvPr>
          <p:cNvSpPr/>
          <p:nvPr/>
        </p:nvSpPr>
        <p:spPr>
          <a:xfrm rot="18900000">
            <a:off x="7774845" y="5449102"/>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0475A70-EC07-A24D-861E-6B1639A1CC9A}"/>
              </a:ext>
            </a:extLst>
          </p:cNvPr>
          <p:cNvSpPr/>
          <p:nvPr/>
        </p:nvSpPr>
        <p:spPr>
          <a:xfrm>
            <a:off x="3075513" y="576728"/>
            <a:ext cx="276038"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1</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7AE82362-856B-D447-8505-FC38C9062DED}"/>
              </a:ext>
            </a:extLst>
          </p:cNvPr>
          <p:cNvSpPr/>
          <p:nvPr/>
        </p:nvSpPr>
        <p:spPr>
          <a:xfrm>
            <a:off x="3065895" y="2215838"/>
            <a:ext cx="29527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2</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564AF0D8-CB92-8C45-B9AB-2CA1B512726F}"/>
              </a:ext>
            </a:extLst>
          </p:cNvPr>
          <p:cNvSpPr/>
          <p:nvPr/>
        </p:nvSpPr>
        <p:spPr>
          <a:xfrm>
            <a:off x="3065895" y="3809761"/>
            <a:ext cx="29527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3</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60ACC2DA-7DAD-2640-80E6-478E5743101C}"/>
              </a:ext>
            </a:extLst>
          </p:cNvPr>
          <p:cNvSpPr/>
          <p:nvPr/>
        </p:nvSpPr>
        <p:spPr>
          <a:xfrm>
            <a:off x="3053724" y="5432103"/>
            <a:ext cx="303288"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4</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92342A2E-A405-7D4C-BB28-114AC018BBED}"/>
              </a:ext>
            </a:extLst>
          </p:cNvPr>
          <p:cNvSpPr/>
          <p:nvPr/>
        </p:nvSpPr>
        <p:spPr>
          <a:xfrm>
            <a:off x="7760715" y="576728"/>
            <a:ext cx="29527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5</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5C467D6E-AF7A-D043-9D90-89C332F29578}"/>
              </a:ext>
            </a:extLst>
          </p:cNvPr>
          <p:cNvSpPr/>
          <p:nvPr/>
        </p:nvSpPr>
        <p:spPr>
          <a:xfrm>
            <a:off x="7755906" y="2202868"/>
            <a:ext cx="304892"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6</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E64E59BF-18E5-F945-A0F9-9F290E761D8A}"/>
              </a:ext>
            </a:extLst>
          </p:cNvPr>
          <p:cNvSpPr/>
          <p:nvPr/>
        </p:nvSpPr>
        <p:spPr>
          <a:xfrm>
            <a:off x="7767929" y="3809761"/>
            <a:ext cx="280846"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7</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31778DE2-E785-B348-A73F-A3007F3DB51B}"/>
              </a:ext>
            </a:extLst>
          </p:cNvPr>
          <p:cNvSpPr/>
          <p:nvPr/>
        </p:nvSpPr>
        <p:spPr>
          <a:xfrm>
            <a:off x="7756708" y="5423939"/>
            <a:ext cx="303288"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8</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8CE4795-FCD0-814A-806C-38D3AB95DDB8}"/>
              </a:ext>
            </a:extLst>
          </p:cNvPr>
          <p:cNvSpPr/>
          <p:nvPr/>
        </p:nvSpPr>
        <p:spPr>
          <a:xfrm>
            <a:off x="2851443" y="6659011"/>
            <a:ext cx="6142087" cy="215444"/>
          </a:xfrm>
          <a:prstGeom prst="rect">
            <a:avLst/>
          </a:prstGeom>
        </p:spPr>
        <p:txBody>
          <a:bodyPr wrap="square">
            <a:spAutoFit/>
          </a:bodyPr>
          <a:lstStyle/>
          <a:p>
            <a:r>
              <a:rPr lang="en-US" sz="800" b="1" dirty="0">
                <a:solidFill>
                  <a:schemeClr val="tx1">
                    <a:lumMod val="85000"/>
                    <a:lumOff val="15000"/>
                  </a:schemeClr>
                </a:solidFill>
                <a:latin typeface="Expo Office" pitchFamily="2" charset="-78"/>
                <a:cs typeface="Expo Office" pitchFamily="2" charset="-78"/>
              </a:rPr>
              <a:t>*This itinerary is for illustrative purposes and can be adapted to your needs and requirements. Contents may change.</a:t>
            </a:r>
            <a:endParaRPr lang="en-GB" sz="800" b="1" dirty="0">
              <a:solidFill>
                <a:schemeClr val="tx1">
                  <a:lumMod val="85000"/>
                  <a:lumOff val="15000"/>
                </a:schemeClr>
              </a:solidFill>
              <a:latin typeface="Expo Office" pitchFamily="2" charset="-78"/>
              <a:cs typeface="Expo Office" pitchFamily="2" charset="-78"/>
            </a:endParaRPr>
          </a:p>
        </p:txBody>
      </p:sp>
      <p:sp>
        <p:nvSpPr>
          <p:cNvPr id="182" name="Rectangular Callout 181">
            <a:extLst>
              <a:ext uri="{FF2B5EF4-FFF2-40B4-BE49-F238E27FC236}">
                <a16:creationId xmlns:a16="http://schemas.microsoft.com/office/drawing/2014/main" id="{F65F5F20-3541-4045-BBB2-16A7C955F4F0}"/>
              </a:ext>
            </a:extLst>
          </p:cNvPr>
          <p:cNvSpPr/>
          <p:nvPr/>
        </p:nvSpPr>
        <p:spPr>
          <a:xfrm>
            <a:off x="8352392" y="5182113"/>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3" name="Rectangle 182">
            <a:extLst>
              <a:ext uri="{FF2B5EF4-FFF2-40B4-BE49-F238E27FC236}">
                <a16:creationId xmlns:a16="http://schemas.microsoft.com/office/drawing/2014/main" id="{C29B575C-5965-7841-823F-666175357567}"/>
              </a:ext>
            </a:extLst>
          </p:cNvPr>
          <p:cNvSpPr/>
          <p:nvPr/>
        </p:nvSpPr>
        <p:spPr>
          <a:xfrm>
            <a:off x="8363746" y="5210984"/>
            <a:ext cx="2392651"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WATCH A SPECTACULAR </a:t>
            </a:r>
          </a:p>
          <a:p>
            <a:pPr lvl="0"/>
            <a:r>
              <a:rPr lang="en-US" sz="1000" b="1" dirty="0">
                <a:solidFill>
                  <a:schemeClr val="tx1">
                    <a:lumMod val="85000"/>
                    <a:lumOff val="15000"/>
                  </a:schemeClr>
                </a:solidFill>
                <a:latin typeface="Expo Office" pitchFamily="2" charset="-78"/>
                <a:cs typeface="Expo Office" pitchFamily="2" charset="-78"/>
              </a:rPr>
              <a:t>360-DEGREE PROJECTION SHOW</a:t>
            </a:r>
          </a:p>
        </p:txBody>
      </p:sp>
      <p:sp>
        <p:nvSpPr>
          <p:cNvPr id="184" name="Rectangle 183">
            <a:extLst>
              <a:ext uri="{FF2B5EF4-FFF2-40B4-BE49-F238E27FC236}">
                <a16:creationId xmlns:a16="http://schemas.microsoft.com/office/drawing/2014/main" id="{602DF9EB-1C9A-774D-956F-E1FF9B28692D}"/>
              </a:ext>
            </a:extLst>
          </p:cNvPr>
          <p:cNvSpPr/>
          <p:nvPr/>
        </p:nvSpPr>
        <p:spPr>
          <a:xfrm>
            <a:off x="8368303" y="5575284"/>
            <a:ext cx="2470684" cy="954107"/>
          </a:xfrm>
          <a:prstGeom prst="rect">
            <a:avLst/>
          </a:prstGeom>
        </p:spPr>
        <p:txBody>
          <a:bodyPr wrap="square">
            <a:spAutoFit/>
          </a:bodyPr>
          <a:lstStyle/>
          <a:p>
            <a:r>
              <a:rPr lang="en-US" sz="800" dirty="0">
                <a:latin typeface="Expo Office" pitchFamily="2" charset="-78"/>
                <a:cs typeface="Expo Office" pitchFamily="2" charset="-78"/>
              </a:rPr>
              <a:t>End your journey at the iconic Al Wasl Dome, an architectural marvel connecting the three thematic districts and watch a  once-in-a-lifetime show. Watch epic tales on the canvas of a unique dome, the world’s largest 360-degree projection screen. </a:t>
            </a:r>
          </a:p>
          <a:p>
            <a:endPar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endParaRPr>
          </a:p>
        </p:txBody>
      </p:sp>
      <p:grpSp>
        <p:nvGrpSpPr>
          <p:cNvPr id="185" name="Group 184">
            <a:extLst>
              <a:ext uri="{FF2B5EF4-FFF2-40B4-BE49-F238E27FC236}">
                <a16:creationId xmlns:a16="http://schemas.microsoft.com/office/drawing/2014/main" id="{4F261DEB-3E97-6B43-9122-FF2413915264}"/>
              </a:ext>
            </a:extLst>
          </p:cNvPr>
          <p:cNvGrpSpPr/>
          <p:nvPr/>
        </p:nvGrpSpPr>
        <p:grpSpPr>
          <a:xfrm>
            <a:off x="8401050" y="6434674"/>
            <a:ext cx="2351312" cy="195498"/>
            <a:chOff x="4124238" y="1543986"/>
            <a:chExt cx="2351312" cy="195498"/>
          </a:xfrm>
        </p:grpSpPr>
        <p:grpSp>
          <p:nvGrpSpPr>
            <p:cNvPr id="187" name="Group 186">
              <a:extLst>
                <a:ext uri="{FF2B5EF4-FFF2-40B4-BE49-F238E27FC236}">
                  <a16:creationId xmlns:a16="http://schemas.microsoft.com/office/drawing/2014/main" id="{40CA0DF1-B0E7-8848-A072-B33450A1D8B9}"/>
                </a:ext>
              </a:extLst>
            </p:cNvPr>
            <p:cNvGrpSpPr/>
            <p:nvPr/>
          </p:nvGrpSpPr>
          <p:grpSpPr>
            <a:xfrm>
              <a:off x="4861232" y="1570207"/>
              <a:ext cx="787994" cy="169277"/>
              <a:chOff x="4625565" y="2420953"/>
              <a:chExt cx="787994" cy="169277"/>
            </a:xfrm>
          </p:grpSpPr>
          <p:sp>
            <p:nvSpPr>
              <p:cNvPr id="199" name="Pentagon 198">
                <a:extLst>
                  <a:ext uri="{FF2B5EF4-FFF2-40B4-BE49-F238E27FC236}">
                    <a16:creationId xmlns:a16="http://schemas.microsoft.com/office/drawing/2014/main" id="{D2A145BA-93C6-6048-B1F0-1FFCA9D18B83}"/>
                  </a:ext>
                </a:extLst>
              </p:cNvPr>
              <p:cNvSpPr/>
              <p:nvPr/>
            </p:nvSpPr>
            <p:spPr>
              <a:xfrm>
                <a:off x="4662239" y="2455806"/>
                <a:ext cx="751320"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1" name="Rectangle 200">
                <a:extLst>
                  <a:ext uri="{FF2B5EF4-FFF2-40B4-BE49-F238E27FC236}">
                    <a16:creationId xmlns:a16="http://schemas.microsoft.com/office/drawing/2014/main" id="{6C9F73D4-76C2-7747-B8FA-08747733364C}"/>
                  </a:ext>
                </a:extLst>
              </p:cNvPr>
              <p:cNvSpPr/>
              <p:nvPr/>
            </p:nvSpPr>
            <p:spPr>
              <a:xfrm>
                <a:off x="4625565" y="2420953"/>
                <a:ext cx="785031"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AL WASL PLAZA</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88" name="Group 187">
              <a:extLst>
                <a:ext uri="{FF2B5EF4-FFF2-40B4-BE49-F238E27FC236}">
                  <a16:creationId xmlns:a16="http://schemas.microsoft.com/office/drawing/2014/main" id="{992CA7DD-E69A-A84F-B923-CB7ED1376A4E}"/>
                </a:ext>
              </a:extLst>
            </p:cNvPr>
            <p:cNvGrpSpPr/>
            <p:nvPr/>
          </p:nvGrpSpPr>
          <p:grpSpPr>
            <a:xfrm>
              <a:off x="4124238" y="1569513"/>
              <a:ext cx="736994" cy="169277"/>
              <a:chOff x="4593788" y="2420259"/>
              <a:chExt cx="736994" cy="169277"/>
            </a:xfrm>
          </p:grpSpPr>
          <p:sp>
            <p:nvSpPr>
              <p:cNvPr id="195" name="Pentagon 194">
                <a:extLst>
                  <a:ext uri="{FF2B5EF4-FFF2-40B4-BE49-F238E27FC236}">
                    <a16:creationId xmlns:a16="http://schemas.microsoft.com/office/drawing/2014/main" id="{63B82A06-8633-314D-A6E2-936B6A37363B}"/>
                  </a:ext>
                </a:extLst>
              </p:cNvPr>
              <p:cNvSpPr/>
              <p:nvPr/>
            </p:nvSpPr>
            <p:spPr>
              <a:xfrm>
                <a:off x="4625614" y="2455806"/>
                <a:ext cx="648757" cy="9555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F5F86B8E-2EFE-A147-AB71-F3860EBF8317}"/>
                  </a:ext>
                </a:extLst>
              </p:cNvPr>
              <p:cNvSpPr/>
              <p:nvPr/>
            </p:nvSpPr>
            <p:spPr>
              <a:xfrm>
                <a:off x="4593788" y="2420259"/>
                <a:ext cx="736994"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solidFill>
                      <a:prstClr val="black"/>
                    </a:solidFill>
                    <a:latin typeface="Expo Office" pitchFamily="2" charset="-78"/>
                    <a:cs typeface="Expo Office" pitchFamily="2" charset="-78"/>
                  </a:rPr>
                  <a:t>AL WASL SHOW</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92" name="Straight Connector 191">
              <a:extLst>
                <a:ext uri="{FF2B5EF4-FFF2-40B4-BE49-F238E27FC236}">
                  <a16:creationId xmlns:a16="http://schemas.microsoft.com/office/drawing/2014/main" id="{69369553-0A2A-674E-91C0-C44DA322C52C}"/>
                </a:ext>
              </a:extLst>
            </p:cNvPr>
            <p:cNvCxnSpPr>
              <a:cxnSpLocks/>
            </p:cNvCxnSpPr>
            <p:nvPr/>
          </p:nvCxnSpPr>
          <p:spPr>
            <a:xfrm>
              <a:off x="4150147" y="1543986"/>
              <a:ext cx="2325403"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28" name="Rectangular Callout 227">
            <a:extLst>
              <a:ext uri="{FF2B5EF4-FFF2-40B4-BE49-F238E27FC236}">
                <a16:creationId xmlns:a16="http://schemas.microsoft.com/office/drawing/2014/main" id="{1BAC10C0-AC83-A64C-945A-E5600FE2B80D}"/>
              </a:ext>
            </a:extLst>
          </p:cNvPr>
          <p:cNvSpPr/>
          <p:nvPr/>
        </p:nvSpPr>
        <p:spPr>
          <a:xfrm>
            <a:off x="3638650" y="3563905"/>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9" name="Rectangle 228">
            <a:extLst>
              <a:ext uri="{FF2B5EF4-FFF2-40B4-BE49-F238E27FC236}">
                <a16:creationId xmlns:a16="http://schemas.microsoft.com/office/drawing/2014/main" id="{32592605-C4A6-984B-B67B-77E714A9293A}"/>
              </a:ext>
            </a:extLst>
          </p:cNvPr>
          <p:cNvSpPr/>
          <p:nvPr/>
        </p:nvSpPr>
        <p:spPr>
          <a:xfrm>
            <a:off x="3662963" y="3582593"/>
            <a:ext cx="2532341"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TRY A TRULY UNIQUE LUNCH WITH MASTERCHEF EXPO</a:t>
            </a:r>
          </a:p>
        </p:txBody>
      </p:sp>
      <p:grpSp>
        <p:nvGrpSpPr>
          <p:cNvPr id="230" name="Group 229"/>
          <p:cNvGrpSpPr/>
          <p:nvPr/>
        </p:nvGrpSpPr>
        <p:grpSpPr>
          <a:xfrm>
            <a:off x="3721757" y="4817409"/>
            <a:ext cx="2382057" cy="178974"/>
            <a:chOff x="4127744" y="1543986"/>
            <a:chExt cx="2382057" cy="178974"/>
          </a:xfrm>
        </p:grpSpPr>
        <p:grpSp>
          <p:nvGrpSpPr>
            <p:cNvPr id="232" name="Group 231">
              <a:extLst>
                <a:ext uri="{FF2B5EF4-FFF2-40B4-BE49-F238E27FC236}">
                  <a16:creationId xmlns:a16="http://schemas.microsoft.com/office/drawing/2014/main" id="{081C7439-6304-E54F-B13F-FC1D779355AF}"/>
                </a:ext>
              </a:extLst>
            </p:cNvPr>
            <p:cNvGrpSpPr/>
            <p:nvPr/>
          </p:nvGrpSpPr>
          <p:grpSpPr>
            <a:xfrm>
              <a:off x="4127744" y="1553683"/>
              <a:ext cx="689224" cy="169277"/>
              <a:chOff x="4597294" y="2404429"/>
              <a:chExt cx="689224" cy="169277"/>
            </a:xfrm>
          </p:grpSpPr>
          <p:sp>
            <p:nvSpPr>
              <p:cNvPr id="234" name="Pentagon 233">
                <a:extLst>
                  <a:ext uri="{FF2B5EF4-FFF2-40B4-BE49-F238E27FC236}">
                    <a16:creationId xmlns:a16="http://schemas.microsoft.com/office/drawing/2014/main" id="{B010C47A-C9E0-AF40-9E87-C4817FE84092}"/>
                  </a:ext>
                </a:extLst>
              </p:cNvPr>
              <p:cNvSpPr/>
              <p:nvPr/>
            </p:nvSpPr>
            <p:spPr>
              <a:xfrm>
                <a:off x="4625615" y="2436934"/>
                <a:ext cx="618960" cy="93713"/>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5" name="Rectangle 234">
                <a:extLst>
                  <a:ext uri="{FF2B5EF4-FFF2-40B4-BE49-F238E27FC236}">
                    <a16:creationId xmlns:a16="http://schemas.microsoft.com/office/drawing/2014/main" id="{EC3C1C56-1437-CF40-B81A-C09A08752620}"/>
                  </a:ext>
                </a:extLst>
              </p:cNvPr>
              <p:cNvSpPr/>
              <p:nvPr/>
            </p:nvSpPr>
            <p:spPr>
              <a:xfrm>
                <a:off x="4597294" y="2404429"/>
                <a:ext cx="689224"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solidFill>
                      <a:prstClr val="black"/>
                    </a:solidFill>
                    <a:latin typeface="Expo Office" pitchFamily="2" charset="-78"/>
                    <a:cs typeface="Expo Office" pitchFamily="2" charset="-78"/>
                  </a:rPr>
                  <a:t>LUNCH</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33" name="Straight Connector 232">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39" name="Rectangle 238">
            <a:extLst>
              <a:ext uri="{FF2B5EF4-FFF2-40B4-BE49-F238E27FC236}">
                <a16:creationId xmlns:a16="http://schemas.microsoft.com/office/drawing/2014/main" id="{B45D4842-259C-E441-AD35-FCAF415E29F6}"/>
              </a:ext>
            </a:extLst>
          </p:cNvPr>
          <p:cNvSpPr/>
          <p:nvPr/>
        </p:nvSpPr>
        <p:spPr>
          <a:xfrm>
            <a:off x="3648953" y="3944994"/>
            <a:ext cx="2454861" cy="830997"/>
          </a:xfrm>
          <a:prstGeom prst="rect">
            <a:avLst/>
          </a:prstGeom>
        </p:spPr>
        <p:txBody>
          <a:bodyPr wrap="square">
            <a:spAutoFit/>
          </a:bodyPr>
          <a:lstStyle/>
          <a:p>
            <a:r>
              <a:rPr lang="en-US" sz="800" dirty="0">
                <a:latin typeface="Expo Office" pitchFamily="2" charset="-78"/>
                <a:cs typeface="Expo Office" pitchFamily="2" charset="-78"/>
              </a:rPr>
              <a:t>Treat yourself to a unique lunch experience with global smash hit MasterChef, the TV Experience, bringing its unique dining concept to Expo 2020. Experience amazing dishes created by visiting MasterChef champions from around the world.</a:t>
            </a:r>
          </a:p>
        </p:txBody>
      </p:sp>
      <p:sp>
        <p:nvSpPr>
          <p:cNvPr id="240" name="Rectangular Callout 239">
            <a:extLst>
              <a:ext uri="{FF2B5EF4-FFF2-40B4-BE49-F238E27FC236}">
                <a16:creationId xmlns:a16="http://schemas.microsoft.com/office/drawing/2014/main" id="{ED1DD338-D4B1-3D4C-9BB6-02E9E80631B0}"/>
              </a:ext>
            </a:extLst>
          </p:cNvPr>
          <p:cNvSpPr/>
          <p:nvPr/>
        </p:nvSpPr>
        <p:spPr>
          <a:xfrm>
            <a:off x="3636955" y="5197983"/>
            <a:ext cx="3120286" cy="1440099"/>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1" name="Rectangle 240">
            <a:extLst>
              <a:ext uri="{FF2B5EF4-FFF2-40B4-BE49-F238E27FC236}">
                <a16:creationId xmlns:a16="http://schemas.microsoft.com/office/drawing/2014/main" id="{32592605-C4A6-984B-B67B-77E714A9293A}"/>
              </a:ext>
            </a:extLst>
          </p:cNvPr>
          <p:cNvSpPr/>
          <p:nvPr/>
        </p:nvSpPr>
        <p:spPr>
          <a:xfrm>
            <a:off x="3652276" y="5211945"/>
            <a:ext cx="2475339" cy="246221"/>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NET-ZERO ENERGY PAVILION</a:t>
            </a:r>
          </a:p>
        </p:txBody>
      </p:sp>
      <p:sp>
        <p:nvSpPr>
          <p:cNvPr id="242" name="Rectangle 241">
            <a:extLst>
              <a:ext uri="{FF2B5EF4-FFF2-40B4-BE49-F238E27FC236}">
                <a16:creationId xmlns:a16="http://schemas.microsoft.com/office/drawing/2014/main" id="{B45D4842-259C-E441-AD35-FCAF415E29F6}"/>
              </a:ext>
            </a:extLst>
          </p:cNvPr>
          <p:cNvSpPr/>
          <p:nvPr/>
        </p:nvSpPr>
        <p:spPr>
          <a:xfrm>
            <a:off x="3637466" y="5476764"/>
            <a:ext cx="2579641" cy="954107"/>
          </a:xfrm>
          <a:prstGeom prst="rect">
            <a:avLst/>
          </a:prstGeom>
        </p:spPr>
        <p:txBody>
          <a:bodyPr wrap="square">
            <a:spAutoFit/>
          </a:bodyPr>
          <a:lstStyle/>
          <a:p>
            <a:r>
              <a:rPr lang="en-US" sz="800" dirty="0">
                <a:latin typeface="Expo Office" pitchFamily="2" charset="-78"/>
                <a:cs typeface="Expo Office" pitchFamily="2" charset="-78"/>
              </a:rPr>
              <a:t>Showcasing Singapore’s urban innovations, the net-zero energy pavilion explores our collective journey towards </a:t>
            </a:r>
            <a:r>
              <a:rPr lang="en-US" sz="800" i="1" dirty="0" err="1">
                <a:latin typeface="Expo Office" pitchFamily="2" charset="-78"/>
                <a:cs typeface="Expo Office" pitchFamily="2" charset="-78"/>
              </a:rPr>
              <a:t>liveability</a:t>
            </a:r>
            <a:r>
              <a:rPr lang="en-US" sz="800" dirty="0">
                <a:latin typeface="Expo Office" pitchFamily="2" charset="-78"/>
                <a:cs typeface="Expo Office" pitchFamily="2" charset="-78"/>
              </a:rPr>
              <a:t> and resilience. The uniqueness of the Singapore pavilion is that its neither a box nor a building - its green, its soft, its alive and its refreshing. Underlining the idea of Singapore's pavilion as an oasis in the desert. </a:t>
            </a:r>
          </a:p>
        </p:txBody>
      </p:sp>
      <p:grpSp>
        <p:nvGrpSpPr>
          <p:cNvPr id="243" name="Group 242"/>
          <p:cNvGrpSpPr/>
          <p:nvPr/>
        </p:nvGrpSpPr>
        <p:grpSpPr>
          <a:xfrm>
            <a:off x="3690300" y="6441336"/>
            <a:ext cx="2429026" cy="188783"/>
            <a:chOff x="4080775" y="1543986"/>
            <a:chExt cx="2429026" cy="188783"/>
          </a:xfrm>
        </p:grpSpPr>
        <p:grpSp>
          <p:nvGrpSpPr>
            <p:cNvPr id="245" name="Group 244">
              <a:extLst>
                <a:ext uri="{FF2B5EF4-FFF2-40B4-BE49-F238E27FC236}">
                  <a16:creationId xmlns:a16="http://schemas.microsoft.com/office/drawing/2014/main" id="{081C7439-6304-E54F-B13F-FC1D779355AF}"/>
                </a:ext>
              </a:extLst>
            </p:cNvPr>
            <p:cNvGrpSpPr/>
            <p:nvPr/>
          </p:nvGrpSpPr>
          <p:grpSpPr>
            <a:xfrm>
              <a:off x="4080775" y="1563492"/>
              <a:ext cx="731450" cy="169277"/>
              <a:chOff x="4550325" y="2414238"/>
              <a:chExt cx="731450" cy="169277"/>
            </a:xfrm>
          </p:grpSpPr>
          <p:sp>
            <p:nvSpPr>
              <p:cNvPr id="247" name="Pentagon 246">
                <a:extLst>
                  <a:ext uri="{FF2B5EF4-FFF2-40B4-BE49-F238E27FC236}">
                    <a16:creationId xmlns:a16="http://schemas.microsoft.com/office/drawing/2014/main" id="{B010C47A-C9E0-AF40-9E87-C4817FE84092}"/>
                  </a:ext>
                </a:extLst>
              </p:cNvPr>
              <p:cNvSpPr/>
              <p:nvPr/>
            </p:nvSpPr>
            <p:spPr>
              <a:xfrm>
                <a:off x="4607687" y="2445204"/>
                <a:ext cx="618468" cy="1006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8" name="Rectangle 247">
                <a:extLst>
                  <a:ext uri="{FF2B5EF4-FFF2-40B4-BE49-F238E27FC236}">
                    <a16:creationId xmlns:a16="http://schemas.microsoft.com/office/drawing/2014/main" id="{EC3C1C56-1437-CF40-B81A-C09A08752620}"/>
                  </a:ext>
                </a:extLst>
              </p:cNvPr>
              <p:cNvSpPr/>
              <p:nvPr/>
            </p:nvSpPr>
            <p:spPr>
              <a:xfrm>
                <a:off x="4550325" y="2414238"/>
                <a:ext cx="731450"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SINGAPORE</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46" name="Straight Connector 245">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52" name="Rectangular Callout 251">
            <a:extLst>
              <a:ext uri="{FF2B5EF4-FFF2-40B4-BE49-F238E27FC236}">
                <a16:creationId xmlns:a16="http://schemas.microsoft.com/office/drawing/2014/main" id="{DF31747E-FDBC-2144-B925-42F049917725}"/>
              </a:ext>
            </a:extLst>
          </p:cNvPr>
          <p:cNvSpPr/>
          <p:nvPr/>
        </p:nvSpPr>
        <p:spPr>
          <a:xfrm>
            <a:off x="8316916" y="302719"/>
            <a:ext cx="3107184" cy="1477371"/>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3" name="Rectangle 252">
            <a:extLst>
              <a:ext uri="{FF2B5EF4-FFF2-40B4-BE49-F238E27FC236}">
                <a16:creationId xmlns:a16="http://schemas.microsoft.com/office/drawing/2014/main" id="{36BA00DC-F4A5-1B4A-BEF8-95DA32100E85}"/>
              </a:ext>
            </a:extLst>
          </p:cNvPr>
          <p:cNvSpPr/>
          <p:nvPr/>
        </p:nvSpPr>
        <p:spPr>
          <a:xfrm>
            <a:off x="8369282" y="348515"/>
            <a:ext cx="2420658"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WITNESS A KENYAN GREEN ENERGY REVOLUTION</a:t>
            </a:r>
          </a:p>
        </p:txBody>
      </p:sp>
      <p:sp>
        <p:nvSpPr>
          <p:cNvPr id="254" name="Rectangle 253">
            <a:extLst>
              <a:ext uri="{FF2B5EF4-FFF2-40B4-BE49-F238E27FC236}">
                <a16:creationId xmlns:a16="http://schemas.microsoft.com/office/drawing/2014/main" id="{A6BE8D80-81E2-8C44-9A88-761214F98348}"/>
              </a:ext>
            </a:extLst>
          </p:cNvPr>
          <p:cNvSpPr/>
          <p:nvPr/>
        </p:nvSpPr>
        <p:spPr>
          <a:xfrm>
            <a:off x="8356473" y="722842"/>
            <a:ext cx="2501453" cy="750847"/>
          </a:xfrm>
          <a:prstGeom prst="rect">
            <a:avLst/>
          </a:prstGeom>
        </p:spPr>
        <p:txBody>
          <a:bodyPr wrap="square">
            <a:spAutoFit/>
          </a:bodyPr>
          <a:lstStyle/>
          <a:p>
            <a:pPr>
              <a:lnSpc>
                <a:spcPct val="107000"/>
              </a:lnSpc>
              <a:spcAft>
                <a:spcPts val="800"/>
              </a:spcAft>
            </a:pPr>
            <a:r>
              <a:rPr lang="en-US" sz="800" dirty="0">
                <a:latin typeface="Expo Office" pitchFamily="2" charset="-78"/>
                <a:cs typeface="Expo Office" pitchFamily="2" charset="-78"/>
              </a:rPr>
              <a:t>Discover Kenya’s initiatives to revolutionize the energy sector through its quest to rely solely on 100% green energy. The pavilion introduces the largest energy power plants of Africa and its cutting-edge innovative techniques.</a:t>
            </a:r>
          </a:p>
        </p:txBody>
      </p:sp>
      <p:grpSp>
        <p:nvGrpSpPr>
          <p:cNvPr id="255" name="Group 254">
            <a:extLst>
              <a:ext uri="{FF2B5EF4-FFF2-40B4-BE49-F238E27FC236}">
                <a16:creationId xmlns:a16="http://schemas.microsoft.com/office/drawing/2014/main" id="{AE5762C5-4952-0E48-B3C5-E7FB5496BCE8}"/>
              </a:ext>
            </a:extLst>
          </p:cNvPr>
          <p:cNvGrpSpPr/>
          <p:nvPr/>
        </p:nvGrpSpPr>
        <p:grpSpPr>
          <a:xfrm>
            <a:off x="8452032" y="1566577"/>
            <a:ext cx="2359654" cy="194185"/>
            <a:chOff x="4131988" y="1528062"/>
            <a:chExt cx="2359654" cy="194185"/>
          </a:xfrm>
        </p:grpSpPr>
        <p:grpSp>
          <p:nvGrpSpPr>
            <p:cNvPr id="256" name="Group 255">
              <a:extLst>
                <a:ext uri="{FF2B5EF4-FFF2-40B4-BE49-F238E27FC236}">
                  <a16:creationId xmlns:a16="http://schemas.microsoft.com/office/drawing/2014/main" id="{04E7CF69-8CE3-184C-A67A-0479139F7176}"/>
                </a:ext>
              </a:extLst>
            </p:cNvPr>
            <p:cNvGrpSpPr/>
            <p:nvPr/>
          </p:nvGrpSpPr>
          <p:grpSpPr>
            <a:xfrm>
              <a:off x="4882890" y="1552970"/>
              <a:ext cx="681137" cy="169277"/>
              <a:chOff x="4647223" y="2403716"/>
              <a:chExt cx="681137" cy="169277"/>
            </a:xfrm>
          </p:grpSpPr>
          <p:sp>
            <p:nvSpPr>
              <p:cNvPr id="261" name="Pentagon 260">
                <a:extLst>
                  <a:ext uri="{FF2B5EF4-FFF2-40B4-BE49-F238E27FC236}">
                    <a16:creationId xmlns:a16="http://schemas.microsoft.com/office/drawing/2014/main" id="{BDE3D960-7359-2D42-85A4-CF074B942B57}"/>
                  </a:ext>
                </a:extLst>
              </p:cNvPr>
              <p:cNvSpPr/>
              <p:nvPr/>
            </p:nvSpPr>
            <p:spPr>
              <a:xfrm>
                <a:off x="4679583" y="2439938"/>
                <a:ext cx="648777" cy="102231"/>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2" name="Rectangle 261">
                <a:extLst>
                  <a:ext uri="{FF2B5EF4-FFF2-40B4-BE49-F238E27FC236}">
                    <a16:creationId xmlns:a16="http://schemas.microsoft.com/office/drawing/2014/main" id="{F541110D-44C3-2948-AC64-3ECE248C9A93}"/>
                  </a:ext>
                </a:extLst>
              </p:cNvPr>
              <p:cNvSpPr/>
              <p:nvPr/>
            </p:nvSpPr>
            <p:spPr>
              <a:xfrm>
                <a:off x="4647223" y="2403716"/>
                <a:ext cx="651140"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OPPORTUNITY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58" name="Straight Connector 257">
              <a:extLst>
                <a:ext uri="{FF2B5EF4-FFF2-40B4-BE49-F238E27FC236}">
                  <a16:creationId xmlns:a16="http://schemas.microsoft.com/office/drawing/2014/main" id="{8288B275-6314-A244-B4BB-C14BB7FE1114}"/>
                </a:ext>
              </a:extLst>
            </p:cNvPr>
            <p:cNvCxnSpPr/>
            <p:nvPr/>
          </p:nvCxnSpPr>
          <p:spPr>
            <a:xfrm>
              <a:off x="4131988" y="1528062"/>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3723160" y="3202557"/>
            <a:ext cx="2399779" cy="194846"/>
            <a:chOff x="3712661" y="1592270"/>
            <a:chExt cx="2399779" cy="194846"/>
          </a:xfrm>
        </p:grpSpPr>
        <p:sp>
          <p:nvSpPr>
            <p:cNvPr id="139" name="Pentagon 138">
              <a:extLst>
                <a:ext uri="{FF2B5EF4-FFF2-40B4-BE49-F238E27FC236}">
                  <a16:creationId xmlns:a16="http://schemas.microsoft.com/office/drawing/2014/main" id="{9C6377C1-E197-2448-94D9-4A485BEF800D}"/>
                </a:ext>
              </a:extLst>
            </p:cNvPr>
            <p:cNvSpPr/>
            <p:nvPr/>
          </p:nvSpPr>
          <p:spPr>
            <a:xfrm>
              <a:off x="4430092" y="1652101"/>
              <a:ext cx="648777" cy="95498"/>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p:cNvGrpSpPr/>
            <p:nvPr/>
          </p:nvGrpSpPr>
          <p:grpSpPr>
            <a:xfrm>
              <a:off x="3712661" y="1592270"/>
              <a:ext cx="2399779" cy="194846"/>
              <a:chOff x="3712661" y="1592270"/>
              <a:chExt cx="2399779" cy="194846"/>
            </a:xfrm>
          </p:grpSpPr>
          <p:grpSp>
            <p:nvGrpSpPr>
              <p:cNvPr id="3" name="Group 2"/>
              <p:cNvGrpSpPr/>
              <p:nvPr/>
            </p:nvGrpSpPr>
            <p:grpSpPr>
              <a:xfrm>
                <a:off x="3712661" y="1592270"/>
                <a:ext cx="2399779" cy="189894"/>
                <a:chOff x="4110022" y="1557434"/>
                <a:chExt cx="2399779" cy="189894"/>
              </a:xfrm>
            </p:grpSpPr>
            <p:grpSp>
              <p:nvGrpSpPr>
                <p:cNvPr id="69" name="Group 68">
                  <a:extLst>
                    <a:ext uri="{FF2B5EF4-FFF2-40B4-BE49-F238E27FC236}">
                      <a16:creationId xmlns:a16="http://schemas.microsoft.com/office/drawing/2014/main" id="{081C7439-6304-E54F-B13F-FC1D779355AF}"/>
                    </a:ext>
                  </a:extLst>
                </p:cNvPr>
                <p:cNvGrpSpPr/>
                <p:nvPr/>
              </p:nvGrpSpPr>
              <p:grpSpPr>
                <a:xfrm>
                  <a:off x="4110022" y="1578051"/>
                  <a:ext cx="672895" cy="169277"/>
                  <a:chOff x="4579572" y="2428797"/>
                  <a:chExt cx="672895" cy="169277"/>
                </a:xfrm>
              </p:grpSpPr>
              <p:sp>
                <p:nvSpPr>
                  <p:cNvPr id="70" name="Pentagon 69">
                    <a:extLst>
                      <a:ext uri="{FF2B5EF4-FFF2-40B4-BE49-F238E27FC236}">
                        <a16:creationId xmlns:a16="http://schemas.microsoft.com/office/drawing/2014/main" id="{B010C47A-C9E0-AF40-9E87-C4817FE84092}"/>
                      </a:ext>
                    </a:extLst>
                  </p:cNvPr>
                  <p:cNvSpPr/>
                  <p:nvPr/>
                </p:nvSpPr>
                <p:spPr>
                  <a:xfrm>
                    <a:off x="4625614" y="2468011"/>
                    <a:ext cx="581711" cy="94638"/>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EC3C1C56-1437-CF40-B81A-C09A08752620}"/>
                      </a:ext>
                    </a:extLst>
                  </p:cNvPr>
                  <p:cNvSpPr/>
                  <p:nvPr/>
                </p:nvSpPr>
                <p:spPr>
                  <a:xfrm>
                    <a:off x="4579572" y="2428797"/>
                    <a:ext cx="672895"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NETHERLANDS</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7" name="Straight Connector 16">
                  <a:extLst>
                    <a:ext uri="{FF2B5EF4-FFF2-40B4-BE49-F238E27FC236}">
                      <a16:creationId xmlns:a16="http://schemas.microsoft.com/office/drawing/2014/main" id="{7C300164-EA73-4D48-98D4-BD0768B96772}"/>
                    </a:ext>
                  </a:extLst>
                </p:cNvPr>
                <p:cNvCxnSpPr/>
                <p:nvPr/>
              </p:nvCxnSpPr>
              <p:spPr>
                <a:xfrm>
                  <a:off x="4150147" y="1557434"/>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0" name="Rectangle 139">
                <a:extLst>
                  <a:ext uri="{FF2B5EF4-FFF2-40B4-BE49-F238E27FC236}">
                    <a16:creationId xmlns:a16="http://schemas.microsoft.com/office/drawing/2014/main" id="{147F0CBC-9194-C04A-B820-D13D825D1ABA}"/>
                  </a:ext>
                </a:extLst>
              </p:cNvPr>
              <p:cNvSpPr/>
              <p:nvPr/>
            </p:nvSpPr>
            <p:spPr>
              <a:xfrm>
                <a:off x="4396825" y="1617839"/>
                <a:ext cx="705642"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SUSTAINABILITY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156" name="Pentagon 155">
            <a:extLst>
              <a:ext uri="{FF2B5EF4-FFF2-40B4-BE49-F238E27FC236}">
                <a16:creationId xmlns:a16="http://schemas.microsoft.com/office/drawing/2014/main" id="{CFFD1CD1-5311-3744-95E7-B617265BA02C}"/>
              </a:ext>
            </a:extLst>
          </p:cNvPr>
          <p:cNvSpPr/>
          <p:nvPr/>
        </p:nvSpPr>
        <p:spPr>
          <a:xfrm>
            <a:off x="4442080" y="6490251"/>
            <a:ext cx="627658" cy="9930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68169910-D8D5-F74D-90B8-97F07DF952AC}"/>
              </a:ext>
            </a:extLst>
          </p:cNvPr>
          <p:cNvSpPr/>
          <p:nvPr/>
        </p:nvSpPr>
        <p:spPr>
          <a:xfrm>
            <a:off x="4408812" y="6455891"/>
            <a:ext cx="780662"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SUSTAINABILITY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4" name="Picture 153"/>
          <p:cNvPicPr>
            <a:picLocks noChangeAspect="1"/>
          </p:cNvPicPr>
          <p:nvPr/>
        </p:nvPicPr>
        <p:blipFill rotWithShape="1">
          <a:blip r:embed="rId5" cstate="print">
            <a:extLst>
              <a:ext uri="{28A0092B-C50C-407E-A947-70E740481C1C}">
                <a14:useLocalDpi xmlns:a14="http://schemas.microsoft.com/office/drawing/2010/main" val="0"/>
              </a:ext>
            </a:extLst>
          </a:blip>
          <a:srcRect t="-204"/>
          <a:stretch/>
        </p:blipFill>
        <p:spPr>
          <a:xfrm>
            <a:off x="10849983" y="5184244"/>
            <a:ext cx="1145725" cy="1453838"/>
          </a:xfrm>
          <a:prstGeom prst="roundRect">
            <a:avLst>
              <a:gd name="adj" fmla="val 5385"/>
            </a:avLst>
          </a:prstGeom>
          <a:noFill/>
          <a:ln>
            <a:solidFill>
              <a:schemeClr val="bg1">
                <a:lumMod val="85000"/>
              </a:schemeClr>
            </a:solidFill>
          </a:ln>
        </p:spPr>
      </p:pic>
      <p:sp>
        <p:nvSpPr>
          <p:cNvPr id="190" name="Rectangle 189">
            <a:extLst>
              <a:ext uri="{FF2B5EF4-FFF2-40B4-BE49-F238E27FC236}">
                <a16:creationId xmlns:a16="http://schemas.microsoft.com/office/drawing/2014/main" id="{166A0898-C21A-5E43-AD56-8810E9ADCAE2}"/>
              </a:ext>
            </a:extLst>
          </p:cNvPr>
          <p:cNvSpPr/>
          <p:nvPr/>
        </p:nvSpPr>
        <p:spPr>
          <a:xfrm>
            <a:off x="-29595" y="-3394"/>
            <a:ext cx="2809889" cy="6881995"/>
          </a:xfrm>
          <a:prstGeom prst="rect">
            <a:avLst/>
          </a:prstGeom>
          <a:gradFill flip="none" rotWithShape="1">
            <a:gsLst>
              <a:gs pos="8000">
                <a:srgbClr val="000000">
                  <a:alpha val="54000"/>
                </a:srgbClr>
              </a:gs>
              <a:gs pos="59000">
                <a:schemeClr val="tx1">
                  <a:alpha val="44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35640" y="302719"/>
            <a:ext cx="2794125" cy="5391531"/>
            <a:chOff x="35640" y="302719"/>
            <a:chExt cx="2794125" cy="5391531"/>
          </a:xfrm>
        </p:grpSpPr>
        <p:pic>
          <p:nvPicPr>
            <p:cNvPr id="5" name="Picture 4">
              <a:extLst>
                <a:ext uri="{FF2B5EF4-FFF2-40B4-BE49-F238E27FC236}">
                  <a16:creationId xmlns:a16="http://schemas.microsoft.com/office/drawing/2014/main" id="{29DECDE5-1138-2340-A56E-0DCFD10150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097" y="302719"/>
              <a:ext cx="1580765" cy="901554"/>
            </a:xfrm>
            <a:prstGeom prst="rect">
              <a:avLst/>
            </a:prstGeom>
          </p:spPr>
        </p:pic>
        <p:sp>
          <p:nvSpPr>
            <p:cNvPr id="138" name="Rectangle 137">
              <a:extLst>
                <a:ext uri="{FF2B5EF4-FFF2-40B4-BE49-F238E27FC236}">
                  <a16:creationId xmlns:a16="http://schemas.microsoft.com/office/drawing/2014/main" id="{6E620B84-EE0D-EE45-BEA9-396991DC3A8A}"/>
                </a:ext>
              </a:extLst>
            </p:cNvPr>
            <p:cNvSpPr/>
            <p:nvPr/>
          </p:nvSpPr>
          <p:spPr>
            <a:xfrm>
              <a:off x="271972" y="2527230"/>
              <a:ext cx="1415079" cy="222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lumMod val="75000"/>
                      <a:lumOff val="25000"/>
                    </a:prstClr>
                  </a:solidFill>
                  <a:effectLst/>
                  <a:uLnTx/>
                  <a:uFillTx/>
                  <a:latin typeface="Expo Office" pitchFamily="2" charset="-78"/>
                  <a:ea typeface="+mn-ea"/>
                  <a:cs typeface="Expo Office" pitchFamily="2" charset="-78"/>
                </a:rPr>
                <a:t>1-DAY </a:t>
              </a:r>
              <a:r>
                <a:rPr kumimoji="0" lang="en-GB" sz="1050" b="0" i="0" u="none" strike="noStrike" kern="1200" cap="none" spc="0" normalizeH="0" baseline="0" noProof="0" dirty="0">
                  <a:ln>
                    <a:noFill/>
                  </a:ln>
                  <a:solidFill>
                    <a:prstClr val="black">
                      <a:lumMod val="75000"/>
                      <a:lumOff val="25000"/>
                    </a:prstClr>
                  </a:solidFill>
                  <a:effectLst/>
                  <a:uLnTx/>
                  <a:uFillTx/>
                  <a:latin typeface="Expo Office" pitchFamily="2" charset="-78"/>
                  <a:ea typeface="+mn-ea"/>
                  <a:cs typeface="Expo Office" pitchFamily="2" charset="-78"/>
                </a:rPr>
                <a:t>ITINERARY</a:t>
              </a:r>
            </a:p>
          </p:txBody>
        </p:sp>
        <p:grpSp>
          <p:nvGrpSpPr>
            <p:cNvPr id="134" name="Group 133"/>
            <p:cNvGrpSpPr/>
            <p:nvPr/>
          </p:nvGrpSpPr>
          <p:grpSpPr>
            <a:xfrm>
              <a:off x="38006" y="4577538"/>
              <a:ext cx="2791759" cy="1116712"/>
              <a:chOff x="38006" y="4577538"/>
              <a:chExt cx="2791759" cy="1116712"/>
            </a:xfrm>
          </p:grpSpPr>
          <p:cxnSp>
            <p:nvCxnSpPr>
              <p:cNvPr id="149" name="Straight Connector 148">
                <a:extLst>
                  <a:ext uri="{FF2B5EF4-FFF2-40B4-BE49-F238E27FC236}">
                    <a16:creationId xmlns:a16="http://schemas.microsoft.com/office/drawing/2014/main" id="{1E32680F-4BB0-4C4F-BEF7-D94EB4106DBE}"/>
                  </a:ext>
                </a:extLst>
              </p:cNvPr>
              <p:cNvCxnSpPr>
                <a:cxnSpLocks/>
              </p:cNvCxnSpPr>
              <p:nvPr/>
            </p:nvCxnSpPr>
            <p:spPr>
              <a:xfrm>
                <a:off x="38006" y="4577538"/>
                <a:ext cx="2791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BD82C977-2F25-3244-903F-F9DE1ACFEFC5}"/>
                  </a:ext>
                </a:extLst>
              </p:cNvPr>
              <p:cNvCxnSpPr>
                <a:cxnSpLocks/>
              </p:cNvCxnSpPr>
              <p:nvPr/>
            </p:nvCxnSpPr>
            <p:spPr>
              <a:xfrm>
                <a:off x="38006" y="5694250"/>
                <a:ext cx="2791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79" name="Straight Connector 178">
              <a:extLst>
                <a:ext uri="{FF2B5EF4-FFF2-40B4-BE49-F238E27FC236}">
                  <a16:creationId xmlns:a16="http://schemas.microsoft.com/office/drawing/2014/main" id="{1E32680F-4BB0-4C4F-BEF7-D94EB4106DBE}"/>
                </a:ext>
              </a:extLst>
            </p:cNvPr>
            <p:cNvCxnSpPr>
              <a:cxnSpLocks/>
            </p:cNvCxnSpPr>
            <p:nvPr/>
          </p:nvCxnSpPr>
          <p:spPr>
            <a:xfrm>
              <a:off x="35640" y="3564690"/>
              <a:ext cx="2791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1" name="Rectangle 140">
            <a:extLst>
              <a:ext uri="{FF2B5EF4-FFF2-40B4-BE49-F238E27FC236}">
                <a16:creationId xmlns:a16="http://schemas.microsoft.com/office/drawing/2014/main" id="{507D2CA7-AEC7-3D42-B5FE-5B8A04C2A4AA}"/>
              </a:ext>
            </a:extLst>
          </p:cNvPr>
          <p:cNvSpPr/>
          <p:nvPr/>
        </p:nvSpPr>
        <p:spPr>
          <a:xfrm>
            <a:off x="642818" y="3659845"/>
            <a:ext cx="2135856" cy="1060290"/>
          </a:xfrm>
          <a:prstGeom prst="rect">
            <a:avLst/>
          </a:prstGeom>
        </p:spPr>
        <p:txBody>
          <a:bodyPr wrap="square">
            <a:spAutoFit/>
          </a:bodyPr>
          <a:lstStyle/>
          <a:p>
            <a:pPr>
              <a:spcAft>
                <a:spcPts val="600"/>
              </a:spcAft>
            </a:pPr>
            <a:r>
              <a:rPr lang="en-US" sz="900" b="1" dirty="0">
                <a:solidFill>
                  <a:schemeClr val="bg1"/>
                </a:solidFill>
                <a:latin typeface="Expo Office" pitchFamily="2" charset="-78"/>
                <a:cs typeface="Expo Office" pitchFamily="2" charset="-78"/>
              </a:rPr>
              <a:t>EDIBLE GARDEN CITY</a:t>
            </a:r>
          </a:p>
          <a:p>
            <a:pPr>
              <a:lnSpc>
                <a:spcPct val="107000"/>
              </a:lnSpc>
              <a:spcAft>
                <a:spcPts val="800"/>
              </a:spcAft>
            </a:pPr>
            <a:r>
              <a:rPr lang="en-US" sz="800" dirty="0">
                <a:solidFill>
                  <a:schemeClr val="bg1"/>
                </a:solidFill>
                <a:latin typeface="Expo Office" pitchFamily="2" charset="-78"/>
                <a:cs typeface="Expo Office" pitchFamily="2" charset="-78"/>
              </a:rPr>
              <a:t>Feeding communities with sustainable fresh food by building urban farms on rooftops conserving energy and natural resources.</a:t>
            </a:r>
          </a:p>
          <a:p>
            <a:pPr>
              <a:spcAft>
                <a:spcPts val="600"/>
              </a:spcAft>
            </a:pPr>
            <a:endParaRPr lang="en-GB" sz="800" dirty="0">
              <a:solidFill>
                <a:schemeClr val="bg1"/>
              </a:solidFill>
              <a:latin typeface="Expo Office" pitchFamily="2" charset="-78"/>
              <a:cs typeface="Expo Office" pitchFamily="2" charset="-78"/>
            </a:endParaRPr>
          </a:p>
        </p:txBody>
      </p:sp>
      <p:pic>
        <p:nvPicPr>
          <p:cNvPr id="144" name="Picture 1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43" y="3889951"/>
            <a:ext cx="298066" cy="298066"/>
          </a:xfrm>
          <a:prstGeom prst="rect">
            <a:avLst/>
          </a:prstGeom>
        </p:spPr>
      </p:pic>
      <p:sp>
        <p:nvSpPr>
          <p:cNvPr id="145" name="Rectangle 144">
            <a:extLst>
              <a:ext uri="{FF2B5EF4-FFF2-40B4-BE49-F238E27FC236}">
                <a16:creationId xmlns:a16="http://schemas.microsoft.com/office/drawing/2014/main" id="{830BCA44-C4BF-2A4C-A853-6942450D41DD}"/>
              </a:ext>
            </a:extLst>
          </p:cNvPr>
          <p:cNvSpPr/>
          <p:nvPr/>
        </p:nvSpPr>
        <p:spPr>
          <a:xfrm>
            <a:off x="641952" y="4705297"/>
            <a:ext cx="1976742" cy="938719"/>
          </a:xfrm>
          <a:prstGeom prst="rect">
            <a:avLst/>
          </a:prstGeom>
        </p:spPr>
        <p:txBody>
          <a:bodyPr wrap="square">
            <a:spAutoFit/>
          </a:bodyPr>
          <a:lstStyle/>
          <a:p>
            <a:pPr>
              <a:spcAft>
                <a:spcPts val="600"/>
              </a:spcAft>
            </a:pPr>
            <a:r>
              <a:rPr lang="en-US" sz="900" b="1" dirty="0">
                <a:solidFill>
                  <a:schemeClr val="bg1"/>
                </a:solidFill>
                <a:latin typeface="Expo Office" pitchFamily="2" charset="-78"/>
                <a:cs typeface="Expo Office" pitchFamily="2" charset="-78"/>
              </a:rPr>
              <a:t>GREEN HYDROGEN POWERED VEHICLES</a:t>
            </a:r>
          </a:p>
          <a:p>
            <a:pPr>
              <a:spcAft>
                <a:spcPts val="600"/>
              </a:spcAft>
            </a:pPr>
            <a:r>
              <a:rPr lang="en-US" sz="800" dirty="0">
                <a:solidFill>
                  <a:schemeClr val="bg1"/>
                </a:solidFill>
                <a:latin typeface="Expo Office" pitchFamily="2" charset="-78"/>
                <a:cs typeface="Expo Office" pitchFamily="2" charset="-78"/>
              </a:rPr>
              <a:t>Green hydrogen used as a carbon-free energy source to power fuel-cell vehicles used within the Expo 2020 site.</a:t>
            </a:r>
          </a:p>
        </p:txBody>
      </p:sp>
      <p:pic>
        <p:nvPicPr>
          <p:cNvPr id="147" name="Picture 1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949" y="4994178"/>
            <a:ext cx="321398" cy="253736"/>
          </a:xfrm>
          <a:prstGeom prst="rect">
            <a:avLst/>
          </a:prstGeom>
        </p:spPr>
      </p:pic>
      <p:sp>
        <p:nvSpPr>
          <p:cNvPr id="148" name="Rectangle 147">
            <a:extLst>
              <a:ext uri="{FF2B5EF4-FFF2-40B4-BE49-F238E27FC236}">
                <a16:creationId xmlns:a16="http://schemas.microsoft.com/office/drawing/2014/main" id="{6BE176B7-4BA8-8549-8F98-9F8AD30D387F}"/>
              </a:ext>
            </a:extLst>
          </p:cNvPr>
          <p:cNvSpPr/>
          <p:nvPr/>
        </p:nvSpPr>
        <p:spPr>
          <a:xfrm>
            <a:off x="638813" y="5820290"/>
            <a:ext cx="2087960" cy="815608"/>
          </a:xfrm>
          <a:prstGeom prst="rect">
            <a:avLst/>
          </a:prstGeom>
        </p:spPr>
        <p:txBody>
          <a:bodyPr wrap="square">
            <a:spAutoFit/>
          </a:bodyPr>
          <a:lstStyle/>
          <a:p>
            <a:pPr>
              <a:spcAft>
                <a:spcPts val="600"/>
              </a:spcAft>
            </a:pPr>
            <a:r>
              <a:rPr lang="en-US" sz="900" b="1" dirty="0">
                <a:solidFill>
                  <a:schemeClr val="bg1"/>
                </a:solidFill>
                <a:latin typeface="Expo Office" pitchFamily="2" charset="-78"/>
                <a:cs typeface="Expo Office" pitchFamily="2" charset="-78"/>
              </a:rPr>
              <a:t>PLASTIC WASTE DEPOSIT AND TRACKING SYSTEM</a:t>
            </a:r>
          </a:p>
          <a:p>
            <a:pPr>
              <a:spcAft>
                <a:spcPts val="600"/>
              </a:spcAft>
            </a:pPr>
            <a:r>
              <a:rPr lang="en-US" sz="800" dirty="0">
                <a:solidFill>
                  <a:schemeClr val="bg1"/>
                </a:solidFill>
                <a:latin typeface="Expo Office" pitchFamily="2" charset="-78"/>
                <a:cs typeface="Expo Office" pitchFamily="2" charset="-78"/>
              </a:rPr>
              <a:t>A digital solution to incentivise the collection of plastic waste and to track it through supply chain.</a:t>
            </a:r>
            <a:endParaRPr lang="en-GB" sz="800" dirty="0">
              <a:solidFill>
                <a:schemeClr val="bg1"/>
              </a:solidFill>
              <a:latin typeface="Expo Office" pitchFamily="2" charset="-78"/>
              <a:cs typeface="Expo Office" pitchFamily="2" charset="-78"/>
            </a:endParaRPr>
          </a:p>
        </p:txBody>
      </p:sp>
      <p:pic>
        <p:nvPicPr>
          <p:cNvPr id="151" name="Picture 1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943" y="6037361"/>
            <a:ext cx="298065" cy="329746"/>
          </a:xfrm>
          <a:prstGeom prst="rect">
            <a:avLst/>
          </a:prstGeom>
        </p:spPr>
      </p:pic>
      <p:sp>
        <p:nvSpPr>
          <p:cNvPr id="153" name="Pentagon 152">
            <a:extLst>
              <a:ext uri="{FF2B5EF4-FFF2-40B4-BE49-F238E27FC236}">
                <a16:creationId xmlns:a16="http://schemas.microsoft.com/office/drawing/2014/main" id="{5BEC3330-4CE6-7142-9BB7-22ED965CCF2B}"/>
              </a:ext>
            </a:extLst>
          </p:cNvPr>
          <p:cNvSpPr/>
          <p:nvPr/>
        </p:nvSpPr>
        <p:spPr>
          <a:xfrm>
            <a:off x="8460888" y="3248429"/>
            <a:ext cx="938293" cy="97413"/>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66" name="Rectangle 165">
            <a:extLst>
              <a:ext uri="{FF2B5EF4-FFF2-40B4-BE49-F238E27FC236}">
                <a16:creationId xmlns:a16="http://schemas.microsoft.com/office/drawing/2014/main" id="{1CFC198E-3EE6-F848-8BD3-7D6738ABDAB1}"/>
              </a:ext>
            </a:extLst>
          </p:cNvPr>
          <p:cNvSpPr/>
          <p:nvPr/>
        </p:nvSpPr>
        <p:spPr>
          <a:xfrm>
            <a:off x="8429063" y="3211422"/>
            <a:ext cx="1027739" cy="173744"/>
          </a:xfrm>
          <a:prstGeom prst="rect">
            <a:avLst/>
          </a:prstGeom>
        </p:spPr>
        <p:txBody>
          <a:bodyPr wrap="square">
            <a:spAutoFit/>
          </a:bodyPr>
          <a:lstStyle/>
          <a:p>
            <a:r>
              <a:rPr lang="en-GB" sz="500" dirty="0">
                <a:latin typeface="Expo Office" pitchFamily="2" charset="-78"/>
                <a:cs typeface="Expo Office" pitchFamily="2" charset="-78"/>
              </a:rPr>
              <a:t>BADEN-WURTTEMBURG</a:t>
            </a:r>
          </a:p>
        </p:txBody>
      </p:sp>
      <p:sp>
        <p:nvSpPr>
          <p:cNvPr id="169" name="Rectangle 168">
            <a:extLst>
              <a:ext uri="{FF2B5EF4-FFF2-40B4-BE49-F238E27FC236}">
                <a16:creationId xmlns:a16="http://schemas.microsoft.com/office/drawing/2014/main" id="{830BCA44-C4BF-2A4C-A853-6942450D41DD}"/>
              </a:ext>
            </a:extLst>
          </p:cNvPr>
          <p:cNvSpPr/>
          <p:nvPr/>
        </p:nvSpPr>
        <p:spPr>
          <a:xfrm>
            <a:off x="176953" y="3145675"/>
            <a:ext cx="2159036" cy="400110"/>
          </a:xfrm>
          <a:prstGeom prst="rect">
            <a:avLst/>
          </a:prstGeom>
        </p:spPr>
        <p:txBody>
          <a:bodyPr wrap="square">
            <a:spAutoFit/>
          </a:bodyPr>
          <a:lstStyle/>
          <a:p>
            <a:pPr>
              <a:spcAft>
                <a:spcPts val="600"/>
              </a:spcAft>
            </a:pPr>
            <a:r>
              <a:rPr lang="en-US" sz="1000" b="1" dirty="0">
                <a:solidFill>
                  <a:schemeClr val="bg1"/>
                </a:solidFill>
                <a:latin typeface="Expo Office" pitchFamily="2" charset="-78"/>
                <a:cs typeface="Expo Office" pitchFamily="2" charset="-78"/>
              </a:rPr>
              <a:t>RELEVANT EXPO BEST PRACTICE PROGRAMMES</a:t>
            </a:r>
            <a:endParaRPr lang="en-GB" sz="900" b="1" dirty="0">
              <a:solidFill>
                <a:schemeClr val="bg1"/>
              </a:solidFill>
              <a:latin typeface="Expo Office" pitchFamily="2" charset="-78"/>
              <a:cs typeface="Expo Office" pitchFamily="2" charset="-78"/>
            </a:endParaRPr>
          </a:p>
        </p:txBody>
      </p:sp>
      <p:pic>
        <p:nvPicPr>
          <p:cNvPr id="137" name="Picture 136"/>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13000"/>
                    </a14:imgEffect>
                  </a14:imgLayer>
                </a14:imgProps>
              </a:ext>
              <a:ext uri="{28A0092B-C50C-407E-A947-70E740481C1C}">
                <a14:useLocalDpi xmlns:a14="http://schemas.microsoft.com/office/drawing/2010/main" val="0"/>
              </a:ext>
            </a:extLst>
          </a:blip>
          <a:srcRect l="16569" t="1848" r="31925" b="7699"/>
          <a:stretch/>
        </p:blipFill>
        <p:spPr>
          <a:xfrm>
            <a:off x="6207555" y="1954812"/>
            <a:ext cx="1155411" cy="1457539"/>
          </a:xfrm>
          <a:prstGeom prst="roundRect">
            <a:avLst>
              <a:gd name="adj" fmla="val 6145"/>
            </a:avLst>
          </a:prstGeom>
          <a:ln>
            <a:solidFill>
              <a:schemeClr val="bg1">
                <a:lumMod val="85000"/>
              </a:schemeClr>
            </a:solidFill>
          </a:ln>
        </p:spPr>
      </p:pic>
      <p:grpSp>
        <p:nvGrpSpPr>
          <p:cNvPr id="155" name="Group 154">
            <a:extLst>
              <a:ext uri="{FF2B5EF4-FFF2-40B4-BE49-F238E27FC236}">
                <a16:creationId xmlns:a16="http://schemas.microsoft.com/office/drawing/2014/main" id="{AE5762C5-4952-0E48-B3C5-E7FB5496BCE8}"/>
              </a:ext>
            </a:extLst>
          </p:cNvPr>
          <p:cNvGrpSpPr/>
          <p:nvPr/>
        </p:nvGrpSpPr>
        <p:grpSpPr>
          <a:xfrm>
            <a:off x="3710053" y="1557327"/>
            <a:ext cx="2401608" cy="194387"/>
            <a:chOff x="4108193" y="1543986"/>
            <a:chExt cx="2401608" cy="194387"/>
          </a:xfrm>
        </p:grpSpPr>
        <p:grpSp>
          <p:nvGrpSpPr>
            <p:cNvPr id="160" name="Group 159">
              <a:extLst>
                <a:ext uri="{FF2B5EF4-FFF2-40B4-BE49-F238E27FC236}">
                  <a16:creationId xmlns:a16="http://schemas.microsoft.com/office/drawing/2014/main" id="{04E7CF69-8CE3-184C-A67A-0479139F7176}"/>
                </a:ext>
              </a:extLst>
            </p:cNvPr>
            <p:cNvGrpSpPr/>
            <p:nvPr/>
          </p:nvGrpSpPr>
          <p:grpSpPr>
            <a:xfrm>
              <a:off x="5147511" y="1565691"/>
              <a:ext cx="705642" cy="169277"/>
              <a:chOff x="4911844" y="2416437"/>
              <a:chExt cx="705642" cy="169277"/>
            </a:xfrm>
          </p:grpSpPr>
          <p:sp>
            <p:nvSpPr>
              <p:cNvPr id="172" name="Pentagon 171">
                <a:extLst>
                  <a:ext uri="{FF2B5EF4-FFF2-40B4-BE49-F238E27FC236}">
                    <a16:creationId xmlns:a16="http://schemas.microsoft.com/office/drawing/2014/main" id="{BDE3D960-7359-2D42-85A4-CF074B942B57}"/>
                  </a:ext>
                </a:extLst>
              </p:cNvPr>
              <p:cNvSpPr/>
              <p:nvPr/>
            </p:nvSpPr>
            <p:spPr>
              <a:xfrm>
                <a:off x="4948518" y="2447050"/>
                <a:ext cx="648777" cy="10431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3" name="Rectangle 172">
                <a:extLst>
                  <a:ext uri="{FF2B5EF4-FFF2-40B4-BE49-F238E27FC236}">
                    <a16:creationId xmlns:a16="http://schemas.microsoft.com/office/drawing/2014/main" id="{F541110D-44C3-2948-AC64-3ECE248C9A93}"/>
                  </a:ext>
                </a:extLst>
              </p:cNvPr>
              <p:cNvSpPr/>
              <p:nvPr/>
            </p:nvSpPr>
            <p:spPr>
              <a:xfrm>
                <a:off x="4911844" y="2416437"/>
                <a:ext cx="705642"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SUSTAINABILITY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2" name="Group 161">
              <a:extLst>
                <a:ext uri="{FF2B5EF4-FFF2-40B4-BE49-F238E27FC236}">
                  <a16:creationId xmlns:a16="http://schemas.microsoft.com/office/drawing/2014/main" id="{16AE9C2B-DB07-EB4F-B2A5-B249F9057E23}"/>
                </a:ext>
              </a:extLst>
            </p:cNvPr>
            <p:cNvGrpSpPr/>
            <p:nvPr/>
          </p:nvGrpSpPr>
          <p:grpSpPr>
            <a:xfrm>
              <a:off x="4108193" y="1569096"/>
              <a:ext cx="1059948" cy="169277"/>
              <a:chOff x="4577743" y="2419842"/>
              <a:chExt cx="1059948" cy="169277"/>
            </a:xfrm>
          </p:grpSpPr>
          <p:sp>
            <p:nvSpPr>
              <p:cNvPr id="170" name="Pentagon 169">
                <a:extLst>
                  <a:ext uri="{FF2B5EF4-FFF2-40B4-BE49-F238E27FC236}">
                    <a16:creationId xmlns:a16="http://schemas.microsoft.com/office/drawing/2014/main" id="{28C7B099-B5DB-CC44-B68E-96E4CBB0DD7F}"/>
                  </a:ext>
                </a:extLst>
              </p:cNvPr>
              <p:cNvSpPr/>
              <p:nvPr/>
            </p:nvSpPr>
            <p:spPr>
              <a:xfrm>
                <a:off x="4625614" y="2447050"/>
                <a:ext cx="953154" cy="10431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14E7148D-393A-004B-BA20-79AC25AF5F64}"/>
                  </a:ext>
                </a:extLst>
              </p:cNvPr>
              <p:cNvSpPr/>
              <p:nvPr/>
            </p:nvSpPr>
            <p:spPr>
              <a:xfrm>
                <a:off x="4577743" y="2419842"/>
                <a:ext cx="1059948"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SUSTAINABILITY PAVILION</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63" name="Straight Connector 162">
              <a:extLst>
                <a:ext uri="{FF2B5EF4-FFF2-40B4-BE49-F238E27FC236}">
                  <a16:creationId xmlns:a16="http://schemas.microsoft.com/office/drawing/2014/main" id="{8288B275-6314-A244-B4BB-C14BB7FE1114}"/>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175" name="Picture 174"/>
          <p:cNvPicPr>
            <a:picLocks noChangeAspect="1"/>
          </p:cNvPicPr>
          <p:nvPr/>
        </p:nvPicPr>
        <p:blipFill rotWithShape="1">
          <a:blip r:embed="rId12" cstate="print">
            <a:extLst>
              <a:ext uri="{28A0092B-C50C-407E-A947-70E740481C1C}">
                <a14:useLocalDpi xmlns:a14="http://schemas.microsoft.com/office/drawing/2010/main" val="0"/>
              </a:ext>
            </a:extLst>
          </a:blip>
          <a:srcRect l="7019" t="848" r="51440" b="8454"/>
          <a:stretch/>
        </p:blipFill>
        <p:spPr>
          <a:xfrm flipH="1">
            <a:off x="6211907" y="314869"/>
            <a:ext cx="1159387" cy="1465221"/>
          </a:xfrm>
          <a:prstGeom prst="roundRect">
            <a:avLst>
              <a:gd name="adj" fmla="val 6097"/>
            </a:avLst>
          </a:prstGeom>
          <a:ln>
            <a:solidFill>
              <a:schemeClr val="bg1">
                <a:lumMod val="85000"/>
              </a:schemeClr>
            </a:solidFill>
          </a:ln>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2000"/>
                    </a14:imgEffect>
                  </a14:imgLayer>
                </a14:imgProps>
              </a:ext>
              <a:ext uri="{28A0092B-C50C-407E-A947-70E740481C1C}">
                <a14:useLocalDpi xmlns:a14="http://schemas.microsoft.com/office/drawing/2010/main" val="0"/>
              </a:ext>
            </a:extLst>
          </a:blip>
          <a:srcRect l="6497" t="14198" r="2564" b="4206"/>
          <a:stretch/>
        </p:blipFill>
        <p:spPr>
          <a:xfrm flipH="1">
            <a:off x="6211905" y="3563905"/>
            <a:ext cx="1161905" cy="1457054"/>
          </a:xfrm>
          <a:prstGeom prst="roundRect">
            <a:avLst>
              <a:gd name="adj" fmla="val 4933"/>
            </a:avLst>
          </a:prstGeom>
          <a:ln>
            <a:solidFill>
              <a:schemeClr val="bg1">
                <a:lumMod val="85000"/>
              </a:schemeClr>
            </a:solidFill>
          </a:ln>
        </p:spPr>
      </p:pic>
      <p:sp>
        <p:nvSpPr>
          <p:cNvPr id="176" name="Pentagon 175">
            <a:extLst>
              <a:ext uri="{FF2B5EF4-FFF2-40B4-BE49-F238E27FC236}">
                <a16:creationId xmlns:a16="http://schemas.microsoft.com/office/drawing/2014/main" id="{76027610-765C-AD46-95B4-51300BE9E28C}"/>
              </a:ext>
            </a:extLst>
          </p:cNvPr>
          <p:cNvSpPr/>
          <p:nvPr/>
        </p:nvSpPr>
        <p:spPr>
          <a:xfrm>
            <a:off x="8465211" y="1630286"/>
            <a:ext cx="648757" cy="99652"/>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rotWithShape="1">
          <a:blip r:embed="rId15" cstate="print">
            <a:extLst>
              <a:ext uri="{BEBA8EAE-BF5A-486C-A8C5-ECC9F3942E4B}">
                <a14:imgProps xmlns:a14="http://schemas.microsoft.com/office/drawing/2010/main">
                  <a14:imgLayer r:embed="rId16">
                    <a14:imgEffect>
                      <a14:brightnessContrast bright="16000"/>
                    </a14:imgEffect>
                  </a14:imgLayer>
                </a14:imgProps>
              </a:ext>
              <a:ext uri="{28A0092B-C50C-407E-A947-70E740481C1C}">
                <a14:useLocalDpi xmlns:a14="http://schemas.microsoft.com/office/drawing/2010/main" val="0"/>
              </a:ext>
            </a:extLst>
          </a:blip>
          <a:srcRect l="31316" t="17173" r="37258" b="29772"/>
          <a:stretch/>
        </p:blipFill>
        <p:spPr>
          <a:xfrm>
            <a:off x="10844219" y="302719"/>
            <a:ext cx="1178267" cy="1477371"/>
          </a:xfrm>
          <a:prstGeom prst="roundRect">
            <a:avLst>
              <a:gd name="adj" fmla="val 6007"/>
            </a:avLst>
          </a:prstGeom>
          <a:ln>
            <a:solidFill>
              <a:schemeClr val="bg1">
                <a:lumMod val="85000"/>
              </a:schemeClr>
            </a:solidFill>
          </a:ln>
        </p:spPr>
      </p:pic>
      <p:sp>
        <p:nvSpPr>
          <p:cNvPr id="178" name="Pentagon 177">
            <a:extLst>
              <a:ext uri="{FF2B5EF4-FFF2-40B4-BE49-F238E27FC236}">
                <a16:creationId xmlns:a16="http://schemas.microsoft.com/office/drawing/2014/main" id="{76027610-765C-AD46-95B4-51300BE9E28C}"/>
              </a:ext>
            </a:extLst>
          </p:cNvPr>
          <p:cNvSpPr/>
          <p:nvPr/>
        </p:nvSpPr>
        <p:spPr>
          <a:xfrm>
            <a:off x="4439302" y="4857257"/>
            <a:ext cx="648757"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68169910-D8D5-F74D-90B8-97F07DF952AC}"/>
              </a:ext>
            </a:extLst>
          </p:cNvPr>
          <p:cNvSpPr/>
          <p:nvPr/>
        </p:nvSpPr>
        <p:spPr>
          <a:xfrm>
            <a:off x="4411294" y="4821694"/>
            <a:ext cx="780662"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PUBLIC REALM</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0" name="Rectangle 179">
            <a:extLst>
              <a:ext uri="{FF2B5EF4-FFF2-40B4-BE49-F238E27FC236}">
                <a16:creationId xmlns:a16="http://schemas.microsoft.com/office/drawing/2014/main" id="{F541110D-44C3-2948-AC64-3ECE248C9A93}"/>
              </a:ext>
            </a:extLst>
          </p:cNvPr>
          <p:cNvSpPr/>
          <p:nvPr/>
        </p:nvSpPr>
        <p:spPr>
          <a:xfrm>
            <a:off x="8422032" y="1600168"/>
            <a:ext cx="405880"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KENYA</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9" name="Picture 188">
            <a:extLst>
              <a:ext uri="{FF2B5EF4-FFF2-40B4-BE49-F238E27FC236}">
                <a16:creationId xmlns:a16="http://schemas.microsoft.com/office/drawing/2014/main" id="{32C9B6DC-D75D-5B4B-8999-014A4ED3523E}"/>
              </a:ext>
            </a:extLst>
          </p:cNvPr>
          <p:cNvPicPr>
            <a:picLocks noChangeAspect="1"/>
          </p:cNvPicPr>
          <p:nvPr/>
        </p:nvPicPr>
        <p:blipFill>
          <a:blip r:embed="rId17"/>
          <a:srcRect l="54122" t="4857" r="14002" b="6977"/>
          <a:stretch>
            <a:fillRect/>
          </a:stretch>
        </p:blipFill>
        <p:spPr>
          <a:xfrm>
            <a:off x="6217493" y="5197983"/>
            <a:ext cx="1128068" cy="1429719"/>
          </a:xfrm>
          <a:custGeom>
            <a:avLst/>
            <a:gdLst>
              <a:gd name="connsiteX0" fmla="*/ 28213 w 1128068"/>
              <a:gd name="connsiteY0" fmla="*/ 0 h 1429719"/>
              <a:gd name="connsiteX1" fmla="*/ 1099855 w 1128068"/>
              <a:gd name="connsiteY1" fmla="*/ 0 h 1429719"/>
              <a:gd name="connsiteX2" fmla="*/ 1128068 w 1128068"/>
              <a:gd name="connsiteY2" fmla="*/ 28213 h 1429719"/>
              <a:gd name="connsiteX3" fmla="*/ 1128068 w 1128068"/>
              <a:gd name="connsiteY3" fmla="*/ 1401506 h 1429719"/>
              <a:gd name="connsiteX4" fmla="*/ 1099855 w 1128068"/>
              <a:gd name="connsiteY4" fmla="*/ 1429719 h 1429719"/>
              <a:gd name="connsiteX5" fmla="*/ 28213 w 1128068"/>
              <a:gd name="connsiteY5" fmla="*/ 1429719 h 1429719"/>
              <a:gd name="connsiteX6" fmla="*/ 0 w 1128068"/>
              <a:gd name="connsiteY6" fmla="*/ 1401506 h 1429719"/>
              <a:gd name="connsiteX7" fmla="*/ 0 w 1128068"/>
              <a:gd name="connsiteY7" fmla="*/ 28213 h 1429719"/>
              <a:gd name="connsiteX8" fmla="*/ 28213 w 1128068"/>
              <a:gd name="connsiteY8" fmla="*/ 0 h 142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8068" h="1429719">
                <a:moveTo>
                  <a:pt x="28213" y="0"/>
                </a:moveTo>
                <a:lnTo>
                  <a:pt x="1099855" y="0"/>
                </a:lnTo>
                <a:cubicBezTo>
                  <a:pt x="1115437" y="0"/>
                  <a:pt x="1128068" y="12631"/>
                  <a:pt x="1128068" y="28213"/>
                </a:cubicBezTo>
                <a:lnTo>
                  <a:pt x="1128068" y="1401506"/>
                </a:lnTo>
                <a:cubicBezTo>
                  <a:pt x="1128068" y="1417088"/>
                  <a:pt x="1115437" y="1429719"/>
                  <a:pt x="1099855" y="1429719"/>
                </a:cubicBezTo>
                <a:lnTo>
                  <a:pt x="28213" y="1429719"/>
                </a:lnTo>
                <a:cubicBezTo>
                  <a:pt x="12631" y="1429719"/>
                  <a:pt x="0" y="1417088"/>
                  <a:pt x="0" y="1401506"/>
                </a:cubicBezTo>
                <a:lnTo>
                  <a:pt x="0" y="28213"/>
                </a:lnTo>
                <a:cubicBezTo>
                  <a:pt x="0" y="12631"/>
                  <a:pt x="12631" y="0"/>
                  <a:pt x="28213" y="0"/>
                </a:cubicBezTo>
                <a:close/>
              </a:path>
            </a:pathLst>
          </a:custGeom>
        </p:spPr>
      </p:pic>
      <p:sp>
        <p:nvSpPr>
          <p:cNvPr id="152" name="TextBox 151">
            <a:extLst>
              <a:ext uri="{FF2B5EF4-FFF2-40B4-BE49-F238E27FC236}">
                <a16:creationId xmlns:a16="http://schemas.microsoft.com/office/drawing/2014/main" id="{8BB0EB26-E4D4-204E-8479-9737802956C6}"/>
              </a:ext>
            </a:extLst>
          </p:cNvPr>
          <p:cNvSpPr txBox="1"/>
          <p:nvPr/>
        </p:nvSpPr>
        <p:spPr>
          <a:xfrm>
            <a:off x="-45138" y="6685039"/>
            <a:ext cx="1986454" cy="200055"/>
          </a:xfrm>
          <a:prstGeom prst="rect">
            <a:avLst/>
          </a:prstGeom>
          <a:noFill/>
        </p:spPr>
        <p:txBody>
          <a:bodyPr wrap="square" rtlCol="0">
            <a:spAutoFit/>
          </a:bodyPr>
          <a:lstStyle/>
          <a:p>
            <a:r>
              <a:rPr lang="en-GB" sz="700" dirty="0">
                <a:solidFill>
                  <a:schemeClr val="bg1"/>
                </a:solidFill>
                <a:latin typeface="Expo Office" pitchFamily="2" charset="-78"/>
                <a:cs typeface="Expo Office" pitchFamily="2" charset="-78"/>
              </a:rPr>
              <a:t>VERSION: MAR 2021</a:t>
            </a:r>
          </a:p>
        </p:txBody>
      </p:sp>
      <p:sp>
        <p:nvSpPr>
          <p:cNvPr id="143" name="TextBox 142">
            <a:extLst>
              <a:ext uri="{FF2B5EF4-FFF2-40B4-BE49-F238E27FC236}">
                <a16:creationId xmlns:a16="http://schemas.microsoft.com/office/drawing/2014/main" id="{EF0333C6-2F7F-BA43-880A-0EA8FAAA286C}"/>
              </a:ext>
            </a:extLst>
          </p:cNvPr>
          <p:cNvSpPr txBox="1"/>
          <p:nvPr/>
        </p:nvSpPr>
        <p:spPr>
          <a:xfrm>
            <a:off x="152005" y="1361739"/>
            <a:ext cx="2426490" cy="880241"/>
          </a:xfrm>
          <a:prstGeom prst="rect">
            <a:avLst/>
          </a:prstGeom>
          <a:noFill/>
        </p:spPr>
        <p:txBody>
          <a:bodyPr wrap="square" rtlCol="0">
            <a:spAutoFit/>
          </a:bodyPr>
          <a:lstStyle/>
          <a:p>
            <a:pPr>
              <a:lnSpc>
                <a:spcPct val="70000"/>
              </a:lnSpc>
            </a:pPr>
            <a:r>
              <a:rPr lang="en-US" sz="2400" dirty="0">
                <a:solidFill>
                  <a:schemeClr val="bg1"/>
                </a:solidFill>
                <a:latin typeface="Expo Office" pitchFamily="2" charset="-78"/>
                <a:cs typeface="Expo Office" pitchFamily="2" charset="-78"/>
              </a:rPr>
              <a:t>EXPO</a:t>
            </a:r>
          </a:p>
          <a:p>
            <a:pPr>
              <a:lnSpc>
                <a:spcPct val="70000"/>
              </a:lnSpc>
            </a:pPr>
            <a:r>
              <a:rPr lang="en-US" sz="2400" b="1" dirty="0">
                <a:solidFill>
                  <a:schemeClr val="bg1"/>
                </a:solidFill>
                <a:latin typeface="Expo Office" pitchFamily="2" charset="-78"/>
                <a:cs typeface="Expo Office" pitchFamily="2" charset="-78"/>
              </a:rPr>
              <a:t>RENEWABLES</a:t>
            </a:r>
          </a:p>
          <a:p>
            <a:pPr>
              <a:lnSpc>
                <a:spcPct val="70000"/>
              </a:lnSpc>
            </a:pPr>
            <a:r>
              <a:rPr lang="en-US" sz="2400" dirty="0">
                <a:solidFill>
                  <a:schemeClr val="bg1"/>
                </a:solidFill>
                <a:latin typeface="Expo Office" pitchFamily="2" charset="-78"/>
                <a:cs typeface="Expo Office" pitchFamily="2" charset="-78"/>
              </a:rPr>
              <a:t>JOURNEY</a:t>
            </a:r>
          </a:p>
        </p:txBody>
      </p:sp>
      <p:sp>
        <p:nvSpPr>
          <p:cNvPr id="174" name="Rectangular Callout 205">
            <a:extLst>
              <a:ext uri="{FF2B5EF4-FFF2-40B4-BE49-F238E27FC236}">
                <a16:creationId xmlns:a16="http://schemas.microsoft.com/office/drawing/2014/main" id="{37077598-A7F6-447E-A0F4-03984DA31775}"/>
              </a:ext>
            </a:extLst>
          </p:cNvPr>
          <p:cNvSpPr/>
          <p:nvPr/>
        </p:nvSpPr>
        <p:spPr>
          <a:xfrm>
            <a:off x="8335008" y="3546632"/>
            <a:ext cx="3107184" cy="1444254"/>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7" name="Rectangle 176">
            <a:extLst>
              <a:ext uri="{FF2B5EF4-FFF2-40B4-BE49-F238E27FC236}">
                <a16:creationId xmlns:a16="http://schemas.microsoft.com/office/drawing/2014/main" id="{8F72ECDF-CEC5-4371-9283-107D3B1F0DC8}"/>
              </a:ext>
            </a:extLst>
          </p:cNvPr>
          <p:cNvSpPr/>
          <p:nvPr/>
        </p:nvSpPr>
        <p:spPr>
          <a:xfrm>
            <a:off x="8345306" y="3917838"/>
            <a:ext cx="2493681" cy="830997"/>
          </a:xfrm>
          <a:prstGeom prst="rect">
            <a:avLst/>
          </a:prstGeom>
        </p:spPr>
        <p:txBody>
          <a:bodyPr wrap="square">
            <a:spAutoFit/>
          </a:bodyPr>
          <a:lstStyle/>
          <a:p>
            <a:pPr>
              <a:spcAft>
                <a:spcPts val="300"/>
              </a:spcAft>
            </a:pPr>
            <a:r>
              <a:rPr lang="en-US" sz="800" dirty="0">
                <a:latin typeface="Expo Office" pitchFamily="2" charset="-78"/>
                <a:cs typeface="Expo Office" pitchFamily="2" charset="-78"/>
              </a:rPr>
              <a:t>Learn about solar power and artificial intelligence that help drive ENOC’s service station of the future.  Observe how wind turbines and waste water recycling assist in creating alternative energy. See how data analytics and sensors can cut queueing times</a:t>
            </a:r>
          </a:p>
        </p:txBody>
      </p:sp>
      <p:pic>
        <p:nvPicPr>
          <p:cNvPr id="181" name="Picture 180">
            <a:extLst>
              <a:ext uri="{FF2B5EF4-FFF2-40B4-BE49-F238E27FC236}">
                <a16:creationId xmlns:a16="http://schemas.microsoft.com/office/drawing/2014/main" id="{72533907-4F17-4C94-9287-98D3D01382FA}"/>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10887031" y="3547813"/>
            <a:ext cx="1155939" cy="1450872"/>
          </a:xfrm>
          <a:prstGeom prst="roundRect">
            <a:avLst>
              <a:gd name="adj" fmla="val 4145"/>
            </a:avLst>
          </a:prstGeom>
          <a:noFill/>
          <a:ln>
            <a:solidFill>
              <a:schemeClr val="bg1">
                <a:lumMod val="85000"/>
              </a:schemeClr>
            </a:solidFill>
          </a:ln>
        </p:spPr>
      </p:pic>
      <p:sp>
        <p:nvSpPr>
          <p:cNvPr id="191" name="Rectangle 190">
            <a:extLst>
              <a:ext uri="{FF2B5EF4-FFF2-40B4-BE49-F238E27FC236}">
                <a16:creationId xmlns:a16="http://schemas.microsoft.com/office/drawing/2014/main" id="{C4DD98F1-69DD-48AC-85C1-280689A77734}"/>
              </a:ext>
            </a:extLst>
          </p:cNvPr>
          <p:cNvSpPr/>
          <p:nvPr/>
        </p:nvSpPr>
        <p:spPr>
          <a:xfrm>
            <a:off x="8349658" y="3558231"/>
            <a:ext cx="1771688"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MEET THE AI SERVICE STATION OF THE FUTURE</a:t>
            </a:r>
          </a:p>
        </p:txBody>
      </p:sp>
      <p:grpSp>
        <p:nvGrpSpPr>
          <p:cNvPr id="202" name="Group 201">
            <a:extLst>
              <a:ext uri="{FF2B5EF4-FFF2-40B4-BE49-F238E27FC236}">
                <a16:creationId xmlns:a16="http://schemas.microsoft.com/office/drawing/2014/main" id="{BA132300-FD7B-4151-B24A-E8EF1F735A0D}"/>
              </a:ext>
            </a:extLst>
          </p:cNvPr>
          <p:cNvGrpSpPr/>
          <p:nvPr/>
        </p:nvGrpSpPr>
        <p:grpSpPr>
          <a:xfrm>
            <a:off x="8441647" y="4783289"/>
            <a:ext cx="2382057" cy="178974"/>
            <a:chOff x="4127744" y="1543986"/>
            <a:chExt cx="2382057" cy="178974"/>
          </a:xfrm>
        </p:grpSpPr>
        <p:grpSp>
          <p:nvGrpSpPr>
            <p:cNvPr id="203" name="Group 202">
              <a:extLst>
                <a:ext uri="{FF2B5EF4-FFF2-40B4-BE49-F238E27FC236}">
                  <a16:creationId xmlns:a16="http://schemas.microsoft.com/office/drawing/2014/main" id="{24462A1A-12C1-498D-81F1-FF6C8197EAFD}"/>
                </a:ext>
              </a:extLst>
            </p:cNvPr>
            <p:cNvGrpSpPr/>
            <p:nvPr/>
          </p:nvGrpSpPr>
          <p:grpSpPr>
            <a:xfrm>
              <a:off x="4127744" y="1553683"/>
              <a:ext cx="689224" cy="169277"/>
              <a:chOff x="4597294" y="2404429"/>
              <a:chExt cx="689224" cy="169277"/>
            </a:xfrm>
          </p:grpSpPr>
          <p:sp>
            <p:nvSpPr>
              <p:cNvPr id="205" name="Pentagon 233">
                <a:extLst>
                  <a:ext uri="{FF2B5EF4-FFF2-40B4-BE49-F238E27FC236}">
                    <a16:creationId xmlns:a16="http://schemas.microsoft.com/office/drawing/2014/main" id="{8EDE1F3A-59BC-4091-993B-037FC4953813}"/>
                  </a:ext>
                </a:extLst>
              </p:cNvPr>
              <p:cNvSpPr/>
              <p:nvPr/>
            </p:nvSpPr>
            <p:spPr>
              <a:xfrm>
                <a:off x="4625615" y="2436934"/>
                <a:ext cx="618960" cy="93713"/>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6" name="Rectangle 205">
                <a:extLst>
                  <a:ext uri="{FF2B5EF4-FFF2-40B4-BE49-F238E27FC236}">
                    <a16:creationId xmlns:a16="http://schemas.microsoft.com/office/drawing/2014/main" id="{4024695E-BAA8-4F84-B1E2-1E545983A1CC}"/>
                  </a:ext>
                </a:extLst>
              </p:cNvPr>
              <p:cNvSpPr/>
              <p:nvPr/>
            </p:nvSpPr>
            <p:spPr>
              <a:xfrm>
                <a:off x="4597294" y="2404429"/>
                <a:ext cx="689224"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ENOC</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04" name="Straight Connector 203">
              <a:extLst>
                <a:ext uri="{FF2B5EF4-FFF2-40B4-BE49-F238E27FC236}">
                  <a16:creationId xmlns:a16="http://schemas.microsoft.com/office/drawing/2014/main" id="{774F93B5-5558-4EC1-B549-3FACD822D9CD}"/>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0FA6B3DD-3F31-473E-8DF6-AABA5A742156}"/>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22718" r="30442"/>
          <a:stretch/>
        </p:blipFill>
        <p:spPr>
          <a:xfrm>
            <a:off x="10866720" y="1954452"/>
            <a:ext cx="1185711" cy="1417069"/>
          </a:xfrm>
          <a:custGeom>
            <a:avLst/>
            <a:gdLst>
              <a:gd name="connsiteX0" fmla="*/ 59279 w 1154642"/>
              <a:gd name="connsiteY0" fmla="*/ 0 h 1439762"/>
              <a:gd name="connsiteX1" fmla="*/ 1095363 w 1154642"/>
              <a:gd name="connsiteY1" fmla="*/ 0 h 1439762"/>
              <a:gd name="connsiteX2" fmla="*/ 1154642 w 1154642"/>
              <a:gd name="connsiteY2" fmla="*/ 59279 h 1439762"/>
              <a:gd name="connsiteX3" fmla="*/ 1154642 w 1154642"/>
              <a:gd name="connsiteY3" fmla="*/ 1380483 h 1439762"/>
              <a:gd name="connsiteX4" fmla="*/ 1095363 w 1154642"/>
              <a:gd name="connsiteY4" fmla="*/ 1439762 h 1439762"/>
              <a:gd name="connsiteX5" fmla="*/ 59279 w 1154642"/>
              <a:gd name="connsiteY5" fmla="*/ 1439762 h 1439762"/>
              <a:gd name="connsiteX6" fmla="*/ 0 w 1154642"/>
              <a:gd name="connsiteY6" fmla="*/ 1380483 h 1439762"/>
              <a:gd name="connsiteX7" fmla="*/ 0 w 1154642"/>
              <a:gd name="connsiteY7" fmla="*/ 59279 h 1439762"/>
              <a:gd name="connsiteX8" fmla="*/ 59279 w 1154642"/>
              <a:gd name="connsiteY8" fmla="*/ 0 h 143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642" h="1439762">
                <a:moveTo>
                  <a:pt x="59279" y="0"/>
                </a:moveTo>
                <a:lnTo>
                  <a:pt x="1095363" y="0"/>
                </a:lnTo>
                <a:cubicBezTo>
                  <a:pt x="1128102" y="0"/>
                  <a:pt x="1154642" y="26540"/>
                  <a:pt x="1154642" y="59279"/>
                </a:cubicBezTo>
                <a:lnTo>
                  <a:pt x="1154642" y="1380483"/>
                </a:lnTo>
                <a:cubicBezTo>
                  <a:pt x="1154642" y="1413222"/>
                  <a:pt x="1128102" y="1439762"/>
                  <a:pt x="1095363" y="1439762"/>
                </a:cubicBezTo>
                <a:lnTo>
                  <a:pt x="59279" y="1439762"/>
                </a:lnTo>
                <a:cubicBezTo>
                  <a:pt x="26540" y="1439762"/>
                  <a:pt x="0" y="1413222"/>
                  <a:pt x="0" y="1380483"/>
                </a:cubicBezTo>
                <a:lnTo>
                  <a:pt x="0" y="59279"/>
                </a:lnTo>
                <a:cubicBezTo>
                  <a:pt x="0" y="26540"/>
                  <a:pt x="26540" y="0"/>
                  <a:pt x="59279" y="0"/>
                </a:cubicBezTo>
                <a:close/>
              </a:path>
            </a:pathLst>
          </a:custGeom>
        </p:spPr>
      </p:pic>
      <p:sp>
        <p:nvSpPr>
          <p:cNvPr id="136" name="Pentagon 260">
            <a:extLst>
              <a:ext uri="{FF2B5EF4-FFF2-40B4-BE49-F238E27FC236}">
                <a16:creationId xmlns:a16="http://schemas.microsoft.com/office/drawing/2014/main" id="{066AE6FD-A74F-4662-95BA-EAF85425FDA9}"/>
              </a:ext>
            </a:extLst>
          </p:cNvPr>
          <p:cNvSpPr/>
          <p:nvPr/>
        </p:nvSpPr>
        <p:spPr>
          <a:xfrm>
            <a:off x="9456802" y="3238539"/>
            <a:ext cx="648777" cy="102231"/>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7" name="Rectangle 166">
            <a:extLst>
              <a:ext uri="{FF2B5EF4-FFF2-40B4-BE49-F238E27FC236}">
                <a16:creationId xmlns:a16="http://schemas.microsoft.com/office/drawing/2014/main" id="{68B8BB21-33F5-4D90-B8B9-3204592B1C8C}"/>
              </a:ext>
            </a:extLst>
          </p:cNvPr>
          <p:cNvSpPr/>
          <p:nvPr/>
        </p:nvSpPr>
        <p:spPr>
          <a:xfrm>
            <a:off x="9383606" y="3207344"/>
            <a:ext cx="848389" cy="169277"/>
          </a:xfrm>
          <a:prstGeom prst="rect">
            <a:avLst/>
          </a:prstGeom>
        </p:spPr>
        <p:txBody>
          <a:bodyPr wrap="square">
            <a:spAutoFit/>
          </a:bodyPr>
          <a:lstStyle/>
          <a:p>
            <a:r>
              <a:rPr lang="en-GB" sz="500" dirty="0">
                <a:latin typeface="Expo Office" pitchFamily="2" charset="-78"/>
                <a:cs typeface="Expo Office" pitchFamily="2" charset="-78"/>
              </a:rPr>
              <a:t>OPPORTUNITY</a:t>
            </a:r>
          </a:p>
        </p:txBody>
      </p:sp>
    </p:spTree>
    <p:extLst>
      <p:ext uri="{BB962C8B-B14F-4D97-AF65-F5344CB8AC3E}">
        <p14:creationId xmlns:p14="http://schemas.microsoft.com/office/powerpoint/2010/main" val="160913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185">
            <a:extLst>
              <a:ext uri="{FF2B5EF4-FFF2-40B4-BE49-F238E27FC236}">
                <a16:creationId xmlns:a16="http://schemas.microsoft.com/office/drawing/2014/main" id="{2492B777-DC9F-3D4C-A4D6-AEF6653E1CEF}"/>
              </a:ext>
            </a:extLst>
          </p:cNvPr>
          <p:cNvPicPr>
            <a:picLocks noChangeAspect="1"/>
          </p:cNvPicPr>
          <p:nvPr/>
        </p:nvPicPr>
        <p:blipFill>
          <a:blip r:embed="rId3"/>
          <a:stretch>
            <a:fillRect/>
          </a:stretch>
        </p:blipFill>
        <p:spPr>
          <a:xfrm>
            <a:off x="-1" y="-1"/>
            <a:ext cx="12192001" cy="6881995"/>
          </a:xfrm>
          <a:prstGeom prst="rect">
            <a:avLst/>
          </a:prstGeom>
        </p:spPr>
      </p:pic>
      <p:sp>
        <p:nvSpPr>
          <p:cNvPr id="27" name="Rectangular Callout 26">
            <a:extLst>
              <a:ext uri="{FF2B5EF4-FFF2-40B4-BE49-F238E27FC236}">
                <a16:creationId xmlns:a16="http://schemas.microsoft.com/office/drawing/2014/main" id="{ED1DD338-D4B1-3D4C-9BB6-02E9E80631B0}"/>
              </a:ext>
            </a:extLst>
          </p:cNvPr>
          <p:cNvSpPr/>
          <p:nvPr/>
        </p:nvSpPr>
        <p:spPr>
          <a:xfrm>
            <a:off x="8326169" y="32403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9" name="Pentagon 158">
            <a:extLst>
              <a:ext uri="{FF2B5EF4-FFF2-40B4-BE49-F238E27FC236}">
                <a16:creationId xmlns:a16="http://schemas.microsoft.com/office/drawing/2014/main" id="{76027610-765C-AD46-95B4-51300BE9E28C}"/>
              </a:ext>
            </a:extLst>
          </p:cNvPr>
          <p:cNvSpPr/>
          <p:nvPr/>
        </p:nvSpPr>
        <p:spPr>
          <a:xfrm>
            <a:off x="8465211" y="1630286"/>
            <a:ext cx="648757" cy="99652"/>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ular Callout 25">
            <a:extLst>
              <a:ext uri="{FF2B5EF4-FFF2-40B4-BE49-F238E27FC236}">
                <a16:creationId xmlns:a16="http://schemas.microsoft.com/office/drawing/2014/main" id="{8A5DE66E-A8C1-D243-A5F8-6A690EE9F632}"/>
              </a:ext>
            </a:extLst>
          </p:cNvPr>
          <p:cNvSpPr/>
          <p:nvPr/>
        </p:nvSpPr>
        <p:spPr>
          <a:xfrm>
            <a:off x="8326169" y="194529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ular Callout 13">
            <a:extLst>
              <a:ext uri="{FF2B5EF4-FFF2-40B4-BE49-F238E27FC236}">
                <a16:creationId xmlns:a16="http://schemas.microsoft.com/office/drawing/2014/main" id="{299D7DE3-E8B8-9E49-953E-7898B5C994D6}"/>
              </a:ext>
            </a:extLst>
          </p:cNvPr>
          <p:cNvSpPr/>
          <p:nvPr/>
        </p:nvSpPr>
        <p:spPr>
          <a:xfrm>
            <a:off x="3644298" y="3561587"/>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Rectangle 124">
            <a:extLst>
              <a:ext uri="{FF2B5EF4-FFF2-40B4-BE49-F238E27FC236}">
                <a16:creationId xmlns:a16="http://schemas.microsoft.com/office/drawing/2014/main" id="{68169910-D8D5-F74D-90B8-97F07DF952AC}"/>
              </a:ext>
            </a:extLst>
          </p:cNvPr>
          <p:cNvSpPr/>
          <p:nvPr/>
        </p:nvSpPr>
        <p:spPr>
          <a:xfrm>
            <a:off x="4408812" y="6455891"/>
            <a:ext cx="780662"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SUSTAINABILITY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Pentagon 125">
            <a:extLst>
              <a:ext uri="{FF2B5EF4-FFF2-40B4-BE49-F238E27FC236}">
                <a16:creationId xmlns:a16="http://schemas.microsoft.com/office/drawing/2014/main" id="{76027610-765C-AD46-95B4-51300BE9E28C}"/>
              </a:ext>
            </a:extLst>
          </p:cNvPr>
          <p:cNvSpPr/>
          <p:nvPr/>
        </p:nvSpPr>
        <p:spPr>
          <a:xfrm>
            <a:off x="4439302" y="4857257"/>
            <a:ext cx="648757"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2" name="Picture 181"/>
          <p:cNvPicPr>
            <a:picLocks noChangeAspect="1"/>
          </p:cNvPicPr>
          <p:nvPr/>
        </p:nvPicPr>
        <p:blipFill rotWithShape="1">
          <a:blip r:embed="rId4" cstate="print">
            <a:extLst>
              <a:ext uri="{28A0092B-C50C-407E-A947-70E740481C1C}">
                <a14:useLocalDpi xmlns:a14="http://schemas.microsoft.com/office/drawing/2010/main" val="0"/>
              </a:ext>
            </a:extLst>
          </a:blip>
          <a:srcRect l="38030" t="4463" r="38691" b="10738"/>
          <a:stretch/>
        </p:blipFill>
        <p:spPr>
          <a:xfrm flipH="1">
            <a:off x="-11893" y="-2132"/>
            <a:ext cx="2814431" cy="6891661"/>
          </a:xfrm>
          <a:prstGeom prst="rect">
            <a:avLst/>
          </a:prstGeom>
        </p:spPr>
      </p:pic>
      <p:sp>
        <p:nvSpPr>
          <p:cNvPr id="13" name="Rectangular Callout 12">
            <a:extLst>
              <a:ext uri="{FF2B5EF4-FFF2-40B4-BE49-F238E27FC236}">
                <a16:creationId xmlns:a16="http://schemas.microsoft.com/office/drawing/2014/main" id="{1BAC10C0-AC83-A64C-945A-E5600FE2B80D}"/>
              </a:ext>
            </a:extLst>
          </p:cNvPr>
          <p:cNvSpPr/>
          <p:nvPr/>
        </p:nvSpPr>
        <p:spPr>
          <a:xfrm>
            <a:off x="3634772" y="5182113"/>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ular Callout 14">
            <a:extLst>
              <a:ext uri="{FF2B5EF4-FFF2-40B4-BE49-F238E27FC236}">
                <a16:creationId xmlns:a16="http://schemas.microsoft.com/office/drawing/2014/main" id="{D3227374-AFEA-494E-ACE1-2E14387D2F17}"/>
              </a:ext>
            </a:extLst>
          </p:cNvPr>
          <p:cNvSpPr/>
          <p:nvPr/>
        </p:nvSpPr>
        <p:spPr>
          <a:xfrm>
            <a:off x="3644298" y="195151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ular Callout 15">
            <a:extLst>
              <a:ext uri="{FF2B5EF4-FFF2-40B4-BE49-F238E27FC236}">
                <a16:creationId xmlns:a16="http://schemas.microsoft.com/office/drawing/2014/main" id="{542F10A4-BC44-C345-BC08-B577D87B1533}"/>
              </a:ext>
            </a:extLst>
          </p:cNvPr>
          <p:cNvSpPr/>
          <p:nvPr/>
        </p:nvSpPr>
        <p:spPr>
          <a:xfrm>
            <a:off x="3652277" y="32403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ular Callout 24">
            <a:extLst>
              <a:ext uri="{FF2B5EF4-FFF2-40B4-BE49-F238E27FC236}">
                <a16:creationId xmlns:a16="http://schemas.microsoft.com/office/drawing/2014/main" id="{4F09A056-77E9-2444-A0A7-5C6B21725B46}"/>
              </a:ext>
            </a:extLst>
          </p:cNvPr>
          <p:cNvSpPr/>
          <p:nvPr/>
        </p:nvSpPr>
        <p:spPr>
          <a:xfrm>
            <a:off x="8345221" y="3561587"/>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 name="Straight Connector 38">
            <a:extLst>
              <a:ext uri="{FF2B5EF4-FFF2-40B4-BE49-F238E27FC236}">
                <a16:creationId xmlns:a16="http://schemas.microsoft.com/office/drawing/2014/main" id="{BD09EEE1-CD7F-FE48-9D0E-9CE694623832}"/>
              </a:ext>
            </a:extLst>
          </p:cNvPr>
          <p:cNvCxnSpPr>
            <a:cxnSpLocks/>
          </p:cNvCxnSpPr>
          <p:nvPr/>
        </p:nvCxnSpPr>
        <p:spPr>
          <a:xfrm>
            <a:off x="3204922" y="761270"/>
            <a:ext cx="0" cy="548861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90FA37E-DFB5-C143-A135-A2A5D2108EEE}"/>
              </a:ext>
            </a:extLst>
          </p:cNvPr>
          <p:cNvCxnSpPr>
            <a:cxnSpLocks/>
          </p:cNvCxnSpPr>
          <p:nvPr/>
        </p:nvCxnSpPr>
        <p:spPr>
          <a:xfrm>
            <a:off x="7903571" y="430567"/>
            <a:ext cx="0" cy="510909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8EE2CAE-B5F5-3541-B983-7C1D94E9F6A0}"/>
              </a:ext>
            </a:extLst>
          </p:cNvPr>
          <p:cNvCxnSpPr>
            <a:cxnSpLocks/>
          </p:cNvCxnSpPr>
          <p:nvPr/>
        </p:nvCxnSpPr>
        <p:spPr>
          <a:xfrm flipV="1">
            <a:off x="3094761" y="6260233"/>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61A77F3-8A4D-2D44-BC55-875B5BD78E0A}"/>
              </a:ext>
            </a:extLst>
          </p:cNvPr>
          <p:cNvCxnSpPr>
            <a:cxnSpLocks/>
          </p:cNvCxnSpPr>
          <p:nvPr/>
        </p:nvCxnSpPr>
        <p:spPr>
          <a:xfrm flipV="1">
            <a:off x="3094761" y="6324625"/>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0ADA00F-7D09-6848-A38C-CE6160EA8E4E}"/>
              </a:ext>
            </a:extLst>
          </p:cNvPr>
          <p:cNvCxnSpPr>
            <a:cxnSpLocks/>
          </p:cNvCxnSpPr>
          <p:nvPr/>
        </p:nvCxnSpPr>
        <p:spPr>
          <a:xfrm flipV="1">
            <a:off x="7774546" y="259644"/>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8F291B-B2F4-DB49-AFEA-78EA4FA9ED03}"/>
              </a:ext>
            </a:extLst>
          </p:cNvPr>
          <p:cNvCxnSpPr>
            <a:cxnSpLocks/>
          </p:cNvCxnSpPr>
          <p:nvPr/>
        </p:nvCxnSpPr>
        <p:spPr>
          <a:xfrm flipV="1">
            <a:off x="7774546" y="324036"/>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32592605-C4A6-984B-B67B-77E714A9293A}"/>
              </a:ext>
            </a:extLst>
          </p:cNvPr>
          <p:cNvSpPr/>
          <p:nvPr/>
        </p:nvSpPr>
        <p:spPr>
          <a:xfrm>
            <a:off x="3713836" y="391786"/>
            <a:ext cx="2033320" cy="400110"/>
          </a:xfrm>
          <a:prstGeom prst="rect">
            <a:avLst/>
          </a:prstGeom>
        </p:spPr>
        <p:txBody>
          <a:bodyPr wrap="square">
            <a:spAutoFit/>
          </a:bodyPr>
          <a:lstStyle/>
          <a:p>
            <a:pPr lvl="0"/>
            <a:r>
              <a:rPr lang="en-US" sz="1000" b="1" dirty="0">
                <a:latin typeface="Expo Office" pitchFamily="2" charset="-78"/>
                <a:cs typeface="Expo Office" pitchFamily="2" charset="-78"/>
              </a:rPr>
              <a:t>TRAVEL THROUGH TIME AT THE MOBILITY PAVILION</a:t>
            </a:r>
          </a:p>
        </p:txBody>
      </p:sp>
      <p:sp>
        <p:nvSpPr>
          <p:cNvPr id="8" name="Rectangle 7">
            <a:extLst>
              <a:ext uri="{FF2B5EF4-FFF2-40B4-BE49-F238E27FC236}">
                <a16:creationId xmlns:a16="http://schemas.microsoft.com/office/drawing/2014/main" id="{B45D4842-259C-E441-AD35-FCAF415E29F6}"/>
              </a:ext>
            </a:extLst>
          </p:cNvPr>
          <p:cNvSpPr/>
          <p:nvPr/>
        </p:nvSpPr>
        <p:spPr>
          <a:xfrm>
            <a:off x="3661439" y="804860"/>
            <a:ext cx="2532342" cy="784830"/>
          </a:xfrm>
          <a:prstGeom prst="rect">
            <a:avLst/>
          </a:prstGeom>
        </p:spPr>
        <p:txBody>
          <a:bodyPr wrap="square">
            <a:spAutoFit/>
          </a:bodyPr>
          <a:lstStyle/>
          <a:p>
            <a:pPr>
              <a:spcAft>
                <a:spcPts val="300"/>
              </a:spcAft>
            </a:pPr>
            <a:r>
              <a:rPr lang="en-US" sz="800" dirty="0">
                <a:latin typeface="Expo Office" pitchFamily="2" charset="-78"/>
                <a:cs typeface="Expo Office" pitchFamily="2" charset="-78"/>
              </a:rPr>
              <a:t>Ride on the world’s largest passenger lift </a:t>
            </a:r>
          </a:p>
          <a:p>
            <a:pPr>
              <a:spcAft>
                <a:spcPts val="300"/>
              </a:spcAft>
            </a:pPr>
            <a:r>
              <a:rPr lang="en-US" sz="800" dirty="0">
                <a:latin typeface="Expo Office" pitchFamily="2" charset="-78"/>
                <a:cs typeface="Expo Office" pitchFamily="2" charset="-78"/>
              </a:rPr>
              <a:t>Learn about the history of mobility by meeting nine-</a:t>
            </a:r>
            <a:r>
              <a:rPr lang="en-US" sz="800" dirty="0" err="1">
                <a:latin typeface="Expo Office" pitchFamily="2" charset="-78"/>
                <a:cs typeface="Expo Office" pitchFamily="2" charset="-78"/>
              </a:rPr>
              <a:t>metre</a:t>
            </a:r>
            <a:r>
              <a:rPr lang="en-US" sz="800" dirty="0">
                <a:latin typeface="Expo Office" pitchFamily="2" charset="-78"/>
                <a:cs typeface="Expo Office" pitchFamily="2" charset="-78"/>
              </a:rPr>
              <a:t>-tall historical giants</a:t>
            </a:r>
          </a:p>
          <a:p>
            <a:pPr>
              <a:spcAft>
                <a:spcPts val="300"/>
              </a:spcAft>
            </a:pPr>
            <a:r>
              <a:rPr lang="en-US" sz="800" dirty="0">
                <a:latin typeface="Expo Office" pitchFamily="2" charset="-78"/>
                <a:cs typeface="Expo Office" pitchFamily="2" charset="-78"/>
              </a:rPr>
              <a:t>Discover how AI is changing the way we live, learn and play</a:t>
            </a:r>
          </a:p>
        </p:txBody>
      </p:sp>
      <p:sp>
        <p:nvSpPr>
          <p:cNvPr id="79" name="Rectangle 78">
            <a:extLst>
              <a:ext uri="{FF2B5EF4-FFF2-40B4-BE49-F238E27FC236}">
                <a16:creationId xmlns:a16="http://schemas.microsoft.com/office/drawing/2014/main" id="{32592605-C4A6-984B-B67B-77E714A9293A}"/>
              </a:ext>
            </a:extLst>
          </p:cNvPr>
          <p:cNvSpPr/>
          <p:nvPr/>
        </p:nvSpPr>
        <p:spPr>
          <a:xfrm>
            <a:off x="3660048" y="1964744"/>
            <a:ext cx="2533732"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DISCOVER THE POWER OF DATA MOVEMENT AT DP WORLD</a:t>
            </a:r>
          </a:p>
        </p:txBody>
      </p:sp>
      <p:sp>
        <p:nvSpPr>
          <p:cNvPr id="80" name="Rectangle 79">
            <a:extLst>
              <a:ext uri="{FF2B5EF4-FFF2-40B4-BE49-F238E27FC236}">
                <a16:creationId xmlns:a16="http://schemas.microsoft.com/office/drawing/2014/main" id="{32592605-C4A6-984B-B67B-77E714A9293A}"/>
              </a:ext>
            </a:extLst>
          </p:cNvPr>
          <p:cNvSpPr/>
          <p:nvPr/>
        </p:nvSpPr>
        <p:spPr>
          <a:xfrm>
            <a:off x="3661439" y="3618146"/>
            <a:ext cx="2532341"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EXPLORE THE FUTURE OF AIR TRAVEL </a:t>
            </a:r>
          </a:p>
        </p:txBody>
      </p:sp>
      <p:sp>
        <p:nvSpPr>
          <p:cNvPr id="82" name="Rectangle 81">
            <a:extLst>
              <a:ext uri="{FF2B5EF4-FFF2-40B4-BE49-F238E27FC236}">
                <a16:creationId xmlns:a16="http://schemas.microsoft.com/office/drawing/2014/main" id="{32592605-C4A6-984B-B67B-77E714A9293A}"/>
              </a:ext>
            </a:extLst>
          </p:cNvPr>
          <p:cNvSpPr/>
          <p:nvPr/>
        </p:nvSpPr>
        <p:spPr>
          <a:xfrm>
            <a:off x="8349175" y="347757"/>
            <a:ext cx="2253633"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SEE THE ENDLESS BOUNDARIES OF MOBILITY </a:t>
            </a:r>
          </a:p>
        </p:txBody>
      </p:sp>
      <p:sp>
        <p:nvSpPr>
          <p:cNvPr id="83" name="Rectangle 82">
            <a:extLst>
              <a:ext uri="{FF2B5EF4-FFF2-40B4-BE49-F238E27FC236}">
                <a16:creationId xmlns:a16="http://schemas.microsoft.com/office/drawing/2014/main" id="{32592605-C4A6-984B-B67B-77E714A9293A}"/>
              </a:ext>
            </a:extLst>
          </p:cNvPr>
          <p:cNvSpPr/>
          <p:nvPr/>
        </p:nvSpPr>
        <p:spPr>
          <a:xfrm>
            <a:off x="8340819" y="1965014"/>
            <a:ext cx="2403382"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SEE CUTTING EDGE MOBILITY DEVICES IN ACTION</a:t>
            </a:r>
          </a:p>
        </p:txBody>
      </p:sp>
      <p:sp>
        <p:nvSpPr>
          <p:cNvPr id="86" name="Rectangle 85">
            <a:extLst>
              <a:ext uri="{FF2B5EF4-FFF2-40B4-BE49-F238E27FC236}">
                <a16:creationId xmlns:a16="http://schemas.microsoft.com/office/drawing/2014/main" id="{B45D4842-259C-E441-AD35-FCAF415E29F6}"/>
              </a:ext>
            </a:extLst>
          </p:cNvPr>
          <p:cNvSpPr/>
          <p:nvPr/>
        </p:nvSpPr>
        <p:spPr>
          <a:xfrm>
            <a:off x="3667812" y="2299133"/>
            <a:ext cx="2633253" cy="623248"/>
          </a:xfrm>
          <a:prstGeom prst="rect">
            <a:avLst/>
          </a:prstGeom>
        </p:spPr>
        <p:txBody>
          <a:bodyPr wrap="square">
            <a:spAutoFit/>
          </a:bodyPr>
          <a:lstStyle/>
          <a:p>
            <a:pPr>
              <a:spcAft>
                <a:spcPts val="300"/>
              </a:spcAft>
            </a:pPr>
            <a:r>
              <a:rPr lang="en-US" sz="800" dirty="0">
                <a:latin typeface="Expo Office" pitchFamily="2" charset="-78"/>
                <a:cs typeface="Expo Office" pitchFamily="2" charset="-78"/>
              </a:rPr>
              <a:t>Experience cutting edge real-time movement of cargo across the world in the DP World Pavilion</a:t>
            </a:r>
          </a:p>
          <a:p>
            <a:pPr>
              <a:spcAft>
                <a:spcPts val="300"/>
              </a:spcAft>
            </a:pPr>
            <a:r>
              <a:rPr lang="en-US" sz="800" dirty="0">
                <a:latin typeface="Expo Office" pitchFamily="2" charset="-78"/>
                <a:cs typeface="Expo Office" pitchFamily="2" charset="-78"/>
              </a:rPr>
              <a:t>Learn about the transformative powers of data through an immersive 270-degree experience</a:t>
            </a:r>
          </a:p>
        </p:txBody>
      </p:sp>
      <p:sp>
        <p:nvSpPr>
          <p:cNvPr id="87" name="Rectangle 86">
            <a:extLst>
              <a:ext uri="{FF2B5EF4-FFF2-40B4-BE49-F238E27FC236}">
                <a16:creationId xmlns:a16="http://schemas.microsoft.com/office/drawing/2014/main" id="{B45D4842-259C-E441-AD35-FCAF415E29F6}"/>
              </a:ext>
            </a:extLst>
          </p:cNvPr>
          <p:cNvSpPr/>
          <p:nvPr/>
        </p:nvSpPr>
        <p:spPr>
          <a:xfrm>
            <a:off x="3659787" y="4040825"/>
            <a:ext cx="2583774" cy="584775"/>
          </a:xfrm>
          <a:prstGeom prst="rect">
            <a:avLst/>
          </a:prstGeom>
        </p:spPr>
        <p:txBody>
          <a:bodyPr wrap="square">
            <a:spAutoFit/>
          </a:bodyPr>
          <a:lstStyle/>
          <a:p>
            <a:pPr marR="5080">
              <a:spcBef>
                <a:spcPts val="100"/>
              </a:spcBef>
              <a:spcAft>
                <a:spcPts val="300"/>
              </a:spcAft>
            </a:pPr>
            <a:r>
              <a:rPr lang="en-US" sz="800" dirty="0">
                <a:latin typeface="Expo Office" pitchFamily="2" charset="-78"/>
                <a:cs typeface="Expo Office" pitchFamily="2" charset="-78"/>
              </a:rPr>
              <a:t>Land at the Emirates Pavilion and experience the Future of Commercial Aviation in UAE’s Centennial Year 2071. Engage with future technologies and innovations in air travel</a:t>
            </a:r>
          </a:p>
        </p:txBody>
      </p:sp>
      <p:sp>
        <p:nvSpPr>
          <p:cNvPr id="91" name="Rectangle 90">
            <a:extLst>
              <a:ext uri="{FF2B5EF4-FFF2-40B4-BE49-F238E27FC236}">
                <a16:creationId xmlns:a16="http://schemas.microsoft.com/office/drawing/2014/main" id="{B45D4842-259C-E441-AD35-FCAF415E29F6}"/>
              </a:ext>
            </a:extLst>
          </p:cNvPr>
          <p:cNvSpPr/>
          <p:nvPr/>
        </p:nvSpPr>
        <p:spPr>
          <a:xfrm>
            <a:off x="8331704" y="2274386"/>
            <a:ext cx="2518313" cy="830997"/>
          </a:xfrm>
          <a:prstGeom prst="rect">
            <a:avLst/>
          </a:prstGeom>
        </p:spPr>
        <p:txBody>
          <a:bodyPr wrap="square">
            <a:spAutoFit/>
          </a:bodyPr>
          <a:lstStyle/>
          <a:p>
            <a:pPr>
              <a:spcAft>
                <a:spcPts val="300"/>
              </a:spcAft>
            </a:pPr>
            <a:r>
              <a:rPr lang="en-US" sz="800" dirty="0">
                <a:latin typeface="Expo Office" pitchFamily="2" charset="-78"/>
                <a:cs typeface="Expo Office" pitchFamily="2" charset="-78"/>
              </a:rPr>
              <a:t>Swing by the partly underground partly open air 330-meter track surrounding the Mobility Pavilion. Discover new forms of transport and maybe even try it for yourself. Witness innovations that enhance people’s lives such as solar powered tricycles in Africa </a:t>
            </a:r>
          </a:p>
        </p:txBody>
      </p:sp>
      <p:sp>
        <p:nvSpPr>
          <p:cNvPr id="92" name="Rectangle 91">
            <a:extLst>
              <a:ext uri="{FF2B5EF4-FFF2-40B4-BE49-F238E27FC236}">
                <a16:creationId xmlns:a16="http://schemas.microsoft.com/office/drawing/2014/main" id="{B45D4842-259C-E441-AD35-FCAF415E29F6}"/>
              </a:ext>
            </a:extLst>
          </p:cNvPr>
          <p:cNvSpPr/>
          <p:nvPr/>
        </p:nvSpPr>
        <p:spPr>
          <a:xfrm>
            <a:off x="8338864" y="723709"/>
            <a:ext cx="2542491" cy="869469"/>
          </a:xfrm>
          <a:prstGeom prst="rect">
            <a:avLst/>
          </a:prstGeom>
        </p:spPr>
        <p:txBody>
          <a:bodyPr wrap="square">
            <a:spAutoFit/>
          </a:bodyPr>
          <a:lstStyle/>
          <a:p>
            <a:pPr>
              <a:spcAft>
                <a:spcPts val="300"/>
              </a:spcAft>
            </a:pPr>
            <a:r>
              <a:rPr lang="en-US" sz="800" dirty="0">
                <a:latin typeface="Expo Office" pitchFamily="2" charset="-78"/>
                <a:cs typeface="Expo Office" pitchFamily="2" charset="-78"/>
              </a:rPr>
              <a:t>Pass by the Republic of Korea Pavilion to experience the “Future Mobility” exhibition</a:t>
            </a:r>
          </a:p>
          <a:p>
            <a:pPr>
              <a:spcAft>
                <a:spcPts val="300"/>
              </a:spcAft>
            </a:pPr>
            <a:r>
              <a:rPr lang="en-US" sz="800" dirty="0">
                <a:latin typeface="Expo Office" pitchFamily="2" charset="-78"/>
                <a:cs typeface="Expo Office" pitchFamily="2" charset="-78"/>
              </a:rPr>
              <a:t>Experience a virtual environment that will have you marvel at the endless boundaries of </a:t>
            </a:r>
            <a:r>
              <a:rPr lang="en-US" sz="800" dirty="0" err="1">
                <a:latin typeface="Expo Office" pitchFamily="2" charset="-78"/>
                <a:cs typeface="Expo Office" pitchFamily="2" charset="-78"/>
              </a:rPr>
              <a:t>mobility.Witness</a:t>
            </a:r>
            <a:r>
              <a:rPr lang="en-US" sz="800" dirty="0">
                <a:latin typeface="Expo Office" pitchFamily="2" charset="-78"/>
                <a:cs typeface="Expo Office" pitchFamily="2" charset="-78"/>
              </a:rPr>
              <a:t> a kinetic installation that interacts with its audience and surroundings</a:t>
            </a:r>
          </a:p>
        </p:txBody>
      </p:sp>
      <p:sp>
        <p:nvSpPr>
          <p:cNvPr id="28" name="Rectangle 27">
            <a:extLst>
              <a:ext uri="{FF2B5EF4-FFF2-40B4-BE49-F238E27FC236}">
                <a16:creationId xmlns:a16="http://schemas.microsoft.com/office/drawing/2014/main" id="{08745EA0-561C-EB48-A3BC-58128518A9F4}"/>
              </a:ext>
            </a:extLst>
          </p:cNvPr>
          <p:cNvSpPr/>
          <p:nvPr/>
        </p:nvSpPr>
        <p:spPr>
          <a:xfrm rot="18900000">
            <a:off x="3080636" y="601891"/>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C4286C39-F716-BF41-9C75-CDB0075B55CF}"/>
              </a:ext>
            </a:extLst>
          </p:cNvPr>
          <p:cNvSpPr/>
          <p:nvPr/>
        </p:nvSpPr>
        <p:spPr>
          <a:xfrm rot="18900000">
            <a:off x="3080636" y="2226506"/>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0725763-2AE6-C843-8C02-A229F124CEA8}"/>
              </a:ext>
            </a:extLst>
          </p:cNvPr>
          <p:cNvSpPr/>
          <p:nvPr/>
        </p:nvSpPr>
        <p:spPr>
          <a:xfrm rot="18900000">
            <a:off x="3080636" y="3824487"/>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73DAC8F2-6B21-BB4B-8632-38F8B8609207}"/>
              </a:ext>
            </a:extLst>
          </p:cNvPr>
          <p:cNvSpPr/>
          <p:nvPr/>
        </p:nvSpPr>
        <p:spPr>
          <a:xfrm rot="18900000">
            <a:off x="3080636" y="5449102"/>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86D001DC-6CF2-5343-95CD-AFA0688A4B2B}"/>
              </a:ext>
            </a:extLst>
          </p:cNvPr>
          <p:cNvSpPr/>
          <p:nvPr/>
        </p:nvSpPr>
        <p:spPr>
          <a:xfrm rot="18900000">
            <a:off x="7774845" y="601891"/>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E9261B3-5573-8B4D-AE67-B68A5A1E5345}"/>
              </a:ext>
            </a:extLst>
          </p:cNvPr>
          <p:cNvSpPr/>
          <p:nvPr/>
        </p:nvSpPr>
        <p:spPr>
          <a:xfrm rot="18900000">
            <a:off x="7774845" y="2226506"/>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E41E366D-BEBE-D641-8804-A9700CD5CB9C}"/>
              </a:ext>
            </a:extLst>
          </p:cNvPr>
          <p:cNvSpPr/>
          <p:nvPr/>
        </p:nvSpPr>
        <p:spPr>
          <a:xfrm rot="18900000">
            <a:off x="7774845" y="3824487"/>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F1114E7A-AA97-7D4E-B00B-79F6AD4A5092}"/>
              </a:ext>
            </a:extLst>
          </p:cNvPr>
          <p:cNvSpPr/>
          <p:nvPr/>
        </p:nvSpPr>
        <p:spPr>
          <a:xfrm rot="18900000">
            <a:off x="7774845" y="5449102"/>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0475A70-EC07-A24D-861E-6B1639A1CC9A}"/>
              </a:ext>
            </a:extLst>
          </p:cNvPr>
          <p:cNvSpPr/>
          <p:nvPr/>
        </p:nvSpPr>
        <p:spPr>
          <a:xfrm>
            <a:off x="3075513" y="576728"/>
            <a:ext cx="276038" cy="307777"/>
          </a:xfrm>
          <a:prstGeom prst="rect">
            <a:avLst/>
          </a:prstGeom>
        </p:spPr>
        <p:txBody>
          <a:bodyPr wrap="none">
            <a:spAutoFit/>
          </a:bodyPr>
          <a:lstStyle/>
          <a:p>
            <a:pPr algn="ctr"/>
            <a:r>
              <a:rPr lang="en-US" sz="1400" dirty="0">
                <a:solidFill>
                  <a:schemeClr val="bg1"/>
                </a:solidFill>
                <a:latin typeface="Expo Office" pitchFamily="2" charset="-78"/>
                <a:cs typeface="Expo Office" pitchFamily="2" charset="-78"/>
              </a:rPr>
              <a:t>1</a:t>
            </a:r>
            <a:endParaRPr lang="en-GB" sz="1400" dirty="0">
              <a:solidFill>
                <a:schemeClr val="bg1"/>
              </a:solidFill>
            </a:endParaRPr>
          </a:p>
        </p:txBody>
      </p:sp>
      <p:sp>
        <p:nvSpPr>
          <p:cNvPr id="72" name="Rectangle 71">
            <a:extLst>
              <a:ext uri="{FF2B5EF4-FFF2-40B4-BE49-F238E27FC236}">
                <a16:creationId xmlns:a16="http://schemas.microsoft.com/office/drawing/2014/main" id="{7AE82362-856B-D447-8505-FC38C9062DED}"/>
              </a:ext>
            </a:extLst>
          </p:cNvPr>
          <p:cNvSpPr/>
          <p:nvPr/>
        </p:nvSpPr>
        <p:spPr>
          <a:xfrm>
            <a:off x="3065895" y="2215838"/>
            <a:ext cx="295274" cy="307777"/>
          </a:xfrm>
          <a:prstGeom prst="rect">
            <a:avLst/>
          </a:prstGeom>
        </p:spPr>
        <p:txBody>
          <a:bodyPr wrap="none">
            <a:spAutoFit/>
          </a:bodyPr>
          <a:lstStyle/>
          <a:p>
            <a:pPr algn="ctr"/>
            <a:r>
              <a:rPr lang="en-US" sz="1400" dirty="0">
                <a:solidFill>
                  <a:schemeClr val="bg1"/>
                </a:solidFill>
                <a:latin typeface="Expo Office" pitchFamily="2" charset="-78"/>
                <a:cs typeface="Expo Office" pitchFamily="2" charset="-78"/>
              </a:rPr>
              <a:t>2</a:t>
            </a:r>
            <a:endParaRPr lang="en-GB" sz="1400" dirty="0">
              <a:solidFill>
                <a:schemeClr val="bg1"/>
              </a:solidFill>
            </a:endParaRPr>
          </a:p>
        </p:txBody>
      </p:sp>
      <p:sp>
        <p:nvSpPr>
          <p:cNvPr id="73" name="Rectangle 72">
            <a:extLst>
              <a:ext uri="{FF2B5EF4-FFF2-40B4-BE49-F238E27FC236}">
                <a16:creationId xmlns:a16="http://schemas.microsoft.com/office/drawing/2014/main" id="{564AF0D8-CB92-8C45-B9AB-2CA1B512726F}"/>
              </a:ext>
            </a:extLst>
          </p:cNvPr>
          <p:cNvSpPr/>
          <p:nvPr/>
        </p:nvSpPr>
        <p:spPr>
          <a:xfrm>
            <a:off x="3065895" y="3809761"/>
            <a:ext cx="295274" cy="307777"/>
          </a:xfrm>
          <a:prstGeom prst="rect">
            <a:avLst/>
          </a:prstGeom>
        </p:spPr>
        <p:txBody>
          <a:bodyPr wrap="none">
            <a:spAutoFit/>
          </a:bodyPr>
          <a:lstStyle/>
          <a:p>
            <a:pPr algn="ctr"/>
            <a:r>
              <a:rPr lang="en-US" sz="1400" dirty="0">
                <a:solidFill>
                  <a:schemeClr val="bg1"/>
                </a:solidFill>
                <a:latin typeface="Expo Office" pitchFamily="2" charset="-78"/>
                <a:cs typeface="Expo Office" pitchFamily="2" charset="-78"/>
              </a:rPr>
              <a:t>3</a:t>
            </a:r>
            <a:endParaRPr lang="en-GB" sz="1400" dirty="0">
              <a:solidFill>
                <a:schemeClr val="bg1"/>
              </a:solidFill>
            </a:endParaRPr>
          </a:p>
        </p:txBody>
      </p:sp>
      <p:sp>
        <p:nvSpPr>
          <p:cNvPr id="74" name="Rectangle 73">
            <a:extLst>
              <a:ext uri="{FF2B5EF4-FFF2-40B4-BE49-F238E27FC236}">
                <a16:creationId xmlns:a16="http://schemas.microsoft.com/office/drawing/2014/main" id="{60ACC2DA-7DAD-2640-80E6-478E5743101C}"/>
              </a:ext>
            </a:extLst>
          </p:cNvPr>
          <p:cNvSpPr/>
          <p:nvPr/>
        </p:nvSpPr>
        <p:spPr>
          <a:xfrm>
            <a:off x="3053724" y="5432103"/>
            <a:ext cx="303288" cy="307777"/>
          </a:xfrm>
          <a:prstGeom prst="rect">
            <a:avLst/>
          </a:prstGeom>
        </p:spPr>
        <p:txBody>
          <a:bodyPr wrap="none">
            <a:spAutoFit/>
          </a:bodyPr>
          <a:lstStyle/>
          <a:p>
            <a:pPr algn="ctr"/>
            <a:r>
              <a:rPr lang="en-US" sz="1400" dirty="0">
                <a:solidFill>
                  <a:schemeClr val="bg1"/>
                </a:solidFill>
                <a:latin typeface="Expo Office" pitchFamily="2" charset="-78"/>
                <a:cs typeface="Expo Office" pitchFamily="2" charset="-78"/>
              </a:rPr>
              <a:t>4</a:t>
            </a:r>
            <a:endParaRPr lang="en-GB" sz="1400" dirty="0">
              <a:solidFill>
                <a:schemeClr val="bg1"/>
              </a:solidFill>
            </a:endParaRPr>
          </a:p>
        </p:txBody>
      </p:sp>
      <p:sp>
        <p:nvSpPr>
          <p:cNvPr id="75" name="Rectangle 74">
            <a:extLst>
              <a:ext uri="{FF2B5EF4-FFF2-40B4-BE49-F238E27FC236}">
                <a16:creationId xmlns:a16="http://schemas.microsoft.com/office/drawing/2014/main" id="{92342A2E-A405-7D4C-BB28-114AC018BBED}"/>
              </a:ext>
            </a:extLst>
          </p:cNvPr>
          <p:cNvSpPr/>
          <p:nvPr/>
        </p:nvSpPr>
        <p:spPr>
          <a:xfrm>
            <a:off x="7760715" y="576728"/>
            <a:ext cx="295274" cy="307777"/>
          </a:xfrm>
          <a:prstGeom prst="rect">
            <a:avLst/>
          </a:prstGeom>
        </p:spPr>
        <p:txBody>
          <a:bodyPr wrap="none">
            <a:spAutoFit/>
          </a:bodyPr>
          <a:lstStyle/>
          <a:p>
            <a:pPr algn="ctr"/>
            <a:r>
              <a:rPr lang="en-US" sz="1400" dirty="0">
                <a:solidFill>
                  <a:schemeClr val="bg1"/>
                </a:solidFill>
                <a:latin typeface="Expo Office" pitchFamily="2" charset="-78"/>
                <a:cs typeface="Expo Office" pitchFamily="2" charset="-78"/>
              </a:rPr>
              <a:t>5</a:t>
            </a:r>
            <a:endParaRPr lang="en-GB" sz="1400" dirty="0">
              <a:solidFill>
                <a:schemeClr val="bg1"/>
              </a:solidFill>
            </a:endParaRPr>
          </a:p>
        </p:txBody>
      </p:sp>
      <p:sp>
        <p:nvSpPr>
          <p:cNvPr id="76" name="Rectangle 75">
            <a:extLst>
              <a:ext uri="{FF2B5EF4-FFF2-40B4-BE49-F238E27FC236}">
                <a16:creationId xmlns:a16="http://schemas.microsoft.com/office/drawing/2014/main" id="{5C467D6E-AF7A-D043-9D90-89C332F29578}"/>
              </a:ext>
            </a:extLst>
          </p:cNvPr>
          <p:cNvSpPr/>
          <p:nvPr/>
        </p:nvSpPr>
        <p:spPr>
          <a:xfrm>
            <a:off x="7755906" y="2202868"/>
            <a:ext cx="304892" cy="307777"/>
          </a:xfrm>
          <a:prstGeom prst="rect">
            <a:avLst/>
          </a:prstGeom>
        </p:spPr>
        <p:txBody>
          <a:bodyPr wrap="none">
            <a:spAutoFit/>
          </a:bodyPr>
          <a:lstStyle/>
          <a:p>
            <a:pPr algn="ctr"/>
            <a:r>
              <a:rPr lang="en-US" sz="1400" dirty="0">
                <a:solidFill>
                  <a:schemeClr val="bg1"/>
                </a:solidFill>
                <a:latin typeface="Expo Office" pitchFamily="2" charset="-78"/>
                <a:cs typeface="Expo Office" pitchFamily="2" charset="-78"/>
              </a:rPr>
              <a:t>6</a:t>
            </a:r>
            <a:endParaRPr lang="en-GB" sz="1400" dirty="0">
              <a:solidFill>
                <a:schemeClr val="bg1"/>
              </a:solidFill>
            </a:endParaRPr>
          </a:p>
        </p:txBody>
      </p:sp>
      <p:sp>
        <p:nvSpPr>
          <p:cNvPr id="77" name="Rectangle 76">
            <a:extLst>
              <a:ext uri="{FF2B5EF4-FFF2-40B4-BE49-F238E27FC236}">
                <a16:creationId xmlns:a16="http://schemas.microsoft.com/office/drawing/2014/main" id="{E64E59BF-18E5-F945-A0F9-9F290E761D8A}"/>
              </a:ext>
            </a:extLst>
          </p:cNvPr>
          <p:cNvSpPr/>
          <p:nvPr/>
        </p:nvSpPr>
        <p:spPr>
          <a:xfrm>
            <a:off x="7767929" y="3809761"/>
            <a:ext cx="280846" cy="307777"/>
          </a:xfrm>
          <a:prstGeom prst="rect">
            <a:avLst/>
          </a:prstGeom>
        </p:spPr>
        <p:txBody>
          <a:bodyPr wrap="none">
            <a:spAutoFit/>
          </a:bodyPr>
          <a:lstStyle/>
          <a:p>
            <a:pPr algn="ctr"/>
            <a:r>
              <a:rPr lang="en-US" sz="1400" dirty="0">
                <a:solidFill>
                  <a:schemeClr val="bg1"/>
                </a:solidFill>
                <a:latin typeface="Expo Office" pitchFamily="2" charset="-78"/>
                <a:cs typeface="Expo Office" pitchFamily="2" charset="-78"/>
              </a:rPr>
              <a:t>7</a:t>
            </a:r>
            <a:endParaRPr lang="en-GB" sz="1400" dirty="0">
              <a:solidFill>
                <a:schemeClr val="bg1"/>
              </a:solidFill>
            </a:endParaRPr>
          </a:p>
        </p:txBody>
      </p:sp>
      <p:sp>
        <p:nvSpPr>
          <p:cNvPr id="78" name="Rectangle 77">
            <a:extLst>
              <a:ext uri="{FF2B5EF4-FFF2-40B4-BE49-F238E27FC236}">
                <a16:creationId xmlns:a16="http://schemas.microsoft.com/office/drawing/2014/main" id="{31778DE2-E785-B348-A73F-A3007F3DB51B}"/>
              </a:ext>
            </a:extLst>
          </p:cNvPr>
          <p:cNvSpPr/>
          <p:nvPr/>
        </p:nvSpPr>
        <p:spPr>
          <a:xfrm>
            <a:off x="7756708" y="5423939"/>
            <a:ext cx="303288" cy="307777"/>
          </a:xfrm>
          <a:prstGeom prst="rect">
            <a:avLst/>
          </a:prstGeom>
        </p:spPr>
        <p:txBody>
          <a:bodyPr wrap="none">
            <a:spAutoFit/>
          </a:bodyPr>
          <a:lstStyle/>
          <a:p>
            <a:pPr algn="ctr"/>
            <a:r>
              <a:rPr lang="en-US" sz="1400" dirty="0">
                <a:solidFill>
                  <a:schemeClr val="bg1"/>
                </a:solidFill>
                <a:latin typeface="Expo Office" pitchFamily="2" charset="-78"/>
                <a:cs typeface="Expo Office" pitchFamily="2" charset="-78"/>
              </a:rPr>
              <a:t>8</a:t>
            </a:r>
            <a:endParaRPr lang="en-GB" sz="1400" dirty="0">
              <a:solidFill>
                <a:schemeClr val="bg1"/>
              </a:solidFill>
            </a:endParaRPr>
          </a:p>
        </p:txBody>
      </p:sp>
      <p:sp>
        <p:nvSpPr>
          <p:cNvPr id="190" name="Rectangle 189">
            <a:extLst>
              <a:ext uri="{FF2B5EF4-FFF2-40B4-BE49-F238E27FC236}">
                <a16:creationId xmlns:a16="http://schemas.microsoft.com/office/drawing/2014/main" id="{166A0898-C21A-5E43-AD56-8810E9ADCAE2}"/>
              </a:ext>
            </a:extLst>
          </p:cNvPr>
          <p:cNvSpPr/>
          <p:nvPr/>
        </p:nvSpPr>
        <p:spPr>
          <a:xfrm>
            <a:off x="-31679" y="-28361"/>
            <a:ext cx="2833626" cy="6905990"/>
          </a:xfrm>
          <a:prstGeom prst="rect">
            <a:avLst/>
          </a:prstGeom>
          <a:gradFill flip="none" rotWithShape="1">
            <a:gsLst>
              <a:gs pos="3000">
                <a:srgbClr val="000000">
                  <a:alpha val="84000"/>
                </a:srgbClr>
              </a:gs>
              <a:gs pos="59000">
                <a:schemeClr val="tx1">
                  <a:alpha val="4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TextBox 192">
            <a:extLst>
              <a:ext uri="{FF2B5EF4-FFF2-40B4-BE49-F238E27FC236}">
                <a16:creationId xmlns:a16="http://schemas.microsoft.com/office/drawing/2014/main" id="{EF0333C6-2F7F-BA43-880A-0EA8FAAA286C}"/>
              </a:ext>
            </a:extLst>
          </p:cNvPr>
          <p:cNvSpPr txBox="1"/>
          <p:nvPr/>
        </p:nvSpPr>
        <p:spPr>
          <a:xfrm>
            <a:off x="177352" y="1695796"/>
            <a:ext cx="2604973" cy="781752"/>
          </a:xfrm>
          <a:prstGeom prst="rect">
            <a:avLst/>
          </a:prstGeom>
          <a:noFill/>
        </p:spPr>
        <p:txBody>
          <a:bodyPr wrap="square" rtlCol="0">
            <a:spAutoFit/>
          </a:bodyPr>
          <a:lstStyle/>
          <a:p>
            <a:pPr>
              <a:lnSpc>
                <a:spcPct val="70000"/>
              </a:lnSpc>
            </a:pPr>
            <a:r>
              <a:rPr lang="en-GB" sz="2000" dirty="0">
                <a:solidFill>
                  <a:schemeClr val="bg1"/>
                </a:solidFill>
                <a:latin typeface="Expo Office" pitchFamily="2" charset="-78"/>
                <a:cs typeface="Expo Office" pitchFamily="2" charset="-78"/>
              </a:rPr>
              <a:t>EXPO</a:t>
            </a:r>
            <a:r>
              <a:rPr lang="en-GB" sz="2400" b="1" dirty="0">
                <a:solidFill>
                  <a:schemeClr val="bg1"/>
                </a:solidFill>
                <a:latin typeface="Expo Office" pitchFamily="2" charset="-78"/>
                <a:cs typeface="Expo Office" pitchFamily="2" charset="-78"/>
              </a:rPr>
              <a:t> </a:t>
            </a:r>
          </a:p>
          <a:p>
            <a:pPr>
              <a:lnSpc>
                <a:spcPct val="70000"/>
              </a:lnSpc>
            </a:pPr>
            <a:r>
              <a:rPr lang="en-GB" sz="2000" b="1" dirty="0">
                <a:solidFill>
                  <a:schemeClr val="bg1"/>
                </a:solidFill>
                <a:latin typeface="Expo Office" pitchFamily="2" charset="-78"/>
                <a:cs typeface="Expo Office" pitchFamily="2" charset="-78"/>
              </a:rPr>
              <a:t>TRANSPORTATION</a:t>
            </a:r>
            <a:endParaRPr lang="en-GB" b="1" dirty="0">
              <a:solidFill>
                <a:schemeClr val="bg1"/>
              </a:solidFill>
              <a:latin typeface="Expo Office" pitchFamily="2" charset="-78"/>
              <a:cs typeface="Expo Office" pitchFamily="2" charset="-78"/>
            </a:endParaRPr>
          </a:p>
          <a:p>
            <a:pPr>
              <a:lnSpc>
                <a:spcPct val="70000"/>
              </a:lnSpc>
            </a:pPr>
            <a:r>
              <a:rPr lang="en-GB" sz="2000" dirty="0">
                <a:solidFill>
                  <a:schemeClr val="bg1"/>
                </a:solidFill>
                <a:latin typeface="Expo Office" pitchFamily="2" charset="-78"/>
                <a:cs typeface="Expo Office" pitchFamily="2" charset="-78"/>
              </a:rPr>
              <a:t>JOURNEY</a:t>
            </a:r>
            <a:endParaRPr lang="en-GB" sz="2000" b="1" dirty="0">
              <a:solidFill>
                <a:schemeClr val="bg1"/>
              </a:solidFill>
              <a:latin typeface="Expo Office" pitchFamily="2" charset="-78"/>
              <a:cs typeface="Expo Office" pitchFamily="2" charset="-78"/>
            </a:endParaRPr>
          </a:p>
        </p:txBody>
      </p:sp>
      <p:pic>
        <p:nvPicPr>
          <p:cNvPr id="5" name="Picture 4">
            <a:extLst>
              <a:ext uri="{FF2B5EF4-FFF2-40B4-BE49-F238E27FC236}">
                <a16:creationId xmlns:a16="http://schemas.microsoft.com/office/drawing/2014/main" id="{29DECDE5-1138-2340-A56E-0DCFD101509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93097" y="302719"/>
            <a:ext cx="1580765" cy="901554"/>
          </a:xfrm>
          <a:prstGeom prst="rect">
            <a:avLst/>
          </a:prstGeom>
        </p:spPr>
      </p:pic>
      <p:sp>
        <p:nvSpPr>
          <p:cNvPr id="10" name="Rectangle 9">
            <a:extLst>
              <a:ext uri="{FF2B5EF4-FFF2-40B4-BE49-F238E27FC236}">
                <a16:creationId xmlns:a16="http://schemas.microsoft.com/office/drawing/2014/main" id="{507D2CA7-AEC7-3D42-B5FE-5B8A04C2A4AA}"/>
              </a:ext>
            </a:extLst>
          </p:cNvPr>
          <p:cNvSpPr/>
          <p:nvPr/>
        </p:nvSpPr>
        <p:spPr>
          <a:xfrm>
            <a:off x="842716" y="3557639"/>
            <a:ext cx="1775825" cy="938719"/>
          </a:xfrm>
          <a:prstGeom prst="rect">
            <a:avLst/>
          </a:prstGeom>
        </p:spPr>
        <p:txBody>
          <a:bodyPr wrap="square">
            <a:spAutoFit/>
          </a:bodyPr>
          <a:lstStyle/>
          <a:p>
            <a:pPr>
              <a:spcAft>
                <a:spcPts val="600"/>
              </a:spcAft>
            </a:pPr>
            <a:r>
              <a:rPr lang="en-US" sz="900" b="1" dirty="0">
                <a:solidFill>
                  <a:schemeClr val="bg1"/>
                </a:solidFill>
                <a:latin typeface="Expo Office" pitchFamily="2" charset="-78"/>
                <a:cs typeface="Expo Office" pitchFamily="2" charset="-78"/>
              </a:rPr>
              <a:t>UNICEF DRONES PROGRAMME</a:t>
            </a:r>
          </a:p>
          <a:p>
            <a:pPr>
              <a:spcAft>
                <a:spcPts val="600"/>
              </a:spcAft>
            </a:pPr>
            <a:r>
              <a:rPr lang="en-US" sz="800" dirty="0">
                <a:solidFill>
                  <a:schemeClr val="bg1"/>
                </a:solidFill>
                <a:latin typeface="Expo Office" pitchFamily="2" charset="-78"/>
                <a:cs typeface="Expo Office" pitchFamily="2" charset="-78"/>
              </a:rPr>
              <a:t>Creating humanitarian drone corridors in developing countries to deliver vital medical supplies.</a:t>
            </a:r>
            <a:endParaRPr lang="en-GB" sz="800" dirty="0">
              <a:solidFill>
                <a:schemeClr val="bg1"/>
              </a:solidFill>
              <a:latin typeface="Expo Office" pitchFamily="2" charset="-78"/>
              <a:cs typeface="Expo Office" pitchFamily="2" charset="-78"/>
            </a:endParaRPr>
          </a:p>
        </p:txBody>
      </p:sp>
      <p:sp>
        <p:nvSpPr>
          <p:cNvPr id="203" name="Rectangle 202">
            <a:extLst>
              <a:ext uri="{FF2B5EF4-FFF2-40B4-BE49-F238E27FC236}">
                <a16:creationId xmlns:a16="http://schemas.microsoft.com/office/drawing/2014/main" id="{830BCA44-C4BF-2A4C-A853-6942450D41DD}"/>
              </a:ext>
            </a:extLst>
          </p:cNvPr>
          <p:cNvSpPr/>
          <p:nvPr/>
        </p:nvSpPr>
        <p:spPr>
          <a:xfrm>
            <a:off x="837555" y="4693148"/>
            <a:ext cx="1665359" cy="938719"/>
          </a:xfrm>
          <a:prstGeom prst="rect">
            <a:avLst/>
          </a:prstGeom>
        </p:spPr>
        <p:txBody>
          <a:bodyPr wrap="square">
            <a:spAutoFit/>
          </a:bodyPr>
          <a:lstStyle/>
          <a:p>
            <a:pPr>
              <a:spcAft>
                <a:spcPts val="600"/>
              </a:spcAft>
            </a:pPr>
            <a:r>
              <a:rPr lang="en-US" sz="900" b="1" dirty="0">
                <a:solidFill>
                  <a:schemeClr val="bg1"/>
                </a:solidFill>
                <a:latin typeface="Expo Office" pitchFamily="2" charset="-78"/>
                <a:cs typeface="Expo Office" pitchFamily="2" charset="-78"/>
              </a:rPr>
              <a:t>BIG BOX FOR THE CALAIS JUNGLE REFUGEE CAMP</a:t>
            </a:r>
          </a:p>
          <a:p>
            <a:pPr>
              <a:spcAft>
                <a:spcPts val="600"/>
              </a:spcAft>
            </a:pPr>
            <a:r>
              <a:rPr lang="en-US" sz="800" dirty="0">
                <a:solidFill>
                  <a:schemeClr val="bg1"/>
                </a:solidFill>
                <a:latin typeface="Expo Office" pitchFamily="2" charset="-78"/>
                <a:cs typeface="Expo Office" pitchFamily="2" charset="-78"/>
              </a:rPr>
              <a:t>A lightweight, briefcase-sized device that transforms any form of internet connectivity into Wi-Fi. </a:t>
            </a:r>
            <a:endParaRPr lang="en-GB" sz="800" dirty="0">
              <a:solidFill>
                <a:schemeClr val="bg1"/>
              </a:solidFill>
              <a:latin typeface="Expo Office" pitchFamily="2" charset="-78"/>
              <a:cs typeface="Expo Office" pitchFamily="2" charset="-78"/>
            </a:endParaRPr>
          </a:p>
        </p:txBody>
      </p:sp>
      <p:sp>
        <p:nvSpPr>
          <p:cNvPr id="207" name="Rectangle 206">
            <a:extLst>
              <a:ext uri="{FF2B5EF4-FFF2-40B4-BE49-F238E27FC236}">
                <a16:creationId xmlns:a16="http://schemas.microsoft.com/office/drawing/2014/main" id="{6BE176B7-4BA8-8549-8F98-9F8AD30D387F}"/>
              </a:ext>
            </a:extLst>
          </p:cNvPr>
          <p:cNvSpPr/>
          <p:nvPr/>
        </p:nvSpPr>
        <p:spPr>
          <a:xfrm>
            <a:off x="838063" y="5881853"/>
            <a:ext cx="1842458" cy="800219"/>
          </a:xfrm>
          <a:prstGeom prst="rect">
            <a:avLst/>
          </a:prstGeom>
        </p:spPr>
        <p:txBody>
          <a:bodyPr wrap="square">
            <a:spAutoFit/>
          </a:bodyPr>
          <a:lstStyle/>
          <a:p>
            <a:pPr>
              <a:spcAft>
                <a:spcPts val="600"/>
              </a:spcAft>
            </a:pPr>
            <a:r>
              <a:rPr lang="en-US" sz="900" b="1" dirty="0">
                <a:solidFill>
                  <a:schemeClr val="bg1"/>
                </a:solidFill>
                <a:latin typeface="Expo Office" pitchFamily="2" charset="-78"/>
                <a:cs typeface="Expo Office" pitchFamily="2" charset="-78"/>
              </a:rPr>
              <a:t>PLUS SCHOOL PROGRAMME</a:t>
            </a:r>
          </a:p>
          <a:p>
            <a:pPr>
              <a:spcAft>
                <a:spcPts val="600"/>
              </a:spcAft>
            </a:pPr>
            <a:r>
              <a:rPr lang="en-US" sz="800" dirty="0">
                <a:solidFill>
                  <a:schemeClr val="bg1"/>
                </a:solidFill>
                <a:latin typeface="Expo Office" pitchFamily="2" charset="-78"/>
                <a:cs typeface="Expo Office" pitchFamily="2" charset="-78"/>
              </a:rPr>
              <a:t>An online software calculating healthy, cost-effective school meals while </a:t>
            </a:r>
            <a:r>
              <a:rPr lang="en-US" sz="800" dirty="0" err="1">
                <a:solidFill>
                  <a:schemeClr val="bg1"/>
                </a:solidFill>
                <a:latin typeface="Expo Office" pitchFamily="2" charset="-78"/>
                <a:cs typeface="Expo Office" pitchFamily="2" charset="-78"/>
              </a:rPr>
              <a:t>optimising</a:t>
            </a:r>
            <a:r>
              <a:rPr lang="en-US" sz="800" dirty="0">
                <a:solidFill>
                  <a:schemeClr val="bg1"/>
                </a:solidFill>
                <a:latin typeface="Expo Office" pitchFamily="2" charset="-78"/>
                <a:cs typeface="Expo Office" pitchFamily="2" charset="-78"/>
              </a:rPr>
              <a:t> the positive impact on economies.</a:t>
            </a:r>
            <a:endParaRPr lang="en-GB" sz="800" dirty="0">
              <a:solidFill>
                <a:schemeClr val="bg1"/>
              </a:solidFill>
              <a:latin typeface="Expo Office" pitchFamily="2" charset="-78"/>
              <a:cs typeface="Expo Office" pitchFamily="2" charset="-78"/>
            </a:endParaRPr>
          </a:p>
        </p:txBody>
      </p:sp>
      <p:cxnSp>
        <p:nvCxnSpPr>
          <p:cNvPr id="19" name="Straight Connector 18">
            <a:extLst>
              <a:ext uri="{FF2B5EF4-FFF2-40B4-BE49-F238E27FC236}">
                <a16:creationId xmlns:a16="http://schemas.microsoft.com/office/drawing/2014/main" id="{AE4A4A49-3909-154B-912E-B187E03B9B19}"/>
              </a:ext>
            </a:extLst>
          </p:cNvPr>
          <p:cNvCxnSpPr>
            <a:cxnSpLocks/>
            <a:stCxn id="190" idx="1"/>
          </p:cNvCxnSpPr>
          <p:nvPr/>
        </p:nvCxnSpPr>
        <p:spPr>
          <a:xfrm flipV="1">
            <a:off x="-31679" y="3377648"/>
            <a:ext cx="2849512" cy="469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1E32680F-4BB0-4C4F-BEF7-D94EB4106DBE}"/>
              </a:ext>
            </a:extLst>
          </p:cNvPr>
          <p:cNvCxnSpPr>
            <a:cxnSpLocks/>
          </p:cNvCxnSpPr>
          <p:nvPr/>
        </p:nvCxnSpPr>
        <p:spPr>
          <a:xfrm>
            <a:off x="1" y="4583692"/>
            <a:ext cx="2791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BD82C977-2F25-3244-903F-F9DE1ACFEFC5}"/>
              </a:ext>
            </a:extLst>
          </p:cNvPr>
          <p:cNvCxnSpPr>
            <a:cxnSpLocks/>
          </p:cNvCxnSpPr>
          <p:nvPr/>
        </p:nvCxnSpPr>
        <p:spPr>
          <a:xfrm>
            <a:off x="1" y="5730057"/>
            <a:ext cx="2791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C8CE4795-FCD0-814A-806C-38D3AB95DDB8}"/>
              </a:ext>
            </a:extLst>
          </p:cNvPr>
          <p:cNvSpPr/>
          <p:nvPr/>
        </p:nvSpPr>
        <p:spPr>
          <a:xfrm>
            <a:off x="2851443" y="6659011"/>
            <a:ext cx="6142087" cy="215444"/>
          </a:xfrm>
          <a:prstGeom prst="rect">
            <a:avLst/>
          </a:prstGeom>
        </p:spPr>
        <p:txBody>
          <a:bodyPr wrap="square">
            <a:spAutoFit/>
          </a:bodyPr>
          <a:lstStyle/>
          <a:p>
            <a:r>
              <a:rPr lang="en-US" sz="800" b="1" dirty="0">
                <a:solidFill>
                  <a:schemeClr val="tx1">
                    <a:lumMod val="85000"/>
                    <a:lumOff val="15000"/>
                  </a:schemeClr>
                </a:solidFill>
                <a:latin typeface="Expo Office" pitchFamily="2" charset="-78"/>
                <a:cs typeface="Expo Office" pitchFamily="2" charset="-78"/>
              </a:rPr>
              <a:t>*This itinerary is for illustrative purposes and can be adapted to your needs and requirements. Contents may change.</a:t>
            </a:r>
            <a:endParaRPr lang="en-GB" sz="800" b="1" dirty="0">
              <a:solidFill>
                <a:schemeClr val="tx1">
                  <a:lumMod val="85000"/>
                  <a:lumOff val="15000"/>
                </a:schemeClr>
              </a:solidFill>
              <a:latin typeface="Expo Office" pitchFamily="2" charset="-78"/>
              <a:cs typeface="Expo Office" pitchFamily="2" charset="-78"/>
            </a:endParaRPr>
          </a:p>
        </p:txBody>
      </p:sp>
      <p:sp>
        <p:nvSpPr>
          <p:cNvPr id="191" name="Rectangle 190">
            <a:extLst>
              <a:ext uri="{FF2B5EF4-FFF2-40B4-BE49-F238E27FC236}">
                <a16:creationId xmlns:a16="http://schemas.microsoft.com/office/drawing/2014/main" id="{830BCA44-C4BF-2A4C-A853-6942450D41DD}"/>
              </a:ext>
            </a:extLst>
          </p:cNvPr>
          <p:cNvSpPr/>
          <p:nvPr/>
        </p:nvSpPr>
        <p:spPr>
          <a:xfrm>
            <a:off x="197434" y="3024524"/>
            <a:ext cx="2164103" cy="400110"/>
          </a:xfrm>
          <a:prstGeom prst="rect">
            <a:avLst/>
          </a:prstGeom>
        </p:spPr>
        <p:txBody>
          <a:bodyPr wrap="square">
            <a:spAutoFit/>
          </a:bodyPr>
          <a:lstStyle/>
          <a:p>
            <a:pPr>
              <a:spcAft>
                <a:spcPts val="600"/>
              </a:spcAft>
            </a:pPr>
            <a:r>
              <a:rPr lang="en-US" sz="1000" b="1" dirty="0">
                <a:solidFill>
                  <a:schemeClr val="bg1"/>
                </a:solidFill>
                <a:latin typeface="Expo Office" pitchFamily="2" charset="-78"/>
                <a:cs typeface="Expo Office" pitchFamily="2" charset="-78"/>
              </a:rPr>
              <a:t>RELEVANT EXPO BEST PRACTICE PROGRAMMES</a:t>
            </a:r>
            <a:endParaRPr lang="en-GB" sz="900" b="1" dirty="0">
              <a:solidFill>
                <a:schemeClr val="bg1"/>
              </a:solidFill>
              <a:latin typeface="Expo Office" pitchFamily="2" charset="-78"/>
              <a:cs typeface="Expo Office" pitchFamily="2" charset="-78"/>
            </a:endParaRPr>
          </a:p>
        </p:txBody>
      </p:sp>
      <p:pic>
        <p:nvPicPr>
          <p:cNvPr id="7" name="Picture 6"/>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17975" y="3809761"/>
            <a:ext cx="647355" cy="388120"/>
          </a:xfrm>
          <a:prstGeom prst="rect">
            <a:avLst/>
          </a:prstGeom>
        </p:spPr>
      </p:pic>
      <p:pic>
        <p:nvPicPr>
          <p:cNvPr id="11" name="Picture 10"/>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7953" y="4891877"/>
            <a:ext cx="522376" cy="522376"/>
          </a:xfrm>
          <a:prstGeom prst="rect">
            <a:avLst/>
          </a:prstGeom>
        </p:spPr>
      </p:pic>
      <p:pic>
        <p:nvPicPr>
          <p:cNvPr id="12" name="Picture 11"/>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59290" y="6021147"/>
            <a:ext cx="481366" cy="352674"/>
          </a:xfrm>
          <a:prstGeom prst="rect">
            <a:avLst/>
          </a:prstGeom>
        </p:spPr>
      </p:pic>
      <p:pic>
        <p:nvPicPr>
          <p:cNvPr id="194" name="Picture 193"/>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219825" y="318987"/>
            <a:ext cx="1157288" cy="1462266"/>
          </a:xfrm>
          <a:prstGeom prst="roundRect">
            <a:avLst>
              <a:gd name="adj" fmla="val 4145"/>
            </a:avLst>
          </a:prstGeom>
          <a:noFill/>
          <a:ln>
            <a:solidFill>
              <a:schemeClr val="bg1">
                <a:lumMod val="85000"/>
              </a:schemeClr>
            </a:solidFill>
          </a:ln>
        </p:spPr>
      </p:pic>
      <p:pic>
        <p:nvPicPr>
          <p:cNvPr id="2" name="Picture 1"/>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6000"/>
                    </a14:imgEffect>
                  </a14:imgLayer>
                </a14:imgProps>
              </a:ext>
              <a:ext uri="{28A0092B-C50C-407E-A947-70E740481C1C}">
                <a14:useLocalDpi xmlns:a14="http://schemas.microsoft.com/office/drawing/2010/main" val="0"/>
              </a:ext>
            </a:extLst>
          </a:blip>
          <a:srcRect l="29926" t="3319" r="23061" b="6525"/>
          <a:stretch/>
        </p:blipFill>
        <p:spPr>
          <a:xfrm>
            <a:off x="6219825" y="1951515"/>
            <a:ext cx="1142752" cy="1453491"/>
          </a:xfrm>
          <a:prstGeom prst="roundRect">
            <a:avLst>
              <a:gd name="adj" fmla="val 4453"/>
            </a:avLst>
          </a:prstGeom>
          <a:ln>
            <a:solidFill>
              <a:schemeClr val="bg1">
                <a:lumMod val="85000"/>
              </a:schemeClr>
            </a:solidFill>
          </a:ln>
        </p:spPr>
      </p:pic>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21280" y="3557726"/>
            <a:ext cx="1157413" cy="1447036"/>
          </a:xfrm>
          <a:prstGeom prst="roundRect">
            <a:avLst>
              <a:gd name="adj" fmla="val 4019"/>
            </a:avLst>
          </a:prstGeom>
          <a:ln>
            <a:solidFill>
              <a:schemeClr val="bg1">
                <a:lumMod val="85000"/>
              </a:schemeClr>
            </a:solidFill>
          </a:ln>
        </p:spPr>
      </p:pic>
      <p:sp>
        <p:nvSpPr>
          <p:cNvPr id="183" name="Rectangle 182">
            <a:extLst>
              <a:ext uri="{FF2B5EF4-FFF2-40B4-BE49-F238E27FC236}">
                <a16:creationId xmlns:a16="http://schemas.microsoft.com/office/drawing/2014/main" id="{4102144A-45E1-744B-BC94-585EED38717E}"/>
              </a:ext>
            </a:extLst>
          </p:cNvPr>
          <p:cNvSpPr/>
          <p:nvPr/>
        </p:nvSpPr>
        <p:spPr>
          <a:xfrm>
            <a:off x="275587" y="2564162"/>
            <a:ext cx="1188353" cy="189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lumMod val="75000"/>
                    <a:lumOff val="25000"/>
                  </a:schemeClr>
                </a:solidFill>
                <a:latin typeface="Expo Office" pitchFamily="2" charset="-78"/>
                <a:cs typeface="Expo Office" pitchFamily="2" charset="-78"/>
              </a:rPr>
              <a:t>1-DAY </a:t>
            </a:r>
            <a:r>
              <a:rPr lang="en-GB" sz="900" dirty="0">
                <a:solidFill>
                  <a:schemeClr val="tx1">
                    <a:lumMod val="75000"/>
                    <a:lumOff val="25000"/>
                  </a:schemeClr>
                </a:solidFill>
                <a:latin typeface="Expo Office" pitchFamily="2" charset="-78"/>
                <a:cs typeface="Expo Office" pitchFamily="2" charset="-78"/>
              </a:rPr>
              <a:t>ITINERARY</a:t>
            </a:r>
          </a:p>
        </p:txBody>
      </p:sp>
      <p:pic>
        <p:nvPicPr>
          <p:cNvPr id="187" name="Picture 186">
            <a:extLst>
              <a:ext uri="{FF2B5EF4-FFF2-40B4-BE49-F238E27FC236}">
                <a16:creationId xmlns:a16="http://schemas.microsoft.com/office/drawing/2014/main" id="{CA192007-F5C7-9E4C-AAD0-A2199DB6AB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57335" y="1935619"/>
            <a:ext cx="1070108" cy="1436826"/>
          </a:xfrm>
          <a:custGeom>
            <a:avLst/>
            <a:gdLst>
              <a:gd name="connsiteX0" fmla="*/ 36309 w 1070108"/>
              <a:gd name="connsiteY0" fmla="*/ 0 h 1444304"/>
              <a:gd name="connsiteX1" fmla="*/ 1033799 w 1070108"/>
              <a:gd name="connsiteY1" fmla="*/ 0 h 1444304"/>
              <a:gd name="connsiteX2" fmla="*/ 1070108 w 1070108"/>
              <a:gd name="connsiteY2" fmla="*/ 36309 h 1444304"/>
              <a:gd name="connsiteX3" fmla="*/ 1070108 w 1070108"/>
              <a:gd name="connsiteY3" fmla="*/ 1407995 h 1444304"/>
              <a:gd name="connsiteX4" fmla="*/ 1033799 w 1070108"/>
              <a:gd name="connsiteY4" fmla="*/ 1444304 h 1444304"/>
              <a:gd name="connsiteX5" fmla="*/ 36309 w 1070108"/>
              <a:gd name="connsiteY5" fmla="*/ 1444304 h 1444304"/>
              <a:gd name="connsiteX6" fmla="*/ 0 w 1070108"/>
              <a:gd name="connsiteY6" fmla="*/ 1407995 h 1444304"/>
              <a:gd name="connsiteX7" fmla="*/ 0 w 1070108"/>
              <a:gd name="connsiteY7" fmla="*/ 36309 h 1444304"/>
              <a:gd name="connsiteX8" fmla="*/ 36309 w 1070108"/>
              <a:gd name="connsiteY8" fmla="*/ 0 h 144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0108" h="1444304">
                <a:moveTo>
                  <a:pt x="36309" y="0"/>
                </a:moveTo>
                <a:lnTo>
                  <a:pt x="1033799" y="0"/>
                </a:lnTo>
                <a:cubicBezTo>
                  <a:pt x="1053852" y="0"/>
                  <a:pt x="1070108" y="16256"/>
                  <a:pt x="1070108" y="36309"/>
                </a:cubicBezTo>
                <a:lnTo>
                  <a:pt x="1070108" y="1407995"/>
                </a:lnTo>
                <a:cubicBezTo>
                  <a:pt x="1070108" y="1428048"/>
                  <a:pt x="1053852" y="1444304"/>
                  <a:pt x="1033799" y="1444304"/>
                </a:cubicBezTo>
                <a:lnTo>
                  <a:pt x="36309" y="1444304"/>
                </a:lnTo>
                <a:cubicBezTo>
                  <a:pt x="16256" y="1444304"/>
                  <a:pt x="0" y="1428048"/>
                  <a:pt x="0" y="1407995"/>
                </a:cubicBezTo>
                <a:lnTo>
                  <a:pt x="0" y="36309"/>
                </a:lnTo>
                <a:cubicBezTo>
                  <a:pt x="0" y="16256"/>
                  <a:pt x="16256" y="0"/>
                  <a:pt x="36309" y="0"/>
                </a:cubicBezTo>
                <a:close/>
              </a:path>
            </a:pathLst>
          </a:custGeom>
        </p:spPr>
      </p:pic>
      <p:sp>
        <p:nvSpPr>
          <p:cNvPr id="184" name="TextBox 183">
            <a:extLst>
              <a:ext uri="{FF2B5EF4-FFF2-40B4-BE49-F238E27FC236}">
                <a16:creationId xmlns:a16="http://schemas.microsoft.com/office/drawing/2014/main" id="{8BB0EB26-E4D4-204E-8479-9737802956C6}"/>
              </a:ext>
            </a:extLst>
          </p:cNvPr>
          <p:cNvSpPr txBox="1"/>
          <p:nvPr/>
        </p:nvSpPr>
        <p:spPr>
          <a:xfrm>
            <a:off x="-45138" y="6685039"/>
            <a:ext cx="1986454" cy="200055"/>
          </a:xfrm>
          <a:prstGeom prst="rect">
            <a:avLst/>
          </a:prstGeom>
          <a:noFill/>
        </p:spPr>
        <p:txBody>
          <a:bodyPr wrap="square" rtlCol="0">
            <a:spAutoFit/>
          </a:bodyPr>
          <a:lstStyle/>
          <a:p>
            <a:r>
              <a:rPr lang="en-GB" sz="700" dirty="0">
                <a:solidFill>
                  <a:schemeClr val="bg1"/>
                </a:solidFill>
                <a:latin typeface="Expo Office" pitchFamily="2" charset="-78"/>
                <a:cs typeface="Expo Office" pitchFamily="2" charset="-78"/>
              </a:rPr>
              <a:t>VERSION: APR 2021</a:t>
            </a:r>
          </a:p>
        </p:txBody>
      </p:sp>
      <p:sp>
        <p:nvSpPr>
          <p:cNvPr id="198" name="Rectangular Callout 197">
            <a:extLst>
              <a:ext uri="{FF2B5EF4-FFF2-40B4-BE49-F238E27FC236}">
                <a16:creationId xmlns:a16="http://schemas.microsoft.com/office/drawing/2014/main" id="{4F09A056-77E9-2444-A0A7-5C6B21725B46}"/>
              </a:ext>
            </a:extLst>
          </p:cNvPr>
          <p:cNvSpPr/>
          <p:nvPr/>
        </p:nvSpPr>
        <p:spPr>
          <a:xfrm>
            <a:off x="8350972" y="5134114"/>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5" name="Picture 184">
            <a:extLst>
              <a:ext uri="{FF2B5EF4-FFF2-40B4-BE49-F238E27FC236}">
                <a16:creationId xmlns:a16="http://schemas.microsoft.com/office/drawing/2014/main" id="{95192384-CE82-274B-91C4-3837AFAAF0E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50017" y="325391"/>
            <a:ext cx="1087090" cy="1463757"/>
          </a:xfrm>
          <a:custGeom>
            <a:avLst/>
            <a:gdLst>
              <a:gd name="connsiteX0" fmla="*/ 56898 w 1087090"/>
              <a:gd name="connsiteY0" fmla="*/ 0 h 1450084"/>
              <a:gd name="connsiteX1" fmla="*/ 1030192 w 1087090"/>
              <a:gd name="connsiteY1" fmla="*/ 0 h 1450084"/>
              <a:gd name="connsiteX2" fmla="*/ 1087090 w 1087090"/>
              <a:gd name="connsiteY2" fmla="*/ 56898 h 1450084"/>
              <a:gd name="connsiteX3" fmla="*/ 1087090 w 1087090"/>
              <a:gd name="connsiteY3" fmla="*/ 1393186 h 1450084"/>
              <a:gd name="connsiteX4" fmla="*/ 1030192 w 1087090"/>
              <a:gd name="connsiteY4" fmla="*/ 1450084 h 1450084"/>
              <a:gd name="connsiteX5" fmla="*/ 56898 w 1087090"/>
              <a:gd name="connsiteY5" fmla="*/ 1450084 h 1450084"/>
              <a:gd name="connsiteX6" fmla="*/ 0 w 1087090"/>
              <a:gd name="connsiteY6" fmla="*/ 1393186 h 1450084"/>
              <a:gd name="connsiteX7" fmla="*/ 0 w 1087090"/>
              <a:gd name="connsiteY7" fmla="*/ 56898 h 1450084"/>
              <a:gd name="connsiteX8" fmla="*/ 56898 w 1087090"/>
              <a:gd name="connsiteY8" fmla="*/ 0 h 14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90" h="1450084">
                <a:moveTo>
                  <a:pt x="56898" y="0"/>
                </a:moveTo>
                <a:lnTo>
                  <a:pt x="1030192" y="0"/>
                </a:lnTo>
                <a:cubicBezTo>
                  <a:pt x="1061616" y="0"/>
                  <a:pt x="1087090" y="25474"/>
                  <a:pt x="1087090" y="56898"/>
                </a:cubicBezTo>
                <a:lnTo>
                  <a:pt x="1087090" y="1393186"/>
                </a:lnTo>
                <a:cubicBezTo>
                  <a:pt x="1087090" y="1424610"/>
                  <a:pt x="1061616" y="1450084"/>
                  <a:pt x="1030192" y="1450084"/>
                </a:cubicBezTo>
                <a:lnTo>
                  <a:pt x="56898" y="1450084"/>
                </a:lnTo>
                <a:cubicBezTo>
                  <a:pt x="25474" y="1450084"/>
                  <a:pt x="0" y="1424610"/>
                  <a:pt x="0" y="1393186"/>
                </a:cubicBezTo>
                <a:lnTo>
                  <a:pt x="0" y="56898"/>
                </a:lnTo>
                <a:cubicBezTo>
                  <a:pt x="0" y="25474"/>
                  <a:pt x="25474" y="0"/>
                  <a:pt x="56898" y="0"/>
                </a:cubicBezTo>
                <a:close/>
              </a:path>
            </a:pathLst>
          </a:custGeom>
        </p:spPr>
      </p:pic>
      <p:sp>
        <p:nvSpPr>
          <p:cNvPr id="84" name="Rectangle 83">
            <a:extLst>
              <a:ext uri="{FF2B5EF4-FFF2-40B4-BE49-F238E27FC236}">
                <a16:creationId xmlns:a16="http://schemas.microsoft.com/office/drawing/2014/main" id="{32592605-C4A6-984B-B67B-77E714A9293A}"/>
              </a:ext>
            </a:extLst>
          </p:cNvPr>
          <p:cNvSpPr/>
          <p:nvPr/>
        </p:nvSpPr>
        <p:spPr>
          <a:xfrm>
            <a:off x="3669961" y="5231757"/>
            <a:ext cx="2532341" cy="400110"/>
          </a:xfrm>
          <a:prstGeom prst="rect">
            <a:avLst/>
          </a:prstGeom>
        </p:spPr>
        <p:txBody>
          <a:bodyPr wrap="square">
            <a:spAutoFit/>
          </a:bodyPr>
          <a:lstStyle/>
          <a:p>
            <a:pPr lvl="0"/>
            <a:r>
              <a:rPr lang="en-US" sz="1000" b="1" dirty="0">
                <a:solidFill>
                  <a:schemeClr val="tx1">
                    <a:lumMod val="95000"/>
                    <a:lumOff val="5000"/>
                  </a:schemeClr>
                </a:solidFill>
                <a:latin typeface="Expo Office" panose="00000500000000000000" pitchFamily="50" charset="-78"/>
                <a:ea typeface="Verdana" panose="020B0604030504040204" pitchFamily="34" charset="0"/>
                <a:cs typeface="Expo Office" panose="00000500000000000000" pitchFamily="50" charset="-78"/>
              </a:rPr>
              <a:t>EXPLORE THE FUTURE OF INTELLIGENT MOBILITY CARS</a:t>
            </a:r>
          </a:p>
        </p:txBody>
      </p:sp>
      <p:sp>
        <p:nvSpPr>
          <p:cNvPr id="85" name="Rectangle 84">
            <a:extLst>
              <a:ext uri="{FF2B5EF4-FFF2-40B4-BE49-F238E27FC236}">
                <a16:creationId xmlns:a16="http://schemas.microsoft.com/office/drawing/2014/main" id="{B45D4842-259C-E441-AD35-FCAF415E29F6}"/>
              </a:ext>
            </a:extLst>
          </p:cNvPr>
          <p:cNvSpPr/>
          <p:nvPr/>
        </p:nvSpPr>
        <p:spPr>
          <a:xfrm>
            <a:off x="3676903" y="5583246"/>
            <a:ext cx="2523336" cy="830997"/>
          </a:xfrm>
          <a:prstGeom prst="rect">
            <a:avLst/>
          </a:prstGeom>
        </p:spPr>
        <p:txBody>
          <a:bodyPr wrap="square">
            <a:spAutoFit/>
          </a:bodyPr>
          <a:lstStyle/>
          <a:p>
            <a:r>
              <a:rPr lang="en-US" sz="800" dirty="0">
                <a:solidFill>
                  <a:schemeClr val="tx1">
                    <a:lumMod val="95000"/>
                    <a:lumOff val="5000"/>
                  </a:schemeClr>
                </a:solidFill>
                <a:latin typeface="Expo Office" panose="00000500000000000000" pitchFamily="50" charset="-78"/>
                <a:ea typeface="Verdana" panose="020B0604030504040204" pitchFamily="34" charset="0"/>
                <a:cs typeface="Expo Office" panose="00000500000000000000" pitchFamily="50" charset="-78"/>
              </a:rPr>
              <a:t>Discover Nissan’s flagship electric vehicle and next generation cars featuring advanced state-of-the-art technologies. Nissan LEAF, the car that has been sold in the thousands, is set to lead the way to mobility in the future with more than its impact on zero emissions.</a:t>
            </a:r>
          </a:p>
        </p:txBody>
      </p:sp>
      <p:sp>
        <p:nvSpPr>
          <p:cNvPr id="88" name="Rectangle 87">
            <a:extLst>
              <a:ext uri="{FF2B5EF4-FFF2-40B4-BE49-F238E27FC236}">
                <a16:creationId xmlns:a16="http://schemas.microsoft.com/office/drawing/2014/main" id="{8F72ECDF-CEC5-4371-9283-107D3B1F0DC8}"/>
              </a:ext>
            </a:extLst>
          </p:cNvPr>
          <p:cNvSpPr/>
          <p:nvPr/>
        </p:nvSpPr>
        <p:spPr>
          <a:xfrm>
            <a:off x="8369722" y="3989381"/>
            <a:ext cx="2493681" cy="830997"/>
          </a:xfrm>
          <a:prstGeom prst="rect">
            <a:avLst/>
          </a:prstGeom>
        </p:spPr>
        <p:txBody>
          <a:bodyPr wrap="square">
            <a:spAutoFit/>
          </a:bodyPr>
          <a:lstStyle/>
          <a:p>
            <a:pPr>
              <a:spcAft>
                <a:spcPts val="300"/>
              </a:spcAft>
            </a:pPr>
            <a:r>
              <a:rPr lang="en-US" sz="800" dirty="0">
                <a:latin typeface="Expo Office" pitchFamily="2" charset="-78"/>
                <a:cs typeface="Expo Office" pitchFamily="2" charset="-78"/>
              </a:rPr>
              <a:t>Learn about solar power and AI that help drive ENOC’s service station of the future. Observe how wind turbines and waste water recycling assist in creating alternative energy. See how data analytics and sensors can cut queueing times</a:t>
            </a:r>
          </a:p>
        </p:txBody>
      </p:sp>
      <p:sp>
        <p:nvSpPr>
          <p:cNvPr id="90" name="Rectangle 89">
            <a:extLst>
              <a:ext uri="{FF2B5EF4-FFF2-40B4-BE49-F238E27FC236}">
                <a16:creationId xmlns:a16="http://schemas.microsoft.com/office/drawing/2014/main" id="{C4DD98F1-69DD-48AC-85C1-280689A77734}"/>
              </a:ext>
            </a:extLst>
          </p:cNvPr>
          <p:cNvSpPr/>
          <p:nvPr/>
        </p:nvSpPr>
        <p:spPr>
          <a:xfrm>
            <a:off x="8374074" y="3618146"/>
            <a:ext cx="1771688"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MEET THE AI SERVICE STATION OF THE FUTURE</a:t>
            </a:r>
          </a:p>
        </p:txBody>
      </p:sp>
      <p:pic>
        <p:nvPicPr>
          <p:cNvPr id="93" name="Picture 92">
            <a:extLst>
              <a:ext uri="{FF2B5EF4-FFF2-40B4-BE49-F238E27FC236}">
                <a16:creationId xmlns:a16="http://schemas.microsoft.com/office/drawing/2014/main" id="{72533907-4F17-4C94-9287-98D3D01382FA}"/>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10838987" y="3561347"/>
            <a:ext cx="1155939" cy="1465961"/>
          </a:xfrm>
          <a:prstGeom prst="roundRect">
            <a:avLst>
              <a:gd name="adj" fmla="val 4145"/>
            </a:avLst>
          </a:prstGeom>
          <a:noFill/>
          <a:ln>
            <a:solidFill>
              <a:schemeClr val="bg1">
                <a:lumMod val="85000"/>
              </a:schemeClr>
            </a:solidFill>
          </a:ln>
        </p:spPr>
      </p:pic>
      <p:pic>
        <p:nvPicPr>
          <p:cNvPr id="94" name="Picture 93"/>
          <p:cNvPicPr>
            <a:picLocks noChangeAspect="1"/>
          </p:cNvPicPr>
          <p:nvPr/>
        </p:nvPicPr>
        <p:blipFill rotWithShape="1">
          <a:blip r:embed="rId16" cstate="print">
            <a:extLst>
              <a:ext uri="{28A0092B-C50C-407E-A947-70E740481C1C}">
                <a14:useLocalDpi xmlns:a14="http://schemas.microsoft.com/office/drawing/2010/main" val="0"/>
              </a:ext>
            </a:extLst>
          </a:blip>
          <a:srcRect l="22857" t="16539" r="32899" b="344"/>
          <a:stretch/>
        </p:blipFill>
        <p:spPr>
          <a:xfrm>
            <a:off x="6240054" y="5182064"/>
            <a:ext cx="1157413" cy="1462577"/>
          </a:xfrm>
          <a:prstGeom prst="roundRect">
            <a:avLst>
              <a:gd name="adj" fmla="val 4019"/>
            </a:avLst>
          </a:prstGeom>
          <a:ln>
            <a:solidFill>
              <a:schemeClr val="bg1">
                <a:lumMod val="85000"/>
              </a:schemeClr>
            </a:solidFill>
          </a:ln>
        </p:spPr>
      </p:pic>
      <p:sp>
        <p:nvSpPr>
          <p:cNvPr id="81" name="Rectangle 80">
            <a:extLst>
              <a:ext uri="{FF2B5EF4-FFF2-40B4-BE49-F238E27FC236}">
                <a16:creationId xmlns:a16="http://schemas.microsoft.com/office/drawing/2014/main" id="{32592605-C4A6-984B-B67B-77E714A9293A}"/>
              </a:ext>
            </a:extLst>
          </p:cNvPr>
          <p:cNvSpPr/>
          <p:nvPr/>
        </p:nvSpPr>
        <p:spPr>
          <a:xfrm>
            <a:off x="8354445" y="5214198"/>
            <a:ext cx="2452492"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ENTER A WORLD OF CHARMING HIGH TECH IN THAILAND</a:t>
            </a:r>
          </a:p>
        </p:txBody>
      </p:sp>
      <p:sp>
        <p:nvSpPr>
          <p:cNvPr id="89" name="Rectangle 88">
            <a:extLst>
              <a:ext uri="{FF2B5EF4-FFF2-40B4-BE49-F238E27FC236}">
                <a16:creationId xmlns:a16="http://schemas.microsoft.com/office/drawing/2014/main" id="{B45D4842-259C-E441-AD35-FCAF415E29F6}"/>
              </a:ext>
            </a:extLst>
          </p:cNvPr>
          <p:cNvSpPr/>
          <p:nvPr/>
        </p:nvSpPr>
        <p:spPr>
          <a:xfrm>
            <a:off x="8349433" y="5565315"/>
            <a:ext cx="2538743" cy="707886"/>
          </a:xfrm>
          <a:prstGeom prst="rect">
            <a:avLst/>
          </a:prstGeom>
        </p:spPr>
        <p:txBody>
          <a:bodyPr wrap="square">
            <a:spAutoFit/>
          </a:bodyPr>
          <a:lstStyle/>
          <a:p>
            <a:r>
              <a:rPr lang="en-US" sz="800" dirty="0">
                <a:latin typeface="Expo Office" pitchFamily="2" charset="-78"/>
                <a:cs typeface="Expo Office" pitchFamily="2" charset="-78"/>
              </a:rPr>
              <a:t>Experience Thai hospitality and innovation and </a:t>
            </a:r>
            <a:r>
              <a:rPr lang="en-US" sz="800" dirty="0" err="1">
                <a:latin typeface="Expo Office" pitchFamily="2" charset="-78"/>
                <a:cs typeface="Expo Office" pitchFamily="2" charset="-78"/>
              </a:rPr>
              <a:t>flora.The</a:t>
            </a:r>
            <a:r>
              <a:rPr lang="en-US" sz="800" dirty="0">
                <a:latin typeface="Expo Office" pitchFamily="2" charset="-78"/>
                <a:cs typeface="Expo Office" pitchFamily="2" charset="-78"/>
              </a:rPr>
              <a:t> nation will present its capabilities in digital innovation and technology in transportation, logistics, digital connectivity and personal mobility. </a:t>
            </a:r>
          </a:p>
        </p:txBody>
      </p:sp>
      <p:pic>
        <p:nvPicPr>
          <p:cNvPr id="95" name="Picture 94"/>
          <p:cNvPicPr>
            <a:picLocks noChangeAspect="1"/>
          </p:cNvPicPr>
          <p:nvPr/>
        </p:nvPicPr>
        <p:blipFill rotWithShape="1">
          <a:blip r:embed="rId17" cstate="hqprint">
            <a:extLst>
              <a:ext uri="{28A0092B-C50C-407E-A947-70E740481C1C}">
                <a14:useLocalDpi xmlns:a14="http://schemas.microsoft.com/office/drawing/2010/main"/>
              </a:ext>
            </a:extLst>
          </a:blip>
          <a:srcRect l="14159" t="8390" b="7137"/>
          <a:stretch/>
        </p:blipFill>
        <p:spPr>
          <a:xfrm>
            <a:off x="10849561" y="5128272"/>
            <a:ext cx="1167583" cy="1461945"/>
          </a:xfrm>
          <a:prstGeom prst="roundRect">
            <a:avLst>
              <a:gd name="adj" fmla="val 4145"/>
            </a:avLst>
          </a:prstGeom>
          <a:noFill/>
          <a:ln>
            <a:solidFill>
              <a:schemeClr val="bg1">
                <a:lumMod val="85000"/>
              </a:schemeClr>
            </a:solidFill>
          </a:ln>
        </p:spPr>
      </p:pic>
      <p:grpSp>
        <p:nvGrpSpPr>
          <p:cNvPr id="96" name="Group 95">
            <a:extLst>
              <a:ext uri="{FF2B5EF4-FFF2-40B4-BE49-F238E27FC236}">
                <a16:creationId xmlns:a16="http://schemas.microsoft.com/office/drawing/2014/main" id="{AE5762C5-4952-0E48-B3C5-E7FB5496BCE8}"/>
              </a:ext>
            </a:extLst>
          </p:cNvPr>
          <p:cNvGrpSpPr/>
          <p:nvPr/>
        </p:nvGrpSpPr>
        <p:grpSpPr>
          <a:xfrm>
            <a:off x="3710053" y="1557327"/>
            <a:ext cx="2401608" cy="194387"/>
            <a:chOff x="4108193" y="1543986"/>
            <a:chExt cx="2401608" cy="194387"/>
          </a:xfrm>
        </p:grpSpPr>
        <p:grpSp>
          <p:nvGrpSpPr>
            <p:cNvPr id="97" name="Group 96">
              <a:extLst>
                <a:ext uri="{FF2B5EF4-FFF2-40B4-BE49-F238E27FC236}">
                  <a16:creationId xmlns:a16="http://schemas.microsoft.com/office/drawing/2014/main" id="{04E7CF69-8CE3-184C-A67A-0479139F7176}"/>
                </a:ext>
              </a:extLst>
            </p:cNvPr>
            <p:cNvGrpSpPr/>
            <p:nvPr/>
          </p:nvGrpSpPr>
          <p:grpSpPr>
            <a:xfrm>
              <a:off x="5147511" y="1565691"/>
              <a:ext cx="685451" cy="169277"/>
              <a:chOff x="4911844" y="2416437"/>
              <a:chExt cx="685451" cy="169277"/>
            </a:xfrm>
          </p:grpSpPr>
          <p:sp>
            <p:nvSpPr>
              <p:cNvPr id="102" name="Pentagon 101">
                <a:extLst>
                  <a:ext uri="{FF2B5EF4-FFF2-40B4-BE49-F238E27FC236}">
                    <a16:creationId xmlns:a16="http://schemas.microsoft.com/office/drawing/2014/main" id="{BDE3D960-7359-2D42-85A4-CF074B942B57}"/>
                  </a:ext>
                </a:extLst>
              </p:cNvPr>
              <p:cNvSpPr/>
              <p:nvPr/>
            </p:nvSpPr>
            <p:spPr>
              <a:xfrm>
                <a:off x="4948518" y="2447050"/>
                <a:ext cx="648777" cy="10431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F541110D-44C3-2948-AC64-3ECE248C9A93}"/>
                  </a:ext>
                </a:extLst>
              </p:cNvPr>
              <p:cNvSpPr/>
              <p:nvPr/>
            </p:nvSpPr>
            <p:spPr>
              <a:xfrm>
                <a:off x="4911844" y="2416437"/>
                <a:ext cx="492443"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8" name="Group 97">
              <a:extLst>
                <a:ext uri="{FF2B5EF4-FFF2-40B4-BE49-F238E27FC236}">
                  <a16:creationId xmlns:a16="http://schemas.microsoft.com/office/drawing/2014/main" id="{16AE9C2B-DB07-EB4F-B2A5-B249F9057E23}"/>
                </a:ext>
              </a:extLst>
            </p:cNvPr>
            <p:cNvGrpSpPr/>
            <p:nvPr/>
          </p:nvGrpSpPr>
          <p:grpSpPr>
            <a:xfrm>
              <a:off x="4108193" y="1569096"/>
              <a:ext cx="1059948" cy="169277"/>
              <a:chOff x="4577743" y="2419842"/>
              <a:chExt cx="1059948" cy="169277"/>
            </a:xfrm>
          </p:grpSpPr>
          <p:sp>
            <p:nvSpPr>
              <p:cNvPr id="100" name="Pentagon 99">
                <a:extLst>
                  <a:ext uri="{FF2B5EF4-FFF2-40B4-BE49-F238E27FC236}">
                    <a16:creationId xmlns:a16="http://schemas.microsoft.com/office/drawing/2014/main" id="{28C7B099-B5DB-CC44-B68E-96E4CBB0DD7F}"/>
                  </a:ext>
                </a:extLst>
              </p:cNvPr>
              <p:cNvSpPr/>
              <p:nvPr/>
            </p:nvSpPr>
            <p:spPr>
              <a:xfrm>
                <a:off x="4625614" y="2447050"/>
                <a:ext cx="953154" cy="10431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14E7148D-393A-004B-BA20-79AC25AF5F64}"/>
                  </a:ext>
                </a:extLst>
              </p:cNvPr>
              <p:cNvSpPr/>
              <p:nvPr/>
            </p:nvSpPr>
            <p:spPr>
              <a:xfrm>
                <a:off x="4577743" y="2419842"/>
                <a:ext cx="1059948"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MOBILITY PAVILION</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99" name="Straight Connector 98">
              <a:extLst>
                <a:ext uri="{FF2B5EF4-FFF2-40B4-BE49-F238E27FC236}">
                  <a16:creationId xmlns:a16="http://schemas.microsoft.com/office/drawing/2014/main" id="{8288B275-6314-A244-B4BB-C14BB7FE1114}"/>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04" name="Group 103"/>
          <p:cNvGrpSpPr/>
          <p:nvPr/>
        </p:nvGrpSpPr>
        <p:grpSpPr>
          <a:xfrm>
            <a:off x="3723160" y="3202557"/>
            <a:ext cx="2399779" cy="194846"/>
            <a:chOff x="3712661" y="1592270"/>
            <a:chExt cx="2399779" cy="194846"/>
          </a:xfrm>
        </p:grpSpPr>
        <p:sp>
          <p:nvSpPr>
            <p:cNvPr id="105" name="Pentagon 104">
              <a:extLst>
                <a:ext uri="{FF2B5EF4-FFF2-40B4-BE49-F238E27FC236}">
                  <a16:creationId xmlns:a16="http://schemas.microsoft.com/office/drawing/2014/main" id="{9C6377C1-E197-2448-94D9-4A485BEF800D}"/>
                </a:ext>
              </a:extLst>
            </p:cNvPr>
            <p:cNvSpPr/>
            <p:nvPr/>
          </p:nvSpPr>
          <p:spPr>
            <a:xfrm>
              <a:off x="4430092" y="1652101"/>
              <a:ext cx="648777" cy="95498"/>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6" name="Group 105"/>
            <p:cNvGrpSpPr/>
            <p:nvPr/>
          </p:nvGrpSpPr>
          <p:grpSpPr>
            <a:xfrm>
              <a:off x="3712661" y="1592270"/>
              <a:ext cx="2399779" cy="194846"/>
              <a:chOff x="3712661" y="1592270"/>
              <a:chExt cx="2399779" cy="194846"/>
            </a:xfrm>
          </p:grpSpPr>
          <p:grpSp>
            <p:nvGrpSpPr>
              <p:cNvPr id="107" name="Group 106"/>
              <p:cNvGrpSpPr/>
              <p:nvPr/>
            </p:nvGrpSpPr>
            <p:grpSpPr>
              <a:xfrm>
                <a:off x="3712661" y="1592270"/>
                <a:ext cx="2399779" cy="189894"/>
                <a:chOff x="4110022" y="1557434"/>
                <a:chExt cx="2399779" cy="189894"/>
              </a:xfrm>
            </p:grpSpPr>
            <p:grpSp>
              <p:nvGrpSpPr>
                <p:cNvPr id="109" name="Group 108">
                  <a:extLst>
                    <a:ext uri="{FF2B5EF4-FFF2-40B4-BE49-F238E27FC236}">
                      <a16:creationId xmlns:a16="http://schemas.microsoft.com/office/drawing/2014/main" id="{081C7439-6304-E54F-B13F-FC1D779355AF}"/>
                    </a:ext>
                  </a:extLst>
                </p:cNvPr>
                <p:cNvGrpSpPr/>
                <p:nvPr/>
              </p:nvGrpSpPr>
              <p:grpSpPr>
                <a:xfrm>
                  <a:off x="4110022" y="1578051"/>
                  <a:ext cx="672895" cy="169277"/>
                  <a:chOff x="4579572" y="2428797"/>
                  <a:chExt cx="672895" cy="169277"/>
                </a:xfrm>
              </p:grpSpPr>
              <p:sp>
                <p:nvSpPr>
                  <p:cNvPr id="111" name="Pentagon 110">
                    <a:extLst>
                      <a:ext uri="{FF2B5EF4-FFF2-40B4-BE49-F238E27FC236}">
                        <a16:creationId xmlns:a16="http://schemas.microsoft.com/office/drawing/2014/main" id="{B010C47A-C9E0-AF40-9E87-C4817FE84092}"/>
                      </a:ext>
                    </a:extLst>
                  </p:cNvPr>
                  <p:cNvSpPr/>
                  <p:nvPr/>
                </p:nvSpPr>
                <p:spPr>
                  <a:xfrm>
                    <a:off x="4625614" y="2468011"/>
                    <a:ext cx="581711" cy="94638"/>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EC3C1C56-1437-CF40-B81A-C09A08752620}"/>
                      </a:ext>
                    </a:extLst>
                  </p:cNvPr>
                  <p:cNvSpPr/>
                  <p:nvPr/>
                </p:nvSpPr>
                <p:spPr>
                  <a:xfrm>
                    <a:off x="4579572" y="2428797"/>
                    <a:ext cx="672895"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solidFill>
                          <a:prstClr val="black"/>
                        </a:solidFill>
                        <a:latin typeface="Expo Office" pitchFamily="2" charset="-78"/>
                        <a:cs typeface="Expo Office" pitchFamily="2" charset="-78"/>
                      </a:rPr>
                      <a:t>DP WORLD</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10" name="Straight Connector 109">
                  <a:extLst>
                    <a:ext uri="{FF2B5EF4-FFF2-40B4-BE49-F238E27FC236}">
                      <a16:creationId xmlns:a16="http://schemas.microsoft.com/office/drawing/2014/main" id="{7C300164-EA73-4D48-98D4-BD0768B96772}"/>
                    </a:ext>
                  </a:extLst>
                </p:cNvPr>
                <p:cNvCxnSpPr/>
                <p:nvPr/>
              </p:nvCxnSpPr>
              <p:spPr>
                <a:xfrm>
                  <a:off x="4150147" y="1557434"/>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08" name="Rectangle 107">
                <a:extLst>
                  <a:ext uri="{FF2B5EF4-FFF2-40B4-BE49-F238E27FC236}">
                    <a16:creationId xmlns:a16="http://schemas.microsoft.com/office/drawing/2014/main" id="{147F0CBC-9194-C04A-B820-D13D825D1ABA}"/>
                  </a:ext>
                </a:extLst>
              </p:cNvPr>
              <p:cNvSpPr/>
              <p:nvPr/>
            </p:nvSpPr>
            <p:spPr>
              <a:xfrm>
                <a:off x="4396825" y="1617839"/>
                <a:ext cx="492443" cy="169277"/>
              </a:xfrm>
              <a:prstGeom prst="rect">
                <a:avLst/>
              </a:prstGeom>
            </p:spPr>
            <p:txBody>
              <a:bodyPr wrap="none">
                <a:spAutoFit/>
              </a:bodyPr>
              <a:lstStyle/>
              <a:p>
                <a:pPr lvl="0">
                  <a:defRPr/>
                </a:pPr>
                <a:r>
                  <a:rPr lang="en-US" sz="500" dirty="0">
                    <a:solidFill>
                      <a:prstClr val="black"/>
                    </a:solidFill>
                    <a:latin typeface="Expo Office" pitchFamily="2" charset="-78"/>
                    <a:cs typeface="Expo Office" pitchFamily="2" charset="-78"/>
                  </a:rPr>
                  <a:t>MOBILITY</a:t>
                </a:r>
              </a:p>
            </p:txBody>
          </p:sp>
        </p:grpSp>
      </p:grpSp>
      <p:grpSp>
        <p:nvGrpSpPr>
          <p:cNvPr id="113" name="Group 112"/>
          <p:cNvGrpSpPr/>
          <p:nvPr/>
        </p:nvGrpSpPr>
        <p:grpSpPr>
          <a:xfrm>
            <a:off x="3721757" y="4817409"/>
            <a:ext cx="2382057" cy="178974"/>
            <a:chOff x="4127744" y="1543986"/>
            <a:chExt cx="2382057" cy="178974"/>
          </a:xfrm>
        </p:grpSpPr>
        <p:grpSp>
          <p:nvGrpSpPr>
            <p:cNvPr id="114" name="Group 113">
              <a:extLst>
                <a:ext uri="{FF2B5EF4-FFF2-40B4-BE49-F238E27FC236}">
                  <a16:creationId xmlns:a16="http://schemas.microsoft.com/office/drawing/2014/main" id="{081C7439-6304-E54F-B13F-FC1D779355AF}"/>
                </a:ext>
              </a:extLst>
            </p:cNvPr>
            <p:cNvGrpSpPr/>
            <p:nvPr/>
          </p:nvGrpSpPr>
          <p:grpSpPr>
            <a:xfrm>
              <a:off x="4127744" y="1553683"/>
              <a:ext cx="689224" cy="169277"/>
              <a:chOff x="4597294" y="2404429"/>
              <a:chExt cx="689224" cy="169277"/>
            </a:xfrm>
          </p:grpSpPr>
          <p:sp>
            <p:nvSpPr>
              <p:cNvPr id="116" name="Pentagon 115">
                <a:extLst>
                  <a:ext uri="{FF2B5EF4-FFF2-40B4-BE49-F238E27FC236}">
                    <a16:creationId xmlns:a16="http://schemas.microsoft.com/office/drawing/2014/main" id="{B010C47A-C9E0-AF40-9E87-C4817FE84092}"/>
                  </a:ext>
                </a:extLst>
              </p:cNvPr>
              <p:cNvSpPr/>
              <p:nvPr/>
            </p:nvSpPr>
            <p:spPr>
              <a:xfrm>
                <a:off x="4625615" y="2436934"/>
                <a:ext cx="618960" cy="93713"/>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EC3C1C56-1437-CF40-B81A-C09A08752620}"/>
                  </a:ext>
                </a:extLst>
              </p:cNvPr>
              <p:cNvSpPr/>
              <p:nvPr/>
            </p:nvSpPr>
            <p:spPr>
              <a:xfrm>
                <a:off x="4597294" y="2404429"/>
                <a:ext cx="689224"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00" noProof="0" dirty="0">
                    <a:solidFill>
                      <a:prstClr val="black"/>
                    </a:solidFill>
                    <a:latin typeface="Expo Office" pitchFamily="2" charset="-78"/>
                    <a:cs typeface="Expo Office" pitchFamily="2" charset="-78"/>
                  </a:rPr>
                  <a:t>EMIRATES </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15" name="Straight Connector 114">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3690300" y="6441336"/>
            <a:ext cx="2429026" cy="188783"/>
            <a:chOff x="4080775" y="1543986"/>
            <a:chExt cx="2429026" cy="188783"/>
          </a:xfrm>
        </p:grpSpPr>
        <p:grpSp>
          <p:nvGrpSpPr>
            <p:cNvPr id="119" name="Group 118">
              <a:extLst>
                <a:ext uri="{FF2B5EF4-FFF2-40B4-BE49-F238E27FC236}">
                  <a16:creationId xmlns:a16="http://schemas.microsoft.com/office/drawing/2014/main" id="{081C7439-6304-E54F-B13F-FC1D779355AF}"/>
                </a:ext>
              </a:extLst>
            </p:cNvPr>
            <p:cNvGrpSpPr/>
            <p:nvPr/>
          </p:nvGrpSpPr>
          <p:grpSpPr>
            <a:xfrm>
              <a:off x="4080775" y="1563492"/>
              <a:ext cx="731450" cy="169277"/>
              <a:chOff x="4550325" y="2414238"/>
              <a:chExt cx="731450" cy="169277"/>
            </a:xfrm>
          </p:grpSpPr>
          <p:sp>
            <p:nvSpPr>
              <p:cNvPr id="121" name="Pentagon 120">
                <a:extLst>
                  <a:ext uri="{FF2B5EF4-FFF2-40B4-BE49-F238E27FC236}">
                    <a16:creationId xmlns:a16="http://schemas.microsoft.com/office/drawing/2014/main" id="{B010C47A-C9E0-AF40-9E87-C4817FE84092}"/>
                  </a:ext>
                </a:extLst>
              </p:cNvPr>
              <p:cNvSpPr/>
              <p:nvPr/>
            </p:nvSpPr>
            <p:spPr>
              <a:xfrm>
                <a:off x="4607687" y="2445204"/>
                <a:ext cx="618468" cy="1006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Rectangle 121">
                <a:extLst>
                  <a:ext uri="{FF2B5EF4-FFF2-40B4-BE49-F238E27FC236}">
                    <a16:creationId xmlns:a16="http://schemas.microsoft.com/office/drawing/2014/main" id="{EC3C1C56-1437-CF40-B81A-C09A08752620}"/>
                  </a:ext>
                </a:extLst>
              </p:cNvPr>
              <p:cNvSpPr/>
              <p:nvPr/>
            </p:nvSpPr>
            <p:spPr>
              <a:xfrm>
                <a:off x="4550325" y="2414238"/>
                <a:ext cx="731450"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NISSAN</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20" name="Straight Connector 119">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27" name="Pentagon 126">
            <a:extLst>
              <a:ext uri="{FF2B5EF4-FFF2-40B4-BE49-F238E27FC236}">
                <a16:creationId xmlns:a16="http://schemas.microsoft.com/office/drawing/2014/main" id="{76027610-765C-AD46-95B4-51300BE9E28C}"/>
              </a:ext>
            </a:extLst>
          </p:cNvPr>
          <p:cNvSpPr/>
          <p:nvPr/>
        </p:nvSpPr>
        <p:spPr>
          <a:xfrm>
            <a:off x="4467101" y="6491880"/>
            <a:ext cx="648757"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68169910-D8D5-F74D-90B8-97F07DF952AC}"/>
              </a:ext>
            </a:extLst>
          </p:cNvPr>
          <p:cNvSpPr/>
          <p:nvPr/>
        </p:nvSpPr>
        <p:spPr>
          <a:xfrm>
            <a:off x="4408812" y="6455891"/>
            <a:ext cx="780662" cy="169277"/>
          </a:xfrm>
          <a:prstGeom prst="rect">
            <a:avLst/>
          </a:prstGeom>
        </p:spPr>
        <p:txBody>
          <a:bodyPr wrap="square">
            <a:spAutoFit/>
          </a:bodyPr>
          <a:lstStyle/>
          <a:p>
            <a:pPr lvl="0">
              <a:defRPr/>
            </a:pPr>
            <a:r>
              <a:rPr lang="en-US" sz="500" dirty="0">
                <a:solidFill>
                  <a:prstClr val="black"/>
                </a:solidFill>
                <a:latin typeface="Expo Office" pitchFamily="2" charset="-78"/>
                <a:cs typeface="Expo Office" pitchFamily="2" charset="-78"/>
              </a:rPr>
              <a:t>MOBILITY</a:t>
            </a:r>
            <a:endParaRPr lang="en-GB" sz="500" dirty="0">
              <a:solidFill>
                <a:prstClr val="black"/>
              </a:solidFill>
            </a:endParaRPr>
          </a:p>
        </p:txBody>
      </p:sp>
      <p:sp>
        <p:nvSpPr>
          <p:cNvPr id="124" name="Rectangle 123">
            <a:extLst>
              <a:ext uri="{FF2B5EF4-FFF2-40B4-BE49-F238E27FC236}">
                <a16:creationId xmlns:a16="http://schemas.microsoft.com/office/drawing/2014/main" id="{68169910-D8D5-F74D-90B8-97F07DF952AC}"/>
              </a:ext>
            </a:extLst>
          </p:cNvPr>
          <p:cNvSpPr/>
          <p:nvPr/>
        </p:nvSpPr>
        <p:spPr>
          <a:xfrm>
            <a:off x="4411294" y="4821694"/>
            <a:ext cx="780662" cy="169277"/>
          </a:xfrm>
          <a:prstGeom prst="rect">
            <a:avLst/>
          </a:prstGeom>
        </p:spPr>
        <p:txBody>
          <a:bodyPr wrap="square">
            <a:spAutoFit/>
          </a:bodyPr>
          <a:lstStyle/>
          <a:p>
            <a:pPr lvl="0">
              <a:defRPr/>
            </a:pPr>
            <a:r>
              <a:rPr lang="en-US" sz="500" dirty="0">
                <a:solidFill>
                  <a:prstClr val="black"/>
                </a:solidFill>
                <a:latin typeface="Expo Office" pitchFamily="2" charset="-78"/>
                <a:cs typeface="Expo Office" pitchFamily="2" charset="-78"/>
              </a:rPr>
              <a:t>MOBILITY</a:t>
            </a:r>
            <a:endParaRPr lang="en-GB" sz="500" dirty="0">
              <a:solidFill>
                <a:prstClr val="black"/>
              </a:solidFill>
            </a:endParaRPr>
          </a:p>
        </p:txBody>
      </p:sp>
      <p:grpSp>
        <p:nvGrpSpPr>
          <p:cNvPr id="128" name="Group 127">
            <a:extLst>
              <a:ext uri="{FF2B5EF4-FFF2-40B4-BE49-F238E27FC236}">
                <a16:creationId xmlns:a16="http://schemas.microsoft.com/office/drawing/2014/main" id="{AE5762C5-4952-0E48-B3C5-E7FB5496BCE8}"/>
              </a:ext>
            </a:extLst>
          </p:cNvPr>
          <p:cNvGrpSpPr/>
          <p:nvPr/>
        </p:nvGrpSpPr>
        <p:grpSpPr>
          <a:xfrm>
            <a:off x="8452032" y="1566577"/>
            <a:ext cx="2359654" cy="271129"/>
            <a:chOff x="4131988" y="1528062"/>
            <a:chExt cx="2359654" cy="271129"/>
          </a:xfrm>
        </p:grpSpPr>
        <p:grpSp>
          <p:nvGrpSpPr>
            <p:cNvPr id="129" name="Group 128">
              <a:extLst>
                <a:ext uri="{FF2B5EF4-FFF2-40B4-BE49-F238E27FC236}">
                  <a16:creationId xmlns:a16="http://schemas.microsoft.com/office/drawing/2014/main" id="{04E7CF69-8CE3-184C-A67A-0479139F7176}"/>
                </a:ext>
              </a:extLst>
            </p:cNvPr>
            <p:cNvGrpSpPr/>
            <p:nvPr/>
          </p:nvGrpSpPr>
          <p:grpSpPr>
            <a:xfrm>
              <a:off x="4882890" y="1552970"/>
              <a:ext cx="681137" cy="246221"/>
              <a:chOff x="4647223" y="2403716"/>
              <a:chExt cx="681137" cy="246221"/>
            </a:xfrm>
          </p:grpSpPr>
          <p:sp>
            <p:nvSpPr>
              <p:cNvPr id="131" name="Pentagon 130">
                <a:extLst>
                  <a:ext uri="{FF2B5EF4-FFF2-40B4-BE49-F238E27FC236}">
                    <a16:creationId xmlns:a16="http://schemas.microsoft.com/office/drawing/2014/main" id="{BDE3D960-7359-2D42-85A4-CF074B942B57}"/>
                  </a:ext>
                </a:extLst>
              </p:cNvPr>
              <p:cNvSpPr/>
              <p:nvPr/>
            </p:nvSpPr>
            <p:spPr>
              <a:xfrm>
                <a:off x="4679583" y="2439938"/>
                <a:ext cx="648777" cy="102231"/>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F541110D-44C3-2948-AC64-3ECE248C9A93}"/>
                  </a:ext>
                </a:extLst>
              </p:cNvPr>
              <p:cNvSpPr/>
              <p:nvPr/>
            </p:nvSpPr>
            <p:spPr>
              <a:xfrm>
                <a:off x="4647223" y="2403716"/>
                <a:ext cx="492443" cy="246221"/>
              </a:xfrm>
              <a:prstGeom prst="rect">
                <a:avLst/>
              </a:prstGeom>
            </p:spPr>
            <p:txBody>
              <a:bodyPr wrap="none">
                <a:spAutoFit/>
              </a:bodyPr>
              <a:lstStyle/>
              <a:p>
                <a:pPr>
                  <a:defRPr/>
                </a:pPr>
                <a:r>
                  <a:rPr lang="en-US" sz="500" dirty="0">
                    <a:solidFill>
                      <a:prstClr val="black"/>
                    </a:solidFill>
                    <a:latin typeface="Expo Office" pitchFamily="2" charset="-78"/>
                    <a:cs typeface="Expo Office" pitchFamily="2" charset="-78"/>
                  </a:rPr>
                  <a:t>MOBILITY</a:t>
                </a:r>
                <a:endParaRPr lang="en-GB" sz="5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30" name="Straight Connector 129">
              <a:extLst>
                <a:ext uri="{FF2B5EF4-FFF2-40B4-BE49-F238E27FC236}">
                  <a16:creationId xmlns:a16="http://schemas.microsoft.com/office/drawing/2014/main" id="{8288B275-6314-A244-B4BB-C14BB7FE1114}"/>
                </a:ext>
              </a:extLst>
            </p:cNvPr>
            <p:cNvCxnSpPr/>
            <p:nvPr/>
          </p:nvCxnSpPr>
          <p:spPr>
            <a:xfrm>
              <a:off x="4131988" y="1528062"/>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33" name="Rectangle 132">
            <a:extLst>
              <a:ext uri="{FF2B5EF4-FFF2-40B4-BE49-F238E27FC236}">
                <a16:creationId xmlns:a16="http://schemas.microsoft.com/office/drawing/2014/main" id="{F541110D-44C3-2948-AC64-3ECE248C9A93}"/>
              </a:ext>
            </a:extLst>
          </p:cNvPr>
          <p:cNvSpPr/>
          <p:nvPr/>
        </p:nvSpPr>
        <p:spPr>
          <a:xfrm>
            <a:off x="8422032" y="1600168"/>
            <a:ext cx="410690"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Expo Office" pitchFamily="2" charset="-78"/>
                <a:ea typeface="+mn-ea"/>
                <a:cs typeface="Expo Office" pitchFamily="2" charset="-78"/>
              </a:rPr>
              <a:t>KOREA</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4" name="Straight Connector 133">
            <a:extLst>
              <a:ext uri="{FF2B5EF4-FFF2-40B4-BE49-F238E27FC236}">
                <a16:creationId xmlns:a16="http://schemas.microsoft.com/office/drawing/2014/main" id="{7C300164-EA73-4D48-98D4-BD0768B96772}"/>
              </a:ext>
            </a:extLst>
          </p:cNvPr>
          <p:cNvCxnSpPr/>
          <p:nvPr/>
        </p:nvCxnSpPr>
        <p:spPr>
          <a:xfrm>
            <a:off x="8467203" y="3187354"/>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4F261DEB-3E97-6B43-9122-FF2413915264}"/>
              </a:ext>
            </a:extLst>
          </p:cNvPr>
          <p:cNvGrpSpPr/>
          <p:nvPr/>
        </p:nvGrpSpPr>
        <p:grpSpPr>
          <a:xfrm>
            <a:off x="8401050" y="6379258"/>
            <a:ext cx="2351312" cy="195498"/>
            <a:chOff x="4124238" y="1543986"/>
            <a:chExt cx="2351312" cy="195498"/>
          </a:xfrm>
        </p:grpSpPr>
        <p:grpSp>
          <p:nvGrpSpPr>
            <p:cNvPr id="136" name="Group 135">
              <a:extLst>
                <a:ext uri="{FF2B5EF4-FFF2-40B4-BE49-F238E27FC236}">
                  <a16:creationId xmlns:a16="http://schemas.microsoft.com/office/drawing/2014/main" id="{40CA0DF1-B0E7-8848-A072-B33450A1D8B9}"/>
                </a:ext>
              </a:extLst>
            </p:cNvPr>
            <p:cNvGrpSpPr/>
            <p:nvPr/>
          </p:nvGrpSpPr>
          <p:grpSpPr>
            <a:xfrm>
              <a:off x="4861232" y="1570207"/>
              <a:ext cx="787994" cy="169277"/>
              <a:chOff x="4625565" y="2420953"/>
              <a:chExt cx="787994" cy="169277"/>
            </a:xfrm>
          </p:grpSpPr>
          <p:sp>
            <p:nvSpPr>
              <p:cNvPr id="141" name="Pentagon 140">
                <a:extLst>
                  <a:ext uri="{FF2B5EF4-FFF2-40B4-BE49-F238E27FC236}">
                    <a16:creationId xmlns:a16="http://schemas.microsoft.com/office/drawing/2014/main" id="{D2A145BA-93C6-6048-B1F0-1FFCA9D18B83}"/>
                  </a:ext>
                </a:extLst>
              </p:cNvPr>
              <p:cNvSpPr/>
              <p:nvPr/>
            </p:nvSpPr>
            <p:spPr>
              <a:xfrm>
                <a:off x="4662239" y="2455806"/>
                <a:ext cx="751320"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6C9F73D4-76C2-7747-B8FA-08747733364C}"/>
                  </a:ext>
                </a:extLst>
              </p:cNvPr>
              <p:cNvSpPr/>
              <p:nvPr/>
            </p:nvSpPr>
            <p:spPr>
              <a:xfrm>
                <a:off x="4625565" y="2420953"/>
                <a:ext cx="785031" cy="169277"/>
              </a:xfrm>
              <a:prstGeom prst="rect">
                <a:avLst/>
              </a:prstGeom>
            </p:spPr>
            <p:txBody>
              <a:bodyPr wrap="square">
                <a:spAutoFit/>
              </a:bodyPr>
              <a:lstStyle/>
              <a:p>
                <a:pPr lvl="0">
                  <a:defRPr/>
                </a:pPr>
                <a:r>
                  <a:rPr lang="en-US" sz="500" dirty="0">
                    <a:solidFill>
                      <a:prstClr val="black"/>
                    </a:solidFill>
                    <a:latin typeface="Expo Office" pitchFamily="2" charset="-78"/>
                    <a:cs typeface="Expo Office" pitchFamily="2" charset="-78"/>
                  </a:rPr>
                  <a:t>MOBILITY</a:t>
                </a:r>
                <a:endParaRPr lang="en-GB" sz="500" dirty="0">
                  <a:solidFill>
                    <a:prstClr val="black"/>
                  </a:solidFill>
                </a:endParaRPr>
              </a:p>
            </p:txBody>
          </p:sp>
        </p:grpSp>
        <p:grpSp>
          <p:nvGrpSpPr>
            <p:cNvPr id="137" name="Group 136">
              <a:extLst>
                <a:ext uri="{FF2B5EF4-FFF2-40B4-BE49-F238E27FC236}">
                  <a16:creationId xmlns:a16="http://schemas.microsoft.com/office/drawing/2014/main" id="{992CA7DD-E69A-A84F-B923-CB7ED1376A4E}"/>
                </a:ext>
              </a:extLst>
            </p:cNvPr>
            <p:cNvGrpSpPr/>
            <p:nvPr/>
          </p:nvGrpSpPr>
          <p:grpSpPr>
            <a:xfrm>
              <a:off x="4124238" y="1569513"/>
              <a:ext cx="736994" cy="169277"/>
              <a:chOff x="4593788" y="2420259"/>
              <a:chExt cx="736994" cy="169277"/>
            </a:xfrm>
          </p:grpSpPr>
          <p:sp>
            <p:nvSpPr>
              <p:cNvPr id="139" name="Pentagon 138">
                <a:extLst>
                  <a:ext uri="{FF2B5EF4-FFF2-40B4-BE49-F238E27FC236}">
                    <a16:creationId xmlns:a16="http://schemas.microsoft.com/office/drawing/2014/main" id="{63B82A06-8633-314D-A6E2-936B6A37363B}"/>
                  </a:ext>
                </a:extLst>
              </p:cNvPr>
              <p:cNvSpPr/>
              <p:nvPr/>
            </p:nvSpPr>
            <p:spPr>
              <a:xfrm>
                <a:off x="4625614" y="2455806"/>
                <a:ext cx="648757" cy="9555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F5F86B8E-2EFE-A147-AB71-F3860EBF8317}"/>
                  </a:ext>
                </a:extLst>
              </p:cNvPr>
              <p:cNvSpPr/>
              <p:nvPr/>
            </p:nvSpPr>
            <p:spPr>
              <a:xfrm>
                <a:off x="4593788" y="2420259"/>
                <a:ext cx="736994"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solidFill>
                      <a:prstClr val="black"/>
                    </a:solidFill>
                    <a:latin typeface="Expo Office" pitchFamily="2" charset="-78"/>
                    <a:cs typeface="Expo Office" pitchFamily="2" charset="-78"/>
                  </a:rPr>
                  <a:t>THAILAND</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38" name="Straight Connector 137">
              <a:extLst>
                <a:ext uri="{FF2B5EF4-FFF2-40B4-BE49-F238E27FC236}">
                  <a16:creationId xmlns:a16="http://schemas.microsoft.com/office/drawing/2014/main" id="{69369553-0A2A-674E-91C0-C44DA322C52C}"/>
                </a:ext>
              </a:extLst>
            </p:cNvPr>
            <p:cNvCxnSpPr>
              <a:cxnSpLocks/>
            </p:cNvCxnSpPr>
            <p:nvPr/>
          </p:nvCxnSpPr>
          <p:spPr>
            <a:xfrm>
              <a:off x="4150147" y="1543986"/>
              <a:ext cx="2325403"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BA132300-FD7B-4151-B24A-E8EF1F735A0D}"/>
              </a:ext>
            </a:extLst>
          </p:cNvPr>
          <p:cNvGrpSpPr/>
          <p:nvPr/>
        </p:nvGrpSpPr>
        <p:grpSpPr>
          <a:xfrm>
            <a:off x="8441647" y="4783289"/>
            <a:ext cx="2382057" cy="178974"/>
            <a:chOff x="4127744" y="1543986"/>
            <a:chExt cx="2382057" cy="178974"/>
          </a:xfrm>
        </p:grpSpPr>
        <p:grpSp>
          <p:nvGrpSpPr>
            <p:cNvPr id="161" name="Group 160">
              <a:extLst>
                <a:ext uri="{FF2B5EF4-FFF2-40B4-BE49-F238E27FC236}">
                  <a16:creationId xmlns:a16="http://schemas.microsoft.com/office/drawing/2014/main" id="{24462A1A-12C1-498D-81F1-FF6C8197EAFD}"/>
                </a:ext>
              </a:extLst>
            </p:cNvPr>
            <p:cNvGrpSpPr/>
            <p:nvPr/>
          </p:nvGrpSpPr>
          <p:grpSpPr>
            <a:xfrm>
              <a:off x="4127744" y="1553683"/>
              <a:ext cx="689224" cy="169277"/>
              <a:chOff x="4597294" y="2404429"/>
              <a:chExt cx="689224" cy="169277"/>
            </a:xfrm>
          </p:grpSpPr>
          <p:sp>
            <p:nvSpPr>
              <p:cNvPr id="163" name="Pentagon 233">
                <a:extLst>
                  <a:ext uri="{FF2B5EF4-FFF2-40B4-BE49-F238E27FC236}">
                    <a16:creationId xmlns:a16="http://schemas.microsoft.com/office/drawing/2014/main" id="{8EDE1F3A-59BC-4091-993B-037FC4953813}"/>
                  </a:ext>
                </a:extLst>
              </p:cNvPr>
              <p:cNvSpPr/>
              <p:nvPr/>
            </p:nvSpPr>
            <p:spPr>
              <a:xfrm>
                <a:off x="4625615" y="2436934"/>
                <a:ext cx="618960" cy="93713"/>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4" name="Rectangle 163">
                <a:extLst>
                  <a:ext uri="{FF2B5EF4-FFF2-40B4-BE49-F238E27FC236}">
                    <a16:creationId xmlns:a16="http://schemas.microsoft.com/office/drawing/2014/main" id="{4024695E-BAA8-4F84-B1E2-1E545983A1CC}"/>
                  </a:ext>
                </a:extLst>
              </p:cNvPr>
              <p:cNvSpPr/>
              <p:nvPr/>
            </p:nvSpPr>
            <p:spPr>
              <a:xfrm>
                <a:off x="4597294" y="2404429"/>
                <a:ext cx="689224"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ENOC</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62" name="Straight Connector 161">
              <a:extLst>
                <a:ext uri="{FF2B5EF4-FFF2-40B4-BE49-F238E27FC236}">
                  <a16:creationId xmlns:a16="http://schemas.microsoft.com/office/drawing/2014/main" id="{774F93B5-5558-4EC1-B549-3FACD822D9CD}"/>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65" name="Pentagon 260">
            <a:extLst>
              <a:ext uri="{FF2B5EF4-FFF2-40B4-BE49-F238E27FC236}">
                <a16:creationId xmlns:a16="http://schemas.microsoft.com/office/drawing/2014/main" id="{066AE6FD-A74F-4662-95BA-EAF85425FDA9}"/>
              </a:ext>
            </a:extLst>
          </p:cNvPr>
          <p:cNvSpPr/>
          <p:nvPr/>
        </p:nvSpPr>
        <p:spPr>
          <a:xfrm>
            <a:off x="8471501" y="3238539"/>
            <a:ext cx="648777" cy="102231"/>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44" name="Group 143">
            <a:extLst>
              <a:ext uri="{FF2B5EF4-FFF2-40B4-BE49-F238E27FC236}">
                <a16:creationId xmlns:a16="http://schemas.microsoft.com/office/drawing/2014/main" id="{BA132300-FD7B-4151-B24A-E8EF1F735A0D}"/>
              </a:ext>
            </a:extLst>
          </p:cNvPr>
          <p:cNvGrpSpPr/>
          <p:nvPr/>
        </p:nvGrpSpPr>
        <p:grpSpPr>
          <a:xfrm>
            <a:off x="8441647" y="4769435"/>
            <a:ext cx="2382057" cy="178974"/>
            <a:chOff x="4127744" y="1543986"/>
            <a:chExt cx="2382057" cy="178974"/>
          </a:xfrm>
        </p:grpSpPr>
        <p:grpSp>
          <p:nvGrpSpPr>
            <p:cNvPr id="145" name="Group 144">
              <a:extLst>
                <a:ext uri="{FF2B5EF4-FFF2-40B4-BE49-F238E27FC236}">
                  <a16:creationId xmlns:a16="http://schemas.microsoft.com/office/drawing/2014/main" id="{24462A1A-12C1-498D-81F1-FF6C8197EAFD}"/>
                </a:ext>
              </a:extLst>
            </p:cNvPr>
            <p:cNvGrpSpPr/>
            <p:nvPr/>
          </p:nvGrpSpPr>
          <p:grpSpPr>
            <a:xfrm>
              <a:off x="4127744" y="1553683"/>
              <a:ext cx="689224" cy="169277"/>
              <a:chOff x="4597294" y="2404429"/>
              <a:chExt cx="689224" cy="169277"/>
            </a:xfrm>
          </p:grpSpPr>
          <p:sp>
            <p:nvSpPr>
              <p:cNvPr id="147" name="Pentagon 233">
                <a:extLst>
                  <a:ext uri="{FF2B5EF4-FFF2-40B4-BE49-F238E27FC236}">
                    <a16:creationId xmlns:a16="http://schemas.microsoft.com/office/drawing/2014/main" id="{8EDE1F3A-59BC-4091-993B-037FC4953813}"/>
                  </a:ext>
                </a:extLst>
              </p:cNvPr>
              <p:cNvSpPr/>
              <p:nvPr/>
            </p:nvSpPr>
            <p:spPr>
              <a:xfrm>
                <a:off x="4625615" y="2436934"/>
                <a:ext cx="618960" cy="93713"/>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4024695E-BAA8-4F84-B1E2-1E545983A1CC}"/>
                  </a:ext>
                </a:extLst>
              </p:cNvPr>
              <p:cNvSpPr/>
              <p:nvPr/>
            </p:nvSpPr>
            <p:spPr>
              <a:xfrm>
                <a:off x="4597294" y="2404429"/>
                <a:ext cx="689224"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ENOC</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46" name="Straight Connector 145">
              <a:extLst>
                <a:ext uri="{FF2B5EF4-FFF2-40B4-BE49-F238E27FC236}">
                  <a16:creationId xmlns:a16="http://schemas.microsoft.com/office/drawing/2014/main" id="{774F93B5-5558-4EC1-B549-3FACD822D9CD}"/>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9" name="Rectangle 148">
            <a:extLst>
              <a:ext uri="{FF2B5EF4-FFF2-40B4-BE49-F238E27FC236}">
                <a16:creationId xmlns:a16="http://schemas.microsoft.com/office/drawing/2014/main" id="{68B8BB21-33F5-4D90-B8B9-3204592B1C8C}"/>
              </a:ext>
            </a:extLst>
          </p:cNvPr>
          <p:cNvSpPr/>
          <p:nvPr/>
        </p:nvSpPr>
        <p:spPr>
          <a:xfrm>
            <a:off x="8398305" y="3207344"/>
            <a:ext cx="848389" cy="246221"/>
          </a:xfrm>
          <a:prstGeom prst="rect">
            <a:avLst/>
          </a:prstGeom>
        </p:spPr>
        <p:txBody>
          <a:bodyPr wrap="square">
            <a:spAutoFit/>
          </a:bodyPr>
          <a:lstStyle/>
          <a:p>
            <a:r>
              <a:rPr lang="en-US" sz="500" dirty="0">
                <a:solidFill>
                  <a:prstClr val="black"/>
                </a:solidFill>
                <a:latin typeface="Expo Office" pitchFamily="2" charset="-78"/>
                <a:cs typeface="Expo Office" pitchFamily="2" charset="-78"/>
              </a:rPr>
              <a:t>MOBILITY</a:t>
            </a:r>
            <a:endParaRPr lang="en-GB" sz="500" dirty="0">
              <a:solidFill>
                <a:prstClr val="black"/>
              </a:solidFill>
            </a:endParaRPr>
          </a:p>
          <a:p>
            <a:endParaRPr lang="en-GB" sz="500" dirty="0">
              <a:latin typeface="Expo Office" pitchFamily="2" charset="-78"/>
              <a:cs typeface="Expo Office" pitchFamily="2" charset="-78"/>
            </a:endParaRPr>
          </a:p>
        </p:txBody>
      </p:sp>
    </p:spTree>
    <p:extLst>
      <p:ext uri="{BB962C8B-B14F-4D97-AF65-F5344CB8AC3E}">
        <p14:creationId xmlns:p14="http://schemas.microsoft.com/office/powerpoint/2010/main" val="21208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185">
            <a:extLst>
              <a:ext uri="{FF2B5EF4-FFF2-40B4-BE49-F238E27FC236}">
                <a16:creationId xmlns:a16="http://schemas.microsoft.com/office/drawing/2014/main" id="{2492B777-DC9F-3D4C-A4D6-AEF6653E1CEF}"/>
              </a:ext>
            </a:extLst>
          </p:cNvPr>
          <p:cNvPicPr>
            <a:picLocks noChangeAspect="1"/>
          </p:cNvPicPr>
          <p:nvPr/>
        </p:nvPicPr>
        <p:blipFill>
          <a:blip r:embed="rId3"/>
          <a:stretch>
            <a:fillRect/>
          </a:stretch>
        </p:blipFill>
        <p:spPr>
          <a:xfrm>
            <a:off x="1" y="0"/>
            <a:ext cx="12192000" cy="6858000"/>
          </a:xfrm>
          <a:prstGeom prst="rect">
            <a:avLst/>
          </a:prstGeom>
        </p:spPr>
      </p:pic>
      <p:sp>
        <p:nvSpPr>
          <p:cNvPr id="13" name="Rectangular Callout 12">
            <a:extLst>
              <a:ext uri="{FF2B5EF4-FFF2-40B4-BE49-F238E27FC236}">
                <a16:creationId xmlns:a16="http://schemas.microsoft.com/office/drawing/2014/main" id="{1BAC10C0-AC83-A64C-945A-E5600FE2B80D}"/>
              </a:ext>
            </a:extLst>
          </p:cNvPr>
          <p:cNvSpPr/>
          <p:nvPr/>
        </p:nvSpPr>
        <p:spPr>
          <a:xfrm>
            <a:off x="3634772" y="5182113"/>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7" name="Rectangular Callout 136">
            <a:extLst>
              <a:ext uri="{FF2B5EF4-FFF2-40B4-BE49-F238E27FC236}">
                <a16:creationId xmlns:a16="http://schemas.microsoft.com/office/drawing/2014/main" id="{6AD7B1F7-D822-E14E-B1AD-112B96150C44}"/>
              </a:ext>
            </a:extLst>
          </p:cNvPr>
          <p:cNvSpPr/>
          <p:nvPr/>
        </p:nvSpPr>
        <p:spPr>
          <a:xfrm>
            <a:off x="3639400" y="5170899"/>
            <a:ext cx="3358660"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9" name="Group 118"/>
          <p:cNvGrpSpPr/>
          <p:nvPr/>
        </p:nvGrpSpPr>
        <p:grpSpPr>
          <a:xfrm>
            <a:off x="3690300" y="6441336"/>
            <a:ext cx="2429026" cy="188783"/>
            <a:chOff x="4080775" y="1543986"/>
            <a:chExt cx="2429026" cy="188783"/>
          </a:xfrm>
        </p:grpSpPr>
        <p:grpSp>
          <p:nvGrpSpPr>
            <p:cNvPr id="120" name="Group 119">
              <a:extLst>
                <a:ext uri="{FF2B5EF4-FFF2-40B4-BE49-F238E27FC236}">
                  <a16:creationId xmlns:a16="http://schemas.microsoft.com/office/drawing/2014/main" id="{081C7439-6304-E54F-B13F-FC1D779355AF}"/>
                </a:ext>
              </a:extLst>
            </p:cNvPr>
            <p:cNvGrpSpPr/>
            <p:nvPr/>
          </p:nvGrpSpPr>
          <p:grpSpPr>
            <a:xfrm>
              <a:off x="4080775" y="1563492"/>
              <a:ext cx="731450" cy="169277"/>
              <a:chOff x="4550325" y="2414238"/>
              <a:chExt cx="731450" cy="169277"/>
            </a:xfrm>
          </p:grpSpPr>
          <p:sp>
            <p:nvSpPr>
              <p:cNvPr id="122" name="Pentagon 121">
                <a:extLst>
                  <a:ext uri="{FF2B5EF4-FFF2-40B4-BE49-F238E27FC236}">
                    <a16:creationId xmlns:a16="http://schemas.microsoft.com/office/drawing/2014/main" id="{B010C47A-C9E0-AF40-9E87-C4817FE84092}"/>
                  </a:ext>
                </a:extLst>
              </p:cNvPr>
              <p:cNvSpPr/>
              <p:nvPr/>
            </p:nvSpPr>
            <p:spPr>
              <a:xfrm>
                <a:off x="4607687" y="2445204"/>
                <a:ext cx="618468" cy="1006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EC3C1C56-1437-CF40-B81A-C09A08752620}"/>
                  </a:ext>
                </a:extLst>
              </p:cNvPr>
              <p:cNvSpPr/>
              <p:nvPr/>
            </p:nvSpPr>
            <p:spPr>
              <a:xfrm>
                <a:off x="4550325" y="2414238"/>
                <a:ext cx="731450"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ALWASL</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21" name="Straight Connector 120">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79" name="Picture 78"/>
          <p:cNvPicPr>
            <a:picLocks noChangeAspect="1"/>
          </p:cNvPicPr>
          <p:nvPr/>
        </p:nvPicPr>
        <p:blipFill rotWithShape="1">
          <a:blip r:embed="rId4" cstate="print">
            <a:extLst>
              <a:ext uri="{28A0092B-C50C-407E-A947-70E740481C1C}">
                <a14:useLocalDpi xmlns:a14="http://schemas.microsoft.com/office/drawing/2010/main" val="0"/>
              </a:ext>
            </a:extLst>
          </a:blip>
          <a:srcRect l="27755" t="444" r="46079" b="456"/>
          <a:stretch/>
        </p:blipFill>
        <p:spPr>
          <a:xfrm>
            <a:off x="-11621" y="-22186"/>
            <a:ext cx="2754821" cy="6925176"/>
          </a:xfrm>
          <a:prstGeom prst="rect">
            <a:avLst/>
          </a:prstGeom>
        </p:spPr>
      </p:pic>
      <p:sp>
        <p:nvSpPr>
          <p:cNvPr id="16" name="Rectangular Callout 15">
            <a:extLst>
              <a:ext uri="{FF2B5EF4-FFF2-40B4-BE49-F238E27FC236}">
                <a16:creationId xmlns:a16="http://schemas.microsoft.com/office/drawing/2014/main" id="{542F10A4-BC44-C345-BC08-B577D87B1533}"/>
              </a:ext>
            </a:extLst>
          </p:cNvPr>
          <p:cNvSpPr/>
          <p:nvPr/>
        </p:nvSpPr>
        <p:spPr>
          <a:xfrm>
            <a:off x="3644298" y="32403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ular Callout 23">
            <a:extLst>
              <a:ext uri="{FF2B5EF4-FFF2-40B4-BE49-F238E27FC236}">
                <a16:creationId xmlns:a16="http://schemas.microsoft.com/office/drawing/2014/main" id="{9FC4DEF5-F39D-0545-A003-D496BBC20216}"/>
              </a:ext>
            </a:extLst>
          </p:cNvPr>
          <p:cNvSpPr/>
          <p:nvPr/>
        </p:nvSpPr>
        <p:spPr>
          <a:xfrm>
            <a:off x="8326169" y="5182113"/>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ular Callout 25">
            <a:extLst>
              <a:ext uri="{FF2B5EF4-FFF2-40B4-BE49-F238E27FC236}">
                <a16:creationId xmlns:a16="http://schemas.microsoft.com/office/drawing/2014/main" id="{8A5DE66E-A8C1-D243-A5F8-6A690EE9F632}"/>
              </a:ext>
            </a:extLst>
          </p:cNvPr>
          <p:cNvSpPr/>
          <p:nvPr/>
        </p:nvSpPr>
        <p:spPr>
          <a:xfrm>
            <a:off x="8326169" y="195151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 name="Straight Connector 38">
            <a:extLst>
              <a:ext uri="{FF2B5EF4-FFF2-40B4-BE49-F238E27FC236}">
                <a16:creationId xmlns:a16="http://schemas.microsoft.com/office/drawing/2014/main" id="{BD09EEE1-CD7F-FE48-9D0E-9CE694623832}"/>
              </a:ext>
            </a:extLst>
          </p:cNvPr>
          <p:cNvCxnSpPr>
            <a:cxnSpLocks/>
          </p:cNvCxnSpPr>
          <p:nvPr/>
        </p:nvCxnSpPr>
        <p:spPr>
          <a:xfrm>
            <a:off x="3204922" y="761270"/>
            <a:ext cx="0" cy="548861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90FA37E-DFB5-C143-A135-A2A5D2108EEE}"/>
              </a:ext>
            </a:extLst>
          </p:cNvPr>
          <p:cNvCxnSpPr>
            <a:cxnSpLocks/>
          </p:cNvCxnSpPr>
          <p:nvPr/>
        </p:nvCxnSpPr>
        <p:spPr>
          <a:xfrm>
            <a:off x="7903571" y="430567"/>
            <a:ext cx="0" cy="510909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8EE2CAE-B5F5-3541-B983-7C1D94E9F6A0}"/>
              </a:ext>
            </a:extLst>
          </p:cNvPr>
          <p:cNvCxnSpPr>
            <a:cxnSpLocks/>
          </p:cNvCxnSpPr>
          <p:nvPr/>
        </p:nvCxnSpPr>
        <p:spPr>
          <a:xfrm flipV="1">
            <a:off x="3094761" y="6260233"/>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61A77F3-8A4D-2D44-BC55-875B5BD78E0A}"/>
              </a:ext>
            </a:extLst>
          </p:cNvPr>
          <p:cNvCxnSpPr>
            <a:cxnSpLocks/>
          </p:cNvCxnSpPr>
          <p:nvPr/>
        </p:nvCxnSpPr>
        <p:spPr>
          <a:xfrm flipV="1">
            <a:off x="3094761" y="6324625"/>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0ADA00F-7D09-6848-A38C-CE6160EA8E4E}"/>
              </a:ext>
            </a:extLst>
          </p:cNvPr>
          <p:cNvCxnSpPr>
            <a:cxnSpLocks/>
          </p:cNvCxnSpPr>
          <p:nvPr/>
        </p:nvCxnSpPr>
        <p:spPr>
          <a:xfrm flipV="1">
            <a:off x="7774546" y="259644"/>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8F291B-B2F4-DB49-AFEA-78EA4FA9ED03}"/>
              </a:ext>
            </a:extLst>
          </p:cNvPr>
          <p:cNvCxnSpPr>
            <a:cxnSpLocks/>
          </p:cNvCxnSpPr>
          <p:nvPr/>
        </p:nvCxnSpPr>
        <p:spPr>
          <a:xfrm flipV="1">
            <a:off x="7774546" y="324036"/>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32592605-C4A6-984B-B67B-77E714A9293A}"/>
              </a:ext>
            </a:extLst>
          </p:cNvPr>
          <p:cNvSpPr/>
          <p:nvPr/>
        </p:nvSpPr>
        <p:spPr>
          <a:xfrm>
            <a:off x="3660048" y="337998"/>
            <a:ext cx="2750257" cy="400110"/>
          </a:xfrm>
          <a:prstGeom prst="rect">
            <a:avLst/>
          </a:prstGeom>
        </p:spPr>
        <p:txBody>
          <a:bodyPr wrap="square">
            <a:spAutoFit/>
          </a:bodyPr>
          <a:lstStyle/>
          <a:p>
            <a:pPr lvl="0"/>
            <a:r>
              <a:rPr lang="en-US" sz="1000" b="1" dirty="0">
                <a:latin typeface="Expo Office" pitchFamily="2" charset="-78"/>
                <a:cs typeface="Expo Office" pitchFamily="2" charset="-78"/>
              </a:rPr>
              <a:t>EXPLORE MORE ON FINTECH AT THE </a:t>
            </a:r>
          </a:p>
          <a:p>
            <a:pPr lvl="0"/>
            <a:r>
              <a:rPr lang="en-US" sz="1000" b="1" dirty="0">
                <a:latin typeface="Expo Office" pitchFamily="2" charset="-78"/>
                <a:cs typeface="Expo Office" pitchFamily="2" charset="-78"/>
              </a:rPr>
              <a:t>KENYA PAVILION</a:t>
            </a:r>
          </a:p>
        </p:txBody>
      </p:sp>
      <p:sp>
        <p:nvSpPr>
          <p:cNvPr id="8" name="Rectangle 7">
            <a:extLst>
              <a:ext uri="{FF2B5EF4-FFF2-40B4-BE49-F238E27FC236}">
                <a16:creationId xmlns:a16="http://schemas.microsoft.com/office/drawing/2014/main" id="{B45D4842-259C-E441-AD35-FCAF415E29F6}"/>
              </a:ext>
            </a:extLst>
          </p:cNvPr>
          <p:cNvSpPr/>
          <p:nvPr/>
        </p:nvSpPr>
        <p:spPr>
          <a:xfrm>
            <a:off x="3671674" y="706801"/>
            <a:ext cx="2392726" cy="746358"/>
          </a:xfrm>
          <a:prstGeom prst="rect">
            <a:avLst/>
          </a:prstGeom>
        </p:spPr>
        <p:txBody>
          <a:bodyPr wrap="square">
            <a:spAutoFit/>
          </a:bodyPr>
          <a:lstStyle/>
          <a:p>
            <a:pPr>
              <a:spcAft>
                <a:spcPts val="300"/>
              </a:spcAft>
            </a:pPr>
            <a:r>
              <a:rPr lang="en-US" sz="800" dirty="0">
                <a:latin typeface="Expo Office" pitchFamily="2" charset="-78"/>
                <a:cs typeface="Expo Office" pitchFamily="2" charset="-78"/>
              </a:rPr>
              <a:t>showcasing Kenya's raw power in technological innovation across </a:t>
            </a:r>
            <a:r>
              <a:rPr lang="en-US" sz="800" dirty="0" err="1">
                <a:latin typeface="Expo Office" pitchFamily="2" charset="-78"/>
                <a:cs typeface="Expo Office" pitchFamily="2" charset="-78"/>
              </a:rPr>
              <a:t>Agritech</a:t>
            </a:r>
            <a:r>
              <a:rPr lang="en-US" sz="800" dirty="0">
                <a:latin typeface="Expo Office" pitchFamily="2" charset="-78"/>
                <a:cs typeface="Expo Office" pitchFamily="2" charset="-78"/>
              </a:rPr>
              <a:t>, </a:t>
            </a:r>
            <a:r>
              <a:rPr lang="en-US" sz="800" dirty="0" err="1">
                <a:latin typeface="Expo Office" pitchFamily="2" charset="-78"/>
                <a:cs typeface="Expo Office" pitchFamily="2" charset="-78"/>
              </a:rPr>
              <a:t>Edutech</a:t>
            </a:r>
            <a:r>
              <a:rPr lang="en-US" sz="800" dirty="0">
                <a:latin typeface="Expo Office" pitchFamily="2" charset="-78"/>
                <a:cs typeface="Expo Office" pitchFamily="2" charset="-78"/>
              </a:rPr>
              <a:t> and Fintech </a:t>
            </a:r>
            <a:r>
              <a:rPr lang="en-US" sz="800" dirty="0" err="1">
                <a:latin typeface="Expo Office" pitchFamily="2" charset="-78"/>
                <a:cs typeface="Expo Office" pitchFamily="2" charset="-78"/>
              </a:rPr>
              <a:t>FinTech</a:t>
            </a:r>
            <a:endParaRPr lang="en-US" sz="800" dirty="0">
              <a:latin typeface="Expo Office" pitchFamily="2" charset="-78"/>
              <a:cs typeface="Expo Office" pitchFamily="2" charset="-78"/>
            </a:endParaRPr>
          </a:p>
          <a:p>
            <a:pPr>
              <a:spcAft>
                <a:spcPts val="300"/>
              </a:spcAft>
            </a:pPr>
            <a:r>
              <a:rPr lang="en-US" sz="800" dirty="0">
                <a:latin typeface="Expo Office" pitchFamily="2" charset="-78"/>
                <a:cs typeface="Expo Office" pitchFamily="2" charset="-78"/>
              </a:rPr>
              <a:t>discuss how mobile money has impacted the agricultural value chain (M-</a:t>
            </a:r>
            <a:r>
              <a:rPr lang="en-US" sz="800" dirty="0" err="1">
                <a:latin typeface="Expo Office" pitchFamily="2" charset="-78"/>
                <a:cs typeface="Expo Office" pitchFamily="2" charset="-78"/>
              </a:rPr>
              <a:t>Pesa</a:t>
            </a:r>
            <a:r>
              <a:rPr lang="en-US" sz="800" dirty="0">
                <a:latin typeface="Expo Office" pitchFamily="2" charset="-78"/>
                <a:cs typeface="Expo Office" pitchFamily="2" charset="-78"/>
              </a:rPr>
              <a:t>)</a:t>
            </a:r>
          </a:p>
        </p:txBody>
      </p:sp>
      <p:sp>
        <p:nvSpPr>
          <p:cNvPr id="83" name="Rectangle 82">
            <a:extLst>
              <a:ext uri="{FF2B5EF4-FFF2-40B4-BE49-F238E27FC236}">
                <a16:creationId xmlns:a16="http://schemas.microsoft.com/office/drawing/2014/main" id="{32592605-C4A6-984B-B67B-77E714A9293A}"/>
              </a:ext>
            </a:extLst>
          </p:cNvPr>
          <p:cNvSpPr/>
          <p:nvPr/>
        </p:nvSpPr>
        <p:spPr>
          <a:xfrm>
            <a:off x="8340818" y="1965014"/>
            <a:ext cx="2532341"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ATTEND TRADE TALKS AND FORUMS AT THE MALAYSIAN PAVILION</a:t>
            </a:r>
          </a:p>
        </p:txBody>
      </p:sp>
      <p:sp>
        <p:nvSpPr>
          <p:cNvPr id="85" name="Rectangle 84">
            <a:extLst>
              <a:ext uri="{FF2B5EF4-FFF2-40B4-BE49-F238E27FC236}">
                <a16:creationId xmlns:a16="http://schemas.microsoft.com/office/drawing/2014/main" id="{32592605-C4A6-984B-B67B-77E714A9293A}"/>
              </a:ext>
            </a:extLst>
          </p:cNvPr>
          <p:cNvSpPr/>
          <p:nvPr/>
        </p:nvSpPr>
        <p:spPr>
          <a:xfrm>
            <a:off x="8337524" y="5182113"/>
            <a:ext cx="2348502" cy="553998"/>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EXPLORING THE METAVERSE OF REALITIES AT THE SERBIA PAVILION</a:t>
            </a:r>
          </a:p>
        </p:txBody>
      </p:sp>
      <p:sp>
        <p:nvSpPr>
          <p:cNvPr id="89" name="Rectangle 88">
            <a:extLst>
              <a:ext uri="{FF2B5EF4-FFF2-40B4-BE49-F238E27FC236}">
                <a16:creationId xmlns:a16="http://schemas.microsoft.com/office/drawing/2014/main" id="{B45D4842-259C-E441-AD35-FCAF415E29F6}"/>
              </a:ext>
            </a:extLst>
          </p:cNvPr>
          <p:cNvSpPr/>
          <p:nvPr/>
        </p:nvSpPr>
        <p:spPr>
          <a:xfrm>
            <a:off x="8326169" y="5683560"/>
            <a:ext cx="2523336" cy="707886"/>
          </a:xfrm>
          <a:prstGeom prst="rect">
            <a:avLst/>
          </a:prstGeom>
        </p:spPr>
        <p:txBody>
          <a:bodyPr wrap="square">
            <a:spAutoFit/>
          </a:bodyPr>
          <a:lstStyle/>
          <a:p>
            <a:pPr>
              <a:spcAft>
                <a:spcPts val="300"/>
              </a:spcAft>
            </a:pPr>
            <a:r>
              <a:rPr lang="en-US" sz="800" dirty="0">
                <a:latin typeface="Expo Office" pitchFamily="2" charset="-78"/>
                <a:cs typeface="Expo Office" pitchFamily="2" charset="-78"/>
              </a:rPr>
              <a:t>Todays most innovative companies are presenting their achievements in the fields of VR, AI and </a:t>
            </a:r>
            <a:r>
              <a:rPr lang="en-US" sz="800" dirty="0" err="1">
                <a:latin typeface="Expo Office" pitchFamily="2" charset="-78"/>
                <a:cs typeface="Expo Office" pitchFamily="2" charset="-78"/>
              </a:rPr>
              <a:t>Blockchain</a:t>
            </a:r>
            <a:r>
              <a:rPr lang="en-US" sz="800" dirty="0">
                <a:latin typeface="Expo Office" pitchFamily="2" charset="-78"/>
                <a:cs typeface="Expo Office" pitchFamily="2" charset="-78"/>
              </a:rPr>
              <a:t>. One-2-one virtual business meetings with visitors showing Serbia’s opportunities and more</a:t>
            </a:r>
          </a:p>
        </p:txBody>
      </p:sp>
      <p:sp>
        <p:nvSpPr>
          <p:cNvPr id="91" name="Rectangle 90">
            <a:extLst>
              <a:ext uri="{FF2B5EF4-FFF2-40B4-BE49-F238E27FC236}">
                <a16:creationId xmlns:a16="http://schemas.microsoft.com/office/drawing/2014/main" id="{B45D4842-259C-E441-AD35-FCAF415E29F6}"/>
              </a:ext>
            </a:extLst>
          </p:cNvPr>
          <p:cNvSpPr/>
          <p:nvPr/>
        </p:nvSpPr>
        <p:spPr>
          <a:xfrm>
            <a:off x="8340818" y="2432950"/>
            <a:ext cx="2518313" cy="907941"/>
          </a:xfrm>
          <a:prstGeom prst="rect">
            <a:avLst/>
          </a:prstGeom>
        </p:spPr>
        <p:txBody>
          <a:bodyPr wrap="square">
            <a:spAutoFit/>
          </a:bodyPr>
          <a:lstStyle/>
          <a:p>
            <a:pPr>
              <a:spcAft>
                <a:spcPts val="300"/>
              </a:spcAft>
            </a:pPr>
            <a:r>
              <a:rPr lang="en-US" sz="800" dirty="0">
                <a:latin typeface="Expo Office" pitchFamily="2" charset="-78"/>
                <a:cs typeface="Expo Office" pitchFamily="2" charset="-78"/>
              </a:rPr>
              <a:t>Organization's and government bodies will participate in 26 curated weekly thematic trade and business </a:t>
            </a:r>
            <a:r>
              <a:rPr lang="en-US" sz="800" dirty="0" err="1">
                <a:latin typeface="Expo Office" pitchFamily="2" charset="-78"/>
                <a:cs typeface="Expo Office" pitchFamily="2" charset="-78"/>
              </a:rPr>
              <a:t>programmes</a:t>
            </a:r>
            <a:endParaRPr lang="en-US" sz="800" dirty="0">
              <a:latin typeface="Expo Office" pitchFamily="2" charset="-78"/>
              <a:cs typeface="Expo Office" pitchFamily="2" charset="-78"/>
            </a:endParaRPr>
          </a:p>
          <a:p>
            <a:pPr>
              <a:spcAft>
                <a:spcPts val="300"/>
              </a:spcAft>
            </a:pPr>
            <a:r>
              <a:rPr lang="en-US" sz="800" dirty="0">
                <a:latin typeface="Expo Office" pitchFamily="2" charset="-78"/>
                <a:cs typeface="Expo Office" pitchFamily="2" charset="-78"/>
              </a:rPr>
              <a:t>Discover sustainable industries in key sectors to Malaysia’s economy.</a:t>
            </a:r>
          </a:p>
          <a:p>
            <a:endParaRPr lang="en-US" sz="800" dirty="0">
              <a:latin typeface="Expo Office" pitchFamily="2" charset="-78"/>
              <a:cs typeface="Expo Office" pitchFamily="2" charset="-78"/>
            </a:endParaRPr>
          </a:p>
        </p:txBody>
      </p:sp>
      <p:sp>
        <p:nvSpPr>
          <p:cNvPr id="28" name="Rectangle 27">
            <a:extLst>
              <a:ext uri="{FF2B5EF4-FFF2-40B4-BE49-F238E27FC236}">
                <a16:creationId xmlns:a16="http://schemas.microsoft.com/office/drawing/2014/main" id="{08745EA0-561C-EB48-A3BC-58128518A9F4}"/>
              </a:ext>
            </a:extLst>
          </p:cNvPr>
          <p:cNvSpPr/>
          <p:nvPr/>
        </p:nvSpPr>
        <p:spPr>
          <a:xfrm rot="18900000">
            <a:off x="3080636" y="601891"/>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C4286C39-F716-BF41-9C75-CDB0075B55CF}"/>
              </a:ext>
            </a:extLst>
          </p:cNvPr>
          <p:cNvSpPr/>
          <p:nvPr/>
        </p:nvSpPr>
        <p:spPr>
          <a:xfrm rot="18900000">
            <a:off x="3080636" y="2226506"/>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0725763-2AE6-C843-8C02-A229F124CEA8}"/>
              </a:ext>
            </a:extLst>
          </p:cNvPr>
          <p:cNvSpPr/>
          <p:nvPr/>
        </p:nvSpPr>
        <p:spPr>
          <a:xfrm rot="18900000">
            <a:off x="3080636" y="3824487"/>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73DAC8F2-6B21-BB4B-8632-38F8B8609207}"/>
              </a:ext>
            </a:extLst>
          </p:cNvPr>
          <p:cNvSpPr/>
          <p:nvPr/>
        </p:nvSpPr>
        <p:spPr>
          <a:xfrm rot="18900000">
            <a:off x="3080636" y="5449102"/>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86D001DC-6CF2-5343-95CD-AFA0688A4B2B}"/>
              </a:ext>
            </a:extLst>
          </p:cNvPr>
          <p:cNvSpPr/>
          <p:nvPr/>
        </p:nvSpPr>
        <p:spPr>
          <a:xfrm rot="18900000">
            <a:off x="7774845" y="601891"/>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E9261B3-5573-8B4D-AE67-B68A5A1E5345}"/>
              </a:ext>
            </a:extLst>
          </p:cNvPr>
          <p:cNvSpPr/>
          <p:nvPr/>
        </p:nvSpPr>
        <p:spPr>
          <a:xfrm rot="18900000">
            <a:off x="7774845" y="2226506"/>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E41E366D-BEBE-D641-8804-A9700CD5CB9C}"/>
              </a:ext>
            </a:extLst>
          </p:cNvPr>
          <p:cNvSpPr/>
          <p:nvPr/>
        </p:nvSpPr>
        <p:spPr>
          <a:xfrm rot="18900000">
            <a:off x="7774845" y="3824487"/>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F1114E7A-AA97-7D4E-B00B-79F6AD4A5092}"/>
              </a:ext>
            </a:extLst>
          </p:cNvPr>
          <p:cNvSpPr/>
          <p:nvPr/>
        </p:nvSpPr>
        <p:spPr>
          <a:xfrm rot="18900000">
            <a:off x="7774845" y="5449102"/>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0475A70-EC07-A24D-861E-6B1639A1CC9A}"/>
              </a:ext>
            </a:extLst>
          </p:cNvPr>
          <p:cNvSpPr/>
          <p:nvPr/>
        </p:nvSpPr>
        <p:spPr>
          <a:xfrm>
            <a:off x="3075513" y="576728"/>
            <a:ext cx="276038" cy="307777"/>
          </a:xfrm>
          <a:prstGeom prst="rect">
            <a:avLst/>
          </a:prstGeom>
        </p:spPr>
        <p:txBody>
          <a:bodyPr wrap="none">
            <a:spAutoFit/>
          </a:bodyPr>
          <a:lstStyle/>
          <a:p>
            <a:pPr algn="ctr"/>
            <a:r>
              <a:rPr lang="en-US" sz="1400" dirty="0">
                <a:solidFill>
                  <a:schemeClr val="bg1"/>
                </a:solidFill>
                <a:latin typeface="Expo Office" pitchFamily="2" charset="-78"/>
                <a:cs typeface="Expo Office" pitchFamily="2" charset="-78"/>
              </a:rPr>
              <a:t>1</a:t>
            </a:r>
            <a:endParaRPr lang="en-GB" sz="1400" dirty="0">
              <a:solidFill>
                <a:schemeClr val="bg1"/>
              </a:solidFill>
            </a:endParaRPr>
          </a:p>
        </p:txBody>
      </p:sp>
      <p:sp>
        <p:nvSpPr>
          <p:cNvPr id="72" name="Rectangle 71">
            <a:extLst>
              <a:ext uri="{FF2B5EF4-FFF2-40B4-BE49-F238E27FC236}">
                <a16:creationId xmlns:a16="http://schemas.microsoft.com/office/drawing/2014/main" id="{7AE82362-856B-D447-8505-FC38C9062DED}"/>
              </a:ext>
            </a:extLst>
          </p:cNvPr>
          <p:cNvSpPr/>
          <p:nvPr/>
        </p:nvSpPr>
        <p:spPr>
          <a:xfrm>
            <a:off x="3065895" y="2215838"/>
            <a:ext cx="295274" cy="307777"/>
          </a:xfrm>
          <a:prstGeom prst="rect">
            <a:avLst/>
          </a:prstGeom>
        </p:spPr>
        <p:txBody>
          <a:bodyPr wrap="none">
            <a:spAutoFit/>
          </a:bodyPr>
          <a:lstStyle/>
          <a:p>
            <a:pPr algn="ctr"/>
            <a:r>
              <a:rPr lang="en-US" sz="1400" dirty="0">
                <a:solidFill>
                  <a:schemeClr val="bg1"/>
                </a:solidFill>
                <a:latin typeface="Expo Office" pitchFamily="2" charset="-78"/>
                <a:cs typeface="Expo Office" pitchFamily="2" charset="-78"/>
              </a:rPr>
              <a:t>2</a:t>
            </a:r>
            <a:endParaRPr lang="en-GB" sz="1400" dirty="0">
              <a:solidFill>
                <a:schemeClr val="bg1"/>
              </a:solidFill>
            </a:endParaRPr>
          </a:p>
        </p:txBody>
      </p:sp>
      <p:sp>
        <p:nvSpPr>
          <p:cNvPr id="73" name="Rectangle 72">
            <a:extLst>
              <a:ext uri="{FF2B5EF4-FFF2-40B4-BE49-F238E27FC236}">
                <a16:creationId xmlns:a16="http://schemas.microsoft.com/office/drawing/2014/main" id="{564AF0D8-CB92-8C45-B9AB-2CA1B512726F}"/>
              </a:ext>
            </a:extLst>
          </p:cNvPr>
          <p:cNvSpPr/>
          <p:nvPr/>
        </p:nvSpPr>
        <p:spPr>
          <a:xfrm>
            <a:off x="3065895" y="3809761"/>
            <a:ext cx="295274" cy="307777"/>
          </a:xfrm>
          <a:prstGeom prst="rect">
            <a:avLst/>
          </a:prstGeom>
        </p:spPr>
        <p:txBody>
          <a:bodyPr wrap="none">
            <a:spAutoFit/>
          </a:bodyPr>
          <a:lstStyle/>
          <a:p>
            <a:pPr algn="ctr"/>
            <a:r>
              <a:rPr lang="en-US" sz="1400" dirty="0">
                <a:solidFill>
                  <a:schemeClr val="bg1"/>
                </a:solidFill>
                <a:latin typeface="Expo Office" pitchFamily="2" charset="-78"/>
                <a:cs typeface="Expo Office" pitchFamily="2" charset="-78"/>
              </a:rPr>
              <a:t>3</a:t>
            </a:r>
            <a:endParaRPr lang="en-GB" sz="1400" dirty="0">
              <a:solidFill>
                <a:schemeClr val="bg1"/>
              </a:solidFill>
            </a:endParaRPr>
          </a:p>
        </p:txBody>
      </p:sp>
      <p:sp>
        <p:nvSpPr>
          <p:cNvPr id="74" name="Rectangle 73">
            <a:extLst>
              <a:ext uri="{FF2B5EF4-FFF2-40B4-BE49-F238E27FC236}">
                <a16:creationId xmlns:a16="http://schemas.microsoft.com/office/drawing/2014/main" id="{60ACC2DA-7DAD-2640-80E6-478E5743101C}"/>
              </a:ext>
            </a:extLst>
          </p:cNvPr>
          <p:cNvSpPr/>
          <p:nvPr/>
        </p:nvSpPr>
        <p:spPr>
          <a:xfrm>
            <a:off x="3053724" y="5432103"/>
            <a:ext cx="303288" cy="307777"/>
          </a:xfrm>
          <a:prstGeom prst="rect">
            <a:avLst/>
          </a:prstGeom>
        </p:spPr>
        <p:txBody>
          <a:bodyPr wrap="none">
            <a:spAutoFit/>
          </a:bodyPr>
          <a:lstStyle/>
          <a:p>
            <a:pPr algn="ctr"/>
            <a:r>
              <a:rPr lang="en-US" sz="1400" dirty="0">
                <a:solidFill>
                  <a:schemeClr val="bg1"/>
                </a:solidFill>
                <a:latin typeface="Expo Office" pitchFamily="2" charset="-78"/>
                <a:cs typeface="Expo Office" pitchFamily="2" charset="-78"/>
              </a:rPr>
              <a:t>4</a:t>
            </a:r>
            <a:endParaRPr lang="en-GB" sz="1400" dirty="0">
              <a:solidFill>
                <a:schemeClr val="bg1"/>
              </a:solidFill>
            </a:endParaRPr>
          </a:p>
        </p:txBody>
      </p:sp>
      <p:sp>
        <p:nvSpPr>
          <p:cNvPr id="75" name="Rectangle 74">
            <a:extLst>
              <a:ext uri="{FF2B5EF4-FFF2-40B4-BE49-F238E27FC236}">
                <a16:creationId xmlns:a16="http://schemas.microsoft.com/office/drawing/2014/main" id="{92342A2E-A405-7D4C-BB28-114AC018BBED}"/>
              </a:ext>
            </a:extLst>
          </p:cNvPr>
          <p:cNvSpPr/>
          <p:nvPr/>
        </p:nvSpPr>
        <p:spPr>
          <a:xfrm>
            <a:off x="7760715" y="576728"/>
            <a:ext cx="295274" cy="307777"/>
          </a:xfrm>
          <a:prstGeom prst="rect">
            <a:avLst/>
          </a:prstGeom>
        </p:spPr>
        <p:txBody>
          <a:bodyPr wrap="none">
            <a:spAutoFit/>
          </a:bodyPr>
          <a:lstStyle/>
          <a:p>
            <a:pPr algn="ctr"/>
            <a:r>
              <a:rPr lang="en-US" sz="1400" dirty="0">
                <a:solidFill>
                  <a:schemeClr val="bg1"/>
                </a:solidFill>
                <a:latin typeface="Expo Office" pitchFamily="2" charset="-78"/>
                <a:cs typeface="Expo Office" pitchFamily="2" charset="-78"/>
              </a:rPr>
              <a:t>5</a:t>
            </a:r>
            <a:endParaRPr lang="en-GB" sz="1400" dirty="0">
              <a:solidFill>
                <a:schemeClr val="bg1"/>
              </a:solidFill>
            </a:endParaRPr>
          </a:p>
        </p:txBody>
      </p:sp>
      <p:sp>
        <p:nvSpPr>
          <p:cNvPr id="76" name="Rectangle 75">
            <a:extLst>
              <a:ext uri="{FF2B5EF4-FFF2-40B4-BE49-F238E27FC236}">
                <a16:creationId xmlns:a16="http://schemas.microsoft.com/office/drawing/2014/main" id="{5C467D6E-AF7A-D043-9D90-89C332F29578}"/>
              </a:ext>
            </a:extLst>
          </p:cNvPr>
          <p:cNvSpPr/>
          <p:nvPr/>
        </p:nvSpPr>
        <p:spPr>
          <a:xfrm>
            <a:off x="7755906" y="2202868"/>
            <a:ext cx="304892" cy="307777"/>
          </a:xfrm>
          <a:prstGeom prst="rect">
            <a:avLst/>
          </a:prstGeom>
        </p:spPr>
        <p:txBody>
          <a:bodyPr wrap="none">
            <a:spAutoFit/>
          </a:bodyPr>
          <a:lstStyle/>
          <a:p>
            <a:pPr algn="ctr"/>
            <a:r>
              <a:rPr lang="en-US" sz="1400" dirty="0">
                <a:solidFill>
                  <a:schemeClr val="bg1"/>
                </a:solidFill>
                <a:latin typeface="Expo Office" pitchFamily="2" charset="-78"/>
                <a:cs typeface="Expo Office" pitchFamily="2" charset="-78"/>
              </a:rPr>
              <a:t>6</a:t>
            </a:r>
            <a:endParaRPr lang="en-GB" sz="1400" dirty="0">
              <a:solidFill>
                <a:schemeClr val="bg1"/>
              </a:solidFill>
            </a:endParaRPr>
          </a:p>
        </p:txBody>
      </p:sp>
      <p:sp>
        <p:nvSpPr>
          <p:cNvPr id="77" name="Rectangle 76">
            <a:extLst>
              <a:ext uri="{FF2B5EF4-FFF2-40B4-BE49-F238E27FC236}">
                <a16:creationId xmlns:a16="http://schemas.microsoft.com/office/drawing/2014/main" id="{E64E59BF-18E5-F945-A0F9-9F290E761D8A}"/>
              </a:ext>
            </a:extLst>
          </p:cNvPr>
          <p:cNvSpPr/>
          <p:nvPr/>
        </p:nvSpPr>
        <p:spPr>
          <a:xfrm>
            <a:off x="7767929" y="3809761"/>
            <a:ext cx="280846" cy="307777"/>
          </a:xfrm>
          <a:prstGeom prst="rect">
            <a:avLst/>
          </a:prstGeom>
        </p:spPr>
        <p:txBody>
          <a:bodyPr wrap="none">
            <a:spAutoFit/>
          </a:bodyPr>
          <a:lstStyle/>
          <a:p>
            <a:pPr algn="ctr"/>
            <a:r>
              <a:rPr lang="en-US" sz="1400" dirty="0">
                <a:solidFill>
                  <a:schemeClr val="bg1"/>
                </a:solidFill>
                <a:latin typeface="Expo Office" pitchFamily="2" charset="-78"/>
                <a:cs typeface="Expo Office" pitchFamily="2" charset="-78"/>
              </a:rPr>
              <a:t>7</a:t>
            </a:r>
            <a:endParaRPr lang="en-GB" sz="1400" dirty="0">
              <a:solidFill>
                <a:schemeClr val="bg1"/>
              </a:solidFill>
            </a:endParaRPr>
          </a:p>
        </p:txBody>
      </p:sp>
      <p:sp>
        <p:nvSpPr>
          <p:cNvPr id="78" name="Rectangle 77">
            <a:extLst>
              <a:ext uri="{FF2B5EF4-FFF2-40B4-BE49-F238E27FC236}">
                <a16:creationId xmlns:a16="http://schemas.microsoft.com/office/drawing/2014/main" id="{31778DE2-E785-B348-A73F-A3007F3DB51B}"/>
              </a:ext>
            </a:extLst>
          </p:cNvPr>
          <p:cNvSpPr/>
          <p:nvPr/>
        </p:nvSpPr>
        <p:spPr>
          <a:xfrm>
            <a:off x="7756708" y="5423939"/>
            <a:ext cx="303288" cy="307777"/>
          </a:xfrm>
          <a:prstGeom prst="rect">
            <a:avLst/>
          </a:prstGeom>
        </p:spPr>
        <p:txBody>
          <a:bodyPr wrap="none">
            <a:spAutoFit/>
          </a:bodyPr>
          <a:lstStyle/>
          <a:p>
            <a:pPr algn="ctr"/>
            <a:r>
              <a:rPr lang="en-US" sz="1400" dirty="0">
                <a:solidFill>
                  <a:schemeClr val="bg1"/>
                </a:solidFill>
                <a:latin typeface="Expo Office" pitchFamily="2" charset="-78"/>
                <a:cs typeface="Expo Office" pitchFamily="2" charset="-78"/>
              </a:rPr>
              <a:t>8</a:t>
            </a:r>
            <a:endParaRPr lang="en-GB" sz="1400" dirty="0">
              <a:solidFill>
                <a:schemeClr val="bg1"/>
              </a:solidFill>
            </a:endParaRPr>
          </a:p>
        </p:txBody>
      </p:sp>
      <p:sp>
        <p:nvSpPr>
          <p:cNvPr id="190" name="Rectangle 189">
            <a:extLst>
              <a:ext uri="{FF2B5EF4-FFF2-40B4-BE49-F238E27FC236}">
                <a16:creationId xmlns:a16="http://schemas.microsoft.com/office/drawing/2014/main" id="{166A0898-C21A-5E43-AD56-8810E9ADCAE2}"/>
              </a:ext>
            </a:extLst>
          </p:cNvPr>
          <p:cNvSpPr/>
          <p:nvPr/>
        </p:nvSpPr>
        <p:spPr>
          <a:xfrm>
            <a:off x="296" y="-21354"/>
            <a:ext cx="2733668" cy="6880388"/>
          </a:xfrm>
          <a:prstGeom prst="rect">
            <a:avLst/>
          </a:prstGeom>
          <a:gradFill flip="none" rotWithShape="1">
            <a:gsLst>
              <a:gs pos="47025">
                <a:srgbClr val="000000">
                  <a:alpha val="36000"/>
                </a:srgbClr>
              </a:gs>
              <a:gs pos="0">
                <a:schemeClr val="tx1">
                  <a:alpha val="36000"/>
                </a:schemeClr>
              </a:gs>
              <a:gs pos="99000">
                <a:schemeClr val="tx1">
                  <a:alpha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TextBox 192">
            <a:extLst>
              <a:ext uri="{FF2B5EF4-FFF2-40B4-BE49-F238E27FC236}">
                <a16:creationId xmlns:a16="http://schemas.microsoft.com/office/drawing/2014/main" id="{EF0333C6-2F7F-BA43-880A-0EA8FAAA286C}"/>
              </a:ext>
            </a:extLst>
          </p:cNvPr>
          <p:cNvSpPr txBox="1"/>
          <p:nvPr/>
        </p:nvSpPr>
        <p:spPr>
          <a:xfrm>
            <a:off x="264192" y="1557802"/>
            <a:ext cx="2405079" cy="846386"/>
          </a:xfrm>
          <a:prstGeom prst="rect">
            <a:avLst/>
          </a:prstGeom>
          <a:noFill/>
        </p:spPr>
        <p:txBody>
          <a:bodyPr wrap="square" rtlCol="0">
            <a:spAutoFit/>
          </a:bodyPr>
          <a:lstStyle/>
          <a:p>
            <a:pPr>
              <a:lnSpc>
                <a:spcPct val="70000"/>
              </a:lnSpc>
            </a:pPr>
            <a:r>
              <a:rPr lang="en-GB" sz="2400" dirty="0">
                <a:solidFill>
                  <a:schemeClr val="bg1"/>
                </a:solidFill>
                <a:latin typeface="Expo Office" pitchFamily="2" charset="-78"/>
                <a:cs typeface="Expo Office" pitchFamily="2" charset="-78"/>
              </a:rPr>
              <a:t>EXPO</a:t>
            </a:r>
            <a:endParaRPr lang="en-GB" sz="2200" dirty="0">
              <a:solidFill>
                <a:schemeClr val="bg1"/>
              </a:solidFill>
              <a:latin typeface="Expo Office" pitchFamily="2" charset="-78"/>
              <a:cs typeface="Expo Office" pitchFamily="2" charset="-78"/>
            </a:endParaRPr>
          </a:p>
          <a:p>
            <a:pPr>
              <a:lnSpc>
                <a:spcPct val="70000"/>
              </a:lnSpc>
            </a:pPr>
            <a:r>
              <a:rPr lang="en-GB" sz="2200" b="1" dirty="0">
                <a:solidFill>
                  <a:schemeClr val="bg1"/>
                </a:solidFill>
                <a:latin typeface="Expo Office" pitchFamily="2" charset="-78"/>
                <a:cs typeface="Expo Office" pitchFamily="2" charset="-78"/>
              </a:rPr>
              <a:t>FINTECH</a:t>
            </a:r>
          </a:p>
          <a:p>
            <a:pPr>
              <a:lnSpc>
                <a:spcPct val="70000"/>
              </a:lnSpc>
            </a:pPr>
            <a:r>
              <a:rPr lang="en-GB" sz="2400" dirty="0">
                <a:solidFill>
                  <a:schemeClr val="bg1"/>
                </a:solidFill>
                <a:latin typeface="Expo Office" pitchFamily="2" charset="-78"/>
                <a:cs typeface="Expo Office" pitchFamily="2" charset="-78"/>
              </a:rPr>
              <a:t>JOURNEY</a:t>
            </a:r>
          </a:p>
        </p:txBody>
      </p:sp>
      <p:pic>
        <p:nvPicPr>
          <p:cNvPr id="5" name="Picture 4">
            <a:extLst>
              <a:ext uri="{FF2B5EF4-FFF2-40B4-BE49-F238E27FC236}">
                <a16:creationId xmlns:a16="http://schemas.microsoft.com/office/drawing/2014/main" id="{29DECDE5-1138-2340-A56E-0DCFD101509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01980" y="308840"/>
            <a:ext cx="1580765" cy="901554"/>
          </a:xfrm>
          <a:prstGeom prst="rect">
            <a:avLst/>
          </a:prstGeom>
        </p:spPr>
      </p:pic>
      <p:sp>
        <p:nvSpPr>
          <p:cNvPr id="10" name="Rectangle 9">
            <a:extLst>
              <a:ext uri="{FF2B5EF4-FFF2-40B4-BE49-F238E27FC236}">
                <a16:creationId xmlns:a16="http://schemas.microsoft.com/office/drawing/2014/main" id="{507D2CA7-AEC7-3D42-B5FE-5B8A04C2A4AA}"/>
              </a:ext>
            </a:extLst>
          </p:cNvPr>
          <p:cNvSpPr/>
          <p:nvPr/>
        </p:nvSpPr>
        <p:spPr>
          <a:xfrm>
            <a:off x="644336" y="3644634"/>
            <a:ext cx="2017872" cy="1338828"/>
          </a:xfrm>
          <a:prstGeom prst="rect">
            <a:avLst/>
          </a:prstGeom>
        </p:spPr>
        <p:txBody>
          <a:bodyPr wrap="square">
            <a:spAutoFit/>
          </a:bodyPr>
          <a:lstStyle/>
          <a:p>
            <a:pPr>
              <a:spcAft>
                <a:spcPts val="600"/>
              </a:spcAft>
            </a:pPr>
            <a:r>
              <a:rPr lang="en-US" sz="1000" b="1" dirty="0">
                <a:solidFill>
                  <a:schemeClr val="bg1"/>
                </a:solidFill>
                <a:latin typeface="Expo Office" pitchFamily="2" charset="-78"/>
                <a:cs typeface="Expo Office" pitchFamily="2" charset="-78"/>
              </a:rPr>
              <a:t>EMIRATES NBD “BRANCH OF THE FUTURE”</a:t>
            </a:r>
          </a:p>
          <a:p>
            <a:pPr>
              <a:spcAft>
                <a:spcPts val="600"/>
              </a:spcAft>
            </a:pPr>
            <a:r>
              <a:rPr lang="en-US" sz="800" dirty="0">
                <a:solidFill>
                  <a:schemeClr val="bg1"/>
                </a:solidFill>
                <a:latin typeface="Expo Office" pitchFamily="2" charset="-78"/>
                <a:cs typeface="Expo Office" pitchFamily="2" charset="-78"/>
              </a:rPr>
              <a:t>Emirates NBD, brings a unique opportunity to showcase their innovations in smart technology, digital banking and global best practice through their site-wide presence and their Bank of the Future.”</a:t>
            </a:r>
            <a:endParaRPr lang="en-GB" sz="800" dirty="0">
              <a:solidFill>
                <a:schemeClr val="bg1"/>
              </a:solidFill>
              <a:latin typeface="Expo Office" pitchFamily="2" charset="-78"/>
              <a:cs typeface="Expo Office" pitchFamily="2" charset="-78"/>
            </a:endParaRPr>
          </a:p>
        </p:txBody>
      </p:sp>
      <p:cxnSp>
        <p:nvCxnSpPr>
          <p:cNvPr id="19" name="Straight Connector 18">
            <a:extLst>
              <a:ext uri="{FF2B5EF4-FFF2-40B4-BE49-F238E27FC236}">
                <a16:creationId xmlns:a16="http://schemas.microsoft.com/office/drawing/2014/main" id="{AE4A4A49-3909-154B-912E-B187E03B9B19}"/>
              </a:ext>
            </a:extLst>
          </p:cNvPr>
          <p:cNvCxnSpPr>
            <a:cxnSpLocks/>
            <a:stCxn id="190" idx="1"/>
          </p:cNvCxnSpPr>
          <p:nvPr/>
        </p:nvCxnSpPr>
        <p:spPr>
          <a:xfrm flipV="1">
            <a:off x="296" y="3407648"/>
            <a:ext cx="2783194" cy="11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C8CE4795-FCD0-814A-806C-38D3AB95DDB8}"/>
              </a:ext>
            </a:extLst>
          </p:cNvPr>
          <p:cNvSpPr/>
          <p:nvPr/>
        </p:nvSpPr>
        <p:spPr>
          <a:xfrm>
            <a:off x="2851443" y="6659011"/>
            <a:ext cx="6142087" cy="215444"/>
          </a:xfrm>
          <a:prstGeom prst="rect">
            <a:avLst/>
          </a:prstGeom>
        </p:spPr>
        <p:txBody>
          <a:bodyPr wrap="square">
            <a:spAutoFit/>
          </a:bodyPr>
          <a:lstStyle/>
          <a:p>
            <a:r>
              <a:rPr lang="en-US" sz="800" b="1" dirty="0">
                <a:solidFill>
                  <a:schemeClr val="tx1">
                    <a:lumMod val="85000"/>
                    <a:lumOff val="15000"/>
                  </a:schemeClr>
                </a:solidFill>
                <a:latin typeface="Expo Office" pitchFamily="2" charset="-78"/>
                <a:cs typeface="Expo Office" pitchFamily="2" charset="-78"/>
              </a:rPr>
              <a:t>*This itinerary is for illustrative purposes and can be adapted to your needs and requirements. Contents may change.</a:t>
            </a:r>
            <a:endParaRPr lang="en-GB" sz="800" b="1" dirty="0">
              <a:solidFill>
                <a:schemeClr val="tx1">
                  <a:lumMod val="85000"/>
                  <a:lumOff val="15000"/>
                </a:schemeClr>
              </a:solidFill>
              <a:latin typeface="Expo Office" pitchFamily="2" charset="-78"/>
              <a:cs typeface="Expo Office" pitchFamily="2" charset="-78"/>
            </a:endParaRPr>
          </a:p>
        </p:txBody>
      </p:sp>
      <p:pic>
        <p:nvPicPr>
          <p:cNvPr id="182" name="Picture 181"/>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p:blipFill>
        <p:spPr>
          <a:xfrm>
            <a:off x="8419" y="3699238"/>
            <a:ext cx="647355" cy="388120"/>
          </a:xfrm>
          <a:prstGeom prst="rect">
            <a:avLst/>
          </a:prstGeom>
        </p:spPr>
      </p:pic>
      <p:grpSp>
        <p:nvGrpSpPr>
          <p:cNvPr id="184" name="Group 183"/>
          <p:cNvGrpSpPr/>
          <p:nvPr/>
        </p:nvGrpSpPr>
        <p:grpSpPr>
          <a:xfrm>
            <a:off x="8352392" y="324036"/>
            <a:ext cx="3107184" cy="1450263"/>
            <a:chOff x="8352392" y="324036"/>
            <a:chExt cx="3107184" cy="1450263"/>
          </a:xfrm>
        </p:grpSpPr>
        <p:sp>
          <p:nvSpPr>
            <p:cNvPr id="185" name="Rectangular Callout 184">
              <a:extLst>
                <a:ext uri="{FF2B5EF4-FFF2-40B4-BE49-F238E27FC236}">
                  <a16:creationId xmlns:a16="http://schemas.microsoft.com/office/drawing/2014/main" id="{6AD7B1F7-D822-E14E-B1AD-112B96150C44}"/>
                </a:ext>
              </a:extLst>
            </p:cNvPr>
            <p:cNvSpPr/>
            <p:nvPr/>
          </p:nvSpPr>
          <p:spPr>
            <a:xfrm>
              <a:off x="8352392" y="32403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7" name="Rectangle 186">
              <a:extLst>
                <a:ext uri="{FF2B5EF4-FFF2-40B4-BE49-F238E27FC236}">
                  <a16:creationId xmlns:a16="http://schemas.microsoft.com/office/drawing/2014/main" id="{DB9B614A-BDC6-DE4A-B6B9-EAE027152C1D}"/>
                </a:ext>
              </a:extLst>
            </p:cNvPr>
            <p:cNvSpPr/>
            <p:nvPr/>
          </p:nvSpPr>
          <p:spPr>
            <a:xfrm>
              <a:off x="8358191" y="339039"/>
              <a:ext cx="2327834"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TRAVEL THROUGH TIME AT THE MOBILITY PAVILION</a:t>
              </a:r>
            </a:p>
          </p:txBody>
        </p:sp>
      </p:grpSp>
      <p:sp>
        <p:nvSpPr>
          <p:cNvPr id="206" name="Rectangular Callout 205">
            <a:extLst>
              <a:ext uri="{FF2B5EF4-FFF2-40B4-BE49-F238E27FC236}">
                <a16:creationId xmlns:a16="http://schemas.microsoft.com/office/drawing/2014/main" id="{8E3F765E-53D1-A041-A8C5-9DA55806A2D3}"/>
              </a:ext>
            </a:extLst>
          </p:cNvPr>
          <p:cNvSpPr/>
          <p:nvPr/>
        </p:nvSpPr>
        <p:spPr>
          <a:xfrm>
            <a:off x="8335008" y="3546632"/>
            <a:ext cx="3107184" cy="1444254"/>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9" name="Rectangle 208">
            <a:extLst>
              <a:ext uri="{FF2B5EF4-FFF2-40B4-BE49-F238E27FC236}">
                <a16:creationId xmlns:a16="http://schemas.microsoft.com/office/drawing/2014/main" id="{A70979A7-CF4E-104B-856A-C2C31DAB4553}"/>
              </a:ext>
            </a:extLst>
          </p:cNvPr>
          <p:cNvSpPr/>
          <p:nvPr/>
        </p:nvSpPr>
        <p:spPr>
          <a:xfrm>
            <a:off x="8345306" y="3917838"/>
            <a:ext cx="2614524" cy="461665"/>
          </a:xfrm>
          <a:prstGeom prst="rect">
            <a:avLst/>
          </a:prstGeom>
        </p:spPr>
        <p:txBody>
          <a:bodyPr wrap="square">
            <a:spAutoFit/>
          </a:bodyPr>
          <a:lstStyle/>
          <a:p>
            <a:pPr>
              <a:spcAft>
                <a:spcPts val="300"/>
              </a:spcAft>
            </a:pPr>
            <a:r>
              <a:rPr lang="en-US" sz="800" dirty="0">
                <a:latin typeface="Expo Office" pitchFamily="2" charset="-78"/>
                <a:cs typeface="Expo Office" pitchFamily="2" charset="-78"/>
              </a:rPr>
              <a:t>The e abundance of opportunities available in Nigeria. Experience the creative and technology sectors propelling the youth and future of Nigeria</a:t>
            </a:r>
          </a:p>
        </p:txBody>
      </p:sp>
      <p:sp>
        <p:nvSpPr>
          <p:cNvPr id="224" name="Rectangle 223">
            <a:extLst>
              <a:ext uri="{FF2B5EF4-FFF2-40B4-BE49-F238E27FC236}">
                <a16:creationId xmlns:a16="http://schemas.microsoft.com/office/drawing/2014/main" id="{B3BA7224-6005-574A-880E-43A46FA82664}"/>
              </a:ext>
            </a:extLst>
          </p:cNvPr>
          <p:cNvSpPr/>
          <p:nvPr/>
        </p:nvSpPr>
        <p:spPr>
          <a:xfrm>
            <a:off x="8349658" y="3558231"/>
            <a:ext cx="2050582"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EXPLORE OPPORTUNTIES TO INVEST IN NIGERIA</a:t>
            </a:r>
          </a:p>
        </p:txBody>
      </p:sp>
      <p:sp>
        <p:nvSpPr>
          <p:cNvPr id="225" name="Rectangular Callout 224">
            <a:extLst>
              <a:ext uri="{FF2B5EF4-FFF2-40B4-BE49-F238E27FC236}">
                <a16:creationId xmlns:a16="http://schemas.microsoft.com/office/drawing/2014/main" id="{E61D6D65-6311-1542-A53D-32681A555AA5}"/>
              </a:ext>
            </a:extLst>
          </p:cNvPr>
          <p:cNvSpPr/>
          <p:nvPr/>
        </p:nvSpPr>
        <p:spPr>
          <a:xfrm>
            <a:off x="3664171" y="354692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6" name="Rectangle 225">
            <a:extLst>
              <a:ext uri="{FF2B5EF4-FFF2-40B4-BE49-F238E27FC236}">
                <a16:creationId xmlns:a16="http://schemas.microsoft.com/office/drawing/2014/main" id="{54C4008F-A86A-5249-BA3C-480D5E83CDB1}"/>
              </a:ext>
            </a:extLst>
          </p:cNvPr>
          <p:cNvSpPr/>
          <p:nvPr/>
        </p:nvSpPr>
        <p:spPr>
          <a:xfrm>
            <a:off x="3743304" y="3570414"/>
            <a:ext cx="2486727"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CONNECT WITH INTERNATIONAL BUSINESSES</a:t>
            </a:r>
          </a:p>
        </p:txBody>
      </p:sp>
      <p:sp>
        <p:nvSpPr>
          <p:cNvPr id="134" name="Rectangle 133">
            <a:extLst>
              <a:ext uri="{FF2B5EF4-FFF2-40B4-BE49-F238E27FC236}">
                <a16:creationId xmlns:a16="http://schemas.microsoft.com/office/drawing/2014/main" id="{6E620B84-EE0D-EE45-BEA9-396991DC3A8A}"/>
              </a:ext>
            </a:extLst>
          </p:cNvPr>
          <p:cNvSpPr/>
          <p:nvPr/>
        </p:nvSpPr>
        <p:spPr>
          <a:xfrm>
            <a:off x="338829" y="2486760"/>
            <a:ext cx="1415079" cy="222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lumMod val="75000"/>
                    <a:lumOff val="25000"/>
                  </a:schemeClr>
                </a:solidFill>
                <a:latin typeface="Expo Office" pitchFamily="2" charset="-78"/>
                <a:cs typeface="Expo Office" pitchFamily="2" charset="-78"/>
              </a:rPr>
              <a:t>1-DAY </a:t>
            </a:r>
            <a:r>
              <a:rPr lang="en-GB" sz="1050" dirty="0">
                <a:solidFill>
                  <a:schemeClr val="tx1">
                    <a:lumMod val="75000"/>
                    <a:lumOff val="25000"/>
                  </a:schemeClr>
                </a:solidFill>
                <a:latin typeface="Expo Office" pitchFamily="2" charset="-78"/>
                <a:cs typeface="Expo Office" pitchFamily="2" charset="-78"/>
              </a:rPr>
              <a:t>ITINERARY</a:t>
            </a:r>
          </a:p>
        </p:txBody>
      </p:sp>
      <p:sp>
        <p:nvSpPr>
          <p:cNvPr id="135" name="Rectangle 134"/>
          <p:cNvSpPr/>
          <p:nvPr/>
        </p:nvSpPr>
        <p:spPr>
          <a:xfrm>
            <a:off x="75601" y="3170625"/>
            <a:ext cx="1032655" cy="246221"/>
          </a:xfrm>
          <a:prstGeom prst="rect">
            <a:avLst/>
          </a:prstGeom>
        </p:spPr>
        <p:txBody>
          <a:bodyPr wrap="none">
            <a:spAutoFit/>
          </a:bodyPr>
          <a:lstStyle/>
          <a:p>
            <a:pPr>
              <a:spcAft>
                <a:spcPts val="600"/>
              </a:spcAft>
            </a:pPr>
            <a:r>
              <a:rPr lang="en-US" sz="1000" b="1" dirty="0">
                <a:solidFill>
                  <a:schemeClr val="bg1"/>
                </a:solidFill>
                <a:latin typeface="Expo Office" pitchFamily="2" charset="-78"/>
                <a:cs typeface="Expo Office" pitchFamily="2" charset="-78"/>
              </a:rPr>
              <a:t>DO NOT MISS</a:t>
            </a:r>
          </a:p>
        </p:txBody>
      </p:sp>
      <p:sp>
        <p:nvSpPr>
          <p:cNvPr id="136" name="TextBox 135">
            <a:extLst>
              <a:ext uri="{FF2B5EF4-FFF2-40B4-BE49-F238E27FC236}">
                <a16:creationId xmlns:a16="http://schemas.microsoft.com/office/drawing/2014/main" id="{8BB0EB26-E4D4-204E-8479-9737802956C6}"/>
              </a:ext>
            </a:extLst>
          </p:cNvPr>
          <p:cNvSpPr txBox="1"/>
          <p:nvPr/>
        </p:nvSpPr>
        <p:spPr>
          <a:xfrm>
            <a:off x="-45138" y="6685039"/>
            <a:ext cx="1986454" cy="200055"/>
          </a:xfrm>
          <a:prstGeom prst="rect">
            <a:avLst/>
          </a:prstGeom>
          <a:noFill/>
        </p:spPr>
        <p:txBody>
          <a:bodyPr wrap="square" rtlCol="0">
            <a:spAutoFit/>
          </a:bodyPr>
          <a:lstStyle/>
          <a:p>
            <a:r>
              <a:rPr lang="en-GB" sz="700" dirty="0">
                <a:solidFill>
                  <a:schemeClr val="bg1"/>
                </a:solidFill>
                <a:latin typeface="Expo Office" pitchFamily="2" charset="-78"/>
                <a:cs typeface="Expo Office" pitchFamily="2" charset="-78"/>
              </a:rPr>
              <a:t>VERSION: APR 2021</a:t>
            </a:r>
          </a:p>
        </p:txBody>
      </p:sp>
      <p:sp>
        <p:nvSpPr>
          <p:cNvPr id="150" name="object 49"/>
          <p:cNvSpPr txBox="1"/>
          <p:nvPr/>
        </p:nvSpPr>
        <p:spPr>
          <a:xfrm>
            <a:off x="3791002" y="3936868"/>
            <a:ext cx="2362082" cy="802784"/>
          </a:xfrm>
          <a:prstGeom prst="rect">
            <a:avLst/>
          </a:prstGeom>
        </p:spPr>
        <p:txBody>
          <a:bodyPr vert="horz" wrap="square" lIns="0" tIns="12700" rIns="0" bIns="0" rtlCol="0">
            <a:spAutoFit/>
          </a:bodyPr>
          <a:lstStyle/>
          <a:p>
            <a:pPr marR="5080">
              <a:spcBef>
                <a:spcPts val="100"/>
              </a:spcBef>
              <a:spcAft>
                <a:spcPts val="300"/>
              </a:spcAft>
            </a:pPr>
            <a:r>
              <a:rPr lang="en-US" sz="800" dirty="0">
                <a:latin typeface="Expo Office" pitchFamily="2" charset="-78"/>
                <a:cs typeface="Expo Office" pitchFamily="2" charset="-78"/>
              </a:rPr>
              <a:t>Expo Live showcases global innovators in the Expo Live Pavilion, connecting them to an international network of participating nations, and global businesses</a:t>
            </a:r>
          </a:p>
          <a:p>
            <a:pPr marR="5080">
              <a:lnSpc>
                <a:spcPct val="100000"/>
              </a:lnSpc>
              <a:spcBef>
                <a:spcPts val="100"/>
              </a:spcBef>
              <a:spcAft>
                <a:spcPts val="300"/>
              </a:spcAft>
            </a:pPr>
            <a:r>
              <a:rPr lang="en-US" sz="800" dirty="0">
                <a:latin typeface="Expo Office" pitchFamily="2" charset="-78"/>
                <a:cs typeface="Expo Office" pitchFamily="2" charset="-78"/>
              </a:rPr>
              <a:t>Discover financial products that will enable students to continue their education remotely.</a:t>
            </a:r>
          </a:p>
        </p:txBody>
      </p:sp>
      <p:sp>
        <p:nvSpPr>
          <p:cNvPr id="167" name="Rectangular Callout 166">
            <a:extLst>
              <a:ext uri="{FF2B5EF4-FFF2-40B4-BE49-F238E27FC236}">
                <a16:creationId xmlns:a16="http://schemas.microsoft.com/office/drawing/2014/main" id="{DF31747E-FDBC-2144-B925-42F049917725}"/>
              </a:ext>
            </a:extLst>
          </p:cNvPr>
          <p:cNvSpPr/>
          <p:nvPr/>
        </p:nvSpPr>
        <p:spPr>
          <a:xfrm>
            <a:off x="3619984" y="1897854"/>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8" name="Rectangle 167">
            <a:extLst>
              <a:ext uri="{FF2B5EF4-FFF2-40B4-BE49-F238E27FC236}">
                <a16:creationId xmlns:a16="http://schemas.microsoft.com/office/drawing/2014/main" id="{36BA00DC-F4A5-1B4A-BEF8-95DA32100E85}"/>
              </a:ext>
            </a:extLst>
          </p:cNvPr>
          <p:cNvSpPr/>
          <p:nvPr/>
        </p:nvSpPr>
        <p:spPr>
          <a:xfrm>
            <a:off x="3634772" y="1916542"/>
            <a:ext cx="2502340"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EXPLORE MORE ABOUT THE  CIRCULAR ECONOMY</a:t>
            </a:r>
          </a:p>
        </p:txBody>
      </p:sp>
      <p:sp>
        <p:nvSpPr>
          <p:cNvPr id="169" name="Rectangle 168">
            <a:extLst>
              <a:ext uri="{FF2B5EF4-FFF2-40B4-BE49-F238E27FC236}">
                <a16:creationId xmlns:a16="http://schemas.microsoft.com/office/drawing/2014/main" id="{A6BE8D80-81E2-8C44-9A88-761214F98348}"/>
              </a:ext>
            </a:extLst>
          </p:cNvPr>
          <p:cNvSpPr/>
          <p:nvPr/>
        </p:nvSpPr>
        <p:spPr>
          <a:xfrm>
            <a:off x="3575388" y="2333495"/>
            <a:ext cx="2478777" cy="759182"/>
          </a:xfrm>
          <a:prstGeom prst="rect">
            <a:avLst/>
          </a:prstGeom>
        </p:spPr>
        <p:txBody>
          <a:bodyPr wrap="square">
            <a:spAutoFit/>
          </a:bodyPr>
          <a:lstStyle/>
          <a:p>
            <a:pPr marL="12700" marR="5080">
              <a:lnSpc>
                <a:spcPct val="100000"/>
              </a:lnSpc>
              <a:spcBef>
                <a:spcPts val="100"/>
              </a:spcBef>
              <a:spcAft>
                <a:spcPts val="300"/>
              </a:spcAft>
            </a:pPr>
            <a:r>
              <a:rPr lang="en-US" sz="800" dirty="0">
                <a:latin typeface="Expo Office" pitchFamily="2" charset="-78"/>
                <a:cs typeface="Expo Office" pitchFamily="2" charset="-78"/>
              </a:rPr>
              <a:t>Tackling the 4th industrial revolution, and the circular economy at  </a:t>
            </a:r>
            <a:r>
              <a:rPr lang="en-US" sz="800" dirty="0" err="1">
                <a:latin typeface="Expo Office" pitchFamily="2" charset="-78"/>
                <a:cs typeface="Expo Office" pitchFamily="2" charset="-78"/>
              </a:rPr>
              <a:t>at</a:t>
            </a:r>
            <a:r>
              <a:rPr lang="en-US" sz="800" dirty="0">
                <a:latin typeface="Expo Office" pitchFamily="2" charset="-78"/>
                <a:cs typeface="Expo Office" pitchFamily="2" charset="-78"/>
              </a:rPr>
              <a:t> Luxemburg pavilion.</a:t>
            </a:r>
          </a:p>
          <a:p>
            <a:pPr marL="12700" marR="5080">
              <a:lnSpc>
                <a:spcPct val="100000"/>
              </a:lnSpc>
              <a:spcBef>
                <a:spcPts val="100"/>
              </a:spcBef>
              <a:spcAft>
                <a:spcPts val="300"/>
              </a:spcAft>
            </a:pPr>
            <a:r>
              <a:rPr lang="en-US" sz="800" dirty="0">
                <a:latin typeface="Expo Office" pitchFamily="2" charset="-78"/>
                <a:cs typeface="Expo Office" pitchFamily="2" charset="-78"/>
              </a:rPr>
              <a:t>Learn more on creating a society where wealth is based on diversity and transactions between people, companies, and sectors.</a:t>
            </a:r>
          </a:p>
        </p:txBody>
      </p:sp>
      <p:sp>
        <p:nvSpPr>
          <p:cNvPr id="80" name="Rectangle 79">
            <a:extLst>
              <a:ext uri="{FF2B5EF4-FFF2-40B4-BE49-F238E27FC236}">
                <a16:creationId xmlns:a16="http://schemas.microsoft.com/office/drawing/2014/main" id="{B45D4842-259C-E441-AD35-FCAF415E29F6}"/>
              </a:ext>
            </a:extLst>
          </p:cNvPr>
          <p:cNvSpPr/>
          <p:nvPr/>
        </p:nvSpPr>
        <p:spPr>
          <a:xfrm>
            <a:off x="8396292" y="776998"/>
            <a:ext cx="2532342" cy="584775"/>
          </a:xfrm>
          <a:prstGeom prst="rect">
            <a:avLst/>
          </a:prstGeom>
        </p:spPr>
        <p:txBody>
          <a:bodyPr wrap="square">
            <a:spAutoFit/>
          </a:bodyPr>
          <a:lstStyle/>
          <a:p>
            <a:pPr>
              <a:spcAft>
                <a:spcPts val="300"/>
              </a:spcAft>
            </a:pPr>
            <a:r>
              <a:rPr lang="en-US" sz="800" dirty="0">
                <a:latin typeface="Expo Office" pitchFamily="2" charset="-78"/>
                <a:cs typeface="Expo Office" pitchFamily="2" charset="-78"/>
              </a:rPr>
              <a:t>Ride on the world’s largest passenger lift. Learn about the history of mobility by meeting nine-</a:t>
            </a:r>
            <a:r>
              <a:rPr lang="en-US" sz="800" dirty="0" err="1">
                <a:latin typeface="Expo Office" pitchFamily="2" charset="-78"/>
                <a:cs typeface="Expo Office" pitchFamily="2" charset="-78"/>
              </a:rPr>
              <a:t>metre</a:t>
            </a:r>
            <a:r>
              <a:rPr lang="en-US" sz="800" dirty="0">
                <a:latin typeface="Expo Office" pitchFamily="2" charset="-78"/>
                <a:cs typeface="Expo Office" pitchFamily="2" charset="-78"/>
              </a:rPr>
              <a:t>-tall historical giants. Discover how AI is changing the way we live, learn and play </a:t>
            </a:r>
          </a:p>
        </p:txBody>
      </p:sp>
      <p:pic>
        <p:nvPicPr>
          <p:cNvPr id="82" name="Picture 81"/>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0856828" y="309080"/>
            <a:ext cx="1157288" cy="1462266"/>
          </a:xfrm>
          <a:prstGeom prst="roundRect">
            <a:avLst>
              <a:gd name="adj" fmla="val 4145"/>
            </a:avLst>
          </a:prstGeom>
          <a:noFill/>
          <a:ln>
            <a:solidFill>
              <a:schemeClr val="bg1">
                <a:lumMod val="85000"/>
              </a:schemeClr>
            </a:solidFill>
          </a:ln>
        </p:spPr>
      </p:pic>
      <p:sp>
        <p:nvSpPr>
          <p:cNvPr id="71" name="Rectangle 70">
            <a:extLst>
              <a:ext uri="{FF2B5EF4-FFF2-40B4-BE49-F238E27FC236}">
                <a16:creationId xmlns:a16="http://schemas.microsoft.com/office/drawing/2014/main" id="{507D2CA7-AEC7-3D42-B5FE-5B8A04C2A4AA}"/>
              </a:ext>
            </a:extLst>
          </p:cNvPr>
          <p:cNvSpPr/>
          <p:nvPr/>
        </p:nvSpPr>
        <p:spPr>
          <a:xfrm>
            <a:off x="602945" y="5214384"/>
            <a:ext cx="2017872" cy="1092607"/>
          </a:xfrm>
          <a:prstGeom prst="rect">
            <a:avLst/>
          </a:prstGeom>
        </p:spPr>
        <p:txBody>
          <a:bodyPr wrap="square">
            <a:spAutoFit/>
          </a:bodyPr>
          <a:lstStyle/>
          <a:p>
            <a:pPr>
              <a:spcAft>
                <a:spcPts val="600"/>
              </a:spcAft>
            </a:pPr>
            <a:r>
              <a:rPr lang="en-US" sz="1000" b="1" dirty="0">
                <a:solidFill>
                  <a:schemeClr val="bg1"/>
                </a:solidFill>
                <a:latin typeface="Expo Office" pitchFamily="2" charset="-78"/>
                <a:cs typeface="Expo Office" pitchFamily="2" charset="-78"/>
              </a:rPr>
              <a:t>STOP AT THE MULT-I DAY BLOCKCHAIN SUMMIT</a:t>
            </a:r>
          </a:p>
          <a:p>
            <a:pPr>
              <a:spcAft>
                <a:spcPts val="600"/>
              </a:spcAft>
            </a:pPr>
            <a:r>
              <a:rPr lang="en-US" sz="800" dirty="0" err="1">
                <a:solidFill>
                  <a:schemeClr val="bg1"/>
                </a:solidFill>
                <a:latin typeface="Expo Office" pitchFamily="2" charset="-78"/>
                <a:cs typeface="Expo Office" pitchFamily="2" charset="-78"/>
              </a:rPr>
              <a:t>BlockExpo</a:t>
            </a:r>
            <a:r>
              <a:rPr lang="en-US" sz="800" dirty="0">
                <a:solidFill>
                  <a:schemeClr val="bg1"/>
                </a:solidFill>
                <a:latin typeface="Expo Office" pitchFamily="2" charset="-78"/>
                <a:cs typeface="Expo Office" pitchFamily="2" charset="-78"/>
              </a:rPr>
              <a:t> and World </a:t>
            </a:r>
            <a:r>
              <a:rPr lang="en-US" sz="800" dirty="0" err="1">
                <a:solidFill>
                  <a:schemeClr val="bg1"/>
                </a:solidFill>
                <a:latin typeface="Expo Office" pitchFamily="2" charset="-78"/>
                <a:cs typeface="Expo Office" pitchFamily="2" charset="-78"/>
              </a:rPr>
              <a:t>Blockchain</a:t>
            </a:r>
            <a:r>
              <a:rPr lang="en-US" sz="800" dirty="0">
                <a:solidFill>
                  <a:schemeClr val="bg1"/>
                </a:solidFill>
                <a:latin typeface="Expo Office" pitchFamily="2" charset="-78"/>
                <a:cs typeface="Expo Office" pitchFamily="2" charset="-78"/>
              </a:rPr>
              <a:t> Summit 2020 will captivate technologists, futurists and savvy investors at the Dubai Exhibition Centre (DEC)</a:t>
            </a:r>
          </a:p>
        </p:txBody>
      </p:sp>
      <p:cxnSp>
        <p:nvCxnSpPr>
          <p:cNvPr id="86" name="Straight Connector 85">
            <a:extLst>
              <a:ext uri="{FF2B5EF4-FFF2-40B4-BE49-F238E27FC236}">
                <a16:creationId xmlns:a16="http://schemas.microsoft.com/office/drawing/2014/main" id="{AE4A4A49-3909-154B-912E-B187E03B9B19}"/>
              </a:ext>
            </a:extLst>
          </p:cNvPr>
          <p:cNvCxnSpPr>
            <a:cxnSpLocks/>
          </p:cNvCxnSpPr>
          <p:nvPr/>
        </p:nvCxnSpPr>
        <p:spPr>
          <a:xfrm flipV="1">
            <a:off x="23372" y="4991593"/>
            <a:ext cx="2783194" cy="11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0" name="Picture 89"/>
          <p:cNvPicPr>
            <a:picLocks noChangeAspect="1"/>
          </p:cNvPicPr>
          <p:nvPr/>
        </p:nvPicPr>
        <p:blipFill rotWithShape="1">
          <a:blip r:embed="rId9" cstate="print">
            <a:extLst>
              <a:ext uri="{28A0092B-C50C-407E-A947-70E740481C1C}">
                <a14:useLocalDpi xmlns:a14="http://schemas.microsoft.com/office/drawing/2010/main" val="0"/>
              </a:ext>
            </a:extLst>
          </a:blip>
          <a:srcRect l="17569" t="2023" r="32270" b="9821"/>
          <a:stretch/>
        </p:blipFill>
        <p:spPr>
          <a:xfrm>
            <a:off x="10861964" y="1945348"/>
            <a:ext cx="1163781" cy="1456431"/>
          </a:xfrm>
          <a:prstGeom prst="roundRect">
            <a:avLst>
              <a:gd name="adj" fmla="val 4072"/>
            </a:avLst>
          </a:prstGeom>
        </p:spPr>
      </p:pic>
      <p:pic>
        <p:nvPicPr>
          <p:cNvPr id="92" name="Picture 91"/>
          <p:cNvPicPr>
            <a:picLocks noChangeAspect="1"/>
          </p:cNvPicPr>
          <p:nvPr/>
        </p:nvPicPr>
        <p:blipFill rotWithShape="1">
          <a:blip r:embed="rId10" cstate="print">
            <a:extLst>
              <a:ext uri="{28A0092B-C50C-407E-A947-70E740481C1C}">
                <a14:useLocalDpi xmlns:a14="http://schemas.microsoft.com/office/drawing/2010/main" val="0"/>
              </a:ext>
            </a:extLst>
          </a:blip>
          <a:srcRect l="2496" t="-633" r="37056" b="633"/>
          <a:stretch/>
        </p:blipFill>
        <p:spPr>
          <a:xfrm>
            <a:off x="6222400" y="324036"/>
            <a:ext cx="1145519" cy="1457827"/>
          </a:xfrm>
          <a:prstGeom prst="roundRect">
            <a:avLst>
              <a:gd name="adj" fmla="val 6269"/>
            </a:avLst>
          </a:prstGeom>
        </p:spPr>
      </p:pic>
      <p:pic>
        <p:nvPicPr>
          <p:cNvPr id="7" name="Picture 6"/>
          <p:cNvPicPr>
            <a:picLocks noChangeAspect="1"/>
          </p:cNvPicPr>
          <p:nvPr/>
        </p:nvPicPr>
        <p:blipFill rotWithShape="1">
          <a:blip r:embed="rId11" cstate="print">
            <a:extLst>
              <a:ext uri="{28A0092B-C50C-407E-A947-70E740481C1C}">
                <a14:useLocalDpi xmlns:a14="http://schemas.microsoft.com/office/drawing/2010/main" val="0"/>
              </a:ext>
            </a:extLst>
          </a:blip>
          <a:srcRect l="38531" r="4501"/>
          <a:stretch/>
        </p:blipFill>
        <p:spPr>
          <a:xfrm>
            <a:off x="6234545" y="1887051"/>
            <a:ext cx="1136074" cy="1455815"/>
          </a:xfrm>
          <a:prstGeom prst="roundRect">
            <a:avLst>
              <a:gd name="adj" fmla="val 3659"/>
            </a:avLst>
          </a:prstGeom>
        </p:spPr>
      </p:pic>
      <p:pic>
        <p:nvPicPr>
          <p:cNvPr id="93" name="Picture 92"/>
          <p:cNvPicPr>
            <a:picLocks noChangeAspect="1"/>
          </p:cNvPicPr>
          <p:nvPr/>
        </p:nvPicPr>
        <p:blipFill rotWithShape="1">
          <a:blip r:embed="rId12"/>
          <a:srcRect l="37087" t="10082" r="29904" b="14508"/>
          <a:stretch/>
        </p:blipFill>
        <p:spPr>
          <a:xfrm>
            <a:off x="6234545" y="3537008"/>
            <a:ext cx="1136073" cy="1459866"/>
          </a:xfrm>
          <a:prstGeom prst="roundRect">
            <a:avLst>
              <a:gd name="adj" fmla="val 5377"/>
            </a:avLst>
          </a:prstGeom>
        </p:spPr>
      </p:pic>
      <p:pic>
        <p:nvPicPr>
          <p:cNvPr id="94" name="Picture 93"/>
          <p:cNvPicPr>
            <a:picLocks noChangeAspect="1"/>
          </p:cNvPicPr>
          <p:nvPr/>
        </p:nvPicPr>
        <p:blipFill rotWithShape="1">
          <a:blip r:embed="rId13" cstate="print">
            <a:extLst>
              <a:ext uri="{28A0092B-C50C-407E-A947-70E740481C1C}">
                <a14:useLocalDpi xmlns:a14="http://schemas.microsoft.com/office/drawing/2010/main" val="0"/>
              </a:ext>
            </a:extLst>
          </a:blip>
          <a:srcRect l="31118" t="2509" r="526" b="1234"/>
          <a:stretch/>
        </p:blipFill>
        <p:spPr>
          <a:xfrm>
            <a:off x="10861965" y="5181600"/>
            <a:ext cx="1152152" cy="1439561"/>
          </a:xfrm>
          <a:prstGeom prst="roundRect">
            <a:avLst>
              <a:gd name="adj" fmla="val 5440"/>
            </a:avLst>
          </a:prstGeom>
        </p:spPr>
      </p:pic>
      <p:pic>
        <p:nvPicPr>
          <p:cNvPr id="96" name="Picture 95"/>
          <p:cNvPicPr>
            <a:picLocks noChangeAspect="1"/>
          </p:cNvPicPr>
          <p:nvPr/>
        </p:nvPicPr>
        <p:blipFill rotWithShape="1">
          <a:blip r:embed="rId14" cstate="print">
            <a:extLst>
              <a:ext uri="{28A0092B-C50C-407E-A947-70E740481C1C}">
                <a14:useLocalDpi xmlns:a14="http://schemas.microsoft.com/office/drawing/2010/main" val="0"/>
              </a:ext>
            </a:extLst>
          </a:blip>
          <a:srcRect l="24981" t="-694" r="32935" b="6950"/>
          <a:stretch/>
        </p:blipFill>
        <p:spPr>
          <a:xfrm>
            <a:off x="10887031" y="3546631"/>
            <a:ext cx="1127085" cy="1450241"/>
          </a:xfrm>
          <a:prstGeom prst="roundRect">
            <a:avLst>
              <a:gd name="adj" fmla="val 2745"/>
            </a:avLst>
          </a:prstGeom>
        </p:spPr>
      </p:pic>
      <p:pic>
        <p:nvPicPr>
          <p:cNvPr id="97" name="Picture 96"/>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95331" y="5178964"/>
            <a:ext cx="522376" cy="522376"/>
          </a:xfrm>
          <a:prstGeom prst="rect">
            <a:avLst/>
          </a:prstGeom>
        </p:spPr>
      </p:pic>
      <p:sp>
        <p:nvSpPr>
          <p:cNvPr id="95" name="Rectangle 94">
            <a:extLst>
              <a:ext uri="{FF2B5EF4-FFF2-40B4-BE49-F238E27FC236}">
                <a16:creationId xmlns:a16="http://schemas.microsoft.com/office/drawing/2014/main" id="{32592605-C4A6-984B-B67B-77E714A9293A}"/>
              </a:ext>
            </a:extLst>
          </p:cNvPr>
          <p:cNvSpPr/>
          <p:nvPr/>
        </p:nvSpPr>
        <p:spPr>
          <a:xfrm>
            <a:off x="3739621" y="5219678"/>
            <a:ext cx="2532341"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WATCH AL WASL SHOW ON A 360-DEGREE CANVAS</a:t>
            </a:r>
          </a:p>
        </p:txBody>
      </p:sp>
      <p:sp>
        <p:nvSpPr>
          <p:cNvPr id="98" name="Rectangle 97">
            <a:extLst>
              <a:ext uri="{FF2B5EF4-FFF2-40B4-BE49-F238E27FC236}">
                <a16:creationId xmlns:a16="http://schemas.microsoft.com/office/drawing/2014/main" id="{B45D4842-259C-E441-AD35-FCAF415E29F6}"/>
              </a:ext>
            </a:extLst>
          </p:cNvPr>
          <p:cNvSpPr/>
          <p:nvPr/>
        </p:nvSpPr>
        <p:spPr>
          <a:xfrm>
            <a:off x="3753910" y="5585872"/>
            <a:ext cx="2523336" cy="907941"/>
          </a:xfrm>
          <a:prstGeom prst="rect">
            <a:avLst/>
          </a:prstGeom>
        </p:spPr>
        <p:txBody>
          <a:bodyPr wrap="square">
            <a:spAutoFit/>
          </a:bodyPr>
          <a:lstStyle/>
          <a:p>
            <a:pPr>
              <a:spcAft>
                <a:spcPts val="300"/>
              </a:spcAft>
            </a:pPr>
            <a:r>
              <a:rPr lang="en-US" sz="800" dirty="0">
                <a:latin typeface="Expo Office" pitchFamily="2" charset="-78"/>
                <a:cs typeface="Expo Office" pitchFamily="2" charset="-78"/>
              </a:rPr>
              <a:t>Watch a live musical “The Ship of Human Endeavor” at the iconic Al Wasl</a:t>
            </a:r>
          </a:p>
          <a:p>
            <a:pPr>
              <a:spcAft>
                <a:spcPts val="300"/>
              </a:spcAft>
            </a:pPr>
            <a:r>
              <a:rPr lang="en-US" sz="800" dirty="0">
                <a:latin typeface="Expo Office" pitchFamily="2" charset="-78"/>
                <a:cs typeface="Expo Office" pitchFamily="2" charset="-78"/>
              </a:rPr>
              <a:t>Imagined by director Shekhar </a:t>
            </a:r>
            <a:r>
              <a:rPr lang="en-US" sz="800" dirty="0" err="1">
                <a:latin typeface="Expo Office" pitchFamily="2" charset="-78"/>
                <a:cs typeface="Expo Office" pitchFamily="2" charset="-78"/>
              </a:rPr>
              <a:t>Kapur</a:t>
            </a:r>
            <a:r>
              <a:rPr lang="en-US" sz="800" dirty="0">
                <a:latin typeface="Expo Office" pitchFamily="2" charset="-78"/>
                <a:cs typeface="Expo Office" pitchFamily="2" charset="-78"/>
              </a:rPr>
              <a:t> with Music by A.R. Rahman</a:t>
            </a:r>
          </a:p>
          <a:p>
            <a:pPr>
              <a:spcAft>
                <a:spcPts val="300"/>
              </a:spcAft>
            </a:pPr>
            <a:r>
              <a:rPr lang="en-US" sz="800" dirty="0">
                <a:latin typeface="Expo Office" pitchFamily="2" charset="-78"/>
                <a:cs typeface="Expo Office" pitchFamily="2" charset="-78"/>
              </a:rPr>
              <a:t>Take a voyage in search of human connection to each other, the natural world and the cosmos</a:t>
            </a:r>
          </a:p>
        </p:txBody>
      </p:sp>
      <p:pic>
        <p:nvPicPr>
          <p:cNvPr id="99" name="Picture 9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71962" y="5184756"/>
            <a:ext cx="1142556" cy="1447161"/>
          </a:xfrm>
          <a:prstGeom prst="roundRect">
            <a:avLst>
              <a:gd name="adj" fmla="val 5385"/>
            </a:avLst>
          </a:prstGeom>
          <a:noFill/>
          <a:ln>
            <a:solidFill>
              <a:schemeClr val="bg1">
                <a:lumMod val="85000"/>
              </a:schemeClr>
            </a:solidFill>
          </a:ln>
        </p:spPr>
      </p:pic>
      <p:sp>
        <p:nvSpPr>
          <p:cNvPr id="81" name="Pentagon 80">
            <a:extLst>
              <a:ext uri="{FF2B5EF4-FFF2-40B4-BE49-F238E27FC236}">
                <a16:creationId xmlns:a16="http://schemas.microsoft.com/office/drawing/2014/main" id="{76027610-765C-AD46-95B4-51300BE9E28C}"/>
              </a:ext>
            </a:extLst>
          </p:cNvPr>
          <p:cNvSpPr/>
          <p:nvPr/>
        </p:nvSpPr>
        <p:spPr>
          <a:xfrm>
            <a:off x="8465211" y="1630286"/>
            <a:ext cx="693168" cy="91094"/>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4" name="Group 83">
            <a:extLst>
              <a:ext uri="{FF2B5EF4-FFF2-40B4-BE49-F238E27FC236}">
                <a16:creationId xmlns:a16="http://schemas.microsoft.com/office/drawing/2014/main" id="{AE5762C5-4952-0E48-B3C5-E7FB5496BCE8}"/>
              </a:ext>
            </a:extLst>
          </p:cNvPr>
          <p:cNvGrpSpPr/>
          <p:nvPr/>
        </p:nvGrpSpPr>
        <p:grpSpPr>
          <a:xfrm>
            <a:off x="3585152" y="1557802"/>
            <a:ext cx="2359654" cy="193912"/>
            <a:chOff x="3983292" y="1544461"/>
            <a:chExt cx="2359654" cy="193912"/>
          </a:xfrm>
        </p:grpSpPr>
        <p:grpSp>
          <p:nvGrpSpPr>
            <p:cNvPr id="87" name="Group 86">
              <a:extLst>
                <a:ext uri="{FF2B5EF4-FFF2-40B4-BE49-F238E27FC236}">
                  <a16:creationId xmlns:a16="http://schemas.microsoft.com/office/drawing/2014/main" id="{04E7CF69-8CE3-184C-A67A-0479139F7176}"/>
                </a:ext>
              </a:extLst>
            </p:cNvPr>
            <p:cNvGrpSpPr/>
            <p:nvPr/>
          </p:nvGrpSpPr>
          <p:grpSpPr>
            <a:xfrm>
              <a:off x="4720479" y="1565713"/>
              <a:ext cx="710917" cy="169277"/>
              <a:chOff x="4484812" y="2416459"/>
              <a:chExt cx="710917" cy="169277"/>
            </a:xfrm>
          </p:grpSpPr>
          <p:sp>
            <p:nvSpPr>
              <p:cNvPr id="103" name="Pentagon 102">
                <a:extLst>
                  <a:ext uri="{FF2B5EF4-FFF2-40B4-BE49-F238E27FC236}">
                    <a16:creationId xmlns:a16="http://schemas.microsoft.com/office/drawing/2014/main" id="{BDE3D960-7359-2D42-85A4-CF074B942B57}"/>
                  </a:ext>
                </a:extLst>
              </p:cNvPr>
              <p:cNvSpPr/>
              <p:nvPr/>
            </p:nvSpPr>
            <p:spPr>
              <a:xfrm>
                <a:off x="4546952" y="2447457"/>
                <a:ext cx="648777" cy="10431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F541110D-44C3-2948-AC64-3ECE248C9A93}"/>
                  </a:ext>
                </a:extLst>
              </p:cNvPr>
              <p:cNvSpPr/>
              <p:nvPr/>
            </p:nvSpPr>
            <p:spPr>
              <a:xfrm>
                <a:off x="4484812" y="2416459"/>
                <a:ext cx="651140"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solidFill>
                      <a:prstClr val="black"/>
                    </a:solidFill>
                    <a:latin typeface="Expo Office" pitchFamily="2" charset="-78"/>
                    <a:cs typeface="Expo Office" pitchFamily="2" charset="-78"/>
                  </a:rPr>
                  <a:t>OPPORTUNITY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88" name="Group 87">
              <a:extLst>
                <a:ext uri="{FF2B5EF4-FFF2-40B4-BE49-F238E27FC236}">
                  <a16:creationId xmlns:a16="http://schemas.microsoft.com/office/drawing/2014/main" id="{16AE9C2B-DB07-EB4F-B2A5-B249F9057E23}"/>
                </a:ext>
              </a:extLst>
            </p:cNvPr>
            <p:cNvGrpSpPr/>
            <p:nvPr/>
          </p:nvGrpSpPr>
          <p:grpSpPr>
            <a:xfrm>
              <a:off x="4108193" y="1569555"/>
              <a:ext cx="882092" cy="168818"/>
              <a:chOff x="4577743" y="2420301"/>
              <a:chExt cx="882092" cy="168818"/>
            </a:xfrm>
          </p:grpSpPr>
          <p:sp>
            <p:nvSpPr>
              <p:cNvPr id="101" name="Pentagon 100">
                <a:extLst>
                  <a:ext uri="{FF2B5EF4-FFF2-40B4-BE49-F238E27FC236}">
                    <a16:creationId xmlns:a16="http://schemas.microsoft.com/office/drawing/2014/main" id="{28C7B099-B5DB-CC44-B68E-96E4CBB0DD7F}"/>
                  </a:ext>
                </a:extLst>
              </p:cNvPr>
              <p:cNvSpPr/>
              <p:nvPr/>
            </p:nvSpPr>
            <p:spPr>
              <a:xfrm>
                <a:off x="4625614" y="2444576"/>
                <a:ext cx="568850" cy="10679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14E7148D-393A-004B-BA20-79AC25AF5F64}"/>
                  </a:ext>
                </a:extLst>
              </p:cNvPr>
              <p:cNvSpPr/>
              <p:nvPr/>
            </p:nvSpPr>
            <p:spPr>
              <a:xfrm>
                <a:off x="4577743" y="2420301"/>
                <a:ext cx="882092" cy="1688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KENYA</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00" name="Straight Connector 99">
              <a:extLst>
                <a:ext uri="{FF2B5EF4-FFF2-40B4-BE49-F238E27FC236}">
                  <a16:creationId xmlns:a16="http://schemas.microsoft.com/office/drawing/2014/main" id="{8288B275-6314-A244-B4BB-C14BB7FE1114}"/>
                </a:ext>
              </a:extLst>
            </p:cNvPr>
            <p:cNvCxnSpPr/>
            <p:nvPr/>
          </p:nvCxnSpPr>
          <p:spPr>
            <a:xfrm>
              <a:off x="3983292" y="1544461"/>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a:off x="3723160" y="3161917"/>
            <a:ext cx="2399779" cy="194846"/>
            <a:chOff x="3712661" y="1592270"/>
            <a:chExt cx="2399779" cy="194846"/>
          </a:xfrm>
        </p:grpSpPr>
        <p:sp>
          <p:nvSpPr>
            <p:cNvPr id="106" name="Pentagon 105">
              <a:extLst>
                <a:ext uri="{FF2B5EF4-FFF2-40B4-BE49-F238E27FC236}">
                  <a16:creationId xmlns:a16="http://schemas.microsoft.com/office/drawing/2014/main" id="{9C6377C1-E197-2448-94D9-4A485BEF800D}"/>
                </a:ext>
              </a:extLst>
            </p:cNvPr>
            <p:cNvSpPr/>
            <p:nvPr/>
          </p:nvSpPr>
          <p:spPr>
            <a:xfrm>
              <a:off x="4430092" y="1652101"/>
              <a:ext cx="648777" cy="95498"/>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7" name="Group 106"/>
            <p:cNvGrpSpPr/>
            <p:nvPr/>
          </p:nvGrpSpPr>
          <p:grpSpPr>
            <a:xfrm>
              <a:off x="3712661" y="1592270"/>
              <a:ext cx="2399779" cy="194846"/>
              <a:chOff x="3712661" y="1592270"/>
              <a:chExt cx="2399779" cy="194846"/>
            </a:xfrm>
          </p:grpSpPr>
          <p:grpSp>
            <p:nvGrpSpPr>
              <p:cNvPr id="108" name="Group 107"/>
              <p:cNvGrpSpPr/>
              <p:nvPr/>
            </p:nvGrpSpPr>
            <p:grpSpPr>
              <a:xfrm>
                <a:off x="3712661" y="1592270"/>
                <a:ext cx="2399779" cy="189894"/>
                <a:chOff x="4110022" y="1557434"/>
                <a:chExt cx="2399779" cy="189894"/>
              </a:xfrm>
            </p:grpSpPr>
            <p:grpSp>
              <p:nvGrpSpPr>
                <p:cNvPr id="110" name="Group 109">
                  <a:extLst>
                    <a:ext uri="{FF2B5EF4-FFF2-40B4-BE49-F238E27FC236}">
                      <a16:creationId xmlns:a16="http://schemas.microsoft.com/office/drawing/2014/main" id="{081C7439-6304-E54F-B13F-FC1D779355AF}"/>
                    </a:ext>
                  </a:extLst>
                </p:cNvPr>
                <p:cNvGrpSpPr/>
                <p:nvPr/>
              </p:nvGrpSpPr>
              <p:grpSpPr>
                <a:xfrm>
                  <a:off x="4110022" y="1578051"/>
                  <a:ext cx="672895" cy="169277"/>
                  <a:chOff x="4579572" y="2428797"/>
                  <a:chExt cx="672895" cy="169277"/>
                </a:xfrm>
              </p:grpSpPr>
              <p:sp>
                <p:nvSpPr>
                  <p:cNvPr id="112" name="Pentagon 111">
                    <a:extLst>
                      <a:ext uri="{FF2B5EF4-FFF2-40B4-BE49-F238E27FC236}">
                        <a16:creationId xmlns:a16="http://schemas.microsoft.com/office/drawing/2014/main" id="{B010C47A-C9E0-AF40-9E87-C4817FE84092}"/>
                      </a:ext>
                    </a:extLst>
                  </p:cNvPr>
                  <p:cNvSpPr/>
                  <p:nvPr/>
                </p:nvSpPr>
                <p:spPr>
                  <a:xfrm>
                    <a:off x="4625614" y="2468011"/>
                    <a:ext cx="581711" cy="94638"/>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Rectangle 112">
                    <a:extLst>
                      <a:ext uri="{FF2B5EF4-FFF2-40B4-BE49-F238E27FC236}">
                        <a16:creationId xmlns:a16="http://schemas.microsoft.com/office/drawing/2014/main" id="{EC3C1C56-1437-CF40-B81A-C09A08752620}"/>
                      </a:ext>
                    </a:extLst>
                  </p:cNvPr>
                  <p:cNvSpPr/>
                  <p:nvPr/>
                </p:nvSpPr>
                <p:spPr>
                  <a:xfrm>
                    <a:off x="4579572" y="2428797"/>
                    <a:ext cx="672895"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solidFill>
                          <a:prstClr val="black"/>
                        </a:solidFill>
                        <a:latin typeface="Expo Office" pitchFamily="2" charset="-78"/>
                        <a:cs typeface="Expo Office" pitchFamily="2" charset="-78"/>
                      </a:rPr>
                      <a:t>LUXEMBURG</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11" name="Straight Connector 110">
                  <a:extLst>
                    <a:ext uri="{FF2B5EF4-FFF2-40B4-BE49-F238E27FC236}">
                      <a16:creationId xmlns:a16="http://schemas.microsoft.com/office/drawing/2014/main" id="{7C300164-EA73-4D48-98D4-BD0768B96772}"/>
                    </a:ext>
                  </a:extLst>
                </p:cNvPr>
                <p:cNvCxnSpPr/>
                <p:nvPr/>
              </p:nvCxnSpPr>
              <p:spPr>
                <a:xfrm>
                  <a:off x="4150147" y="1557434"/>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09" name="Rectangle 108">
                <a:extLst>
                  <a:ext uri="{FF2B5EF4-FFF2-40B4-BE49-F238E27FC236}">
                    <a16:creationId xmlns:a16="http://schemas.microsoft.com/office/drawing/2014/main" id="{147F0CBC-9194-C04A-B820-D13D825D1ABA}"/>
                  </a:ext>
                </a:extLst>
              </p:cNvPr>
              <p:cNvSpPr/>
              <p:nvPr/>
            </p:nvSpPr>
            <p:spPr>
              <a:xfrm>
                <a:off x="4396825" y="1617839"/>
                <a:ext cx="651140" cy="169277"/>
              </a:xfrm>
              <a:prstGeom prst="rect">
                <a:avLst/>
              </a:prstGeom>
            </p:spPr>
            <p:txBody>
              <a:bodyPr wrap="none">
                <a:spAutoFit/>
              </a:bodyPr>
              <a:lstStyle/>
              <a:p>
                <a:pPr lvl="0">
                  <a:defRPr/>
                </a:pPr>
                <a:r>
                  <a:rPr lang="en-US" sz="500" dirty="0">
                    <a:solidFill>
                      <a:prstClr val="black"/>
                    </a:solidFill>
                    <a:latin typeface="Expo Office" pitchFamily="2" charset="-78"/>
                    <a:cs typeface="Expo Office" pitchFamily="2" charset="-78"/>
                  </a:rPr>
                  <a:t>OPPORTUNITY</a:t>
                </a:r>
                <a:endParaRPr lang="en-GB" sz="500" dirty="0">
                  <a:solidFill>
                    <a:prstClr val="black"/>
                  </a:solidFill>
                </a:endParaRPr>
              </a:p>
            </p:txBody>
          </p:sp>
        </p:grpSp>
      </p:grpSp>
      <p:grpSp>
        <p:nvGrpSpPr>
          <p:cNvPr id="114" name="Group 113"/>
          <p:cNvGrpSpPr/>
          <p:nvPr/>
        </p:nvGrpSpPr>
        <p:grpSpPr>
          <a:xfrm>
            <a:off x="3721757" y="4817409"/>
            <a:ext cx="2382057" cy="178974"/>
            <a:chOff x="4127744" y="1543986"/>
            <a:chExt cx="2382057" cy="178974"/>
          </a:xfrm>
        </p:grpSpPr>
        <p:grpSp>
          <p:nvGrpSpPr>
            <p:cNvPr id="115" name="Group 114">
              <a:extLst>
                <a:ext uri="{FF2B5EF4-FFF2-40B4-BE49-F238E27FC236}">
                  <a16:creationId xmlns:a16="http://schemas.microsoft.com/office/drawing/2014/main" id="{081C7439-6304-E54F-B13F-FC1D779355AF}"/>
                </a:ext>
              </a:extLst>
            </p:cNvPr>
            <p:cNvGrpSpPr/>
            <p:nvPr/>
          </p:nvGrpSpPr>
          <p:grpSpPr>
            <a:xfrm>
              <a:off x="4127744" y="1553683"/>
              <a:ext cx="689224" cy="169277"/>
              <a:chOff x="4597294" y="2404429"/>
              <a:chExt cx="689224" cy="169277"/>
            </a:xfrm>
          </p:grpSpPr>
          <p:sp>
            <p:nvSpPr>
              <p:cNvPr id="117" name="Pentagon 116">
                <a:extLst>
                  <a:ext uri="{FF2B5EF4-FFF2-40B4-BE49-F238E27FC236}">
                    <a16:creationId xmlns:a16="http://schemas.microsoft.com/office/drawing/2014/main" id="{B010C47A-C9E0-AF40-9E87-C4817FE84092}"/>
                  </a:ext>
                </a:extLst>
              </p:cNvPr>
              <p:cNvSpPr/>
              <p:nvPr/>
            </p:nvSpPr>
            <p:spPr>
              <a:xfrm>
                <a:off x="4625615" y="2436934"/>
                <a:ext cx="618960" cy="93713"/>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EC3C1C56-1437-CF40-B81A-C09A08752620}"/>
                  </a:ext>
                </a:extLst>
              </p:cNvPr>
              <p:cNvSpPr/>
              <p:nvPr/>
            </p:nvSpPr>
            <p:spPr>
              <a:xfrm>
                <a:off x="4597294" y="2404429"/>
                <a:ext cx="689224"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00" noProof="0" dirty="0">
                    <a:solidFill>
                      <a:prstClr val="black"/>
                    </a:solidFill>
                    <a:latin typeface="Expo Office" pitchFamily="2" charset="-78"/>
                    <a:cs typeface="Expo Office" pitchFamily="2" charset="-78"/>
                  </a:rPr>
                  <a:t>EMIRATES </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16" name="Straight Connector 115">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AE5762C5-4952-0E48-B3C5-E7FB5496BCE8}"/>
              </a:ext>
            </a:extLst>
          </p:cNvPr>
          <p:cNvGrpSpPr/>
          <p:nvPr/>
        </p:nvGrpSpPr>
        <p:grpSpPr>
          <a:xfrm>
            <a:off x="8452032" y="1566577"/>
            <a:ext cx="2359654" cy="271129"/>
            <a:chOff x="4131988" y="1528062"/>
            <a:chExt cx="2359654" cy="271129"/>
          </a:xfrm>
        </p:grpSpPr>
        <p:grpSp>
          <p:nvGrpSpPr>
            <p:cNvPr id="127" name="Group 126">
              <a:extLst>
                <a:ext uri="{FF2B5EF4-FFF2-40B4-BE49-F238E27FC236}">
                  <a16:creationId xmlns:a16="http://schemas.microsoft.com/office/drawing/2014/main" id="{04E7CF69-8CE3-184C-A67A-0479139F7176}"/>
                </a:ext>
              </a:extLst>
            </p:cNvPr>
            <p:cNvGrpSpPr/>
            <p:nvPr/>
          </p:nvGrpSpPr>
          <p:grpSpPr>
            <a:xfrm>
              <a:off x="4882890" y="1552970"/>
              <a:ext cx="681137" cy="246221"/>
              <a:chOff x="4647223" y="2403716"/>
              <a:chExt cx="681137" cy="246221"/>
            </a:xfrm>
          </p:grpSpPr>
          <p:sp>
            <p:nvSpPr>
              <p:cNvPr id="129" name="Pentagon 128">
                <a:extLst>
                  <a:ext uri="{FF2B5EF4-FFF2-40B4-BE49-F238E27FC236}">
                    <a16:creationId xmlns:a16="http://schemas.microsoft.com/office/drawing/2014/main" id="{BDE3D960-7359-2D42-85A4-CF074B942B57}"/>
                  </a:ext>
                </a:extLst>
              </p:cNvPr>
              <p:cNvSpPr/>
              <p:nvPr/>
            </p:nvSpPr>
            <p:spPr>
              <a:xfrm>
                <a:off x="4679583" y="2439938"/>
                <a:ext cx="648777" cy="102231"/>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F541110D-44C3-2948-AC64-3ECE248C9A93}"/>
                  </a:ext>
                </a:extLst>
              </p:cNvPr>
              <p:cNvSpPr/>
              <p:nvPr/>
            </p:nvSpPr>
            <p:spPr>
              <a:xfrm>
                <a:off x="4647223" y="2403716"/>
                <a:ext cx="492443" cy="246221"/>
              </a:xfrm>
              <a:prstGeom prst="rect">
                <a:avLst/>
              </a:prstGeom>
            </p:spPr>
            <p:txBody>
              <a:bodyPr wrap="none">
                <a:spAutoFit/>
              </a:bodyPr>
              <a:lstStyle/>
              <a:p>
                <a:pPr>
                  <a:defRPr/>
                </a:pPr>
                <a:r>
                  <a:rPr lang="en-US" sz="500" dirty="0">
                    <a:solidFill>
                      <a:prstClr val="black"/>
                    </a:solidFill>
                    <a:latin typeface="Expo Office" pitchFamily="2" charset="-78"/>
                    <a:cs typeface="Expo Office" pitchFamily="2" charset="-78"/>
                  </a:rPr>
                  <a:t>MOBILITY</a:t>
                </a:r>
                <a:endParaRPr lang="en-GB" sz="5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28" name="Straight Connector 127">
              <a:extLst>
                <a:ext uri="{FF2B5EF4-FFF2-40B4-BE49-F238E27FC236}">
                  <a16:creationId xmlns:a16="http://schemas.microsoft.com/office/drawing/2014/main" id="{8288B275-6314-A244-B4BB-C14BB7FE1114}"/>
                </a:ext>
              </a:extLst>
            </p:cNvPr>
            <p:cNvCxnSpPr/>
            <p:nvPr/>
          </p:nvCxnSpPr>
          <p:spPr>
            <a:xfrm>
              <a:off x="4131988" y="1528062"/>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31" name="Rectangle 130">
            <a:extLst>
              <a:ext uri="{FF2B5EF4-FFF2-40B4-BE49-F238E27FC236}">
                <a16:creationId xmlns:a16="http://schemas.microsoft.com/office/drawing/2014/main" id="{F541110D-44C3-2948-AC64-3ECE248C9A93}"/>
              </a:ext>
            </a:extLst>
          </p:cNvPr>
          <p:cNvSpPr/>
          <p:nvPr/>
        </p:nvSpPr>
        <p:spPr>
          <a:xfrm>
            <a:off x="8381616" y="1600168"/>
            <a:ext cx="817853"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MOBILITY PAVILION</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32" name="Group 131">
            <a:extLst>
              <a:ext uri="{FF2B5EF4-FFF2-40B4-BE49-F238E27FC236}">
                <a16:creationId xmlns:a16="http://schemas.microsoft.com/office/drawing/2014/main" id="{4F261DEB-3E97-6B43-9122-FF2413915264}"/>
              </a:ext>
            </a:extLst>
          </p:cNvPr>
          <p:cNvGrpSpPr/>
          <p:nvPr/>
        </p:nvGrpSpPr>
        <p:grpSpPr>
          <a:xfrm>
            <a:off x="8401050" y="6379258"/>
            <a:ext cx="2351312" cy="195498"/>
            <a:chOff x="4124238" y="1543986"/>
            <a:chExt cx="2351312" cy="195498"/>
          </a:xfrm>
        </p:grpSpPr>
        <p:grpSp>
          <p:nvGrpSpPr>
            <p:cNvPr id="133" name="Group 132">
              <a:extLst>
                <a:ext uri="{FF2B5EF4-FFF2-40B4-BE49-F238E27FC236}">
                  <a16:creationId xmlns:a16="http://schemas.microsoft.com/office/drawing/2014/main" id="{40CA0DF1-B0E7-8848-A072-B33450A1D8B9}"/>
                </a:ext>
              </a:extLst>
            </p:cNvPr>
            <p:cNvGrpSpPr/>
            <p:nvPr/>
          </p:nvGrpSpPr>
          <p:grpSpPr>
            <a:xfrm>
              <a:off x="4861232" y="1570207"/>
              <a:ext cx="787994" cy="169277"/>
              <a:chOff x="4625565" y="2420953"/>
              <a:chExt cx="787994" cy="169277"/>
            </a:xfrm>
          </p:grpSpPr>
          <p:sp>
            <p:nvSpPr>
              <p:cNvPr id="142" name="Pentagon 141">
                <a:extLst>
                  <a:ext uri="{FF2B5EF4-FFF2-40B4-BE49-F238E27FC236}">
                    <a16:creationId xmlns:a16="http://schemas.microsoft.com/office/drawing/2014/main" id="{D2A145BA-93C6-6048-B1F0-1FFCA9D18B83}"/>
                  </a:ext>
                </a:extLst>
              </p:cNvPr>
              <p:cNvSpPr/>
              <p:nvPr/>
            </p:nvSpPr>
            <p:spPr>
              <a:xfrm>
                <a:off x="4662239" y="2455806"/>
                <a:ext cx="751320"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6C9F73D4-76C2-7747-B8FA-08747733364C}"/>
                  </a:ext>
                </a:extLst>
              </p:cNvPr>
              <p:cNvSpPr/>
              <p:nvPr/>
            </p:nvSpPr>
            <p:spPr>
              <a:xfrm>
                <a:off x="4625565" y="2420953"/>
                <a:ext cx="785031" cy="169277"/>
              </a:xfrm>
              <a:prstGeom prst="rect">
                <a:avLst/>
              </a:prstGeom>
            </p:spPr>
            <p:txBody>
              <a:bodyPr wrap="square">
                <a:spAutoFit/>
              </a:bodyPr>
              <a:lstStyle/>
              <a:p>
                <a:pPr lvl="0">
                  <a:defRPr/>
                </a:pPr>
                <a:r>
                  <a:rPr lang="en-US" sz="500" dirty="0">
                    <a:solidFill>
                      <a:prstClr val="black"/>
                    </a:solidFill>
                    <a:latin typeface="Expo Office" pitchFamily="2" charset="-78"/>
                    <a:cs typeface="Expo Office" pitchFamily="2" charset="-78"/>
                  </a:rPr>
                  <a:t>MOBILITY</a:t>
                </a:r>
                <a:endParaRPr lang="en-GB" sz="500" dirty="0">
                  <a:solidFill>
                    <a:prstClr val="black"/>
                  </a:solidFill>
                </a:endParaRPr>
              </a:p>
            </p:txBody>
          </p:sp>
        </p:grpSp>
        <p:grpSp>
          <p:nvGrpSpPr>
            <p:cNvPr id="138" name="Group 137">
              <a:extLst>
                <a:ext uri="{FF2B5EF4-FFF2-40B4-BE49-F238E27FC236}">
                  <a16:creationId xmlns:a16="http://schemas.microsoft.com/office/drawing/2014/main" id="{992CA7DD-E69A-A84F-B923-CB7ED1376A4E}"/>
                </a:ext>
              </a:extLst>
            </p:cNvPr>
            <p:cNvGrpSpPr/>
            <p:nvPr/>
          </p:nvGrpSpPr>
          <p:grpSpPr>
            <a:xfrm>
              <a:off x="4124238" y="1569513"/>
              <a:ext cx="736994" cy="169277"/>
              <a:chOff x="4593788" y="2420259"/>
              <a:chExt cx="736994" cy="169277"/>
            </a:xfrm>
          </p:grpSpPr>
          <p:sp>
            <p:nvSpPr>
              <p:cNvPr id="140" name="Pentagon 139">
                <a:extLst>
                  <a:ext uri="{FF2B5EF4-FFF2-40B4-BE49-F238E27FC236}">
                    <a16:creationId xmlns:a16="http://schemas.microsoft.com/office/drawing/2014/main" id="{63B82A06-8633-314D-A6E2-936B6A37363B}"/>
                  </a:ext>
                </a:extLst>
              </p:cNvPr>
              <p:cNvSpPr/>
              <p:nvPr/>
            </p:nvSpPr>
            <p:spPr>
              <a:xfrm>
                <a:off x="4625614" y="2455806"/>
                <a:ext cx="648757" cy="9555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F5F86B8E-2EFE-A147-AB71-F3860EBF8317}"/>
                  </a:ext>
                </a:extLst>
              </p:cNvPr>
              <p:cNvSpPr/>
              <p:nvPr/>
            </p:nvSpPr>
            <p:spPr>
              <a:xfrm>
                <a:off x="4593788" y="2420259"/>
                <a:ext cx="736994"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solidFill>
                      <a:prstClr val="black"/>
                    </a:solidFill>
                    <a:latin typeface="Expo Office" pitchFamily="2" charset="-78"/>
                    <a:cs typeface="Expo Office" pitchFamily="2" charset="-78"/>
                  </a:rPr>
                  <a:t>SERBIA</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39" name="Straight Connector 138">
              <a:extLst>
                <a:ext uri="{FF2B5EF4-FFF2-40B4-BE49-F238E27FC236}">
                  <a16:creationId xmlns:a16="http://schemas.microsoft.com/office/drawing/2014/main" id="{69369553-0A2A-674E-91C0-C44DA322C52C}"/>
                </a:ext>
              </a:extLst>
            </p:cNvPr>
            <p:cNvCxnSpPr>
              <a:cxnSpLocks/>
            </p:cNvCxnSpPr>
            <p:nvPr/>
          </p:nvCxnSpPr>
          <p:spPr>
            <a:xfrm>
              <a:off x="4150147" y="1543986"/>
              <a:ext cx="2325403"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62" name="Pentagon 161">
            <a:extLst>
              <a:ext uri="{FF2B5EF4-FFF2-40B4-BE49-F238E27FC236}">
                <a16:creationId xmlns:a16="http://schemas.microsoft.com/office/drawing/2014/main" id="{76027610-765C-AD46-95B4-51300BE9E28C}"/>
              </a:ext>
            </a:extLst>
          </p:cNvPr>
          <p:cNvSpPr/>
          <p:nvPr/>
        </p:nvSpPr>
        <p:spPr>
          <a:xfrm>
            <a:off x="8425646" y="3224927"/>
            <a:ext cx="648757" cy="99652"/>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63" name="Group 162">
            <a:extLst>
              <a:ext uri="{FF2B5EF4-FFF2-40B4-BE49-F238E27FC236}">
                <a16:creationId xmlns:a16="http://schemas.microsoft.com/office/drawing/2014/main" id="{AE5762C5-4952-0E48-B3C5-E7FB5496BCE8}"/>
              </a:ext>
            </a:extLst>
          </p:cNvPr>
          <p:cNvGrpSpPr/>
          <p:nvPr/>
        </p:nvGrpSpPr>
        <p:grpSpPr>
          <a:xfrm>
            <a:off x="8412467" y="3161218"/>
            <a:ext cx="2359654" cy="271129"/>
            <a:chOff x="4131988" y="1528062"/>
            <a:chExt cx="2359654" cy="271129"/>
          </a:xfrm>
        </p:grpSpPr>
        <p:grpSp>
          <p:nvGrpSpPr>
            <p:cNvPr id="164" name="Group 163">
              <a:extLst>
                <a:ext uri="{FF2B5EF4-FFF2-40B4-BE49-F238E27FC236}">
                  <a16:creationId xmlns:a16="http://schemas.microsoft.com/office/drawing/2014/main" id="{04E7CF69-8CE3-184C-A67A-0479139F7176}"/>
                </a:ext>
              </a:extLst>
            </p:cNvPr>
            <p:cNvGrpSpPr/>
            <p:nvPr/>
          </p:nvGrpSpPr>
          <p:grpSpPr>
            <a:xfrm>
              <a:off x="4882890" y="1552970"/>
              <a:ext cx="705642" cy="246221"/>
              <a:chOff x="4647223" y="2403716"/>
              <a:chExt cx="705642" cy="246221"/>
            </a:xfrm>
          </p:grpSpPr>
          <p:sp>
            <p:nvSpPr>
              <p:cNvPr id="166" name="Pentagon 165">
                <a:extLst>
                  <a:ext uri="{FF2B5EF4-FFF2-40B4-BE49-F238E27FC236}">
                    <a16:creationId xmlns:a16="http://schemas.microsoft.com/office/drawing/2014/main" id="{BDE3D960-7359-2D42-85A4-CF074B942B57}"/>
                  </a:ext>
                </a:extLst>
              </p:cNvPr>
              <p:cNvSpPr/>
              <p:nvPr/>
            </p:nvSpPr>
            <p:spPr>
              <a:xfrm>
                <a:off x="4679583" y="2439938"/>
                <a:ext cx="648777" cy="102231"/>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0" name="Rectangle 169">
                <a:extLst>
                  <a:ext uri="{FF2B5EF4-FFF2-40B4-BE49-F238E27FC236}">
                    <a16:creationId xmlns:a16="http://schemas.microsoft.com/office/drawing/2014/main" id="{F541110D-44C3-2948-AC64-3ECE248C9A93}"/>
                  </a:ext>
                </a:extLst>
              </p:cNvPr>
              <p:cNvSpPr/>
              <p:nvPr/>
            </p:nvSpPr>
            <p:spPr>
              <a:xfrm>
                <a:off x="4647223" y="2403716"/>
                <a:ext cx="705642" cy="246221"/>
              </a:xfrm>
              <a:prstGeom prst="rect">
                <a:avLst/>
              </a:prstGeom>
            </p:spPr>
            <p:txBody>
              <a:bodyPr wrap="none">
                <a:spAutoFit/>
              </a:bodyPr>
              <a:lstStyle/>
              <a:p>
                <a:pPr>
                  <a:defRPr/>
                </a:pPr>
                <a:r>
                  <a:rPr lang="en-US" sz="500" dirty="0">
                    <a:solidFill>
                      <a:prstClr val="black"/>
                    </a:solidFill>
                    <a:latin typeface="Expo Office" pitchFamily="2" charset="-78"/>
                    <a:cs typeface="Expo Office" pitchFamily="2" charset="-78"/>
                  </a:rPr>
                  <a:t>SUSTAINABILITY</a:t>
                </a:r>
                <a:endParaRPr lang="en-GB" sz="5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65" name="Straight Connector 164">
              <a:extLst>
                <a:ext uri="{FF2B5EF4-FFF2-40B4-BE49-F238E27FC236}">
                  <a16:creationId xmlns:a16="http://schemas.microsoft.com/office/drawing/2014/main" id="{8288B275-6314-A244-B4BB-C14BB7FE1114}"/>
                </a:ext>
              </a:extLst>
            </p:cNvPr>
            <p:cNvCxnSpPr/>
            <p:nvPr/>
          </p:nvCxnSpPr>
          <p:spPr>
            <a:xfrm>
              <a:off x="4131988" y="1528062"/>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71" name="Rectangle 170">
            <a:extLst>
              <a:ext uri="{FF2B5EF4-FFF2-40B4-BE49-F238E27FC236}">
                <a16:creationId xmlns:a16="http://schemas.microsoft.com/office/drawing/2014/main" id="{F541110D-44C3-2948-AC64-3ECE248C9A93}"/>
              </a:ext>
            </a:extLst>
          </p:cNvPr>
          <p:cNvSpPr/>
          <p:nvPr/>
        </p:nvSpPr>
        <p:spPr>
          <a:xfrm>
            <a:off x="8422032" y="3193988"/>
            <a:ext cx="455574"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Malaysia</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2" name="Pentagon 171">
            <a:extLst>
              <a:ext uri="{FF2B5EF4-FFF2-40B4-BE49-F238E27FC236}">
                <a16:creationId xmlns:a16="http://schemas.microsoft.com/office/drawing/2014/main" id="{76027610-765C-AD46-95B4-51300BE9E28C}"/>
              </a:ext>
            </a:extLst>
          </p:cNvPr>
          <p:cNvSpPr/>
          <p:nvPr/>
        </p:nvSpPr>
        <p:spPr>
          <a:xfrm>
            <a:off x="8420656" y="4812276"/>
            <a:ext cx="648757" cy="99652"/>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73" name="Group 172">
            <a:extLst>
              <a:ext uri="{FF2B5EF4-FFF2-40B4-BE49-F238E27FC236}">
                <a16:creationId xmlns:a16="http://schemas.microsoft.com/office/drawing/2014/main" id="{AE5762C5-4952-0E48-B3C5-E7FB5496BCE8}"/>
              </a:ext>
            </a:extLst>
          </p:cNvPr>
          <p:cNvGrpSpPr/>
          <p:nvPr/>
        </p:nvGrpSpPr>
        <p:grpSpPr>
          <a:xfrm>
            <a:off x="8407477" y="4748567"/>
            <a:ext cx="2359654" cy="271129"/>
            <a:chOff x="4131988" y="1528062"/>
            <a:chExt cx="2359654" cy="271129"/>
          </a:xfrm>
        </p:grpSpPr>
        <p:grpSp>
          <p:nvGrpSpPr>
            <p:cNvPr id="174" name="Group 173">
              <a:extLst>
                <a:ext uri="{FF2B5EF4-FFF2-40B4-BE49-F238E27FC236}">
                  <a16:creationId xmlns:a16="http://schemas.microsoft.com/office/drawing/2014/main" id="{04E7CF69-8CE3-184C-A67A-0479139F7176}"/>
                </a:ext>
              </a:extLst>
            </p:cNvPr>
            <p:cNvGrpSpPr/>
            <p:nvPr/>
          </p:nvGrpSpPr>
          <p:grpSpPr>
            <a:xfrm>
              <a:off x="4882890" y="1552970"/>
              <a:ext cx="681137" cy="246221"/>
              <a:chOff x="4647223" y="2403716"/>
              <a:chExt cx="681137" cy="246221"/>
            </a:xfrm>
          </p:grpSpPr>
          <p:sp>
            <p:nvSpPr>
              <p:cNvPr id="176" name="Pentagon 175">
                <a:extLst>
                  <a:ext uri="{FF2B5EF4-FFF2-40B4-BE49-F238E27FC236}">
                    <a16:creationId xmlns:a16="http://schemas.microsoft.com/office/drawing/2014/main" id="{BDE3D960-7359-2D42-85A4-CF074B942B57}"/>
                  </a:ext>
                </a:extLst>
              </p:cNvPr>
              <p:cNvSpPr/>
              <p:nvPr/>
            </p:nvSpPr>
            <p:spPr>
              <a:xfrm>
                <a:off x="4679583" y="2439938"/>
                <a:ext cx="648777" cy="102231"/>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7" name="Rectangle 176">
                <a:extLst>
                  <a:ext uri="{FF2B5EF4-FFF2-40B4-BE49-F238E27FC236}">
                    <a16:creationId xmlns:a16="http://schemas.microsoft.com/office/drawing/2014/main" id="{F541110D-44C3-2948-AC64-3ECE248C9A93}"/>
                  </a:ext>
                </a:extLst>
              </p:cNvPr>
              <p:cNvSpPr/>
              <p:nvPr/>
            </p:nvSpPr>
            <p:spPr>
              <a:xfrm>
                <a:off x="4647223" y="2403716"/>
                <a:ext cx="638316" cy="246221"/>
              </a:xfrm>
              <a:prstGeom prst="rect">
                <a:avLst/>
              </a:prstGeom>
            </p:spPr>
            <p:txBody>
              <a:bodyPr wrap="none">
                <a:spAutoFit/>
              </a:bodyPr>
              <a:lstStyle/>
              <a:p>
                <a:pPr>
                  <a:defRPr/>
                </a:pPr>
                <a:r>
                  <a:rPr lang="en-US" sz="500" dirty="0">
                    <a:solidFill>
                      <a:prstClr val="black"/>
                    </a:solidFill>
                    <a:latin typeface="Expo Office" pitchFamily="2" charset="-78"/>
                    <a:cs typeface="Expo Office" pitchFamily="2" charset="-78"/>
                  </a:rPr>
                  <a:t>OPPERTUNITY</a:t>
                </a:r>
                <a:endParaRPr lang="en-GB" sz="5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75" name="Straight Connector 174">
              <a:extLst>
                <a:ext uri="{FF2B5EF4-FFF2-40B4-BE49-F238E27FC236}">
                  <a16:creationId xmlns:a16="http://schemas.microsoft.com/office/drawing/2014/main" id="{8288B275-6314-A244-B4BB-C14BB7FE1114}"/>
                </a:ext>
              </a:extLst>
            </p:cNvPr>
            <p:cNvCxnSpPr/>
            <p:nvPr/>
          </p:nvCxnSpPr>
          <p:spPr>
            <a:xfrm>
              <a:off x="4131988" y="1528062"/>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78" name="Rectangle 177">
            <a:extLst>
              <a:ext uri="{FF2B5EF4-FFF2-40B4-BE49-F238E27FC236}">
                <a16:creationId xmlns:a16="http://schemas.microsoft.com/office/drawing/2014/main" id="{F541110D-44C3-2948-AC64-3ECE248C9A93}"/>
              </a:ext>
            </a:extLst>
          </p:cNvPr>
          <p:cNvSpPr/>
          <p:nvPr/>
        </p:nvSpPr>
        <p:spPr>
          <a:xfrm>
            <a:off x="8417042" y="4781337"/>
            <a:ext cx="444352"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NIGERIA</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0" name="Pentagon 179">
            <a:extLst>
              <a:ext uri="{FF2B5EF4-FFF2-40B4-BE49-F238E27FC236}">
                <a16:creationId xmlns:a16="http://schemas.microsoft.com/office/drawing/2014/main" id="{9C6377C1-E197-2448-94D9-4A485BEF800D}"/>
              </a:ext>
            </a:extLst>
          </p:cNvPr>
          <p:cNvSpPr/>
          <p:nvPr/>
        </p:nvSpPr>
        <p:spPr>
          <a:xfrm>
            <a:off x="4443746" y="4851812"/>
            <a:ext cx="648777" cy="95498"/>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68169910-D8D5-F74D-90B8-97F07DF952AC}"/>
              </a:ext>
            </a:extLst>
          </p:cNvPr>
          <p:cNvSpPr/>
          <p:nvPr/>
        </p:nvSpPr>
        <p:spPr>
          <a:xfrm>
            <a:off x="4408812" y="4818525"/>
            <a:ext cx="780662" cy="169277"/>
          </a:xfrm>
          <a:prstGeom prst="rect">
            <a:avLst/>
          </a:prstGeom>
        </p:spPr>
        <p:txBody>
          <a:bodyPr wrap="square">
            <a:spAutoFit/>
          </a:bodyPr>
          <a:lstStyle/>
          <a:p>
            <a:pPr lvl="0">
              <a:defRPr/>
            </a:pPr>
            <a:r>
              <a:rPr lang="en-US" sz="500" dirty="0">
                <a:solidFill>
                  <a:prstClr val="black"/>
                </a:solidFill>
                <a:latin typeface="Expo Office" pitchFamily="2" charset="-78"/>
                <a:cs typeface="Expo Office" pitchFamily="2" charset="-78"/>
              </a:rPr>
              <a:t>MOBILITY</a:t>
            </a:r>
            <a:endParaRPr lang="en-GB" sz="500" dirty="0">
              <a:solidFill>
                <a:prstClr val="black"/>
              </a:solidFill>
            </a:endParaRPr>
          </a:p>
        </p:txBody>
      </p:sp>
    </p:spTree>
    <p:extLst>
      <p:ext uri="{BB962C8B-B14F-4D97-AF65-F5344CB8AC3E}">
        <p14:creationId xmlns:p14="http://schemas.microsoft.com/office/powerpoint/2010/main" val="375066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185">
            <a:extLst>
              <a:ext uri="{FF2B5EF4-FFF2-40B4-BE49-F238E27FC236}">
                <a16:creationId xmlns:a16="http://schemas.microsoft.com/office/drawing/2014/main" id="{2492B777-DC9F-3D4C-A4D6-AEF6653E1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29" y="0"/>
            <a:ext cx="12234658" cy="6881995"/>
          </a:xfrm>
          <a:prstGeom prst="rect">
            <a:avLst/>
          </a:prstGeom>
        </p:spPr>
      </p:pic>
      <p:sp>
        <p:nvSpPr>
          <p:cNvPr id="15" name="Rectangular Callout 14">
            <a:extLst>
              <a:ext uri="{FF2B5EF4-FFF2-40B4-BE49-F238E27FC236}">
                <a16:creationId xmlns:a16="http://schemas.microsoft.com/office/drawing/2014/main" id="{D3227374-AFEA-494E-ACE1-2E14387D2F17}"/>
              </a:ext>
            </a:extLst>
          </p:cNvPr>
          <p:cNvSpPr/>
          <p:nvPr/>
        </p:nvSpPr>
        <p:spPr>
          <a:xfrm>
            <a:off x="3644298" y="195151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ular Callout 15">
            <a:extLst>
              <a:ext uri="{FF2B5EF4-FFF2-40B4-BE49-F238E27FC236}">
                <a16:creationId xmlns:a16="http://schemas.microsoft.com/office/drawing/2014/main" id="{542F10A4-BC44-C345-BC08-B577D87B1533}"/>
              </a:ext>
            </a:extLst>
          </p:cNvPr>
          <p:cNvSpPr/>
          <p:nvPr/>
        </p:nvSpPr>
        <p:spPr>
          <a:xfrm>
            <a:off x="3652277" y="32403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ular Callout 25">
            <a:extLst>
              <a:ext uri="{FF2B5EF4-FFF2-40B4-BE49-F238E27FC236}">
                <a16:creationId xmlns:a16="http://schemas.microsoft.com/office/drawing/2014/main" id="{8A5DE66E-A8C1-D243-A5F8-6A690EE9F632}"/>
              </a:ext>
            </a:extLst>
          </p:cNvPr>
          <p:cNvSpPr/>
          <p:nvPr/>
        </p:nvSpPr>
        <p:spPr>
          <a:xfrm>
            <a:off x="8326169" y="195151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9" name="Straight Connector 38">
            <a:extLst>
              <a:ext uri="{FF2B5EF4-FFF2-40B4-BE49-F238E27FC236}">
                <a16:creationId xmlns:a16="http://schemas.microsoft.com/office/drawing/2014/main" id="{BD09EEE1-CD7F-FE48-9D0E-9CE694623832}"/>
              </a:ext>
            </a:extLst>
          </p:cNvPr>
          <p:cNvCxnSpPr>
            <a:cxnSpLocks/>
          </p:cNvCxnSpPr>
          <p:nvPr/>
        </p:nvCxnSpPr>
        <p:spPr>
          <a:xfrm>
            <a:off x="3204922" y="761270"/>
            <a:ext cx="0" cy="548861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90FA37E-DFB5-C143-A135-A2A5D2108EEE}"/>
              </a:ext>
            </a:extLst>
          </p:cNvPr>
          <p:cNvCxnSpPr>
            <a:cxnSpLocks/>
          </p:cNvCxnSpPr>
          <p:nvPr/>
        </p:nvCxnSpPr>
        <p:spPr>
          <a:xfrm>
            <a:off x="7903571" y="430567"/>
            <a:ext cx="0" cy="510909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8EE2CAE-B5F5-3541-B983-7C1D94E9F6A0}"/>
              </a:ext>
            </a:extLst>
          </p:cNvPr>
          <p:cNvCxnSpPr>
            <a:cxnSpLocks/>
          </p:cNvCxnSpPr>
          <p:nvPr/>
        </p:nvCxnSpPr>
        <p:spPr>
          <a:xfrm flipV="1">
            <a:off x="3094761" y="6260233"/>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61A77F3-8A4D-2D44-BC55-875B5BD78E0A}"/>
              </a:ext>
            </a:extLst>
          </p:cNvPr>
          <p:cNvCxnSpPr>
            <a:cxnSpLocks/>
          </p:cNvCxnSpPr>
          <p:nvPr/>
        </p:nvCxnSpPr>
        <p:spPr>
          <a:xfrm flipV="1">
            <a:off x="3094761" y="6324625"/>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0ADA00F-7D09-6848-A38C-CE6160EA8E4E}"/>
              </a:ext>
            </a:extLst>
          </p:cNvPr>
          <p:cNvCxnSpPr>
            <a:cxnSpLocks/>
          </p:cNvCxnSpPr>
          <p:nvPr/>
        </p:nvCxnSpPr>
        <p:spPr>
          <a:xfrm flipV="1">
            <a:off x="7774546" y="259644"/>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8F291B-B2F4-DB49-AFEA-78EA4FA9ED03}"/>
              </a:ext>
            </a:extLst>
          </p:cNvPr>
          <p:cNvCxnSpPr>
            <a:cxnSpLocks/>
          </p:cNvCxnSpPr>
          <p:nvPr/>
        </p:nvCxnSpPr>
        <p:spPr>
          <a:xfrm flipV="1">
            <a:off x="7774546" y="324036"/>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32592605-C4A6-984B-B67B-77E714A9293A}"/>
              </a:ext>
            </a:extLst>
          </p:cNvPr>
          <p:cNvSpPr/>
          <p:nvPr/>
        </p:nvSpPr>
        <p:spPr>
          <a:xfrm>
            <a:off x="3660048" y="337998"/>
            <a:ext cx="2532341" cy="415498"/>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EXPLORE ORIENTAL WISDOM IN HEALING AND WELLNESS</a:t>
            </a:r>
          </a:p>
        </p:txBody>
      </p:sp>
      <p:sp>
        <p:nvSpPr>
          <p:cNvPr id="8" name="Rectangle 7">
            <a:extLst>
              <a:ext uri="{FF2B5EF4-FFF2-40B4-BE49-F238E27FC236}">
                <a16:creationId xmlns:a16="http://schemas.microsoft.com/office/drawing/2014/main" id="{B45D4842-259C-E441-AD35-FCAF415E29F6}"/>
              </a:ext>
            </a:extLst>
          </p:cNvPr>
          <p:cNvSpPr/>
          <p:nvPr/>
        </p:nvSpPr>
        <p:spPr>
          <a:xfrm>
            <a:off x="3661438" y="704968"/>
            <a:ext cx="2570141" cy="830997"/>
          </a:xfrm>
          <a:prstGeom prst="rect">
            <a:avLst/>
          </a:prstGeom>
        </p:spPr>
        <p:txBody>
          <a:bodyPr wrap="square">
            <a:spAutoFit/>
          </a:bodyPr>
          <a:lstStyle/>
          <a:p>
            <a:r>
              <a:rPr lang="en-US" sz="800" dirty="0">
                <a:latin typeface="Expo Office" pitchFamily="2" charset="-78"/>
                <a:cs typeface="Expo Office" pitchFamily="2" charset="-78"/>
              </a:rPr>
              <a:t>Gather ancestral knowledge of plant-based medicine used in contemporary medicine. Discover the traditional Hammam, an ancient cultural wellness space, using indigenous natural resources such as volcanic clay, black soap and </a:t>
            </a:r>
            <a:r>
              <a:rPr lang="en-US" sz="800" dirty="0" err="1">
                <a:latin typeface="Expo Office" pitchFamily="2" charset="-78"/>
                <a:cs typeface="Expo Office" pitchFamily="2" charset="-78"/>
              </a:rPr>
              <a:t>argan</a:t>
            </a:r>
            <a:r>
              <a:rPr lang="en-US" sz="800" dirty="0">
                <a:latin typeface="Expo Office" pitchFamily="2" charset="-78"/>
                <a:cs typeface="Expo Office" pitchFamily="2" charset="-78"/>
              </a:rPr>
              <a:t> oil for healing and wellness.</a:t>
            </a:r>
            <a:endPar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endParaRPr>
          </a:p>
        </p:txBody>
      </p:sp>
      <p:grpSp>
        <p:nvGrpSpPr>
          <p:cNvPr id="3" name="Group 2"/>
          <p:cNvGrpSpPr/>
          <p:nvPr/>
        </p:nvGrpSpPr>
        <p:grpSpPr>
          <a:xfrm>
            <a:off x="3709036" y="1578822"/>
            <a:ext cx="2385564" cy="189609"/>
            <a:chOff x="4124237" y="1543986"/>
            <a:chExt cx="2385564" cy="189609"/>
          </a:xfrm>
        </p:grpSpPr>
        <p:grpSp>
          <p:nvGrpSpPr>
            <p:cNvPr id="69" name="Group 68">
              <a:extLst>
                <a:ext uri="{FF2B5EF4-FFF2-40B4-BE49-F238E27FC236}">
                  <a16:creationId xmlns:a16="http://schemas.microsoft.com/office/drawing/2014/main" id="{081C7439-6304-E54F-B13F-FC1D779355AF}"/>
                </a:ext>
              </a:extLst>
            </p:cNvPr>
            <p:cNvGrpSpPr/>
            <p:nvPr/>
          </p:nvGrpSpPr>
          <p:grpSpPr>
            <a:xfrm>
              <a:off x="4124237" y="1564318"/>
              <a:ext cx="886075" cy="169277"/>
              <a:chOff x="4593787" y="2415064"/>
              <a:chExt cx="886075" cy="169277"/>
            </a:xfrm>
          </p:grpSpPr>
          <p:sp>
            <p:nvSpPr>
              <p:cNvPr id="70" name="Pentagon 69">
                <a:extLst>
                  <a:ext uri="{FF2B5EF4-FFF2-40B4-BE49-F238E27FC236}">
                    <a16:creationId xmlns:a16="http://schemas.microsoft.com/office/drawing/2014/main" id="{B010C47A-C9E0-AF40-9E87-C4817FE84092}"/>
                  </a:ext>
                </a:extLst>
              </p:cNvPr>
              <p:cNvSpPr/>
              <p:nvPr/>
            </p:nvSpPr>
            <p:spPr>
              <a:xfrm>
                <a:off x="4625614" y="2451009"/>
                <a:ext cx="581711" cy="86949"/>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EC3C1C56-1437-CF40-B81A-C09A08752620}"/>
                  </a:ext>
                </a:extLst>
              </p:cNvPr>
              <p:cNvSpPr/>
              <p:nvPr/>
            </p:nvSpPr>
            <p:spPr>
              <a:xfrm>
                <a:off x="4593787" y="2415064"/>
                <a:ext cx="886075"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MOROCCO</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7" name="Straight Connector 16">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79" name="Rectangle 78">
            <a:extLst>
              <a:ext uri="{FF2B5EF4-FFF2-40B4-BE49-F238E27FC236}">
                <a16:creationId xmlns:a16="http://schemas.microsoft.com/office/drawing/2014/main" id="{32592605-C4A6-984B-B67B-77E714A9293A}"/>
              </a:ext>
            </a:extLst>
          </p:cNvPr>
          <p:cNvSpPr/>
          <p:nvPr/>
        </p:nvSpPr>
        <p:spPr>
          <a:xfrm>
            <a:off x="3660048" y="1964744"/>
            <a:ext cx="2452492"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EXPERIENCE THE STORY OF WATER AT SABEEL FOUNTAINS</a:t>
            </a:r>
          </a:p>
        </p:txBody>
      </p:sp>
      <p:sp>
        <p:nvSpPr>
          <p:cNvPr id="83" name="Rectangle 82">
            <a:extLst>
              <a:ext uri="{FF2B5EF4-FFF2-40B4-BE49-F238E27FC236}">
                <a16:creationId xmlns:a16="http://schemas.microsoft.com/office/drawing/2014/main" id="{32592605-C4A6-984B-B67B-77E714A9293A}"/>
              </a:ext>
            </a:extLst>
          </p:cNvPr>
          <p:cNvSpPr/>
          <p:nvPr/>
        </p:nvSpPr>
        <p:spPr>
          <a:xfrm>
            <a:off x="8328461" y="1965014"/>
            <a:ext cx="2532341"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DISCOVER YLANG YLANG – THE ESSENCE OF HEALTH</a:t>
            </a:r>
          </a:p>
        </p:txBody>
      </p:sp>
      <p:sp>
        <p:nvSpPr>
          <p:cNvPr id="86" name="Rectangle 85">
            <a:extLst>
              <a:ext uri="{FF2B5EF4-FFF2-40B4-BE49-F238E27FC236}">
                <a16:creationId xmlns:a16="http://schemas.microsoft.com/office/drawing/2014/main" id="{B45D4842-259C-E441-AD35-FCAF415E29F6}"/>
              </a:ext>
            </a:extLst>
          </p:cNvPr>
          <p:cNvSpPr/>
          <p:nvPr/>
        </p:nvSpPr>
        <p:spPr>
          <a:xfrm>
            <a:off x="3655036" y="2315861"/>
            <a:ext cx="2538743" cy="830997"/>
          </a:xfrm>
          <a:prstGeom prst="rect">
            <a:avLst/>
          </a:prstGeom>
        </p:spPr>
        <p:txBody>
          <a:bodyPr wrap="square">
            <a:spAutoFit/>
          </a:bodyPr>
          <a:lstStyle/>
          <a:p>
            <a:pPr lvl="0"/>
            <a:r>
              <a:rPr lang="en-US" sz="800" dirty="0">
                <a:latin typeface="Expo Office" pitchFamily="2" charset="-78"/>
                <a:cs typeface="Expo Office" pitchFamily="2" charset="-78"/>
              </a:rPr>
              <a:t>As you walk towards the next pavilion, stop and have a sip of water at one of the Sabeel drinking water fountains. They tell the story of water as a priceless, shared resource. Discover how humanity should respect and relate to water as one of its most precious resources.</a:t>
            </a:r>
            <a:endPar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endParaRPr>
          </a:p>
        </p:txBody>
      </p:sp>
      <p:sp>
        <p:nvSpPr>
          <p:cNvPr id="91" name="Rectangle 90">
            <a:extLst>
              <a:ext uri="{FF2B5EF4-FFF2-40B4-BE49-F238E27FC236}">
                <a16:creationId xmlns:a16="http://schemas.microsoft.com/office/drawing/2014/main" id="{B45D4842-259C-E441-AD35-FCAF415E29F6}"/>
              </a:ext>
            </a:extLst>
          </p:cNvPr>
          <p:cNvSpPr/>
          <p:nvPr/>
        </p:nvSpPr>
        <p:spPr>
          <a:xfrm>
            <a:off x="8331704" y="2331417"/>
            <a:ext cx="2518313" cy="830997"/>
          </a:xfrm>
          <a:prstGeom prst="rect">
            <a:avLst/>
          </a:prstGeom>
        </p:spPr>
        <p:txBody>
          <a:bodyPr wrap="square">
            <a:spAutoFit/>
          </a:bodyPr>
          <a:lstStyle/>
          <a:p>
            <a:r>
              <a:rPr lang="en-US" sz="800" dirty="0">
                <a:latin typeface="Expo Office" pitchFamily="2" charset="-78"/>
                <a:cs typeface="Expo Office" pitchFamily="2" charset="-78"/>
              </a:rPr>
              <a:t>Learn all about the healing power and production cycle of </a:t>
            </a:r>
            <a:r>
              <a:rPr lang="en-US" sz="800" dirty="0" err="1">
                <a:latin typeface="Expo Office" pitchFamily="2" charset="-78"/>
                <a:cs typeface="Expo Office" pitchFamily="2" charset="-78"/>
              </a:rPr>
              <a:t>Ylang</a:t>
            </a:r>
            <a:r>
              <a:rPr lang="en-US" sz="800" dirty="0">
                <a:latin typeface="Expo Office" pitchFamily="2" charset="-78"/>
                <a:cs typeface="Expo Office" pitchFamily="2" charset="-78"/>
              </a:rPr>
              <a:t> </a:t>
            </a:r>
            <a:r>
              <a:rPr lang="en-US" sz="800" dirty="0" err="1">
                <a:latin typeface="Expo Office" pitchFamily="2" charset="-78"/>
                <a:cs typeface="Expo Office" pitchFamily="2" charset="-78"/>
              </a:rPr>
              <a:t>Ylang</a:t>
            </a:r>
            <a:r>
              <a:rPr lang="en-US" sz="800" dirty="0">
                <a:latin typeface="Expo Office" pitchFamily="2" charset="-78"/>
                <a:cs typeface="Expo Office" pitchFamily="2" charset="-78"/>
              </a:rPr>
              <a:t> in the Comoros Pavilion. The plant that transforms into the final Chanel No 5 perfumes in stores all over the world. Immerse yourself in a story of new beginnings, of promise and natural potential.</a:t>
            </a:r>
          </a:p>
        </p:txBody>
      </p:sp>
      <p:grpSp>
        <p:nvGrpSpPr>
          <p:cNvPr id="120" name="Group 119"/>
          <p:cNvGrpSpPr/>
          <p:nvPr/>
        </p:nvGrpSpPr>
        <p:grpSpPr>
          <a:xfrm>
            <a:off x="3689724" y="3179398"/>
            <a:ext cx="2403391" cy="211977"/>
            <a:chOff x="4106410" y="1543986"/>
            <a:chExt cx="2403391" cy="211977"/>
          </a:xfrm>
        </p:grpSpPr>
        <p:grpSp>
          <p:nvGrpSpPr>
            <p:cNvPr id="124" name="Group 123">
              <a:extLst>
                <a:ext uri="{FF2B5EF4-FFF2-40B4-BE49-F238E27FC236}">
                  <a16:creationId xmlns:a16="http://schemas.microsoft.com/office/drawing/2014/main" id="{4A6EBEBB-D25F-6246-8F18-ADC65EDAD08C}"/>
                </a:ext>
              </a:extLst>
            </p:cNvPr>
            <p:cNvGrpSpPr/>
            <p:nvPr/>
          </p:nvGrpSpPr>
          <p:grpSpPr>
            <a:xfrm>
              <a:off x="5013300" y="1586686"/>
              <a:ext cx="688576" cy="169277"/>
              <a:chOff x="4777633" y="2437432"/>
              <a:chExt cx="688576" cy="169277"/>
            </a:xfrm>
          </p:grpSpPr>
          <p:sp>
            <p:nvSpPr>
              <p:cNvPr id="132" name="Pentagon 131">
                <a:extLst>
                  <a:ext uri="{FF2B5EF4-FFF2-40B4-BE49-F238E27FC236}">
                    <a16:creationId xmlns:a16="http://schemas.microsoft.com/office/drawing/2014/main" id="{9C6377C1-E197-2448-94D9-4A485BEF800D}"/>
                  </a:ext>
                </a:extLst>
              </p:cNvPr>
              <p:cNvSpPr/>
              <p:nvPr/>
            </p:nvSpPr>
            <p:spPr>
              <a:xfrm>
                <a:off x="4817432" y="2467200"/>
                <a:ext cx="648777" cy="96658"/>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147F0CBC-9194-C04A-B820-D13D825D1ABA}"/>
                  </a:ext>
                </a:extLst>
              </p:cNvPr>
              <p:cNvSpPr/>
              <p:nvPr/>
            </p:nvSpPr>
            <p:spPr>
              <a:xfrm>
                <a:off x="4777633" y="2437432"/>
                <a:ext cx="651140"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OPPORTUNITY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8" name="Group 127">
              <a:extLst>
                <a:ext uri="{FF2B5EF4-FFF2-40B4-BE49-F238E27FC236}">
                  <a16:creationId xmlns:a16="http://schemas.microsoft.com/office/drawing/2014/main" id="{081C7439-6304-E54F-B13F-FC1D779355AF}"/>
                </a:ext>
              </a:extLst>
            </p:cNvPr>
            <p:cNvGrpSpPr/>
            <p:nvPr/>
          </p:nvGrpSpPr>
          <p:grpSpPr>
            <a:xfrm>
              <a:off x="4106410" y="1586410"/>
              <a:ext cx="881377" cy="169277"/>
              <a:chOff x="4575960" y="2437156"/>
              <a:chExt cx="881377" cy="169277"/>
            </a:xfrm>
          </p:grpSpPr>
          <p:sp>
            <p:nvSpPr>
              <p:cNvPr id="130" name="Pentagon 129">
                <a:extLst>
                  <a:ext uri="{FF2B5EF4-FFF2-40B4-BE49-F238E27FC236}">
                    <a16:creationId xmlns:a16="http://schemas.microsoft.com/office/drawing/2014/main" id="{B010C47A-C9E0-AF40-9E87-C4817FE84092}"/>
                  </a:ext>
                </a:extLst>
              </p:cNvPr>
              <p:cNvSpPr/>
              <p:nvPr/>
            </p:nvSpPr>
            <p:spPr>
              <a:xfrm>
                <a:off x="4625613" y="2467738"/>
                <a:ext cx="795199" cy="9612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EC3C1C56-1437-CF40-B81A-C09A08752620}"/>
                  </a:ext>
                </a:extLst>
              </p:cNvPr>
              <p:cNvSpPr/>
              <p:nvPr/>
            </p:nvSpPr>
            <p:spPr>
              <a:xfrm>
                <a:off x="4575960" y="2437156"/>
                <a:ext cx="881377"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solidFill>
                      <a:prstClr val="black"/>
                    </a:solidFill>
                    <a:latin typeface="Expo Office" pitchFamily="2" charset="-78"/>
                    <a:cs typeface="Expo Office" pitchFamily="2" charset="-78"/>
                  </a:rPr>
                  <a:t>DISTRICT EXPERIENCE</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29" name="Straight Connector 128">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p:nvGrpSpPr>
        <p:grpSpPr>
          <a:xfrm>
            <a:off x="8378556" y="3187354"/>
            <a:ext cx="2398659" cy="202399"/>
            <a:chOff x="4111142" y="1543986"/>
            <a:chExt cx="2398659" cy="202399"/>
          </a:xfrm>
        </p:grpSpPr>
        <p:grpSp>
          <p:nvGrpSpPr>
            <p:cNvPr id="159" name="Group 158">
              <a:extLst>
                <a:ext uri="{FF2B5EF4-FFF2-40B4-BE49-F238E27FC236}">
                  <a16:creationId xmlns:a16="http://schemas.microsoft.com/office/drawing/2014/main" id="{4A6EBEBB-D25F-6246-8F18-ADC65EDAD08C}"/>
                </a:ext>
              </a:extLst>
            </p:cNvPr>
            <p:cNvGrpSpPr/>
            <p:nvPr/>
          </p:nvGrpSpPr>
          <p:grpSpPr>
            <a:xfrm>
              <a:off x="4803042" y="1577108"/>
              <a:ext cx="879252" cy="169277"/>
              <a:chOff x="4567375" y="2427854"/>
              <a:chExt cx="879252" cy="169277"/>
            </a:xfrm>
          </p:grpSpPr>
          <p:sp>
            <p:nvSpPr>
              <p:cNvPr id="164" name="Pentagon 163">
                <a:extLst>
                  <a:ext uri="{FF2B5EF4-FFF2-40B4-BE49-F238E27FC236}">
                    <a16:creationId xmlns:a16="http://schemas.microsoft.com/office/drawing/2014/main" id="{9C6377C1-E197-2448-94D9-4A485BEF800D}"/>
                  </a:ext>
                </a:extLst>
              </p:cNvPr>
              <p:cNvSpPr/>
              <p:nvPr/>
            </p:nvSpPr>
            <p:spPr>
              <a:xfrm>
                <a:off x="4596674" y="2461646"/>
                <a:ext cx="726475" cy="96402"/>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147F0CBC-9194-C04A-B820-D13D825D1ABA}"/>
                  </a:ext>
                </a:extLst>
              </p:cNvPr>
              <p:cNvSpPr/>
              <p:nvPr/>
            </p:nvSpPr>
            <p:spPr>
              <a:xfrm>
                <a:off x="4567375" y="2427854"/>
                <a:ext cx="879252"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SUSTAINABILITY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0" name="Group 159">
              <a:extLst>
                <a:ext uri="{FF2B5EF4-FFF2-40B4-BE49-F238E27FC236}">
                  <a16:creationId xmlns:a16="http://schemas.microsoft.com/office/drawing/2014/main" id="{081C7439-6304-E54F-B13F-FC1D779355AF}"/>
                </a:ext>
              </a:extLst>
            </p:cNvPr>
            <p:cNvGrpSpPr/>
            <p:nvPr/>
          </p:nvGrpSpPr>
          <p:grpSpPr>
            <a:xfrm>
              <a:off x="4111142" y="1574039"/>
              <a:ext cx="851468" cy="169277"/>
              <a:chOff x="4580692" y="2424785"/>
              <a:chExt cx="851468" cy="169277"/>
            </a:xfrm>
          </p:grpSpPr>
          <p:sp>
            <p:nvSpPr>
              <p:cNvPr id="162" name="Pentagon 161">
                <a:extLst>
                  <a:ext uri="{FF2B5EF4-FFF2-40B4-BE49-F238E27FC236}">
                    <a16:creationId xmlns:a16="http://schemas.microsoft.com/office/drawing/2014/main" id="{B010C47A-C9E0-AF40-9E87-C4817FE84092}"/>
                  </a:ext>
                </a:extLst>
              </p:cNvPr>
              <p:cNvSpPr/>
              <p:nvPr/>
            </p:nvSpPr>
            <p:spPr>
              <a:xfrm>
                <a:off x="4624421" y="2461646"/>
                <a:ext cx="570279" cy="9248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EC3C1C56-1437-CF40-B81A-C09A08752620}"/>
                  </a:ext>
                </a:extLst>
              </p:cNvPr>
              <p:cNvSpPr/>
              <p:nvPr/>
            </p:nvSpPr>
            <p:spPr>
              <a:xfrm>
                <a:off x="4580692" y="2424785"/>
                <a:ext cx="851468"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COMOROS</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61" name="Straight Connector 160">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08745EA0-561C-EB48-A3BC-58128518A9F4}"/>
              </a:ext>
            </a:extLst>
          </p:cNvPr>
          <p:cNvSpPr/>
          <p:nvPr/>
        </p:nvSpPr>
        <p:spPr>
          <a:xfrm rot="18900000">
            <a:off x="3080636" y="601891"/>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4286C39-F716-BF41-9C75-CDB0075B55CF}"/>
              </a:ext>
            </a:extLst>
          </p:cNvPr>
          <p:cNvSpPr/>
          <p:nvPr/>
        </p:nvSpPr>
        <p:spPr>
          <a:xfrm rot="18900000">
            <a:off x="3080636" y="2226506"/>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0725763-2AE6-C843-8C02-A229F124CEA8}"/>
              </a:ext>
            </a:extLst>
          </p:cNvPr>
          <p:cNvSpPr/>
          <p:nvPr/>
        </p:nvSpPr>
        <p:spPr>
          <a:xfrm rot="18900000">
            <a:off x="3080636" y="3824487"/>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3DAC8F2-6B21-BB4B-8632-38F8B8609207}"/>
              </a:ext>
            </a:extLst>
          </p:cNvPr>
          <p:cNvSpPr/>
          <p:nvPr/>
        </p:nvSpPr>
        <p:spPr>
          <a:xfrm rot="18900000">
            <a:off x="3080636" y="5449102"/>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86D001DC-6CF2-5343-95CD-AFA0688A4B2B}"/>
              </a:ext>
            </a:extLst>
          </p:cNvPr>
          <p:cNvSpPr/>
          <p:nvPr/>
        </p:nvSpPr>
        <p:spPr>
          <a:xfrm rot="18900000">
            <a:off x="7774845" y="601891"/>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E9261B3-5573-8B4D-AE67-B68A5A1E5345}"/>
              </a:ext>
            </a:extLst>
          </p:cNvPr>
          <p:cNvSpPr/>
          <p:nvPr/>
        </p:nvSpPr>
        <p:spPr>
          <a:xfrm rot="18900000">
            <a:off x="7774845" y="2226506"/>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41E366D-BEBE-D641-8804-A9700CD5CB9C}"/>
              </a:ext>
            </a:extLst>
          </p:cNvPr>
          <p:cNvSpPr/>
          <p:nvPr/>
        </p:nvSpPr>
        <p:spPr>
          <a:xfrm rot="18900000">
            <a:off x="7774845" y="3824487"/>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F1114E7A-AA97-7D4E-B00B-79F6AD4A5092}"/>
              </a:ext>
            </a:extLst>
          </p:cNvPr>
          <p:cNvSpPr/>
          <p:nvPr/>
        </p:nvSpPr>
        <p:spPr>
          <a:xfrm rot="18900000">
            <a:off x="7774845" y="5449102"/>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0475A70-EC07-A24D-861E-6B1639A1CC9A}"/>
              </a:ext>
            </a:extLst>
          </p:cNvPr>
          <p:cNvSpPr/>
          <p:nvPr/>
        </p:nvSpPr>
        <p:spPr>
          <a:xfrm>
            <a:off x="3075513" y="576728"/>
            <a:ext cx="276038"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1</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7AE82362-856B-D447-8505-FC38C9062DED}"/>
              </a:ext>
            </a:extLst>
          </p:cNvPr>
          <p:cNvSpPr/>
          <p:nvPr/>
        </p:nvSpPr>
        <p:spPr>
          <a:xfrm>
            <a:off x="3065895" y="2215838"/>
            <a:ext cx="29527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2</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564AF0D8-CB92-8C45-B9AB-2CA1B512726F}"/>
              </a:ext>
            </a:extLst>
          </p:cNvPr>
          <p:cNvSpPr/>
          <p:nvPr/>
        </p:nvSpPr>
        <p:spPr>
          <a:xfrm>
            <a:off x="3065895" y="3809761"/>
            <a:ext cx="29527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3</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60ACC2DA-7DAD-2640-80E6-478E5743101C}"/>
              </a:ext>
            </a:extLst>
          </p:cNvPr>
          <p:cNvSpPr/>
          <p:nvPr/>
        </p:nvSpPr>
        <p:spPr>
          <a:xfrm>
            <a:off x="3053724" y="5432103"/>
            <a:ext cx="303288"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4</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92342A2E-A405-7D4C-BB28-114AC018BBED}"/>
              </a:ext>
            </a:extLst>
          </p:cNvPr>
          <p:cNvSpPr/>
          <p:nvPr/>
        </p:nvSpPr>
        <p:spPr>
          <a:xfrm>
            <a:off x="7760715" y="576728"/>
            <a:ext cx="29527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5</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5C467D6E-AF7A-D043-9D90-89C332F29578}"/>
              </a:ext>
            </a:extLst>
          </p:cNvPr>
          <p:cNvSpPr/>
          <p:nvPr/>
        </p:nvSpPr>
        <p:spPr>
          <a:xfrm>
            <a:off x="7755906" y="2202868"/>
            <a:ext cx="304892"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6</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E64E59BF-18E5-F945-A0F9-9F290E761D8A}"/>
              </a:ext>
            </a:extLst>
          </p:cNvPr>
          <p:cNvSpPr/>
          <p:nvPr/>
        </p:nvSpPr>
        <p:spPr>
          <a:xfrm>
            <a:off x="7767929" y="3809761"/>
            <a:ext cx="280846"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7</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31778DE2-E785-B348-A73F-A3007F3DB51B}"/>
              </a:ext>
            </a:extLst>
          </p:cNvPr>
          <p:cNvSpPr/>
          <p:nvPr/>
        </p:nvSpPr>
        <p:spPr>
          <a:xfrm>
            <a:off x="7756708" y="5423939"/>
            <a:ext cx="303288"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8</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8CE4795-FCD0-814A-806C-38D3AB95DDB8}"/>
              </a:ext>
            </a:extLst>
          </p:cNvPr>
          <p:cNvSpPr/>
          <p:nvPr/>
        </p:nvSpPr>
        <p:spPr>
          <a:xfrm>
            <a:off x="2851443" y="6659011"/>
            <a:ext cx="6142087" cy="215444"/>
          </a:xfrm>
          <a:prstGeom prst="rect">
            <a:avLst/>
          </a:prstGeom>
        </p:spPr>
        <p:txBody>
          <a:bodyPr wrap="square">
            <a:spAutoFit/>
          </a:bodyPr>
          <a:lstStyle/>
          <a:p>
            <a:r>
              <a:rPr lang="en-US" sz="800" b="1" dirty="0">
                <a:solidFill>
                  <a:schemeClr val="tx1">
                    <a:lumMod val="85000"/>
                    <a:lumOff val="15000"/>
                  </a:schemeClr>
                </a:solidFill>
                <a:latin typeface="Expo Office" pitchFamily="2" charset="-78"/>
                <a:cs typeface="Expo Office" pitchFamily="2" charset="-78"/>
              </a:rPr>
              <a:t>*This itinerary is for illustrative purposes and can be adapted to your needs and requirements. Contents may change.</a:t>
            </a:r>
            <a:endParaRPr lang="en-GB" sz="800" b="1" dirty="0">
              <a:solidFill>
                <a:schemeClr val="tx1">
                  <a:lumMod val="85000"/>
                  <a:lumOff val="15000"/>
                </a:schemeClr>
              </a:solidFill>
              <a:latin typeface="Expo Office" pitchFamily="2" charset="-78"/>
              <a:cs typeface="Expo Office" pitchFamily="2" charset="-78"/>
            </a:endParaRPr>
          </a:p>
        </p:txBody>
      </p:sp>
      <p:sp>
        <p:nvSpPr>
          <p:cNvPr id="182" name="Rectangular Callout 181">
            <a:extLst>
              <a:ext uri="{FF2B5EF4-FFF2-40B4-BE49-F238E27FC236}">
                <a16:creationId xmlns:a16="http://schemas.microsoft.com/office/drawing/2014/main" id="{F65F5F20-3541-4045-BBB2-16A7C955F4F0}"/>
              </a:ext>
            </a:extLst>
          </p:cNvPr>
          <p:cNvSpPr/>
          <p:nvPr/>
        </p:nvSpPr>
        <p:spPr>
          <a:xfrm>
            <a:off x="8352392" y="5182113"/>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3" name="Rectangle 182">
            <a:extLst>
              <a:ext uri="{FF2B5EF4-FFF2-40B4-BE49-F238E27FC236}">
                <a16:creationId xmlns:a16="http://schemas.microsoft.com/office/drawing/2014/main" id="{C29B575C-5965-7841-823F-666175357567}"/>
              </a:ext>
            </a:extLst>
          </p:cNvPr>
          <p:cNvSpPr/>
          <p:nvPr/>
        </p:nvSpPr>
        <p:spPr>
          <a:xfrm>
            <a:off x="8326676" y="5210984"/>
            <a:ext cx="2265566"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NOURISH YOURSELF WITH SUPERFOODS IN PERU</a:t>
            </a:r>
          </a:p>
        </p:txBody>
      </p:sp>
      <p:sp>
        <p:nvSpPr>
          <p:cNvPr id="184" name="Rectangle 183">
            <a:extLst>
              <a:ext uri="{FF2B5EF4-FFF2-40B4-BE49-F238E27FC236}">
                <a16:creationId xmlns:a16="http://schemas.microsoft.com/office/drawing/2014/main" id="{602DF9EB-1C9A-774D-956F-E1FF9B28692D}"/>
              </a:ext>
            </a:extLst>
          </p:cNvPr>
          <p:cNvSpPr/>
          <p:nvPr/>
        </p:nvSpPr>
        <p:spPr>
          <a:xfrm>
            <a:off x="8335351" y="5575284"/>
            <a:ext cx="2470684" cy="954107"/>
          </a:xfrm>
          <a:prstGeom prst="rect">
            <a:avLst/>
          </a:prstGeom>
        </p:spPr>
        <p:txBody>
          <a:bodyPr wrap="square">
            <a:spAutoFit/>
          </a:bodyPr>
          <a:lstStyle/>
          <a:p>
            <a:r>
              <a:rPr lang="en-US" sz="800" dirty="0">
                <a:latin typeface="Expo Office" pitchFamily="2" charset="-78"/>
                <a:cs typeface="Expo Office" pitchFamily="2" charset="-78"/>
              </a:rPr>
              <a:t>Try the best experiential gastronomy in the world, based on Peruvian superfoods that are changing humanity's future. Enjoy a sensory experience through one of the cradles of mankind and one of the most biodiverse countries in the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endParaRPr>
          </a:p>
        </p:txBody>
      </p:sp>
      <p:grpSp>
        <p:nvGrpSpPr>
          <p:cNvPr id="185" name="Group 184">
            <a:extLst>
              <a:ext uri="{FF2B5EF4-FFF2-40B4-BE49-F238E27FC236}">
                <a16:creationId xmlns:a16="http://schemas.microsoft.com/office/drawing/2014/main" id="{4F261DEB-3E97-6B43-9122-FF2413915264}"/>
              </a:ext>
            </a:extLst>
          </p:cNvPr>
          <p:cNvGrpSpPr/>
          <p:nvPr/>
        </p:nvGrpSpPr>
        <p:grpSpPr>
          <a:xfrm>
            <a:off x="8401050" y="6434674"/>
            <a:ext cx="2351312" cy="195498"/>
            <a:chOff x="4124238" y="1543986"/>
            <a:chExt cx="2351312" cy="195498"/>
          </a:xfrm>
        </p:grpSpPr>
        <p:grpSp>
          <p:nvGrpSpPr>
            <p:cNvPr id="187" name="Group 186">
              <a:extLst>
                <a:ext uri="{FF2B5EF4-FFF2-40B4-BE49-F238E27FC236}">
                  <a16:creationId xmlns:a16="http://schemas.microsoft.com/office/drawing/2014/main" id="{40CA0DF1-B0E7-8848-A072-B33450A1D8B9}"/>
                </a:ext>
              </a:extLst>
            </p:cNvPr>
            <p:cNvGrpSpPr/>
            <p:nvPr/>
          </p:nvGrpSpPr>
          <p:grpSpPr>
            <a:xfrm>
              <a:off x="4861232" y="1570207"/>
              <a:ext cx="787994" cy="169277"/>
              <a:chOff x="4625565" y="2420953"/>
              <a:chExt cx="787994" cy="169277"/>
            </a:xfrm>
          </p:grpSpPr>
          <p:sp>
            <p:nvSpPr>
              <p:cNvPr id="199" name="Pentagon 198">
                <a:extLst>
                  <a:ext uri="{FF2B5EF4-FFF2-40B4-BE49-F238E27FC236}">
                    <a16:creationId xmlns:a16="http://schemas.microsoft.com/office/drawing/2014/main" id="{D2A145BA-93C6-6048-B1F0-1FFCA9D18B83}"/>
                  </a:ext>
                </a:extLst>
              </p:cNvPr>
              <p:cNvSpPr/>
              <p:nvPr/>
            </p:nvSpPr>
            <p:spPr>
              <a:xfrm>
                <a:off x="4662239" y="2455806"/>
                <a:ext cx="751320"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1" name="Rectangle 200">
                <a:extLst>
                  <a:ext uri="{FF2B5EF4-FFF2-40B4-BE49-F238E27FC236}">
                    <a16:creationId xmlns:a16="http://schemas.microsoft.com/office/drawing/2014/main" id="{6C9F73D4-76C2-7747-B8FA-08747733364C}"/>
                  </a:ext>
                </a:extLst>
              </p:cNvPr>
              <p:cNvSpPr/>
              <p:nvPr/>
            </p:nvSpPr>
            <p:spPr>
              <a:xfrm>
                <a:off x="4625565" y="2420953"/>
                <a:ext cx="785031"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88" name="Group 187">
              <a:extLst>
                <a:ext uri="{FF2B5EF4-FFF2-40B4-BE49-F238E27FC236}">
                  <a16:creationId xmlns:a16="http://schemas.microsoft.com/office/drawing/2014/main" id="{992CA7DD-E69A-A84F-B923-CB7ED1376A4E}"/>
                </a:ext>
              </a:extLst>
            </p:cNvPr>
            <p:cNvGrpSpPr/>
            <p:nvPr/>
          </p:nvGrpSpPr>
          <p:grpSpPr>
            <a:xfrm>
              <a:off x="4124238" y="1569513"/>
              <a:ext cx="680583" cy="169277"/>
              <a:chOff x="4593788" y="2420259"/>
              <a:chExt cx="680583" cy="169277"/>
            </a:xfrm>
          </p:grpSpPr>
          <p:sp>
            <p:nvSpPr>
              <p:cNvPr id="195" name="Pentagon 194">
                <a:extLst>
                  <a:ext uri="{FF2B5EF4-FFF2-40B4-BE49-F238E27FC236}">
                    <a16:creationId xmlns:a16="http://schemas.microsoft.com/office/drawing/2014/main" id="{63B82A06-8633-314D-A6E2-936B6A37363B}"/>
                  </a:ext>
                </a:extLst>
              </p:cNvPr>
              <p:cNvSpPr/>
              <p:nvPr/>
            </p:nvSpPr>
            <p:spPr>
              <a:xfrm>
                <a:off x="4625614" y="2455296"/>
                <a:ext cx="648757"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F5F86B8E-2EFE-A147-AB71-F3860EBF8317}"/>
                  </a:ext>
                </a:extLst>
              </p:cNvPr>
              <p:cNvSpPr/>
              <p:nvPr/>
            </p:nvSpPr>
            <p:spPr>
              <a:xfrm>
                <a:off x="4593788" y="2420259"/>
                <a:ext cx="678566"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PERU</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92" name="Straight Connector 191">
              <a:extLst>
                <a:ext uri="{FF2B5EF4-FFF2-40B4-BE49-F238E27FC236}">
                  <a16:creationId xmlns:a16="http://schemas.microsoft.com/office/drawing/2014/main" id="{69369553-0A2A-674E-91C0-C44DA322C52C}"/>
                </a:ext>
              </a:extLst>
            </p:cNvPr>
            <p:cNvCxnSpPr>
              <a:cxnSpLocks/>
            </p:cNvCxnSpPr>
            <p:nvPr/>
          </p:nvCxnSpPr>
          <p:spPr>
            <a:xfrm>
              <a:off x="4150147" y="1543986"/>
              <a:ext cx="2325403"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28" name="Rectangular Callout 227">
            <a:extLst>
              <a:ext uri="{FF2B5EF4-FFF2-40B4-BE49-F238E27FC236}">
                <a16:creationId xmlns:a16="http://schemas.microsoft.com/office/drawing/2014/main" id="{1BAC10C0-AC83-A64C-945A-E5600FE2B80D}"/>
              </a:ext>
            </a:extLst>
          </p:cNvPr>
          <p:cNvSpPr/>
          <p:nvPr/>
        </p:nvSpPr>
        <p:spPr>
          <a:xfrm>
            <a:off x="3638650" y="3563905"/>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9" name="Rectangle 228">
            <a:extLst>
              <a:ext uri="{FF2B5EF4-FFF2-40B4-BE49-F238E27FC236}">
                <a16:creationId xmlns:a16="http://schemas.microsoft.com/office/drawing/2014/main" id="{32592605-C4A6-984B-B67B-77E714A9293A}"/>
              </a:ext>
            </a:extLst>
          </p:cNvPr>
          <p:cNvSpPr/>
          <p:nvPr/>
        </p:nvSpPr>
        <p:spPr>
          <a:xfrm>
            <a:off x="3662963" y="3582593"/>
            <a:ext cx="2532341"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DISCOVER 4D PRINT OF</a:t>
            </a:r>
          </a:p>
          <a:p>
            <a:pPr lvl="0"/>
            <a:r>
              <a:rPr lang="en-US" sz="1000" b="1" dirty="0">
                <a:solidFill>
                  <a:schemeClr val="tx1">
                    <a:lumMod val="85000"/>
                    <a:lumOff val="15000"/>
                  </a:schemeClr>
                </a:solidFill>
                <a:latin typeface="Expo Office" pitchFamily="2" charset="-78"/>
                <a:cs typeface="Expo Office" pitchFamily="2" charset="-78"/>
              </a:rPr>
              <a:t>LIVE CELLS IN BELARUS</a:t>
            </a:r>
          </a:p>
        </p:txBody>
      </p:sp>
      <p:grpSp>
        <p:nvGrpSpPr>
          <p:cNvPr id="230" name="Group 229"/>
          <p:cNvGrpSpPr/>
          <p:nvPr/>
        </p:nvGrpSpPr>
        <p:grpSpPr>
          <a:xfrm>
            <a:off x="3708377" y="4817409"/>
            <a:ext cx="2382057" cy="196209"/>
            <a:chOff x="4127744" y="1543986"/>
            <a:chExt cx="2382057" cy="196209"/>
          </a:xfrm>
        </p:grpSpPr>
        <p:grpSp>
          <p:nvGrpSpPr>
            <p:cNvPr id="232" name="Group 231">
              <a:extLst>
                <a:ext uri="{FF2B5EF4-FFF2-40B4-BE49-F238E27FC236}">
                  <a16:creationId xmlns:a16="http://schemas.microsoft.com/office/drawing/2014/main" id="{081C7439-6304-E54F-B13F-FC1D779355AF}"/>
                </a:ext>
              </a:extLst>
            </p:cNvPr>
            <p:cNvGrpSpPr/>
            <p:nvPr/>
          </p:nvGrpSpPr>
          <p:grpSpPr>
            <a:xfrm>
              <a:off x="4127744" y="1570918"/>
              <a:ext cx="689224" cy="169277"/>
              <a:chOff x="4597294" y="2421664"/>
              <a:chExt cx="689224" cy="169277"/>
            </a:xfrm>
          </p:grpSpPr>
          <p:sp>
            <p:nvSpPr>
              <p:cNvPr id="234" name="Pentagon 233">
                <a:extLst>
                  <a:ext uri="{FF2B5EF4-FFF2-40B4-BE49-F238E27FC236}">
                    <a16:creationId xmlns:a16="http://schemas.microsoft.com/office/drawing/2014/main" id="{B010C47A-C9E0-AF40-9E87-C4817FE84092}"/>
                  </a:ext>
                </a:extLst>
              </p:cNvPr>
              <p:cNvSpPr/>
              <p:nvPr/>
            </p:nvSpPr>
            <p:spPr>
              <a:xfrm>
                <a:off x="4625615" y="2449936"/>
                <a:ext cx="618960" cy="98149"/>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5" name="Rectangle 234">
                <a:extLst>
                  <a:ext uri="{FF2B5EF4-FFF2-40B4-BE49-F238E27FC236}">
                    <a16:creationId xmlns:a16="http://schemas.microsoft.com/office/drawing/2014/main" id="{EC3C1C56-1437-CF40-B81A-C09A08752620}"/>
                  </a:ext>
                </a:extLst>
              </p:cNvPr>
              <p:cNvSpPr/>
              <p:nvPr/>
            </p:nvSpPr>
            <p:spPr>
              <a:xfrm>
                <a:off x="4597294" y="2421664"/>
                <a:ext cx="689224"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BELARUS</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33" name="Straight Connector 232">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39" name="Rectangle 238">
            <a:extLst>
              <a:ext uri="{FF2B5EF4-FFF2-40B4-BE49-F238E27FC236}">
                <a16:creationId xmlns:a16="http://schemas.microsoft.com/office/drawing/2014/main" id="{B45D4842-259C-E441-AD35-FCAF415E29F6}"/>
              </a:ext>
            </a:extLst>
          </p:cNvPr>
          <p:cNvSpPr/>
          <p:nvPr/>
        </p:nvSpPr>
        <p:spPr>
          <a:xfrm>
            <a:off x="3648953" y="3944995"/>
            <a:ext cx="2532772" cy="830997"/>
          </a:xfrm>
          <a:prstGeom prst="rect">
            <a:avLst/>
          </a:prstGeom>
        </p:spPr>
        <p:txBody>
          <a:bodyPr wrap="square">
            <a:spAutoFit/>
          </a:bodyPr>
          <a:lstStyle/>
          <a:p>
            <a:r>
              <a:rPr lang="en-US" sz="800" dirty="0">
                <a:latin typeface="Expo Office" pitchFamily="2" charset="-78"/>
                <a:cs typeface="Expo Office" pitchFamily="2" charset="-78"/>
              </a:rPr>
              <a:t>Explore how humanity can learn from the natural world in the Belarus Pavilion. Discover a 4D printer, which can reproduce live cells as part of a range of innovative new technologies across a number of sectors. These include healthcare, agriculture and artificial intelligence. </a:t>
            </a:r>
          </a:p>
        </p:txBody>
      </p:sp>
      <p:sp>
        <p:nvSpPr>
          <p:cNvPr id="240" name="Rectangular Callout 239">
            <a:extLst>
              <a:ext uri="{FF2B5EF4-FFF2-40B4-BE49-F238E27FC236}">
                <a16:creationId xmlns:a16="http://schemas.microsoft.com/office/drawing/2014/main" id="{ED1DD338-D4B1-3D4C-9BB6-02E9E80631B0}"/>
              </a:ext>
            </a:extLst>
          </p:cNvPr>
          <p:cNvSpPr/>
          <p:nvPr/>
        </p:nvSpPr>
        <p:spPr>
          <a:xfrm>
            <a:off x="3636955" y="5197983"/>
            <a:ext cx="3120286" cy="1440099"/>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1" name="Rectangle 240">
            <a:extLst>
              <a:ext uri="{FF2B5EF4-FFF2-40B4-BE49-F238E27FC236}">
                <a16:creationId xmlns:a16="http://schemas.microsoft.com/office/drawing/2014/main" id="{32592605-C4A6-984B-B67B-77E714A9293A}"/>
              </a:ext>
            </a:extLst>
          </p:cNvPr>
          <p:cNvSpPr/>
          <p:nvPr/>
        </p:nvSpPr>
        <p:spPr>
          <a:xfrm>
            <a:off x="3652277" y="5211945"/>
            <a:ext cx="2600014"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RIDE A BIKE OR ATTEND A YOGA CLASS IN JUBILEE PARK</a:t>
            </a:r>
          </a:p>
        </p:txBody>
      </p:sp>
      <p:sp>
        <p:nvSpPr>
          <p:cNvPr id="242" name="Rectangle 241">
            <a:extLst>
              <a:ext uri="{FF2B5EF4-FFF2-40B4-BE49-F238E27FC236}">
                <a16:creationId xmlns:a16="http://schemas.microsoft.com/office/drawing/2014/main" id="{B45D4842-259C-E441-AD35-FCAF415E29F6}"/>
              </a:ext>
            </a:extLst>
          </p:cNvPr>
          <p:cNvSpPr/>
          <p:nvPr/>
        </p:nvSpPr>
        <p:spPr>
          <a:xfrm>
            <a:off x="3637466" y="5573973"/>
            <a:ext cx="2579641" cy="830997"/>
          </a:xfrm>
          <a:prstGeom prst="rect">
            <a:avLst/>
          </a:prstGeom>
        </p:spPr>
        <p:txBody>
          <a:bodyPr wrap="square">
            <a:spAutoFit/>
          </a:bodyPr>
          <a:lstStyle/>
          <a:p>
            <a:r>
              <a:rPr lang="en-US" sz="800" dirty="0">
                <a:latin typeface="Expo Office" pitchFamily="2" charset="-78"/>
                <a:cs typeface="Expo Office" pitchFamily="2" charset="-78"/>
              </a:rPr>
              <a:t>Make your way to the Jubilee Park, a beautifully landscaped area with water features that evoke a green oasis. Attend a yoga class or ride a bike after having a meal at one of the many F&amp;B facilities. Avail some souvenirs such as a unique camel soap bar with antibacterial properties.</a:t>
            </a:r>
          </a:p>
        </p:txBody>
      </p:sp>
      <p:grpSp>
        <p:nvGrpSpPr>
          <p:cNvPr id="243" name="Group 242"/>
          <p:cNvGrpSpPr/>
          <p:nvPr/>
        </p:nvGrpSpPr>
        <p:grpSpPr>
          <a:xfrm>
            <a:off x="3679212" y="6441336"/>
            <a:ext cx="2411098" cy="189187"/>
            <a:chOff x="4098703" y="1543986"/>
            <a:chExt cx="2411098" cy="189187"/>
          </a:xfrm>
        </p:grpSpPr>
        <p:grpSp>
          <p:nvGrpSpPr>
            <p:cNvPr id="245" name="Group 244">
              <a:extLst>
                <a:ext uri="{FF2B5EF4-FFF2-40B4-BE49-F238E27FC236}">
                  <a16:creationId xmlns:a16="http://schemas.microsoft.com/office/drawing/2014/main" id="{081C7439-6304-E54F-B13F-FC1D779355AF}"/>
                </a:ext>
              </a:extLst>
            </p:cNvPr>
            <p:cNvGrpSpPr/>
            <p:nvPr/>
          </p:nvGrpSpPr>
          <p:grpSpPr>
            <a:xfrm>
              <a:off x="4098703" y="1563896"/>
              <a:ext cx="576931" cy="169277"/>
              <a:chOff x="4568253" y="2414642"/>
              <a:chExt cx="576931" cy="169277"/>
            </a:xfrm>
          </p:grpSpPr>
          <p:sp>
            <p:nvSpPr>
              <p:cNvPr id="247" name="Pentagon 246">
                <a:extLst>
                  <a:ext uri="{FF2B5EF4-FFF2-40B4-BE49-F238E27FC236}">
                    <a16:creationId xmlns:a16="http://schemas.microsoft.com/office/drawing/2014/main" id="{B010C47A-C9E0-AF40-9E87-C4817FE84092}"/>
                  </a:ext>
                </a:extLst>
              </p:cNvPr>
              <p:cNvSpPr/>
              <p:nvPr/>
            </p:nvSpPr>
            <p:spPr>
              <a:xfrm>
                <a:off x="4625614" y="2449917"/>
                <a:ext cx="519569" cy="95294"/>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8" name="Rectangle 247">
                <a:extLst>
                  <a:ext uri="{FF2B5EF4-FFF2-40B4-BE49-F238E27FC236}">
                    <a16:creationId xmlns:a16="http://schemas.microsoft.com/office/drawing/2014/main" id="{EC3C1C56-1437-CF40-B81A-C09A08752620}"/>
                  </a:ext>
                </a:extLst>
              </p:cNvPr>
              <p:cNvSpPr/>
              <p:nvPr/>
            </p:nvSpPr>
            <p:spPr>
              <a:xfrm>
                <a:off x="4568253" y="2414642"/>
                <a:ext cx="576931"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PARK AREA</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46" name="Straight Connector 245">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52" name="Rectangular Callout 251">
            <a:extLst>
              <a:ext uri="{FF2B5EF4-FFF2-40B4-BE49-F238E27FC236}">
                <a16:creationId xmlns:a16="http://schemas.microsoft.com/office/drawing/2014/main" id="{DF31747E-FDBC-2144-B925-42F049917725}"/>
              </a:ext>
            </a:extLst>
          </p:cNvPr>
          <p:cNvSpPr/>
          <p:nvPr/>
        </p:nvSpPr>
        <p:spPr>
          <a:xfrm>
            <a:off x="8316916" y="302719"/>
            <a:ext cx="3107184" cy="1477371"/>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3" name="Rectangle 252">
            <a:extLst>
              <a:ext uri="{FF2B5EF4-FFF2-40B4-BE49-F238E27FC236}">
                <a16:creationId xmlns:a16="http://schemas.microsoft.com/office/drawing/2014/main" id="{36BA00DC-F4A5-1B4A-BEF8-95DA32100E85}"/>
              </a:ext>
            </a:extLst>
          </p:cNvPr>
          <p:cNvSpPr/>
          <p:nvPr/>
        </p:nvSpPr>
        <p:spPr>
          <a:xfrm>
            <a:off x="8331704" y="348515"/>
            <a:ext cx="2502340"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LEARN ABOUT THE BEST PRACTICE PROGRAMME IN HEALTHCARE</a:t>
            </a:r>
          </a:p>
        </p:txBody>
      </p:sp>
      <p:sp>
        <p:nvSpPr>
          <p:cNvPr id="254" name="Rectangle 253">
            <a:extLst>
              <a:ext uri="{FF2B5EF4-FFF2-40B4-BE49-F238E27FC236}">
                <a16:creationId xmlns:a16="http://schemas.microsoft.com/office/drawing/2014/main" id="{A6BE8D80-81E2-8C44-9A88-761214F98348}"/>
              </a:ext>
            </a:extLst>
          </p:cNvPr>
          <p:cNvSpPr/>
          <p:nvPr/>
        </p:nvSpPr>
        <p:spPr>
          <a:xfrm>
            <a:off x="8327471" y="722842"/>
            <a:ext cx="2563566" cy="830997"/>
          </a:xfrm>
          <a:prstGeom prst="rect">
            <a:avLst/>
          </a:prstGeom>
        </p:spPr>
        <p:txBody>
          <a:bodyPr wrap="square">
            <a:spAutoFit/>
          </a:bodyPr>
          <a:lstStyle/>
          <a:p>
            <a:r>
              <a:rPr lang="en-US" sz="800" dirty="0">
                <a:latin typeface="Expo Office" pitchFamily="2" charset="-78"/>
                <a:cs typeface="Expo Office" pitchFamily="2" charset="-78"/>
              </a:rPr>
              <a:t>Discover innovative solutions for critical global health challenges. See how we can fight neglected tropical diseases using mobile phones, or how we can deliver vital medical supplies in a matter of minutes to remote communities through humanitarian drone corridors. </a:t>
            </a:r>
            <a:endPar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endParaRPr>
          </a:p>
        </p:txBody>
      </p:sp>
      <p:grpSp>
        <p:nvGrpSpPr>
          <p:cNvPr id="255" name="Group 254">
            <a:extLst>
              <a:ext uri="{FF2B5EF4-FFF2-40B4-BE49-F238E27FC236}">
                <a16:creationId xmlns:a16="http://schemas.microsoft.com/office/drawing/2014/main" id="{AE5762C5-4952-0E48-B3C5-E7FB5496BCE8}"/>
              </a:ext>
            </a:extLst>
          </p:cNvPr>
          <p:cNvGrpSpPr/>
          <p:nvPr/>
        </p:nvGrpSpPr>
        <p:grpSpPr>
          <a:xfrm>
            <a:off x="8386057" y="1581675"/>
            <a:ext cx="2385564" cy="184453"/>
            <a:chOff x="4124237" y="1554868"/>
            <a:chExt cx="2385564" cy="184453"/>
          </a:xfrm>
        </p:grpSpPr>
        <p:grpSp>
          <p:nvGrpSpPr>
            <p:cNvPr id="256" name="Group 255">
              <a:extLst>
                <a:ext uri="{FF2B5EF4-FFF2-40B4-BE49-F238E27FC236}">
                  <a16:creationId xmlns:a16="http://schemas.microsoft.com/office/drawing/2014/main" id="{04E7CF69-8CE3-184C-A67A-0479139F7176}"/>
                </a:ext>
              </a:extLst>
            </p:cNvPr>
            <p:cNvGrpSpPr/>
            <p:nvPr/>
          </p:nvGrpSpPr>
          <p:grpSpPr>
            <a:xfrm>
              <a:off x="5150848" y="1569260"/>
              <a:ext cx="682114" cy="169277"/>
              <a:chOff x="4915181" y="2420006"/>
              <a:chExt cx="682114" cy="169277"/>
            </a:xfrm>
          </p:grpSpPr>
          <p:sp>
            <p:nvSpPr>
              <p:cNvPr id="261" name="Pentagon 260">
                <a:extLst>
                  <a:ext uri="{FF2B5EF4-FFF2-40B4-BE49-F238E27FC236}">
                    <a16:creationId xmlns:a16="http://schemas.microsoft.com/office/drawing/2014/main" id="{BDE3D960-7359-2D42-85A4-CF074B942B57}"/>
                  </a:ext>
                </a:extLst>
              </p:cNvPr>
              <p:cNvSpPr/>
              <p:nvPr/>
            </p:nvSpPr>
            <p:spPr>
              <a:xfrm>
                <a:off x="4948518" y="2463298"/>
                <a:ext cx="648777" cy="75141"/>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2" name="Rectangle 261">
                <a:extLst>
                  <a:ext uri="{FF2B5EF4-FFF2-40B4-BE49-F238E27FC236}">
                    <a16:creationId xmlns:a16="http://schemas.microsoft.com/office/drawing/2014/main" id="{F541110D-44C3-2948-AC64-3ECE248C9A93}"/>
                  </a:ext>
                </a:extLst>
              </p:cNvPr>
              <p:cNvSpPr/>
              <p:nvPr/>
            </p:nvSpPr>
            <p:spPr>
              <a:xfrm>
                <a:off x="4915181" y="2420006"/>
                <a:ext cx="651140"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OPPORTUNITY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57" name="Group 256">
              <a:extLst>
                <a:ext uri="{FF2B5EF4-FFF2-40B4-BE49-F238E27FC236}">
                  <a16:creationId xmlns:a16="http://schemas.microsoft.com/office/drawing/2014/main" id="{16AE9C2B-DB07-EB4F-B2A5-B249F9057E23}"/>
                </a:ext>
              </a:extLst>
            </p:cNvPr>
            <p:cNvGrpSpPr/>
            <p:nvPr/>
          </p:nvGrpSpPr>
          <p:grpSpPr>
            <a:xfrm>
              <a:off x="4124237" y="1570044"/>
              <a:ext cx="984981" cy="169277"/>
              <a:chOff x="4593787" y="2420790"/>
              <a:chExt cx="984981" cy="169277"/>
            </a:xfrm>
          </p:grpSpPr>
          <p:sp>
            <p:nvSpPr>
              <p:cNvPr id="259" name="Pentagon 258">
                <a:extLst>
                  <a:ext uri="{FF2B5EF4-FFF2-40B4-BE49-F238E27FC236}">
                    <a16:creationId xmlns:a16="http://schemas.microsoft.com/office/drawing/2014/main" id="{28C7B099-B5DB-CC44-B68E-96E4CBB0DD7F}"/>
                  </a:ext>
                </a:extLst>
              </p:cNvPr>
              <p:cNvSpPr/>
              <p:nvPr/>
            </p:nvSpPr>
            <p:spPr>
              <a:xfrm>
                <a:off x="4625614" y="2459925"/>
                <a:ext cx="953154" cy="85144"/>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0" name="Rectangle 259">
                <a:extLst>
                  <a:ext uri="{FF2B5EF4-FFF2-40B4-BE49-F238E27FC236}">
                    <a16:creationId xmlns:a16="http://schemas.microsoft.com/office/drawing/2014/main" id="{14E7148D-393A-004B-BA20-79AC25AF5F64}"/>
                  </a:ext>
                </a:extLst>
              </p:cNvPr>
              <p:cNvSpPr/>
              <p:nvPr/>
            </p:nvSpPr>
            <p:spPr>
              <a:xfrm>
                <a:off x="4593787" y="2420790"/>
                <a:ext cx="984981"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OPPORTUNITY PAVILION</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58" name="Straight Connector 257">
              <a:extLst>
                <a:ext uri="{FF2B5EF4-FFF2-40B4-BE49-F238E27FC236}">
                  <a16:creationId xmlns:a16="http://schemas.microsoft.com/office/drawing/2014/main" id="{8288B275-6314-A244-B4BB-C14BB7FE1114}"/>
                </a:ext>
              </a:extLst>
            </p:cNvPr>
            <p:cNvCxnSpPr/>
            <p:nvPr/>
          </p:nvCxnSpPr>
          <p:spPr>
            <a:xfrm>
              <a:off x="4150147" y="1554868"/>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64" name="Rectangular Callout 263">
            <a:extLst>
              <a:ext uri="{FF2B5EF4-FFF2-40B4-BE49-F238E27FC236}">
                <a16:creationId xmlns:a16="http://schemas.microsoft.com/office/drawing/2014/main" id="{E80A93C1-7CEC-2C47-BA61-CE2EF8815831}"/>
              </a:ext>
            </a:extLst>
          </p:cNvPr>
          <p:cNvSpPr/>
          <p:nvPr/>
        </p:nvSpPr>
        <p:spPr>
          <a:xfrm>
            <a:off x="8352392" y="3561587"/>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5" name="Rectangle 264">
            <a:extLst>
              <a:ext uri="{FF2B5EF4-FFF2-40B4-BE49-F238E27FC236}">
                <a16:creationId xmlns:a16="http://schemas.microsoft.com/office/drawing/2014/main" id="{9E8C3A2E-BFDF-D344-937F-FF77DA14F447}"/>
              </a:ext>
            </a:extLst>
          </p:cNvPr>
          <p:cNvSpPr/>
          <p:nvPr/>
        </p:nvSpPr>
        <p:spPr>
          <a:xfrm>
            <a:off x="8333057" y="3574763"/>
            <a:ext cx="2023905" cy="400110"/>
          </a:xfrm>
          <a:prstGeom prst="rect">
            <a:avLst/>
          </a:prstGeom>
        </p:spPr>
        <p:txBody>
          <a:bodyPr wrap="square">
            <a:spAutoFit/>
          </a:bodyPr>
          <a:lstStyle/>
          <a:p>
            <a:pPr lvl="0"/>
            <a:r>
              <a:rPr lang="en-US" sz="1000" b="1" dirty="0">
                <a:solidFill>
                  <a:schemeClr val="tx1">
                    <a:lumMod val="85000"/>
                    <a:lumOff val="15000"/>
                  </a:schemeClr>
                </a:solidFill>
                <a:latin typeface="Expo Office" pitchFamily="2" charset="-78"/>
                <a:cs typeface="Expo Office" pitchFamily="2" charset="-78"/>
              </a:rPr>
              <a:t>WATCH A STUNNING 360-DEGREE PROJECTION SHOW</a:t>
            </a:r>
          </a:p>
        </p:txBody>
      </p:sp>
      <p:sp>
        <p:nvSpPr>
          <p:cNvPr id="266" name="Rectangle 265">
            <a:extLst>
              <a:ext uri="{FF2B5EF4-FFF2-40B4-BE49-F238E27FC236}">
                <a16:creationId xmlns:a16="http://schemas.microsoft.com/office/drawing/2014/main" id="{AA1642DF-DFE2-1A4B-B4BB-82B64DCC120F}"/>
              </a:ext>
            </a:extLst>
          </p:cNvPr>
          <p:cNvSpPr/>
          <p:nvPr/>
        </p:nvSpPr>
        <p:spPr>
          <a:xfrm>
            <a:off x="8330224" y="3954949"/>
            <a:ext cx="2524343" cy="830997"/>
          </a:xfrm>
          <a:prstGeom prst="rect">
            <a:avLst/>
          </a:prstGeom>
        </p:spPr>
        <p:txBody>
          <a:bodyPr wrap="square">
            <a:spAutoFit/>
          </a:bodyPr>
          <a:lstStyle/>
          <a:p>
            <a:r>
              <a:rPr lang="en-US" sz="800" dirty="0">
                <a:latin typeface="Expo Office" pitchFamily="2" charset="-78"/>
                <a:cs typeface="Expo Office" pitchFamily="2" charset="-78"/>
              </a:rPr>
              <a:t>Proceed to the iconic Al Wasl Dome, an architectural marvel connecting the three thematic districts and enjoy a once-in-a-lifetime show. Watch spectacular tales on the huge canvas of the unique dome, making it the world’s largest 360-degree projection screen.</a:t>
            </a:r>
          </a:p>
        </p:txBody>
      </p:sp>
      <p:grpSp>
        <p:nvGrpSpPr>
          <p:cNvPr id="267" name="Group 266">
            <a:extLst>
              <a:ext uri="{FF2B5EF4-FFF2-40B4-BE49-F238E27FC236}">
                <a16:creationId xmlns:a16="http://schemas.microsoft.com/office/drawing/2014/main" id="{53FDC0B7-823F-C148-875C-2473072A4533}"/>
              </a:ext>
            </a:extLst>
          </p:cNvPr>
          <p:cNvGrpSpPr/>
          <p:nvPr/>
        </p:nvGrpSpPr>
        <p:grpSpPr>
          <a:xfrm>
            <a:off x="8388629" y="4808646"/>
            <a:ext cx="2355412" cy="194988"/>
            <a:chOff x="4118858" y="1543986"/>
            <a:chExt cx="2355412" cy="194988"/>
          </a:xfrm>
        </p:grpSpPr>
        <p:grpSp>
          <p:nvGrpSpPr>
            <p:cNvPr id="268" name="Group 267">
              <a:extLst>
                <a:ext uri="{FF2B5EF4-FFF2-40B4-BE49-F238E27FC236}">
                  <a16:creationId xmlns:a16="http://schemas.microsoft.com/office/drawing/2014/main" id="{83E0B75C-4828-FF46-B796-2AF01AC49E60}"/>
                </a:ext>
              </a:extLst>
            </p:cNvPr>
            <p:cNvGrpSpPr/>
            <p:nvPr/>
          </p:nvGrpSpPr>
          <p:grpSpPr>
            <a:xfrm>
              <a:off x="4892578" y="1568884"/>
              <a:ext cx="699230" cy="169277"/>
              <a:chOff x="4656911" y="2419630"/>
              <a:chExt cx="699230" cy="169277"/>
            </a:xfrm>
          </p:grpSpPr>
          <p:sp>
            <p:nvSpPr>
              <p:cNvPr id="273" name="Pentagon 272">
                <a:extLst>
                  <a:ext uri="{FF2B5EF4-FFF2-40B4-BE49-F238E27FC236}">
                    <a16:creationId xmlns:a16="http://schemas.microsoft.com/office/drawing/2014/main" id="{ECFAF27E-C7CA-5F47-83EE-C1F6FB7E244C}"/>
                  </a:ext>
                </a:extLst>
              </p:cNvPr>
              <p:cNvSpPr/>
              <p:nvPr/>
            </p:nvSpPr>
            <p:spPr>
              <a:xfrm>
                <a:off x="4693585" y="2454483"/>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4" name="Rectangle 273">
                <a:extLst>
                  <a:ext uri="{FF2B5EF4-FFF2-40B4-BE49-F238E27FC236}">
                    <a16:creationId xmlns:a16="http://schemas.microsoft.com/office/drawing/2014/main" id="{A2A59120-631F-C142-ADFE-DFEDA1F03F89}"/>
                  </a:ext>
                </a:extLst>
              </p:cNvPr>
              <p:cNvSpPr/>
              <p:nvPr/>
            </p:nvSpPr>
            <p:spPr>
              <a:xfrm>
                <a:off x="4656911" y="2419630"/>
                <a:ext cx="699230"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AL WASL PLAZA</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69" name="Group 268">
              <a:extLst>
                <a:ext uri="{FF2B5EF4-FFF2-40B4-BE49-F238E27FC236}">
                  <a16:creationId xmlns:a16="http://schemas.microsoft.com/office/drawing/2014/main" id="{ED9A2573-FEFC-3F48-A6C2-1AE2662CB070}"/>
                </a:ext>
              </a:extLst>
            </p:cNvPr>
            <p:cNvGrpSpPr/>
            <p:nvPr/>
          </p:nvGrpSpPr>
          <p:grpSpPr>
            <a:xfrm>
              <a:off x="4118858" y="1569697"/>
              <a:ext cx="746505" cy="169277"/>
              <a:chOff x="4588408" y="2420443"/>
              <a:chExt cx="746505" cy="169277"/>
            </a:xfrm>
          </p:grpSpPr>
          <p:sp>
            <p:nvSpPr>
              <p:cNvPr id="271" name="Pentagon 270">
                <a:extLst>
                  <a:ext uri="{FF2B5EF4-FFF2-40B4-BE49-F238E27FC236}">
                    <a16:creationId xmlns:a16="http://schemas.microsoft.com/office/drawing/2014/main" id="{76027610-765C-AD46-95B4-51300BE9E28C}"/>
                  </a:ext>
                </a:extLst>
              </p:cNvPr>
              <p:cNvSpPr/>
              <p:nvPr/>
            </p:nvSpPr>
            <p:spPr>
              <a:xfrm>
                <a:off x="4625614" y="2455296"/>
                <a:ext cx="648757"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2" name="Rectangle 271">
                <a:extLst>
                  <a:ext uri="{FF2B5EF4-FFF2-40B4-BE49-F238E27FC236}">
                    <a16:creationId xmlns:a16="http://schemas.microsoft.com/office/drawing/2014/main" id="{8F116079-5E2D-B944-AD2C-03BB3293382B}"/>
                  </a:ext>
                </a:extLst>
              </p:cNvPr>
              <p:cNvSpPr/>
              <p:nvPr/>
            </p:nvSpPr>
            <p:spPr>
              <a:xfrm>
                <a:off x="4588408" y="2420443"/>
                <a:ext cx="746505"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AL WASL SHOW</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70" name="Straight Connector 269">
              <a:extLst>
                <a:ext uri="{FF2B5EF4-FFF2-40B4-BE49-F238E27FC236}">
                  <a16:creationId xmlns:a16="http://schemas.microsoft.com/office/drawing/2014/main" id="{BEB119E5-77EC-CF45-B9C1-FC820544E65D}"/>
                </a:ext>
              </a:extLst>
            </p:cNvPr>
            <p:cNvCxnSpPr>
              <a:cxnSpLocks/>
            </p:cNvCxnSpPr>
            <p:nvPr/>
          </p:nvCxnSpPr>
          <p:spPr>
            <a:xfrm>
              <a:off x="4150147" y="1543986"/>
              <a:ext cx="2324123"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283" name="Picture 282"/>
          <p:cNvPicPr>
            <a:picLocks noChangeAspect="1"/>
          </p:cNvPicPr>
          <p:nvPr/>
        </p:nvPicPr>
        <p:blipFill rotWithShape="1">
          <a:blip r:embed="rId4" cstate="print">
            <a:extLst>
              <a:ext uri="{28A0092B-C50C-407E-A947-70E740481C1C}">
                <a14:useLocalDpi xmlns:a14="http://schemas.microsoft.com/office/drawing/2010/main" val="0"/>
              </a:ext>
            </a:extLst>
          </a:blip>
          <a:srcRect t="-204"/>
          <a:stretch/>
        </p:blipFill>
        <p:spPr>
          <a:xfrm>
            <a:off x="10845400" y="3560985"/>
            <a:ext cx="1145725" cy="1453838"/>
          </a:xfrm>
          <a:prstGeom prst="roundRect">
            <a:avLst>
              <a:gd name="adj" fmla="val 5385"/>
            </a:avLst>
          </a:prstGeom>
          <a:noFill/>
          <a:ln>
            <a:solidFill>
              <a:schemeClr val="bg1">
                <a:lumMod val="85000"/>
              </a:schemeClr>
            </a:solidFill>
          </a:ln>
        </p:spPr>
      </p:pic>
      <p:sp>
        <p:nvSpPr>
          <p:cNvPr id="143" name="Pentagon 142">
            <a:extLst>
              <a:ext uri="{FF2B5EF4-FFF2-40B4-BE49-F238E27FC236}">
                <a16:creationId xmlns:a16="http://schemas.microsoft.com/office/drawing/2014/main" id="{CFFD1CD1-5311-3744-95E7-B617265BA02C}"/>
              </a:ext>
            </a:extLst>
          </p:cNvPr>
          <p:cNvSpPr/>
          <p:nvPr/>
        </p:nvSpPr>
        <p:spPr>
          <a:xfrm>
            <a:off x="4443958" y="4871457"/>
            <a:ext cx="627658" cy="9930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68169910-D8D5-F74D-90B8-97F07DF952AC}"/>
              </a:ext>
            </a:extLst>
          </p:cNvPr>
          <p:cNvSpPr/>
          <p:nvPr/>
        </p:nvSpPr>
        <p:spPr>
          <a:xfrm>
            <a:off x="4410690" y="4836640"/>
            <a:ext cx="780662"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OPPORTUNITY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9" name="Pentagon 138">
            <a:extLst>
              <a:ext uri="{FF2B5EF4-FFF2-40B4-BE49-F238E27FC236}">
                <a16:creationId xmlns:a16="http://schemas.microsoft.com/office/drawing/2014/main" id="{9C6377C1-E197-2448-94D9-4A485BEF800D}"/>
              </a:ext>
            </a:extLst>
          </p:cNvPr>
          <p:cNvSpPr/>
          <p:nvPr/>
        </p:nvSpPr>
        <p:spPr>
          <a:xfrm>
            <a:off x="4399696" y="1636524"/>
            <a:ext cx="648777" cy="8615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147F0CBC-9194-C04A-B820-D13D825D1ABA}"/>
              </a:ext>
            </a:extLst>
          </p:cNvPr>
          <p:cNvSpPr/>
          <p:nvPr/>
        </p:nvSpPr>
        <p:spPr>
          <a:xfrm>
            <a:off x="4366429" y="1594888"/>
            <a:ext cx="651140"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OPPORTUNITY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2000"/>
                    </a14:imgEffect>
                  </a14:imgLayer>
                </a14:imgProps>
              </a:ext>
              <a:ext uri="{28A0092B-C50C-407E-A947-70E740481C1C}">
                <a14:useLocalDpi xmlns:a14="http://schemas.microsoft.com/office/drawing/2010/main" val="0"/>
              </a:ext>
            </a:extLst>
          </a:blip>
          <a:srcRect l="27713" t="1587" r="32107" b="1319"/>
          <a:stretch/>
        </p:blipFill>
        <p:spPr>
          <a:xfrm>
            <a:off x="6204733" y="3561587"/>
            <a:ext cx="1170956" cy="1453236"/>
          </a:xfrm>
          <a:prstGeom prst="roundRect">
            <a:avLst>
              <a:gd name="adj" fmla="val 6994"/>
            </a:avLst>
          </a:prstGeom>
          <a:ln>
            <a:solidFill>
              <a:schemeClr val="bg1">
                <a:lumMod val="85000"/>
              </a:schemeClr>
            </a:solidFill>
          </a:ln>
        </p:spPr>
      </p:pic>
      <p:sp>
        <p:nvSpPr>
          <p:cNvPr id="156" name="Pentagon 155">
            <a:extLst>
              <a:ext uri="{FF2B5EF4-FFF2-40B4-BE49-F238E27FC236}">
                <a16:creationId xmlns:a16="http://schemas.microsoft.com/office/drawing/2014/main" id="{CFFD1CD1-5311-3744-95E7-B617265BA02C}"/>
              </a:ext>
            </a:extLst>
          </p:cNvPr>
          <p:cNvSpPr/>
          <p:nvPr/>
        </p:nvSpPr>
        <p:spPr>
          <a:xfrm>
            <a:off x="4385244" y="6492238"/>
            <a:ext cx="627658" cy="9930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68169910-D8D5-F74D-90B8-97F07DF952AC}"/>
              </a:ext>
            </a:extLst>
          </p:cNvPr>
          <p:cNvSpPr/>
          <p:nvPr/>
        </p:nvSpPr>
        <p:spPr>
          <a:xfrm>
            <a:off x="4351976" y="6462616"/>
            <a:ext cx="780662"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OPPORTUNITY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6" name="Picture 16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206480" y="5192121"/>
            <a:ext cx="1149612" cy="1450360"/>
          </a:xfrm>
          <a:prstGeom prst="roundRect">
            <a:avLst>
              <a:gd name="adj" fmla="val 5385"/>
            </a:avLst>
          </a:prstGeom>
          <a:noFill/>
          <a:ln>
            <a:solidFill>
              <a:schemeClr val="bg1">
                <a:lumMod val="85000"/>
              </a:schemeClr>
            </a:solidFill>
          </a:ln>
        </p:spPr>
      </p:pic>
      <p:pic>
        <p:nvPicPr>
          <p:cNvPr id="167" name="Picture 166"/>
          <p:cNvPicPr>
            <a:picLocks noChangeAspect="1"/>
          </p:cNvPicPr>
          <p:nvPr/>
        </p:nvPicPr>
        <p:blipFill rotWithShape="1">
          <a:blip r:embed="rId8" cstate="print">
            <a:extLst>
              <a:ext uri="{28A0092B-C50C-407E-A947-70E740481C1C}">
                <a14:useLocalDpi xmlns:a14="http://schemas.microsoft.com/office/drawing/2010/main" val="0"/>
              </a:ext>
            </a:extLst>
          </a:blip>
          <a:srcRect l="34420" t="2255" r="23235" b="637"/>
          <a:stretch/>
        </p:blipFill>
        <p:spPr>
          <a:xfrm>
            <a:off x="10850017" y="302719"/>
            <a:ext cx="1156465" cy="1478223"/>
          </a:xfrm>
          <a:prstGeom prst="roundRect">
            <a:avLst>
              <a:gd name="adj" fmla="val 6336"/>
            </a:avLst>
          </a:prstGeom>
          <a:ln>
            <a:solidFill>
              <a:schemeClr val="bg1">
                <a:lumMod val="85000"/>
              </a:schemeClr>
            </a:solidFill>
          </a:ln>
        </p:spPr>
      </p:pic>
      <p:pic>
        <p:nvPicPr>
          <p:cNvPr id="168" name="Picture 167"/>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rot="5400000">
            <a:off x="10707291" y="2088182"/>
            <a:ext cx="1456731" cy="1171281"/>
          </a:xfrm>
          <a:prstGeom prst="roundRect">
            <a:avLst>
              <a:gd name="adj" fmla="val 5385"/>
            </a:avLst>
          </a:prstGeom>
          <a:noFill/>
          <a:ln>
            <a:solidFill>
              <a:schemeClr val="bg1">
                <a:lumMod val="85000"/>
              </a:schemeClr>
            </a:solidFill>
          </a:ln>
        </p:spPr>
      </p:pic>
      <p:pic>
        <p:nvPicPr>
          <p:cNvPr id="170" name="Picture 4" descr="SuperFoods Perú: Una nueva forma de alimentación"/>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rot="5400000">
            <a:off x="10717027" y="5308460"/>
            <a:ext cx="1453933" cy="1187956"/>
          </a:xfrm>
          <a:prstGeom prst="roundRect">
            <a:avLst>
              <a:gd name="adj" fmla="val 5385"/>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1" cstate="print">
            <a:extLst>
              <a:ext uri="{28A0092B-C50C-407E-A947-70E740481C1C}">
                <a14:useLocalDpi xmlns:a14="http://schemas.microsoft.com/office/drawing/2010/main" val="0"/>
              </a:ext>
            </a:extLst>
          </a:blip>
          <a:srcRect l="28116" t="1667" r="28296" b="2299"/>
          <a:stretch/>
        </p:blipFill>
        <p:spPr>
          <a:xfrm>
            <a:off x="6208362" y="324036"/>
            <a:ext cx="1167327" cy="1450263"/>
          </a:xfrm>
          <a:prstGeom prst="roundRect">
            <a:avLst>
              <a:gd name="adj" fmla="val 7077"/>
            </a:avLst>
          </a:prstGeom>
          <a:ln>
            <a:solidFill>
              <a:schemeClr val="bg1">
                <a:lumMod val="85000"/>
              </a:schemeClr>
            </a:solidFill>
          </a:ln>
        </p:spPr>
      </p:pic>
      <p:pic>
        <p:nvPicPr>
          <p:cNvPr id="12" name="Picture 11"/>
          <p:cNvPicPr>
            <a:picLocks noChangeAspect="1"/>
          </p:cNvPicPr>
          <p:nvPr/>
        </p:nvPicPr>
        <p:blipFill rotWithShape="1">
          <a:blip r:embed="rId12" cstate="print">
            <a:extLst>
              <a:ext uri="{28A0092B-C50C-407E-A947-70E740481C1C}">
                <a14:useLocalDpi xmlns:a14="http://schemas.microsoft.com/office/drawing/2010/main" val="0"/>
              </a:ext>
            </a:extLst>
          </a:blip>
          <a:srcRect l="1125" t="1" b="22201"/>
          <a:stretch/>
        </p:blipFill>
        <p:spPr>
          <a:xfrm>
            <a:off x="6205861" y="1945457"/>
            <a:ext cx="1169827" cy="1459559"/>
          </a:xfrm>
          <a:prstGeom prst="roundRect">
            <a:avLst>
              <a:gd name="adj" fmla="val 3837"/>
            </a:avLst>
          </a:prstGeom>
          <a:ln>
            <a:solidFill>
              <a:schemeClr val="bg1">
                <a:lumMod val="85000"/>
              </a:schemeClr>
            </a:solidFill>
          </a:ln>
        </p:spPr>
      </p:pic>
      <p:pic>
        <p:nvPicPr>
          <p:cNvPr id="136" name="Picture 135">
            <a:extLst>
              <a:ext uri="{FF2B5EF4-FFF2-40B4-BE49-F238E27FC236}">
                <a16:creationId xmlns:a16="http://schemas.microsoft.com/office/drawing/2014/main" id="{24D5452A-E743-BE48-8C19-3BEDE6A39A9B}"/>
              </a:ext>
            </a:extLst>
          </p:cNvPr>
          <p:cNvPicPr>
            <a:picLocks noChangeAspect="1"/>
          </p:cNvPicPr>
          <p:nvPr/>
        </p:nvPicPr>
        <p:blipFill rotWithShape="1">
          <a:blip r:embed="rId13"/>
          <a:srcRect l="68058" t="778" r="17525" b="4898"/>
          <a:stretch/>
        </p:blipFill>
        <p:spPr>
          <a:xfrm>
            <a:off x="-13503" y="0"/>
            <a:ext cx="2806612" cy="6886575"/>
          </a:xfrm>
          <a:prstGeom prst="rect">
            <a:avLst/>
          </a:prstGeom>
        </p:spPr>
      </p:pic>
      <p:sp>
        <p:nvSpPr>
          <p:cNvPr id="190" name="Rectangle 189">
            <a:extLst>
              <a:ext uri="{FF2B5EF4-FFF2-40B4-BE49-F238E27FC236}">
                <a16:creationId xmlns:a16="http://schemas.microsoft.com/office/drawing/2014/main" id="{166A0898-C21A-5E43-AD56-8810E9ADCAE2}"/>
              </a:ext>
            </a:extLst>
          </p:cNvPr>
          <p:cNvSpPr/>
          <p:nvPr/>
        </p:nvSpPr>
        <p:spPr>
          <a:xfrm>
            <a:off x="-2870" y="1"/>
            <a:ext cx="2805578" cy="6901200"/>
          </a:xfrm>
          <a:prstGeom prst="rect">
            <a:avLst/>
          </a:prstGeom>
          <a:gradFill flip="none" rotWithShape="1">
            <a:gsLst>
              <a:gs pos="8000">
                <a:srgbClr val="000000">
                  <a:alpha val="0"/>
                </a:srgbClr>
              </a:gs>
              <a:gs pos="54000">
                <a:schemeClr val="tx1">
                  <a:lumMod val="85000"/>
                  <a:alpha val="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3904" y="302719"/>
            <a:ext cx="2799379" cy="6403105"/>
            <a:chOff x="-3904" y="302719"/>
            <a:chExt cx="2799379" cy="6403105"/>
          </a:xfrm>
        </p:grpSpPr>
        <p:sp>
          <p:nvSpPr>
            <p:cNvPr id="193" name="TextBox 192">
              <a:extLst>
                <a:ext uri="{FF2B5EF4-FFF2-40B4-BE49-F238E27FC236}">
                  <a16:creationId xmlns:a16="http://schemas.microsoft.com/office/drawing/2014/main" id="{EF0333C6-2F7F-BA43-880A-0EA8FAAA286C}"/>
                </a:ext>
              </a:extLst>
            </p:cNvPr>
            <p:cNvSpPr txBox="1"/>
            <p:nvPr/>
          </p:nvSpPr>
          <p:spPr>
            <a:xfrm>
              <a:off x="128953" y="1553839"/>
              <a:ext cx="2513838" cy="1138773"/>
            </a:xfrm>
            <a:prstGeom prst="rect">
              <a:avLst/>
            </a:prstGeom>
            <a:noFill/>
          </p:spPr>
          <p:txBody>
            <a:bodyPr wrap="square" rtlCol="0">
              <a:spAutoFit/>
            </a:bodyPr>
            <a:lstStyle/>
            <a:p>
              <a:pPr>
                <a:lnSpc>
                  <a:spcPct val="70000"/>
                </a:lnSpc>
              </a:pPr>
              <a:r>
                <a:rPr lang="en-US" sz="2400" dirty="0">
                  <a:solidFill>
                    <a:schemeClr val="bg1"/>
                  </a:solidFill>
                  <a:latin typeface="Expo Office" pitchFamily="2" charset="-78"/>
                  <a:cs typeface="Expo Office" pitchFamily="2" charset="-78"/>
                </a:rPr>
                <a:t>EXPO</a:t>
              </a:r>
            </a:p>
            <a:p>
              <a:pPr>
                <a:lnSpc>
                  <a:spcPct val="70000"/>
                </a:lnSpc>
              </a:pPr>
              <a:r>
                <a:rPr lang="en-US" sz="2400" b="1" dirty="0">
                  <a:solidFill>
                    <a:schemeClr val="bg1"/>
                  </a:solidFill>
                  <a:latin typeface="Expo Office" pitchFamily="2" charset="-78"/>
                  <a:cs typeface="Expo Office" pitchFamily="2" charset="-78"/>
                </a:rPr>
                <a:t>HEALTH &amp; WELLNESS </a:t>
              </a:r>
              <a:r>
                <a:rPr lang="en-US" sz="2400" dirty="0">
                  <a:solidFill>
                    <a:schemeClr val="bg1"/>
                  </a:solidFill>
                  <a:latin typeface="Expo Office" pitchFamily="2" charset="-78"/>
                  <a:cs typeface="Expo Office" pitchFamily="2" charset="-78"/>
                </a:rPr>
                <a:t>JOURNEY</a:t>
              </a:r>
            </a:p>
          </p:txBody>
        </p:sp>
        <p:pic>
          <p:nvPicPr>
            <p:cNvPr id="5" name="Picture 4">
              <a:extLst>
                <a:ext uri="{FF2B5EF4-FFF2-40B4-BE49-F238E27FC236}">
                  <a16:creationId xmlns:a16="http://schemas.microsoft.com/office/drawing/2014/main" id="{29DECDE5-1138-2340-A56E-0DCFD10150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3097" y="302719"/>
              <a:ext cx="1580765" cy="901554"/>
            </a:xfrm>
            <a:prstGeom prst="rect">
              <a:avLst/>
            </a:prstGeom>
          </p:spPr>
        </p:pic>
        <p:grpSp>
          <p:nvGrpSpPr>
            <p:cNvPr id="134" name="Group 133"/>
            <p:cNvGrpSpPr/>
            <p:nvPr/>
          </p:nvGrpSpPr>
          <p:grpSpPr>
            <a:xfrm>
              <a:off x="-3904" y="4577538"/>
              <a:ext cx="2799379" cy="1147708"/>
              <a:chOff x="-3904" y="4577538"/>
              <a:chExt cx="2799379" cy="1147708"/>
            </a:xfrm>
          </p:grpSpPr>
          <p:cxnSp>
            <p:nvCxnSpPr>
              <p:cNvPr id="149" name="Straight Connector 148">
                <a:extLst>
                  <a:ext uri="{FF2B5EF4-FFF2-40B4-BE49-F238E27FC236}">
                    <a16:creationId xmlns:a16="http://schemas.microsoft.com/office/drawing/2014/main" id="{1E32680F-4BB0-4C4F-BEF7-D94EB4106DBE}"/>
                  </a:ext>
                </a:extLst>
              </p:cNvPr>
              <p:cNvCxnSpPr>
                <a:cxnSpLocks/>
              </p:cNvCxnSpPr>
              <p:nvPr/>
            </p:nvCxnSpPr>
            <p:spPr>
              <a:xfrm>
                <a:off x="3716" y="4577538"/>
                <a:ext cx="2791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BD82C977-2F25-3244-903F-F9DE1ACFEFC5}"/>
                  </a:ext>
                </a:extLst>
              </p:cNvPr>
              <p:cNvCxnSpPr>
                <a:cxnSpLocks/>
              </p:cNvCxnSpPr>
              <p:nvPr/>
            </p:nvCxnSpPr>
            <p:spPr>
              <a:xfrm>
                <a:off x="-3904" y="5725246"/>
                <a:ext cx="2791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79" name="Straight Connector 178">
              <a:extLst>
                <a:ext uri="{FF2B5EF4-FFF2-40B4-BE49-F238E27FC236}">
                  <a16:creationId xmlns:a16="http://schemas.microsoft.com/office/drawing/2014/main" id="{1E32680F-4BB0-4C4F-BEF7-D94EB4106DBE}"/>
                </a:ext>
              </a:extLst>
            </p:cNvPr>
            <p:cNvCxnSpPr>
              <a:cxnSpLocks/>
            </p:cNvCxnSpPr>
            <p:nvPr/>
          </p:nvCxnSpPr>
          <p:spPr>
            <a:xfrm>
              <a:off x="1350" y="3564690"/>
              <a:ext cx="2791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0" name="Rectangle 179"/>
            <p:cNvSpPr/>
            <p:nvPr/>
          </p:nvSpPr>
          <p:spPr>
            <a:xfrm>
              <a:off x="193097" y="3133201"/>
              <a:ext cx="2298947" cy="400110"/>
            </a:xfrm>
            <a:prstGeom prst="rect">
              <a:avLst/>
            </a:prstGeom>
          </p:spPr>
          <p:txBody>
            <a:bodyPr wrap="square">
              <a:spAutoFit/>
            </a:bodyPr>
            <a:lstStyle/>
            <a:p>
              <a:pPr>
                <a:spcAft>
                  <a:spcPts val="600"/>
                </a:spcAft>
              </a:pPr>
              <a:r>
                <a:rPr lang="en-US" sz="1000" b="1" dirty="0">
                  <a:solidFill>
                    <a:schemeClr val="bg1"/>
                  </a:solidFill>
                  <a:latin typeface="Expo Office" pitchFamily="2" charset="-78"/>
                  <a:cs typeface="Expo Office" pitchFamily="2" charset="-78"/>
                </a:rPr>
                <a:t>RELEVANT EXPO LIVE PROGRAMME</a:t>
              </a:r>
            </a:p>
          </p:txBody>
        </p:sp>
        <p:sp>
          <p:nvSpPr>
            <p:cNvPr id="181" name="Rectangle 180">
              <a:extLst>
                <a:ext uri="{FF2B5EF4-FFF2-40B4-BE49-F238E27FC236}">
                  <a16:creationId xmlns:a16="http://schemas.microsoft.com/office/drawing/2014/main" id="{830BCA44-C4BF-2A4C-A853-6942450D41DD}"/>
                </a:ext>
              </a:extLst>
            </p:cNvPr>
            <p:cNvSpPr/>
            <p:nvPr/>
          </p:nvSpPr>
          <p:spPr>
            <a:xfrm>
              <a:off x="910212" y="4755720"/>
              <a:ext cx="1776485" cy="800219"/>
            </a:xfrm>
            <a:prstGeom prst="rect">
              <a:avLst/>
            </a:prstGeom>
          </p:spPr>
          <p:txBody>
            <a:bodyPr wrap="square">
              <a:spAutoFit/>
            </a:bodyPr>
            <a:lstStyle/>
            <a:p>
              <a:pPr>
                <a:spcAft>
                  <a:spcPts val="600"/>
                </a:spcAft>
              </a:pPr>
              <a:r>
                <a:rPr lang="en-US" sz="900" b="1" dirty="0">
                  <a:solidFill>
                    <a:schemeClr val="bg1"/>
                  </a:solidFill>
                  <a:latin typeface="Expo Office" pitchFamily="2" charset="-78"/>
                  <a:cs typeface="Expo Office" pitchFamily="2" charset="-78"/>
                </a:rPr>
                <a:t>INDIA PAVILION</a:t>
              </a:r>
            </a:p>
            <a:p>
              <a:r>
                <a:rPr lang="en-US" sz="800" dirty="0">
                  <a:solidFill>
                    <a:schemeClr val="bg1"/>
                  </a:solidFill>
                  <a:latin typeface="Expo Office" pitchFamily="2" charset="-78"/>
                  <a:cs typeface="Expo Office" pitchFamily="2" charset="-78"/>
                </a:rPr>
                <a:t>Clean Birth Kit distribution to healthcare workers in rural areas to tackle childbirth death and newborn care.</a:t>
              </a:r>
            </a:p>
          </p:txBody>
        </p:sp>
        <p:pic>
          <p:nvPicPr>
            <p:cNvPr id="189" name="Picture 6" descr="https://www.expo2020dubai.com/-/media/expo2020/icons/country-flags/in.png?h=67&amp;w=100&amp;hash=8828DDB3699CAC67F7CCCBF25A3001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7539" y="4966830"/>
              <a:ext cx="540176" cy="361918"/>
            </a:xfrm>
            <a:prstGeom prst="rect">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91" name="Rectangle 190">
              <a:extLst>
                <a:ext uri="{FF2B5EF4-FFF2-40B4-BE49-F238E27FC236}">
                  <a16:creationId xmlns:a16="http://schemas.microsoft.com/office/drawing/2014/main" id="{507D2CA7-AEC7-3D42-B5FE-5B8A04C2A4AA}"/>
                </a:ext>
              </a:extLst>
            </p:cNvPr>
            <p:cNvSpPr/>
            <p:nvPr/>
          </p:nvSpPr>
          <p:spPr>
            <a:xfrm>
              <a:off x="913623" y="5905605"/>
              <a:ext cx="1824653" cy="800219"/>
            </a:xfrm>
            <a:prstGeom prst="rect">
              <a:avLst/>
            </a:prstGeom>
          </p:spPr>
          <p:txBody>
            <a:bodyPr wrap="square">
              <a:spAutoFit/>
            </a:bodyPr>
            <a:lstStyle/>
            <a:p>
              <a:pPr>
                <a:spcAft>
                  <a:spcPts val="600"/>
                </a:spcAft>
              </a:pPr>
              <a:r>
                <a:rPr lang="en-US" sz="900" b="1" dirty="0">
                  <a:solidFill>
                    <a:schemeClr val="bg1"/>
                  </a:solidFill>
                  <a:latin typeface="Expo Office" pitchFamily="2" charset="-78"/>
                  <a:cs typeface="Expo Office" pitchFamily="2" charset="-78"/>
                </a:rPr>
                <a:t>LATVIA PAVILION</a:t>
              </a:r>
            </a:p>
            <a:p>
              <a:pPr>
                <a:spcAft>
                  <a:spcPts val="600"/>
                </a:spcAft>
              </a:pPr>
              <a:r>
                <a:rPr lang="en-US" sz="800" dirty="0">
                  <a:solidFill>
                    <a:schemeClr val="bg1"/>
                  </a:solidFill>
                  <a:latin typeface="Expo Office" pitchFamily="2" charset="-78"/>
                  <a:cs typeface="Expo Office" pitchFamily="2" charset="-78"/>
                </a:rPr>
                <a:t>Interactive face motion games for effective therapy in  children with speech impediments and facial disabilities.</a:t>
              </a:r>
              <a:endParaRPr lang="en-GB" sz="800" dirty="0">
                <a:solidFill>
                  <a:schemeClr val="bg1"/>
                </a:solidFill>
                <a:latin typeface="Expo Office" pitchFamily="2" charset="-78"/>
                <a:cs typeface="Expo Office" pitchFamily="2" charset="-78"/>
              </a:endParaRPr>
            </a:p>
          </p:txBody>
        </p:sp>
        <p:pic>
          <p:nvPicPr>
            <p:cNvPr id="194" name="Picture 193"/>
            <p:cNvPicPr>
              <a:picLocks noChangeAspect="1"/>
            </p:cNvPicPr>
            <p:nvPr/>
          </p:nvPicPr>
          <p:blipFill>
            <a:blip r:embed="rId16">
              <a:extLst>
                <a:ext uri="{BEBA8EAE-BF5A-486C-A8C5-ECC9F3942E4B}">
                  <a14:imgProps xmlns:a14="http://schemas.microsoft.com/office/drawing/2010/main">
                    <a14:imgLayer r:embed="rId17">
                      <a14:imgEffect>
                        <a14:brightnessContrast bright="22000"/>
                      </a14:imgEffect>
                    </a14:imgLayer>
                  </a14:imgProps>
                </a:ext>
                <a:ext uri="{28A0092B-C50C-407E-A947-70E740481C1C}">
                  <a14:useLocalDpi xmlns:a14="http://schemas.microsoft.com/office/drawing/2010/main" val="0"/>
                </a:ext>
              </a:extLst>
            </a:blip>
            <a:stretch>
              <a:fillRect/>
            </a:stretch>
          </p:blipFill>
          <p:spPr>
            <a:xfrm>
              <a:off x="252343" y="6122033"/>
              <a:ext cx="557438" cy="373807"/>
            </a:xfrm>
            <a:prstGeom prst="rect">
              <a:avLst/>
            </a:prstGeom>
            <a:ln>
              <a:solidFill>
                <a:schemeClr val="bg1">
                  <a:lumMod val="85000"/>
                </a:schemeClr>
              </a:solidFill>
            </a:ln>
          </p:spPr>
        </p:pic>
      </p:grpSp>
      <p:pic>
        <p:nvPicPr>
          <p:cNvPr id="145" name="Picture 14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62050" y="3898451"/>
            <a:ext cx="547730" cy="364232"/>
          </a:xfrm>
          <a:prstGeom prst="rect">
            <a:avLst/>
          </a:prstGeom>
          <a:ln>
            <a:solidFill>
              <a:schemeClr val="bg1">
                <a:lumMod val="85000"/>
              </a:schemeClr>
            </a:solidFill>
          </a:ln>
        </p:spPr>
      </p:pic>
      <p:sp>
        <p:nvSpPr>
          <p:cNvPr id="147" name="Rectangle 146">
            <a:extLst>
              <a:ext uri="{FF2B5EF4-FFF2-40B4-BE49-F238E27FC236}">
                <a16:creationId xmlns:a16="http://schemas.microsoft.com/office/drawing/2014/main" id="{507D2CA7-AEC7-3D42-B5FE-5B8A04C2A4AA}"/>
              </a:ext>
            </a:extLst>
          </p:cNvPr>
          <p:cNvSpPr/>
          <p:nvPr/>
        </p:nvSpPr>
        <p:spPr>
          <a:xfrm>
            <a:off x="908864" y="3802204"/>
            <a:ext cx="1824653" cy="553998"/>
          </a:xfrm>
          <a:prstGeom prst="rect">
            <a:avLst/>
          </a:prstGeom>
        </p:spPr>
        <p:txBody>
          <a:bodyPr wrap="square">
            <a:spAutoFit/>
          </a:bodyPr>
          <a:lstStyle/>
          <a:p>
            <a:pPr>
              <a:spcAft>
                <a:spcPts val="600"/>
              </a:spcAft>
            </a:pPr>
            <a:r>
              <a:rPr lang="en-US" sz="900" b="1" dirty="0">
                <a:solidFill>
                  <a:schemeClr val="bg1"/>
                </a:solidFill>
                <a:latin typeface="Expo Office" pitchFamily="2" charset="-78"/>
                <a:cs typeface="Expo Office" pitchFamily="2" charset="-78"/>
              </a:rPr>
              <a:t>ARGENTINA PAVILION</a:t>
            </a:r>
          </a:p>
          <a:p>
            <a:pPr>
              <a:spcAft>
                <a:spcPts val="600"/>
              </a:spcAft>
            </a:pPr>
            <a:r>
              <a:rPr lang="en-US" sz="800" dirty="0">
                <a:solidFill>
                  <a:schemeClr val="bg1"/>
                </a:solidFill>
                <a:latin typeface="Expo Office" pitchFamily="2" charset="-78"/>
                <a:cs typeface="Expo Office" pitchFamily="2" charset="-78"/>
              </a:rPr>
              <a:t>Smart insoles that monitor foot amputations caused by diabetes.</a:t>
            </a:r>
            <a:endParaRPr lang="en-GB" sz="800" dirty="0">
              <a:solidFill>
                <a:schemeClr val="bg1"/>
              </a:solidFill>
              <a:latin typeface="Expo Office" pitchFamily="2" charset="-78"/>
              <a:cs typeface="Expo Office" pitchFamily="2" charset="-78"/>
            </a:endParaRPr>
          </a:p>
        </p:txBody>
      </p:sp>
      <p:sp>
        <p:nvSpPr>
          <p:cNvPr id="138" name="Rectangle 137">
            <a:extLst>
              <a:ext uri="{FF2B5EF4-FFF2-40B4-BE49-F238E27FC236}">
                <a16:creationId xmlns:a16="http://schemas.microsoft.com/office/drawing/2014/main" id="{6E620B84-EE0D-EE45-BEA9-396991DC3A8A}"/>
              </a:ext>
            </a:extLst>
          </p:cNvPr>
          <p:cNvSpPr/>
          <p:nvPr/>
        </p:nvSpPr>
        <p:spPr>
          <a:xfrm>
            <a:off x="256691" y="2721543"/>
            <a:ext cx="1415079" cy="222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lumMod val="75000"/>
                    <a:lumOff val="25000"/>
                  </a:schemeClr>
                </a:solidFill>
                <a:latin typeface="Expo Office" pitchFamily="2" charset="-78"/>
                <a:cs typeface="Expo Office" pitchFamily="2" charset="-78"/>
              </a:rPr>
              <a:t>1-DAY </a:t>
            </a:r>
            <a:r>
              <a:rPr lang="en-GB" sz="1050" dirty="0">
                <a:solidFill>
                  <a:schemeClr val="tx1">
                    <a:lumMod val="75000"/>
                    <a:lumOff val="25000"/>
                  </a:schemeClr>
                </a:solidFill>
                <a:latin typeface="Expo Office" pitchFamily="2" charset="-78"/>
                <a:cs typeface="Expo Office" pitchFamily="2" charset="-78"/>
              </a:rPr>
              <a:t>ITINERARY</a:t>
            </a:r>
          </a:p>
        </p:txBody>
      </p:sp>
      <p:sp>
        <p:nvSpPr>
          <p:cNvPr id="141" name="TextBox 140">
            <a:extLst>
              <a:ext uri="{FF2B5EF4-FFF2-40B4-BE49-F238E27FC236}">
                <a16:creationId xmlns:a16="http://schemas.microsoft.com/office/drawing/2014/main" id="{8BB0EB26-E4D4-204E-8479-9737802956C6}"/>
              </a:ext>
            </a:extLst>
          </p:cNvPr>
          <p:cNvSpPr txBox="1"/>
          <p:nvPr/>
        </p:nvSpPr>
        <p:spPr>
          <a:xfrm>
            <a:off x="-45138" y="6685039"/>
            <a:ext cx="1986454" cy="200055"/>
          </a:xfrm>
          <a:prstGeom prst="rect">
            <a:avLst/>
          </a:prstGeom>
          <a:noFill/>
        </p:spPr>
        <p:txBody>
          <a:bodyPr wrap="square" rtlCol="0">
            <a:spAutoFit/>
          </a:bodyPr>
          <a:lstStyle/>
          <a:p>
            <a:r>
              <a:rPr lang="en-GB" sz="700" dirty="0">
                <a:solidFill>
                  <a:schemeClr val="bg1"/>
                </a:solidFill>
                <a:latin typeface="Expo Office" pitchFamily="2" charset="-78"/>
                <a:cs typeface="Expo Office" pitchFamily="2" charset="-78"/>
              </a:rPr>
              <a:t>VERSION: MAR 2021</a:t>
            </a:r>
          </a:p>
        </p:txBody>
      </p:sp>
    </p:spTree>
    <p:extLst>
      <p:ext uri="{BB962C8B-B14F-4D97-AF65-F5344CB8AC3E}">
        <p14:creationId xmlns:p14="http://schemas.microsoft.com/office/powerpoint/2010/main" val="3593121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185">
            <a:extLst>
              <a:ext uri="{FF2B5EF4-FFF2-40B4-BE49-F238E27FC236}">
                <a16:creationId xmlns:a16="http://schemas.microsoft.com/office/drawing/2014/main" id="{2492B777-DC9F-3D4C-A4D6-AEF6653E1CEF}"/>
              </a:ext>
            </a:extLst>
          </p:cNvPr>
          <p:cNvPicPr>
            <a:picLocks noChangeAspect="1"/>
          </p:cNvPicPr>
          <p:nvPr/>
        </p:nvPicPr>
        <p:blipFill>
          <a:blip r:embed="rId3"/>
          <a:stretch>
            <a:fillRect/>
          </a:stretch>
        </p:blipFill>
        <p:spPr>
          <a:xfrm>
            <a:off x="1" y="0"/>
            <a:ext cx="12192000" cy="6858000"/>
          </a:xfrm>
          <a:prstGeom prst="rect">
            <a:avLst/>
          </a:prstGeom>
        </p:spPr>
      </p:pic>
      <p:pic>
        <p:nvPicPr>
          <p:cNvPr id="132" name="Picture 2" descr="Hummus topped with whole chickpeas and olive oil. : Stock Photo"/>
          <p:cNvPicPr>
            <a:picLocks noChangeAspect="1" noChangeArrowheads="1"/>
          </p:cNvPicPr>
          <p:nvPr/>
        </p:nvPicPr>
        <p:blipFill rotWithShape="1">
          <a:blip r:embed="rId4">
            <a:extLst>
              <a:ext uri="{28A0092B-C50C-407E-A947-70E740481C1C}">
                <a14:useLocalDpi xmlns:a14="http://schemas.microsoft.com/office/drawing/2010/main" val="0"/>
              </a:ext>
            </a:extLst>
          </a:blip>
          <a:srcRect l="7987" r="64780"/>
          <a:stretch/>
        </p:blipFill>
        <p:spPr bwMode="auto">
          <a:xfrm flipH="1">
            <a:off x="-20651" y="0"/>
            <a:ext cx="2795354" cy="6862729"/>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Connector 38">
            <a:extLst>
              <a:ext uri="{FF2B5EF4-FFF2-40B4-BE49-F238E27FC236}">
                <a16:creationId xmlns:a16="http://schemas.microsoft.com/office/drawing/2014/main" id="{BD09EEE1-CD7F-FE48-9D0E-9CE694623832}"/>
              </a:ext>
            </a:extLst>
          </p:cNvPr>
          <p:cNvCxnSpPr>
            <a:cxnSpLocks/>
          </p:cNvCxnSpPr>
          <p:nvPr/>
        </p:nvCxnSpPr>
        <p:spPr>
          <a:xfrm>
            <a:off x="3204922" y="761270"/>
            <a:ext cx="0" cy="548861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90FA37E-DFB5-C143-A135-A2A5D2108EEE}"/>
              </a:ext>
            </a:extLst>
          </p:cNvPr>
          <p:cNvCxnSpPr>
            <a:cxnSpLocks/>
          </p:cNvCxnSpPr>
          <p:nvPr/>
        </p:nvCxnSpPr>
        <p:spPr>
          <a:xfrm>
            <a:off x="7903571" y="430567"/>
            <a:ext cx="0" cy="510909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8EE2CAE-B5F5-3541-B983-7C1D94E9F6A0}"/>
              </a:ext>
            </a:extLst>
          </p:cNvPr>
          <p:cNvCxnSpPr>
            <a:cxnSpLocks/>
          </p:cNvCxnSpPr>
          <p:nvPr/>
        </p:nvCxnSpPr>
        <p:spPr>
          <a:xfrm flipV="1">
            <a:off x="3094761" y="6260233"/>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61A77F3-8A4D-2D44-BC55-875B5BD78E0A}"/>
              </a:ext>
            </a:extLst>
          </p:cNvPr>
          <p:cNvCxnSpPr>
            <a:cxnSpLocks/>
          </p:cNvCxnSpPr>
          <p:nvPr/>
        </p:nvCxnSpPr>
        <p:spPr>
          <a:xfrm flipV="1">
            <a:off x="3094761" y="6324625"/>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0ADA00F-7D09-6848-A38C-CE6160EA8E4E}"/>
              </a:ext>
            </a:extLst>
          </p:cNvPr>
          <p:cNvCxnSpPr>
            <a:cxnSpLocks/>
          </p:cNvCxnSpPr>
          <p:nvPr/>
        </p:nvCxnSpPr>
        <p:spPr>
          <a:xfrm flipV="1">
            <a:off x="7774546" y="259644"/>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8F291B-B2F4-DB49-AFEA-78EA4FA9ED03}"/>
              </a:ext>
            </a:extLst>
          </p:cNvPr>
          <p:cNvCxnSpPr>
            <a:cxnSpLocks/>
          </p:cNvCxnSpPr>
          <p:nvPr/>
        </p:nvCxnSpPr>
        <p:spPr>
          <a:xfrm flipV="1">
            <a:off x="7774546" y="324036"/>
            <a:ext cx="237543" cy="9839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8745EA0-561C-EB48-A3BC-58128518A9F4}"/>
              </a:ext>
            </a:extLst>
          </p:cNvPr>
          <p:cNvSpPr/>
          <p:nvPr/>
        </p:nvSpPr>
        <p:spPr>
          <a:xfrm rot="18900000">
            <a:off x="3080636" y="601891"/>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4286C39-F716-BF41-9C75-CDB0075B55CF}"/>
              </a:ext>
            </a:extLst>
          </p:cNvPr>
          <p:cNvSpPr/>
          <p:nvPr/>
        </p:nvSpPr>
        <p:spPr>
          <a:xfrm rot="18900000">
            <a:off x="3080636" y="2226506"/>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0725763-2AE6-C843-8C02-A229F124CEA8}"/>
              </a:ext>
            </a:extLst>
          </p:cNvPr>
          <p:cNvSpPr/>
          <p:nvPr/>
        </p:nvSpPr>
        <p:spPr>
          <a:xfrm rot="18900000">
            <a:off x="3080636" y="3824487"/>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3DAC8F2-6B21-BB4B-8632-38F8B8609207}"/>
              </a:ext>
            </a:extLst>
          </p:cNvPr>
          <p:cNvSpPr/>
          <p:nvPr/>
        </p:nvSpPr>
        <p:spPr>
          <a:xfrm rot="18900000">
            <a:off x="3080636" y="5449102"/>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86D001DC-6CF2-5343-95CD-AFA0688A4B2B}"/>
              </a:ext>
            </a:extLst>
          </p:cNvPr>
          <p:cNvSpPr/>
          <p:nvPr/>
        </p:nvSpPr>
        <p:spPr>
          <a:xfrm rot="18900000">
            <a:off x="7774845" y="601891"/>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E9261B3-5573-8B4D-AE67-B68A5A1E5345}"/>
              </a:ext>
            </a:extLst>
          </p:cNvPr>
          <p:cNvSpPr/>
          <p:nvPr/>
        </p:nvSpPr>
        <p:spPr>
          <a:xfrm rot="18900000">
            <a:off x="7774845" y="2226506"/>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41E366D-BEBE-D641-8804-A9700CD5CB9C}"/>
              </a:ext>
            </a:extLst>
          </p:cNvPr>
          <p:cNvSpPr/>
          <p:nvPr/>
        </p:nvSpPr>
        <p:spPr>
          <a:xfrm rot="18900000">
            <a:off x="7774845" y="3824487"/>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F1114E7A-AA97-7D4E-B00B-79F6AD4A5092}"/>
              </a:ext>
            </a:extLst>
          </p:cNvPr>
          <p:cNvSpPr/>
          <p:nvPr/>
        </p:nvSpPr>
        <p:spPr>
          <a:xfrm rot="18900000">
            <a:off x="7774845" y="5449102"/>
            <a:ext cx="257452" cy="2574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0475A70-EC07-A24D-861E-6B1639A1CC9A}"/>
              </a:ext>
            </a:extLst>
          </p:cNvPr>
          <p:cNvSpPr/>
          <p:nvPr/>
        </p:nvSpPr>
        <p:spPr>
          <a:xfrm>
            <a:off x="3075513" y="576728"/>
            <a:ext cx="276038"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1</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7AE82362-856B-D447-8505-FC38C9062DED}"/>
              </a:ext>
            </a:extLst>
          </p:cNvPr>
          <p:cNvSpPr/>
          <p:nvPr/>
        </p:nvSpPr>
        <p:spPr>
          <a:xfrm>
            <a:off x="3065895" y="2215838"/>
            <a:ext cx="29527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2</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564AF0D8-CB92-8C45-B9AB-2CA1B512726F}"/>
              </a:ext>
            </a:extLst>
          </p:cNvPr>
          <p:cNvSpPr/>
          <p:nvPr/>
        </p:nvSpPr>
        <p:spPr>
          <a:xfrm>
            <a:off x="3065895" y="3809761"/>
            <a:ext cx="29527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3</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60ACC2DA-7DAD-2640-80E6-478E5743101C}"/>
              </a:ext>
            </a:extLst>
          </p:cNvPr>
          <p:cNvSpPr/>
          <p:nvPr/>
        </p:nvSpPr>
        <p:spPr>
          <a:xfrm>
            <a:off x="3053724" y="5432103"/>
            <a:ext cx="303288"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4</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92342A2E-A405-7D4C-BB28-114AC018BBED}"/>
              </a:ext>
            </a:extLst>
          </p:cNvPr>
          <p:cNvSpPr/>
          <p:nvPr/>
        </p:nvSpPr>
        <p:spPr>
          <a:xfrm>
            <a:off x="7760715" y="576728"/>
            <a:ext cx="29527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5</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5C467D6E-AF7A-D043-9D90-89C332F29578}"/>
              </a:ext>
            </a:extLst>
          </p:cNvPr>
          <p:cNvSpPr/>
          <p:nvPr/>
        </p:nvSpPr>
        <p:spPr>
          <a:xfrm>
            <a:off x="7755906" y="2202868"/>
            <a:ext cx="304892"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6</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E64E59BF-18E5-F945-A0F9-9F290E761D8A}"/>
              </a:ext>
            </a:extLst>
          </p:cNvPr>
          <p:cNvSpPr/>
          <p:nvPr/>
        </p:nvSpPr>
        <p:spPr>
          <a:xfrm>
            <a:off x="7767929" y="3809761"/>
            <a:ext cx="280846"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7</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31778DE2-E785-B348-A73F-A3007F3DB51B}"/>
              </a:ext>
            </a:extLst>
          </p:cNvPr>
          <p:cNvSpPr/>
          <p:nvPr/>
        </p:nvSpPr>
        <p:spPr>
          <a:xfrm>
            <a:off x="7756708" y="5423939"/>
            <a:ext cx="303288"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8</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2" name="Rectangular Callout 181">
            <a:extLst>
              <a:ext uri="{FF2B5EF4-FFF2-40B4-BE49-F238E27FC236}">
                <a16:creationId xmlns:a16="http://schemas.microsoft.com/office/drawing/2014/main" id="{780B5220-DF46-BB44-A88D-8FCC0C1D8B02}"/>
              </a:ext>
            </a:extLst>
          </p:cNvPr>
          <p:cNvSpPr/>
          <p:nvPr/>
        </p:nvSpPr>
        <p:spPr>
          <a:xfrm>
            <a:off x="3643657" y="5182113"/>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3" name="Rectangular Callout 182">
            <a:extLst>
              <a:ext uri="{FF2B5EF4-FFF2-40B4-BE49-F238E27FC236}">
                <a16:creationId xmlns:a16="http://schemas.microsoft.com/office/drawing/2014/main" id="{77E4F6CC-4FD9-844D-9C06-8F07E4848CCB}"/>
              </a:ext>
            </a:extLst>
          </p:cNvPr>
          <p:cNvSpPr/>
          <p:nvPr/>
        </p:nvSpPr>
        <p:spPr>
          <a:xfrm>
            <a:off x="3643657" y="3561587"/>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5" name="Rectangular Callout 184">
            <a:extLst>
              <a:ext uri="{FF2B5EF4-FFF2-40B4-BE49-F238E27FC236}">
                <a16:creationId xmlns:a16="http://schemas.microsoft.com/office/drawing/2014/main" id="{E61D6D65-6311-1542-A53D-32681A555AA5}"/>
              </a:ext>
            </a:extLst>
          </p:cNvPr>
          <p:cNvSpPr/>
          <p:nvPr/>
        </p:nvSpPr>
        <p:spPr>
          <a:xfrm>
            <a:off x="3643657" y="32403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7" name="Rectangular Callout 186">
            <a:extLst>
              <a:ext uri="{FF2B5EF4-FFF2-40B4-BE49-F238E27FC236}">
                <a16:creationId xmlns:a16="http://schemas.microsoft.com/office/drawing/2014/main" id="{F65F5F20-3541-4045-BBB2-16A7C955F4F0}"/>
              </a:ext>
            </a:extLst>
          </p:cNvPr>
          <p:cNvSpPr/>
          <p:nvPr/>
        </p:nvSpPr>
        <p:spPr>
          <a:xfrm>
            <a:off x="8352392" y="5182113"/>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2" name="Rectangular Callout 191">
            <a:extLst>
              <a:ext uri="{FF2B5EF4-FFF2-40B4-BE49-F238E27FC236}">
                <a16:creationId xmlns:a16="http://schemas.microsoft.com/office/drawing/2014/main" id="{6AD7B1F7-D822-E14E-B1AD-112B96150C44}"/>
              </a:ext>
            </a:extLst>
          </p:cNvPr>
          <p:cNvSpPr/>
          <p:nvPr/>
        </p:nvSpPr>
        <p:spPr>
          <a:xfrm>
            <a:off x="8352392" y="32403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id="{54C4008F-A86A-5249-BA3C-480D5E83CDB1}"/>
              </a:ext>
            </a:extLst>
          </p:cNvPr>
          <p:cNvSpPr/>
          <p:nvPr/>
        </p:nvSpPr>
        <p:spPr>
          <a:xfrm>
            <a:off x="3664171" y="347524"/>
            <a:ext cx="226556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TRY THE BEST EXPERIMENTIAL GASTRONOMY IN PERU</a:t>
            </a:r>
          </a:p>
        </p:txBody>
      </p:sp>
      <p:sp>
        <p:nvSpPr>
          <p:cNvPr id="196" name="Rectangle 195">
            <a:extLst>
              <a:ext uri="{FF2B5EF4-FFF2-40B4-BE49-F238E27FC236}">
                <a16:creationId xmlns:a16="http://schemas.microsoft.com/office/drawing/2014/main" id="{37B13033-05B5-734A-BC19-662DD910B7D5}"/>
              </a:ext>
            </a:extLst>
          </p:cNvPr>
          <p:cNvSpPr/>
          <p:nvPr/>
        </p:nvSpPr>
        <p:spPr>
          <a:xfrm>
            <a:off x="3660797" y="704968"/>
            <a:ext cx="253597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The experiential gastronomy, based on Peruvian superfoods, promises to change humanity's future. Enjoy a sensory experience through one of the cradles of mankind and most biodiverse countries in the world and watch a real-time construction of the last Incan bridge.</a:t>
            </a:r>
          </a:p>
        </p:txBody>
      </p:sp>
      <p:grpSp>
        <p:nvGrpSpPr>
          <p:cNvPr id="198" name="Group 197">
            <a:extLst>
              <a:ext uri="{FF2B5EF4-FFF2-40B4-BE49-F238E27FC236}">
                <a16:creationId xmlns:a16="http://schemas.microsoft.com/office/drawing/2014/main" id="{305D9CAF-35D2-1444-B071-F999532E585C}"/>
              </a:ext>
            </a:extLst>
          </p:cNvPr>
          <p:cNvGrpSpPr/>
          <p:nvPr/>
        </p:nvGrpSpPr>
        <p:grpSpPr>
          <a:xfrm>
            <a:off x="4436230" y="1569697"/>
            <a:ext cx="685451" cy="169277"/>
            <a:chOff x="4588940" y="2420443"/>
            <a:chExt cx="685451" cy="169277"/>
          </a:xfrm>
        </p:grpSpPr>
        <p:sp>
          <p:nvSpPr>
            <p:cNvPr id="200" name="Pentagon 199">
              <a:extLst>
                <a:ext uri="{FF2B5EF4-FFF2-40B4-BE49-F238E27FC236}">
                  <a16:creationId xmlns:a16="http://schemas.microsoft.com/office/drawing/2014/main" id="{91ED3F0C-AAAA-2540-89E5-516FBFC558CB}"/>
                </a:ext>
              </a:extLst>
            </p:cNvPr>
            <p:cNvSpPr/>
            <p:nvPr/>
          </p:nvSpPr>
          <p:spPr>
            <a:xfrm>
              <a:off x="4625614" y="2455296"/>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8" name="Rectangle 207">
              <a:extLst>
                <a:ext uri="{FF2B5EF4-FFF2-40B4-BE49-F238E27FC236}">
                  <a16:creationId xmlns:a16="http://schemas.microsoft.com/office/drawing/2014/main" id="{E545C195-7296-FE4E-A9BD-C52856520AC4}"/>
                </a:ext>
              </a:extLst>
            </p:cNvPr>
            <p:cNvSpPr/>
            <p:nvPr/>
          </p:nvSpPr>
          <p:spPr>
            <a:xfrm>
              <a:off x="4588940" y="2420443"/>
              <a:ext cx="492443"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noFill/>
                  </a:ln>
                  <a:solidFill>
                    <a:prstClr val="black"/>
                  </a:solidFill>
                  <a:effectLst/>
                  <a:uLnTx/>
                  <a:uFillTx/>
                  <a:latin typeface="Expo Office" panose="00000500000000000000" pitchFamily="50" charset="-78"/>
                  <a:ea typeface="+mn-ea"/>
                  <a:cs typeface="Expo Office" panose="00000500000000000000" pitchFamily="50" charset="-78"/>
                </a:rPr>
                <a:t>MOBILITY</a:t>
              </a:r>
            </a:p>
          </p:txBody>
        </p:sp>
      </p:grpSp>
      <p:grpSp>
        <p:nvGrpSpPr>
          <p:cNvPr id="209" name="Group 208">
            <a:extLst>
              <a:ext uri="{FF2B5EF4-FFF2-40B4-BE49-F238E27FC236}">
                <a16:creationId xmlns:a16="http://schemas.microsoft.com/office/drawing/2014/main" id="{28804579-1391-7B43-901E-53416B082569}"/>
              </a:ext>
            </a:extLst>
          </p:cNvPr>
          <p:cNvGrpSpPr/>
          <p:nvPr/>
        </p:nvGrpSpPr>
        <p:grpSpPr>
          <a:xfrm>
            <a:off x="3735861" y="1569697"/>
            <a:ext cx="680583" cy="169277"/>
            <a:chOff x="4593788" y="2420443"/>
            <a:chExt cx="680583" cy="169277"/>
          </a:xfrm>
        </p:grpSpPr>
        <p:sp>
          <p:nvSpPr>
            <p:cNvPr id="212" name="Pentagon 211">
              <a:extLst>
                <a:ext uri="{FF2B5EF4-FFF2-40B4-BE49-F238E27FC236}">
                  <a16:creationId xmlns:a16="http://schemas.microsoft.com/office/drawing/2014/main" id="{9DF47D23-0ACA-EE4F-B6FC-02B3791752FA}"/>
                </a:ext>
              </a:extLst>
            </p:cNvPr>
            <p:cNvSpPr/>
            <p:nvPr/>
          </p:nvSpPr>
          <p:spPr>
            <a:xfrm>
              <a:off x="4625614" y="2455296"/>
              <a:ext cx="648757"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3D284C65-63EF-024F-A874-62AB19987429}"/>
                </a:ext>
              </a:extLst>
            </p:cNvPr>
            <p:cNvSpPr/>
            <p:nvPr/>
          </p:nvSpPr>
          <p:spPr>
            <a:xfrm>
              <a:off x="4593788" y="2420443"/>
              <a:ext cx="678566"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PERU</a:t>
              </a:r>
              <a:endParaRPr kumimoji="0" lang="en-GB"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endParaRPr>
            </a:p>
          </p:txBody>
        </p:sp>
      </p:grpSp>
      <p:cxnSp>
        <p:nvCxnSpPr>
          <p:cNvPr id="214" name="Straight Connector 213">
            <a:extLst>
              <a:ext uri="{FF2B5EF4-FFF2-40B4-BE49-F238E27FC236}">
                <a16:creationId xmlns:a16="http://schemas.microsoft.com/office/drawing/2014/main" id="{1F5299AF-80CC-BB4E-977F-51E5BD792693}"/>
              </a:ext>
            </a:extLst>
          </p:cNvPr>
          <p:cNvCxnSpPr/>
          <p:nvPr/>
        </p:nvCxnSpPr>
        <p:spPr>
          <a:xfrm>
            <a:off x="3761770"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6" name="Rectangle 215">
            <a:extLst>
              <a:ext uri="{FF2B5EF4-FFF2-40B4-BE49-F238E27FC236}">
                <a16:creationId xmlns:a16="http://schemas.microsoft.com/office/drawing/2014/main" id="{879A8150-F017-5C43-BB53-1CFDDD1D6E90}"/>
              </a:ext>
            </a:extLst>
          </p:cNvPr>
          <p:cNvSpPr/>
          <p:nvPr/>
        </p:nvSpPr>
        <p:spPr>
          <a:xfrm>
            <a:off x="3685080" y="3605623"/>
            <a:ext cx="2265566"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EVER TRIED TURKMEN CUISINE?</a:t>
            </a:r>
          </a:p>
        </p:txBody>
      </p:sp>
      <p:sp>
        <p:nvSpPr>
          <p:cNvPr id="217" name="Rectangle 216">
            <a:extLst>
              <a:ext uri="{FF2B5EF4-FFF2-40B4-BE49-F238E27FC236}">
                <a16:creationId xmlns:a16="http://schemas.microsoft.com/office/drawing/2014/main" id="{6C071ECF-77B5-844E-8569-31BEB95472E5}"/>
              </a:ext>
            </a:extLst>
          </p:cNvPr>
          <p:cNvSpPr/>
          <p:nvPr/>
        </p:nvSpPr>
        <p:spPr>
          <a:xfrm>
            <a:off x="3658445" y="5200801"/>
            <a:ext cx="226556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ENJOY LUNCH WITH MASTERCHEF EXPO</a:t>
            </a:r>
          </a:p>
        </p:txBody>
      </p:sp>
      <p:sp>
        <p:nvSpPr>
          <p:cNvPr id="218" name="Rectangle 217">
            <a:extLst>
              <a:ext uri="{FF2B5EF4-FFF2-40B4-BE49-F238E27FC236}">
                <a16:creationId xmlns:a16="http://schemas.microsoft.com/office/drawing/2014/main" id="{DB9B614A-BDC6-DE4A-B6B9-EAE027152C1D}"/>
              </a:ext>
            </a:extLst>
          </p:cNvPr>
          <p:cNvSpPr/>
          <p:nvPr/>
        </p:nvSpPr>
        <p:spPr>
          <a:xfrm>
            <a:off x="8358191" y="339039"/>
            <a:ext cx="214628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SEE HOW BELGIUM FEEDS THE FUTURE</a:t>
            </a:r>
          </a:p>
        </p:txBody>
      </p:sp>
      <p:sp>
        <p:nvSpPr>
          <p:cNvPr id="221" name="Rectangle 220">
            <a:extLst>
              <a:ext uri="{FF2B5EF4-FFF2-40B4-BE49-F238E27FC236}">
                <a16:creationId xmlns:a16="http://schemas.microsoft.com/office/drawing/2014/main" id="{C29B575C-5965-7841-823F-666175357567}"/>
              </a:ext>
            </a:extLst>
          </p:cNvPr>
          <p:cNvSpPr/>
          <p:nvPr/>
        </p:nvSpPr>
        <p:spPr>
          <a:xfrm>
            <a:off x="8363747" y="5182113"/>
            <a:ext cx="226556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EXPERIENCE THE FUTURE OF FOOD FOR DINNER</a:t>
            </a:r>
          </a:p>
        </p:txBody>
      </p:sp>
      <p:sp>
        <p:nvSpPr>
          <p:cNvPr id="223" name="Rectangle 222">
            <a:extLst>
              <a:ext uri="{FF2B5EF4-FFF2-40B4-BE49-F238E27FC236}">
                <a16:creationId xmlns:a16="http://schemas.microsoft.com/office/drawing/2014/main" id="{DF93BE19-DADC-4048-A1A7-5347ADA7D1C0}"/>
              </a:ext>
            </a:extLst>
          </p:cNvPr>
          <p:cNvSpPr/>
          <p:nvPr/>
        </p:nvSpPr>
        <p:spPr>
          <a:xfrm>
            <a:off x="3673435" y="3895541"/>
            <a:ext cx="25233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This pavilion features traditional ‘</a:t>
            </a:r>
            <a:r>
              <a:rPr kumimoji="0" lang="en-US" sz="800" b="0" i="0" u="none" strike="noStrike" kern="1200" cap="none" spc="0" normalizeH="0" baseline="0" noProof="0" dirty="0" err="1">
                <a:ln>
                  <a:noFill/>
                </a:ln>
                <a:solidFill>
                  <a:prstClr val="black"/>
                </a:solidFill>
                <a:effectLst/>
                <a:uLnTx/>
                <a:uFillTx/>
                <a:latin typeface="Expo Office" pitchFamily="2" charset="-78"/>
                <a:ea typeface="+mn-ea"/>
                <a:cs typeface="Expo Office" pitchFamily="2" charset="-78"/>
              </a:rPr>
              <a:t>Akhal-Teke</a:t>
            </a: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 horses’, native to the nation. Learn about the nation’s agricultural connections with digital crop moving and growing, responding to touch. Sample traditional Turkmen cuisine such as </a:t>
            </a:r>
            <a:r>
              <a:rPr kumimoji="0" lang="en-US" sz="800" b="0" i="0" u="none" strike="noStrike" kern="1200" cap="none" spc="0" normalizeH="0" baseline="0" noProof="0" dirty="0" err="1">
                <a:ln>
                  <a:noFill/>
                </a:ln>
                <a:solidFill>
                  <a:prstClr val="black"/>
                </a:solidFill>
                <a:effectLst/>
                <a:uLnTx/>
                <a:uFillTx/>
                <a:latin typeface="Expo Office" pitchFamily="2" charset="-78"/>
                <a:ea typeface="+mn-ea"/>
                <a:cs typeface="Expo Office" pitchFamily="2" charset="-78"/>
              </a:rPr>
              <a:t>Plov</a:t>
            </a: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 Manty, Kefir or </a:t>
            </a:r>
            <a:r>
              <a:rPr kumimoji="0" lang="en-US" sz="800" b="0" i="0" u="none" strike="noStrike" kern="1200" cap="none" spc="0" normalizeH="0" baseline="0" noProof="0" dirty="0" err="1">
                <a:ln>
                  <a:noFill/>
                </a:ln>
                <a:solidFill>
                  <a:prstClr val="black"/>
                </a:solidFill>
                <a:effectLst/>
                <a:uLnTx/>
                <a:uFillTx/>
                <a:latin typeface="Expo Office" pitchFamily="2" charset="-78"/>
                <a:ea typeface="+mn-ea"/>
                <a:cs typeface="Expo Office" pitchFamily="2" charset="-78"/>
              </a:rPr>
              <a:t>Shashlyk</a:t>
            </a: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a:t>
            </a:r>
          </a:p>
        </p:txBody>
      </p:sp>
      <p:sp>
        <p:nvSpPr>
          <p:cNvPr id="224" name="Rectangle 223">
            <a:extLst>
              <a:ext uri="{FF2B5EF4-FFF2-40B4-BE49-F238E27FC236}">
                <a16:creationId xmlns:a16="http://schemas.microsoft.com/office/drawing/2014/main" id="{DAA50626-5293-A24A-B191-46CD77ECD44B}"/>
              </a:ext>
            </a:extLst>
          </p:cNvPr>
          <p:cNvSpPr/>
          <p:nvPr/>
        </p:nvSpPr>
        <p:spPr>
          <a:xfrm>
            <a:off x="3670688" y="5575128"/>
            <a:ext cx="25233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Discover a new meaning to the term “TV dinners” with global smash hit MasterChef, bringing its unique dining concept to Expo 2020. Experience amazing dishes created by visiting MasterChef champions from around the world.</a:t>
            </a:r>
          </a:p>
        </p:txBody>
      </p:sp>
      <p:sp>
        <p:nvSpPr>
          <p:cNvPr id="225" name="Rectangle 224">
            <a:extLst>
              <a:ext uri="{FF2B5EF4-FFF2-40B4-BE49-F238E27FC236}">
                <a16:creationId xmlns:a16="http://schemas.microsoft.com/office/drawing/2014/main" id="{602DF9EB-1C9A-774D-956F-E1FF9B28692D}"/>
              </a:ext>
            </a:extLst>
          </p:cNvPr>
          <p:cNvSpPr/>
          <p:nvPr/>
        </p:nvSpPr>
        <p:spPr>
          <a:xfrm>
            <a:off x="8368303" y="5548184"/>
            <a:ext cx="252333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Go on a fully immersive, experiential journey with Expo’s ‘Future of Food’ concept combining technology, entertainment, lasers and fog with delectable dishes. Explore ideas such as genetic modification and try aerogel meringues or soups glowing in the dark.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endParaRPr>
          </a:p>
        </p:txBody>
      </p:sp>
      <p:sp>
        <p:nvSpPr>
          <p:cNvPr id="228" name="Rectangle 227">
            <a:extLst>
              <a:ext uri="{FF2B5EF4-FFF2-40B4-BE49-F238E27FC236}">
                <a16:creationId xmlns:a16="http://schemas.microsoft.com/office/drawing/2014/main" id="{30EEA0AC-181B-7D42-B92D-7CAD8C6E3C5B}"/>
              </a:ext>
            </a:extLst>
          </p:cNvPr>
          <p:cNvSpPr/>
          <p:nvPr/>
        </p:nvSpPr>
        <p:spPr>
          <a:xfrm>
            <a:off x="8362430" y="706801"/>
            <a:ext cx="252333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Discover the latest technologies of Belgium while sampling Flemish specialties. Belgium draws on renewable resources to feed its energy needs, smart tech to feed its plants and the nation’s world-famous fries, known as ‘</a:t>
            </a:r>
            <a:r>
              <a:rPr kumimoji="0" lang="en-US" sz="800" b="0" i="0" u="none" strike="noStrike" kern="1200" cap="none" spc="0" normalizeH="0" baseline="0" noProof="0" dirty="0" err="1">
                <a:ln>
                  <a:noFill/>
                </a:ln>
                <a:solidFill>
                  <a:prstClr val="black"/>
                </a:solidFill>
                <a:effectLst/>
                <a:uLnTx/>
                <a:uFillTx/>
                <a:latin typeface="Expo Office" pitchFamily="2" charset="-78"/>
                <a:ea typeface="+mn-ea"/>
                <a:cs typeface="Expo Office" pitchFamily="2" charset="-78"/>
              </a:rPr>
              <a:t>frietjes</a:t>
            </a: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 to feed its visitors.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endParaRPr>
          </a:p>
        </p:txBody>
      </p:sp>
      <p:grpSp>
        <p:nvGrpSpPr>
          <p:cNvPr id="237" name="Group 236">
            <a:extLst>
              <a:ext uri="{FF2B5EF4-FFF2-40B4-BE49-F238E27FC236}">
                <a16:creationId xmlns:a16="http://schemas.microsoft.com/office/drawing/2014/main" id="{4F261DEB-3E97-6B43-9122-FF2413915264}"/>
              </a:ext>
            </a:extLst>
          </p:cNvPr>
          <p:cNvGrpSpPr/>
          <p:nvPr/>
        </p:nvGrpSpPr>
        <p:grpSpPr>
          <a:xfrm>
            <a:off x="8426731" y="6406682"/>
            <a:ext cx="2385563" cy="194988"/>
            <a:chOff x="4124238" y="1543986"/>
            <a:chExt cx="2385563" cy="194988"/>
          </a:xfrm>
        </p:grpSpPr>
        <p:grpSp>
          <p:nvGrpSpPr>
            <p:cNvPr id="238" name="Group 237">
              <a:extLst>
                <a:ext uri="{FF2B5EF4-FFF2-40B4-BE49-F238E27FC236}">
                  <a16:creationId xmlns:a16="http://schemas.microsoft.com/office/drawing/2014/main" id="{40CA0DF1-B0E7-8848-A072-B33450A1D8B9}"/>
                </a:ext>
              </a:extLst>
            </p:cNvPr>
            <p:cNvGrpSpPr/>
            <p:nvPr/>
          </p:nvGrpSpPr>
          <p:grpSpPr>
            <a:xfrm>
              <a:off x="4824607" y="1569697"/>
              <a:ext cx="685451" cy="169277"/>
              <a:chOff x="4588940" y="2420443"/>
              <a:chExt cx="685451" cy="169277"/>
            </a:xfrm>
          </p:grpSpPr>
          <p:sp>
            <p:nvSpPr>
              <p:cNvPr id="243" name="Pentagon 242">
                <a:extLst>
                  <a:ext uri="{FF2B5EF4-FFF2-40B4-BE49-F238E27FC236}">
                    <a16:creationId xmlns:a16="http://schemas.microsoft.com/office/drawing/2014/main" id="{D2A145BA-93C6-6048-B1F0-1FFCA9D18B83}"/>
                  </a:ext>
                </a:extLst>
              </p:cNvPr>
              <p:cNvSpPr/>
              <p:nvPr/>
            </p:nvSpPr>
            <p:spPr>
              <a:xfrm>
                <a:off x="4625614" y="2455296"/>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4" name="Rectangle 243">
                <a:extLst>
                  <a:ext uri="{FF2B5EF4-FFF2-40B4-BE49-F238E27FC236}">
                    <a16:creationId xmlns:a16="http://schemas.microsoft.com/office/drawing/2014/main" id="{6C9F73D4-76C2-7747-B8FA-08747733364C}"/>
                  </a:ext>
                </a:extLst>
              </p:cNvPr>
              <p:cNvSpPr/>
              <p:nvPr/>
            </p:nvSpPr>
            <p:spPr>
              <a:xfrm>
                <a:off x="4588940" y="2420443"/>
                <a:ext cx="492443"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39" name="Group 238">
              <a:extLst>
                <a:ext uri="{FF2B5EF4-FFF2-40B4-BE49-F238E27FC236}">
                  <a16:creationId xmlns:a16="http://schemas.microsoft.com/office/drawing/2014/main" id="{992CA7DD-E69A-A84F-B923-CB7ED1376A4E}"/>
                </a:ext>
              </a:extLst>
            </p:cNvPr>
            <p:cNvGrpSpPr/>
            <p:nvPr/>
          </p:nvGrpSpPr>
          <p:grpSpPr>
            <a:xfrm>
              <a:off x="4124238" y="1569697"/>
              <a:ext cx="680583" cy="169277"/>
              <a:chOff x="4593788" y="2420443"/>
              <a:chExt cx="680583" cy="169277"/>
            </a:xfrm>
          </p:grpSpPr>
          <p:sp>
            <p:nvSpPr>
              <p:cNvPr id="241" name="Pentagon 240">
                <a:extLst>
                  <a:ext uri="{FF2B5EF4-FFF2-40B4-BE49-F238E27FC236}">
                    <a16:creationId xmlns:a16="http://schemas.microsoft.com/office/drawing/2014/main" id="{63B82A06-8633-314D-A6E2-936B6A37363B}"/>
                  </a:ext>
                </a:extLst>
              </p:cNvPr>
              <p:cNvSpPr/>
              <p:nvPr/>
            </p:nvSpPr>
            <p:spPr>
              <a:xfrm>
                <a:off x="4625614" y="2455296"/>
                <a:ext cx="648757"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2" name="Rectangle 241">
                <a:extLst>
                  <a:ext uri="{FF2B5EF4-FFF2-40B4-BE49-F238E27FC236}">
                    <a16:creationId xmlns:a16="http://schemas.microsoft.com/office/drawing/2014/main" id="{F5F86B8E-2EFE-A147-AB71-F3860EBF8317}"/>
                  </a:ext>
                </a:extLst>
              </p:cNvPr>
              <p:cNvSpPr/>
              <p:nvPr/>
            </p:nvSpPr>
            <p:spPr>
              <a:xfrm>
                <a:off x="4593788" y="2420443"/>
                <a:ext cx="678566"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PUBLIC REALM</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40" name="Straight Connector 239">
              <a:extLst>
                <a:ext uri="{FF2B5EF4-FFF2-40B4-BE49-F238E27FC236}">
                  <a16:creationId xmlns:a16="http://schemas.microsoft.com/office/drawing/2014/main" id="{69369553-0A2A-674E-91C0-C44DA322C52C}"/>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a:extLst>
              <a:ext uri="{FF2B5EF4-FFF2-40B4-BE49-F238E27FC236}">
                <a16:creationId xmlns:a16="http://schemas.microsoft.com/office/drawing/2014/main" id="{8CE200A8-9C32-664A-B518-97D2FE27AE3B}"/>
              </a:ext>
            </a:extLst>
          </p:cNvPr>
          <p:cNvGrpSpPr/>
          <p:nvPr/>
        </p:nvGrpSpPr>
        <p:grpSpPr>
          <a:xfrm>
            <a:off x="8424171" y="1563202"/>
            <a:ext cx="2385563" cy="194988"/>
            <a:chOff x="4124238" y="1543986"/>
            <a:chExt cx="2385563" cy="194988"/>
          </a:xfrm>
        </p:grpSpPr>
        <p:grpSp>
          <p:nvGrpSpPr>
            <p:cNvPr id="254" name="Group 253">
              <a:extLst>
                <a:ext uri="{FF2B5EF4-FFF2-40B4-BE49-F238E27FC236}">
                  <a16:creationId xmlns:a16="http://schemas.microsoft.com/office/drawing/2014/main" id="{D979511D-A9D0-824F-830E-16264326A367}"/>
                </a:ext>
              </a:extLst>
            </p:cNvPr>
            <p:cNvGrpSpPr/>
            <p:nvPr/>
          </p:nvGrpSpPr>
          <p:grpSpPr>
            <a:xfrm>
              <a:off x="4824607" y="1569697"/>
              <a:ext cx="685451" cy="169277"/>
              <a:chOff x="4588940" y="2420443"/>
              <a:chExt cx="685451" cy="169277"/>
            </a:xfrm>
          </p:grpSpPr>
          <p:sp>
            <p:nvSpPr>
              <p:cNvPr id="259" name="Pentagon 258">
                <a:extLst>
                  <a:ext uri="{FF2B5EF4-FFF2-40B4-BE49-F238E27FC236}">
                    <a16:creationId xmlns:a16="http://schemas.microsoft.com/office/drawing/2014/main" id="{2EBA0FFA-D74B-B843-B417-846FF8429F95}"/>
                  </a:ext>
                </a:extLst>
              </p:cNvPr>
              <p:cNvSpPr/>
              <p:nvPr/>
            </p:nvSpPr>
            <p:spPr>
              <a:xfrm>
                <a:off x="4625614" y="2455296"/>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0" name="Rectangle 259">
                <a:extLst>
                  <a:ext uri="{FF2B5EF4-FFF2-40B4-BE49-F238E27FC236}">
                    <a16:creationId xmlns:a16="http://schemas.microsoft.com/office/drawing/2014/main" id="{C826FB22-0F4F-744F-B7B6-D0B4AF7F5C76}"/>
                  </a:ext>
                </a:extLst>
              </p:cNvPr>
              <p:cNvSpPr/>
              <p:nvPr/>
            </p:nvSpPr>
            <p:spPr>
              <a:xfrm>
                <a:off x="4588940" y="2420443"/>
                <a:ext cx="492443"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55" name="Group 254">
              <a:extLst>
                <a:ext uri="{FF2B5EF4-FFF2-40B4-BE49-F238E27FC236}">
                  <a16:creationId xmlns:a16="http://schemas.microsoft.com/office/drawing/2014/main" id="{D42D6BD9-B7CD-B940-971A-F76A79995D21}"/>
                </a:ext>
              </a:extLst>
            </p:cNvPr>
            <p:cNvGrpSpPr/>
            <p:nvPr/>
          </p:nvGrpSpPr>
          <p:grpSpPr>
            <a:xfrm>
              <a:off x="4124238" y="1569697"/>
              <a:ext cx="680583" cy="169277"/>
              <a:chOff x="4593788" y="2420443"/>
              <a:chExt cx="680583" cy="169277"/>
            </a:xfrm>
          </p:grpSpPr>
          <p:sp>
            <p:nvSpPr>
              <p:cNvPr id="257" name="Pentagon 256">
                <a:extLst>
                  <a:ext uri="{FF2B5EF4-FFF2-40B4-BE49-F238E27FC236}">
                    <a16:creationId xmlns:a16="http://schemas.microsoft.com/office/drawing/2014/main" id="{F51E2F5D-1914-E641-A479-1C807D43011B}"/>
                  </a:ext>
                </a:extLst>
              </p:cNvPr>
              <p:cNvSpPr/>
              <p:nvPr/>
            </p:nvSpPr>
            <p:spPr>
              <a:xfrm>
                <a:off x="4625614" y="2455296"/>
                <a:ext cx="648757"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8" name="Rectangle 257">
                <a:extLst>
                  <a:ext uri="{FF2B5EF4-FFF2-40B4-BE49-F238E27FC236}">
                    <a16:creationId xmlns:a16="http://schemas.microsoft.com/office/drawing/2014/main" id="{6AAAF49D-A8E1-4C48-A0F3-156AC54E6C65}"/>
                  </a:ext>
                </a:extLst>
              </p:cNvPr>
              <p:cNvSpPr/>
              <p:nvPr/>
            </p:nvSpPr>
            <p:spPr>
              <a:xfrm>
                <a:off x="4593788" y="2420443"/>
                <a:ext cx="678566"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BELGIUM</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56" name="Straight Connector 255">
              <a:extLst>
                <a:ext uri="{FF2B5EF4-FFF2-40B4-BE49-F238E27FC236}">
                  <a16:creationId xmlns:a16="http://schemas.microsoft.com/office/drawing/2014/main" id="{715FBC46-C97D-C643-AB43-69A81F0E58C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69" name="Group 268">
            <a:extLst>
              <a:ext uri="{FF2B5EF4-FFF2-40B4-BE49-F238E27FC236}">
                <a16:creationId xmlns:a16="http://schemas.microsoft.com/office/drawing/2014/main" id="{BB088447-48F9-C142-B46D-3FDE93104014}"/>
              </a:ext>
            </a:extLst>
          </p:cNvPr>
          <p:cNvGrpSpPr/>
          <p:nvPr/>
        </p:nvGrpSpPr>
        <p:grpSpPr>
          <a:xfrm>
            <a:off x="3721780" y="4787922"/>
            <a:ext cx="2385564" cy="194988"/>
            <a:chOff x="4124237" y="1543986"/>
            <a:chExt cx="2385564" cy="194988"/>
          </a:xfrm>
        </p:grpSpPr>
        <p:grpSp>
          <p:nvGrpSpPr>
            <p:cNvPr id="270" name="Group 269">
              <a:extLst>
                <a:ext uri="{FF2B5EF4-FFF2-40B4-BE49-F238E27FC236}">
                  <a16:creationId xmlns:a16="http://schemas.microsoft.com/office/drawing/2014/main" id="{F3851E0C-1D9D-7243-BE84-740B1AA27B97}"/>
                </a:ext>
              </a:extLst>
            </p:cNvPr>
            <p:cNvGrpSpPr/>
            <p:nvPr/>
          </p:nvGrpSpPr>
          <p:grpSpPr>
            <a:xfrm>
              <a:off x="4824607" y="1569697"/>
              <a:ext cx="685451" cy="169277"/>
              <a:chOff x="4588940" y="2420443"/>
              <a:chExt cx="685451" cy="169277"/>
            </a:xfrm>
          </p:grpSpPr>
          <p:sp>
            <p:nvSpPr>
              <p:cNvPr id="275" name="Pentagon 274">
                <a:extLst>
                  <a:ext uri="{FF2B5EF4-FFF2-40B4-BE49-F238E27FC236}">
                    <a16:creationId xmlns:a16="http://schemas.microsoft.com/office/drawing/2014/main" id="{5A8B3C30-C900-B944-B90E-4B4BCE820A66}"/>
                  </a:ext>
                </a:extLst>
              </p:cNvPr>
              <p:cNvSpPr/>
              <p:nvPr/>
            </p:nvSpPr>
            <p:spPr>
              <a:xfrm>
                <a:off x="4625614" y="2455296"/>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6" name="Rectangle 275">
                <a:extLst>
                  <a:ext uri="{FF2B5EF4-FFF2-40B4-BE49-F238E27FC236}">
                    <a16:creationId xmlns:a16="http://schemas.microsoft.com/office/drawing/2014/main" id="{13D93753-23E5-414C-B21A-9449388410AD}"/>
                  </a:ext>
                </a:extLst>
              </p:cNvPr>
              <p:cNvSpPr/>
              <p:nvPr/>
            </p:nvSpPr>
            <p:spPr>
              <a:xfrm>
                <a:off x="4588940" y="2420443"/>
                <a:ext cx="510076"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MOBIILITY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71" name="Group 270">
              <a:extLst>
                <a:ext uri="{FF2B5EF4-FFF2-40B4-BE49-F238E27FC236}">
                  <a16:creationId xmlns:a16="http://schemas.microsoft.com/office/drawing/2014/main" id="{3883A0F3-8232-8942-9F08-3B86845D5D7B}"/>
                </a:ext>
              </a:extLst>
            </p:cNvPr>
            <p:cNvGrpSpPr/>
            <p:nvPr/>
          </p:nvGrpSpPr>
          <p:grpSpPr>
            <a:xfrm>
              <a:off x="4124237" y="1569697"/>
              <a:ext cx="714449" cy="169277"/>
              <a:chOff x="4593787" y="2420443"/>
              <a:chExt cx="714449" cy="169277"/>
            </a:xfrm>
          </p:grpSpPr>
          <p:sp>
            <p:nvSpPr>
              <p:cNvPr id="273" name="Pentagon 272">
                <a:extLst>
                  <a:ext uri="{FF2B5EF4-FFF2-40B4-BE49-F238E27FC236}">
                    <a16:creationId xmlns:a16="http://schemas.microsoft.com/office/drawing/2014/main" id="{A2117741-1D35-AD48-B56C-9A88FBFB4B20}"/>
                  </a:ext>
                </a:extLst>
              </p:cNvPr>
              <p:cNvSpPr/>
              <p:nvPr/>
            </p:nvSpPr>
            <p:spPr>
              <a:xfrm>
                <a:off x="4625614" y="2455296"/>
                <a:ext cx="648757"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4" name="Rectangle 273">
                <a:extLst>
                  <a:ext uri="{FF2B5EF4-FFF2-40B4-BE49-F238E27FC236}">
                    <a16:creationId xmlns:a16="http://schemas.microsoft.com/office/drawing/2014/main" id="{2DF515DF-2FFC-0B4E-9040-32086063833F}"/>
                  </a:ext>
                </a:extLst>
              </p:cNvPr>
              <p:cNvSpPr/>
              <p:nvPr/>
            </p:nvSpPr>
            <p:spPr>
              <a:xfrm>
                <a:off x="4593787" y="2420443"/>
                <a:ext cx="714449"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TURKMENISTAN</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72" name="Straight Connector 271">
              <a:extLst>
                <a:ext uri="{FF2B5EF4-FFF2-40B4-BE49-F238E27FC236}">
                  <a16:creationId xmlns:a16="http://schemas.microsoft.com/office/drawing/2014/main" id="{7EAD416B-D34D-5B4C-9A09-CB5199B1A43F}"/>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 name="Group 276">
            <a:extLst>
              <a:ext uri="{FF2B5EF4-FFF2-40B4-BE49-F238E27FC236}">
                <a16:creationId xmlns:a16="http://schemas.microsoft.com/office/drawing/2014/main" id="{7AFE96B2-E73C-3F46-87B5-31C5F2CA4119}"/>
              </a:ext>
            </a:extLst>
          </p:cNvPr>
          <p:cNvGrpSpPr/>
          <p:nvPr/>
        </p:nvGrpSpPr>
        <p:grpSpPr>
          <a:xfrm>
            <a:off x="3720501" y="6407966"/>
            <a:ext cx="2385563" cy="194988"/>
            <a:chOff x="4124238" y="1543986"/>
            <a:chExt cx="2385563" cy="194988"/>
          </a:xfrm>
        </p:grpSpPr>
        <p:grpSp>
          <p:nvGrpSpPr>
            <p:cNvPr id="278" name="Group 277">
              <a:extLst>
                <a:ext uri="{FF2B5EF4-FFF2-40B4-BE49-F238E27FC236}">
                  <a16:creationId xmlns:a16="http://schemas.microsoft.com/office/drawing/2014/main" id="{E4A71FB1-252F-2344-9AED-EA8B445F5F28}"/>
                </a:ext>
              </a:extLst>
            </p:cNvPr>
            <p:cNvGrpSpPr/>
            <p:nvPr/>
          </p:nvGrpSpPr>
          <p:grpSpPr>
            <a:xfrm>
              <a:off x="4824607" y="1569697"/>
              <a:ext cx="685451" cy="169277"/>
              <a:chOff x="4588940" y="2420443"/>
              <a:chExt cx="685451" cy="169277"/>
            </a:xfrm>
          </p:grpSpPr>
          <p:sp>
            <p:nvSpPr>
              <p:cNvPr id="283" name="Pentagon 282">
                <a:extLst>
                  <a:ext uri="{FF2B5EF4-FFF2-40B4-BE49-F238E27FC236}">
                    <a16:creationId xmlns:a16="http://schemas.microsoft.com/office/drawing/2014/main" id="{09D9AC9F-1117-E049-A021-DFA6224CC66D}"/>
                  </a:ext>
                </a:extLst>
              </p:cNvPr>
              <p:cNvSpPr/>
              <p:nvPr/>
            </p:nvSpPr>
            <p:spPr>
              <a:xfrm>
                <a:off x="4625614" y="2455296"/>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4" name="Rectangle 283">
                <a:extLst>
                  <a:ext uri="{FF2B5EF4-FFF2-40B4-BE49-F238E27FC236}">
                    <a16:creationId xmlns:a16="http://schemas.microsoft.com/office/drawing/2014/main" id="{8B889387-9AE6-B34C-A945-934DA40EBC27}"/>
                  </a:ext>
                </a:extLst>
              </p:cNvPr>
              <p:cNvSpPr/>
              <p:nvPr/>
            </p:nvSpPr>
            <p:spPr>
              <a:xfrm>
                <a:off x="4588940" y="2420443"/>
                <a:ext cx="492443"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79" name="Group 278">
              <a:extLst>
                <a:ext uri="{FF2B5EF4-FFF2-40B4-BE49-F238E27FC236}">
                  <a16:creationId xmlns:a16="http://schemas.microsoft.com/office/drawing/2014/main" id="{D0D8FEC4-E579-2748-BE3E-4645FD17BB2D}"/>
                </a:ext>
              </a:extLst>
            </p:cNvPr>
            <p:cNvGrpSpPr/>
            <p:nvPr/>
          </p:nvGrpSpPr>
          <p:grpSpPr>
            <a:xfrm>
              <a:off x="4124238" y="1569697"/>
              <a:ext cx="680583" cy="169277"/>
              <a:chOff x="4593788" y="2420443"/>
              <a:chExt cx="680583" cy="169277"/>
            </a:xfrm>
          </p:grpSpPr>
          <p:sp>
            <p:nvSpPr>
              <p:cNvPr id="281" name="Pentagon 280">
                <a:extLst>
                  <a:ext uri="{FF2B5EF4-FFF2-40B4-BE49-F238E27FC236}">
                    <a16:creationId xmlns:a16="http://schemas.microsoft.com/office/drawing/2014/main" id="{441F5CC9-4B50-DC4C-A198-122B7A385F1E}"/>
                  </a:ext>
                </a:extLst>
              </p:cNvPr>
              <p:cNvSpPr/>
              <p:nvPr/>
            </p:nvSpPr>
            <p:spPr>
              <a:xfrm>
                <a:off x="4625614" y="2455296"/>
                <a:ext cx="648757"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2" name="Rectangle 281">
                <a:extLst>
                  <a:ext uri="{FF2B5EF4-FFF2-40B4-BE49-F238E27FC236}">
                    <a16:creationId xmlns:a16="http://schemas.microsoft.com/office/drawing/2014/main" id="{B2846A57-07D2-A942-81BF-857B9ACD5DF9}"/>
                  </a:ext>
                </a:extLst>
              </p:cNvPr>
              <p:cNvSpPr/>
              <p:nvPr/>
            </p:nvSpPr>
            <p:spPr>
              <a:xfrm>
                <a:off x="4593788" y="2420443"/>
                <a:ext cx="678566"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PUBLIC REALM</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80" name="Straight Connector 279">
              <a:extLst>
                <a:ext uri="{FF2B5EF4-FFF2-40B4-BE49-F238E27FC236}">
                  <a16:creationId xmlns:a16="http://schemas.microsoft.com/office/drawing/2014/main" id="{EAACB9ED-E49D-434D-BE67-52558289650D}"/>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285" name="Picture 284">
            <a:extLst>
              <a:ext uri="{FF2B5EF4-FFF2-40B4-BE49-F238E27FC236}">
                <a16:creationId xmlns:a16="http://schemas.microsoft.com/office/drawing/2014/main" id="{054FE882-B7A7-764D-B469-44AB1A36B9BD}"/>
              </a:ext>
            </a:extLst>
          </p:cNvPr>
          <p:cNvPicPr>
            <a:picLocks noChangeAspect="1"/>
          </p:cNvPicPr>
          <p:nvPr/>
        </p:nvPicPr>
        <p:blipFill rotWithShape="1">
          <a:blip r:embed="rId5"/>
          <a:srcRect l="25601" t="193" r="30697" b="-193"/>
          <a:stretch/>
        </p:blipFill>
        <p:spPr>
          <a:xfrm>
            <a:off x="6165617" y="3561578"/>
            <a:ext cx="1190958" cy="1433623"/>
          </a:xfrm>
          <a:prstGeom prst="roundRect">
            <a:avLst>
              <a:gd name="adj" fmla="val 4145"/>
            </a:avLst>
          </a:prstGeom>
          <a:noFill/>
          <a:ln>
            <a:solidFill>
              <a:schemeClr val="bg1">
                <a:lumMod val="85000"/>
              </a:schemeClr>
            </a:solidFill>
          </a:ln>
        </p:spPr>
      </p:pic>
      <p:pic>
        <p:nvPicPr>
          <p:cNvPr id="286" name="Picture 285">
            <a:extLst>
              <a:ext uri="{FF2B5EF4-FFF2-40B4-BE49-F238E27FC236}">
                <a16:creationId xmlns:a16="http://schemas.microsoft.com/office/drawing/2014/main" id="{25063230-2EAB-1B46-B970-CF5138478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08" t="4816" r="42799" b="12997"/>
          <a:stretch/>
        </p:blipFill>
        <p:spPr>
          <a:xfrm>
            <a:off x="6190784" y="5191358"/>
            <a:ext cx="1177973" cy="1441015"/>
          </a:xfrm>
          <a:prstGeom prst="roundRect">
            <a:avLst>
              <a:gd name="adj" fmla="val 4145"/>
            </a:avLst>
          </a:prstGeom>
          <a:noFill/>
          <a:ln>
            <a:solidFill>
              <a:schemeClr val="bg1">
                <a:lumMod val="85000"/>
              </a:schemeClr>
            </a:solidFill>
          </a:ln>
        </p:spPr>
      </p:pic>
      <p:pic>
        <p:nvPicPr>
          <p:cNvPr id="289" name="Picture 288">
            <a:extLst>
              <a:ext uri="{FF2B5EF4-FFF2-40B4-BE49-F238E27FC236}">
                <a16:creationId xmlns:a16="http://schemas.microsoft.com/office/drawing/2014/main" id="{3B1D44EB-4FAC-BA45-8BDF-82243A005E32}"/>
              </a:ext>
            </a:extLst>
          </p:cNvPr>
          <p:cNvPicPr>
            <a:picLocks noChangeAspect="1"/>
          </p:cNvPicPr>
          <p:nvPr/>
        </p:nvPicPr>
        <p:blipFill rotWithShape="1">
          <a:blip r:embed="rId7">
            <a:extLst>
              <a:ext uri="{28A0092B-C50C-407E-A947-70E740481C1C}">
                <a14:useLocalDpi xmlns:a14="http://schemas.microsoft.com/office/drawing/2010/main" val="0"/>
              </a:ext>
            </a:extLst>
          </a:blip>
          <a:srcRect l="45694" t="10579" r="13667"/>
          <a:stretch/>
        </p:blipFill>
        <p:spPr>
          <a:xfrm>
            <a:off x="10854814" y="328165"/>
            <a:ext cx="1168398" cy="1446133"/>
          </a:xfrm>
          <a:prstGeom prst="roundRect">
            <a:avLst>
              <a:gd name="adj" fmla="val 4145"/>
            </a:avLst>
          </a:prstGeom>
          <a:noFill/>
          <a:ln>
            <a:solidFill>
              <a:schemeClr val="bg1">
                <a:lumMod val="85000"/>
              </a:schemeClr>
            </a:solidFill>
          </a:ln>
        </p:spPr>
      </p:pic>
      <p:pic>
        <p:nvPicPr>
          <p:cNvPr id="292" name="Picture 5" descr="Picture 5">
            <a:extLst>
              <a:ext uri="{FF2B5EF4-FFF2-40B4-BE49-F238E27FC236}">
                <a16:creationId xmlns:a16="http://schemas.microsoft.com/office/drawing/2014/main" id="{6602E08E-C711-9C47-818E-BB56E62B2AC2}"/>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6000"/>
                    </a14:imgEffect>
                    <a14:imgEffect>
                      <a14:brightnessContrast bright="30000"/>
                    </a14:imgEffect>
                  </a14:imgLayer>
                </a14:imgProps>
              </a:ext>
            </a:extLst>
          </a:blip>
          <a:srcRect l="8582" r="45716" b="184"/>
          <a:stretch/>
        </p:blipFill>
        <p:spPr>
          <a:xfrm>
            <a:off x="10848187" y="5191358"/>
            <a:ext cx="1157146" cy="1437528"/>
          </a:xfrm>
          <a:prstGeom prst="roundRect">
            <a:avLst>
              <a:gd name="adj" fmla="val 4145"/>
            </a:avLst>
          </a:prstGeom>
          <a:noFill/>
          <a:ln>
            <a:solidFill>
              <a:schemeClr val="bg1">
                <a:lumMod val="85000"/>
              </a:schemeClr>
            </a:solidFill>
          </a:ln>
        </p:spPr>
      </p:pic>
      <p:sp>
        <p:nvSpPr>
          <p:cNvPr id="299" name="Rectangle 298">
            <a:extLst>
              <a:ext uri="{FF2B5EF4-FFF2-40B4-BE49-F238E27FC236}">
                <a16:creationId xmlns:a16="http://schemas.microsoft.com/office/drawing/2014/main" id="{2C673AC8-DA70-D342-B325-0EF4EE092D35}"/>
              </a:ext>
            </a:extLst>
          </p:cNvPr>
          <p:cNvSpPr/>
          <p:nvPr/>
        </p:nvSpPr>
        <p:spPr>
          <a:xfrm>
            <a:off x="2851443" y="6659011"/>
            <a:ext cx="6142087"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*This itinerary is for illustrative purposes and can be adapted to your needs and requirements. Contents may change.</a:t>
            </a:r>
            <a:endParaRPr kumimoji="0" lang="en-GB" sz="8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endParaRPr>
          </a:p>
        </p:txBody>
      </p:sp>
      <p:sp>
        <p:nvSpPr>
          <p:cNvPr id="129" name="Rectangle 128">
            <a:extLst>
              <a:ext uri="{FF2B5EF4-FFF2-40B4-BE49-F238E27FC236}">
                <a16:creationId xmlns:a16="http://schemas.microsoft.com/office/drawing/2014/main" id="{FB64AB28-EFB8-0945-B298-FC77B91197EC}"/>
              </a:ext>
            </a:extLst>
          </p:cNvPr>
          <p:cNvSpPr/>
          <p:nvPr/>
        </p:nvSpPr>
        <p:spPr>
          <a:xfrm>
            <a:off x="-12896" y="4729"/>
            <a:ext cx="2801056" cy="6858000"/>
          </a:xfrm>
          <a:prstGeom prst="rect">
            <a:avLst/>
          </a:prstGeom>
          <a:gradFill flip="none" rotWithShape="1">
            <a:gsLst>
              <a:gs pos="47025">
                <a:srgbClr val="000000">
                  <a:alpha val="36000"/>
                </a:srgbClr>
              </a:gs>
              <a:gs pos="0">
                <a:schemeClr val="tx1">
                  <a:alpha val="36000"/>
                </a:schemeClr>
              </a:gs>
              <a:gs pos="99000">
                <a:schemeClr val="tx1">
                  <a:alpha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3" name="TextBox 192">
            <a:extLst>
              <a:ext uri="{FF2B5EF4-FFF2-40B4-BE49-F238E27FC236}">
                <a16:creationId xmlns:a16="http://schemas.microsoft.com/office/drawing/2014/main" id="{EF0333C6-2F7F-BA43-880A-0EA8FAAA286C}"/>
              </a:ext>
            </a:extLst>
          </p:cNvPr>
          <p:cNvSpPr txBox="1"/>
          <p:nvPr/>
        </p:nvSpPr>
        <p:spPr>
          <a:xfrm>
            <a:off x="264193" y="1964744"/>
            <a:ext cx="2305426" cy="70993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EXPO</a:t>
            </a:r>
            <a:r>
              <a:rPr kumimoji="0" lang="en-GB" sz="28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 </a:t>
            </a:r>
            <a:r>
              <a:rPr kumimoji="0" lang="en-GB" sz="11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FOR</a:t>
            </a:r>
            <a:r>
              <a:rPr kumimoji="0" lang="en-GB" sz="28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 FOODIES</a:t>
            </a:r>
          </a:p>
        </p:txBody>
      </p:sp>
      <p:pic>
        <p:nvPicPr>
          <p:cNvPr id="5" name="Picture 4">
            <a:extLst>
              <a:ext uri="{FF2B5EF4-FFF2-40B4-BE49-F238E27FC236}">
                <a16:creationId xmlns:a16="http://schemas.microsoft.com/office/drawing/2014/main" id="{29DECDE5-1138-2340-A56E-0DCFD101509F}"/>
              </a:ext>
            </a:extLst>
          </p:cNvPr>
          <p:cNvPicPr>
            <a:picLocks noChangeAspect="1"/>
          </p:cNvPicPr>
          <p:nvPr/>
        </p:nvPicPr>
        <p:blipFill>
          <a:blip r:embed="rId10"/>
          <a:stretch>
            <a:fillRect/>
          </a:stretch>
        </p:blipFill>
        <p:spPr>
          <a:xfrm>
            <a:off x="201980" y="308840"/>
            <a:ext cx="1580765" cy="901554"/>
          </a:xfrm>
          <a:prstGeom prst="rect">
            <a:avLst/>
          </a:prstGeom>
        </p:spPr>
      </p:pic>
      <p:pic>
        <p:nvPicPr>
          <p:cNvPr id="1026" name="Picture 2" descr="superfoods"/>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9353" r="14635"/>
          <a:stretch/>
        </p:blipFill>
        <p:spPr bwMode="auto">
          <a:xfrm rot="5400000">
            <a:off x="6061585" y="468041"/>
            <a:ext cx="1431238" cy="1160868"/>
          </a:xfrm>
          <a:prstGeom prst="roundRect">
            <a:avLst>
              <a:gd name="adj" fmla="val 4145"/>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34" name="Rectangular Callout 133">
            <a:extLst>
              <a:ext uri="{FF2B5EF4-FFF2-40B4-BE49-F238E27FC236}">
                <a16:creationId xmlns:a16="http://schemas.microsoft.com/office/drawing/2014/main" id="{8A5DE66E-A8C1-D243-A5F8-6A690EE9F632}"/>
              </a:ext>
            </a:extLst>
          </p:cNvPr>
          <p:cNvSpPr/>
          <p:nvPr/>
        </p:nvSpPr>
        <p:spPr>
          <a:xfrm>
            <a:off x="8326169" y="1951516"/>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32592605-C4A6-984B-B67B-77E714A9293A}"/>
              </a:ext>
            </a:extLst>
          </p:cNvPr>
          <p:cNvSpPr/>
          <p:nvPr/>
        </p:nvSpPr>
        <p:spPr>
          <a:xfrm>
            <a:off x="8340818" y="1965014"/>
            <a:ext cx="253234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TRY CAMEL ICE CREAM AT ‘CAMELICIOUS’</a:t>
            </a:r>
          </a:p>
        </p:txBody>
      </p:sp>
      <p:sp>
        <p:nvSpPr>
          <p:cNvPr id="136" name="Rectangle 135">
            <a:extLst>
              <a:ext uri="{FF2B5EF4-FFF2-40B4-BE49-F238E27FC236}">
                <a16:creationId xmlns:a16="http://schemas.microsoft.com/office/drawing/2014/main" id="{B45D4842-259C-E441-AD35-FCAF415E29F6}"/>
              </a:ext>
            </a:extLst>
          </p:cNvPr>
          <p:cNvSpPr/>
          <p:nvPr/>
        </p:nvSpPr>
        <p:spPr>
          <a:xfrm>
            <a:off x="8331704" y="2331417"/>
            <a:ext cx="251831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Soak in the lively spirit of Expo when walking through the Arab-style vistas featuring lush greenery. Try something undeniably UAE: camel milk. Camelicious Majlis Café will offer their signature ice-creams, coffees and milkshakes– all made from nutrient-rich camel milk.</a:t>
            </a:r>
          </a:p>
        </p:txBody>
      </p:sp>
      <p:grpSp>
        <p:nvGrpSpPr>
          <p:cNvPr id="137" name="Group 136"/>
          <p:cNvGrpSpPr/>
          <p:nvPr/>
        </p:nvGrpSpPr>
        <p:grpSpPr>
          <a:xfrm>
            <a:off x="8379253" y="3193330"/>
            <a:ext cx="2385563" cy="195897"/>
            <a:chOff x="4124238" y="1543986"/>
            <a:chExt cx="2385563" cy="195897"/>
          </a:xfrm>
        </p:grpSpPr>
        <p:grpSp>
          <p:nvGrpSpPr>
            <p:cNvPr id="138" name="Group 137">
              <a:extLst>
                <a:ext uri="{FF2B5EF4-FFF2-40B4-BE49-F238E27FC236}">
                  <a16:creationId xmlns:a16="http://schemas.microsoft.com/office/drawing/2014/main" id="{4A6EBEBB-D25F-6246-8F18-ADC65EDAD08C}"/>
                </a:ext>
              </a:extLst>
            </p:cNvPr>
            <p:cNvGrpSpPr/>
            <p:nvPr/>
          </p:nvGrpSpPr>
          <p:grpSpPr>
            <a:xfrm>
              <a:off x="4824607" y="1570606"/>
              <a:ext cx="685451" cy="169277"/>
              <a:chOff x="4588940" y="2421352"/>
              <a:chExt cx="685451" cy="169277"/>
            </a:xfrm>
          </p:grpSpPr>
          <p:sp>
            <p:nvSpPr>
              <p:cNvPr id="143" name="Pentagon 142">
                <a:extLst>
                  <a:ext uri="{FF2B5EF4-FFF2-40B4-BE49-F238E27FC236}">
                    <a16:creationId xmlns:a16="http://schemas.microsoft.com/office/drawing/2014/main" id="{9C6377C1-E197-2448-94D9-4A485BEF800D}"/>
                  </a:ext>
                </a:extLst>
              </p:cNvPr>
              <p:cNvSpPr/>
              <p:nvPr/>
            </p:nvSpPr>
            <p:spPr>
              <a:xfrm>
                <a:off x="4625614" y="2455296"/>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147F0CBC-9194-C04A-B820-D13D825D1ABA}"/>
                  </a:ext>
                </a:extLst>
              </p:cNvPr>
              <p:cNvSpPr/>
              <p:nvPr/>
            </p:nvSpPr>
            <p:spPr>
              <a:xfrm>
                <a:off x="4588940" y="2421352"/>
                <a:ext cx="492443"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9" name="Group 138">
              <a:extLst>
                <a:ext uri="{FF2B5EF4-FFF2-40B4-BE49-F238E27FC236}">
                  <a16:creationId xmlns:a16="http://schemas.microsoft.com/office/drawing/2014/main" id="{081C7439-6304-E54F-B13F-FC1D779355AF}"/>
                </a:ext>
              </a:extLst>
            </p:cNvPr>
            <p:cNvGrpSpPr/>
            <p:nvPr/>
          </p:nvGrpSpPr>
          <p:grpSpPr>
            <a:xfrm>
              <a:off x="4124238" y="1569856"/>
              <a:ext cx="680583" cy="169277"/>
              <a:chOff x="4593788" y="2420602"/>
              <a:chExt cx="680583" cy="169277"/>
            </a:xfrm>
          </p:grpSpPr>
          <p:sp>
            <p:nvSpPr>
              <p:cNvPr id="141" name="Pentagon 140">
                <a:extLst>
                  <a:ext uri="{FF2B5EF4-FFF2-40B4-BE49-F238E27FC236}">
                    <a16:creationId xmlns:a16="http://schemas.microsoft.com/office/drawing/2014/main" id="{B010C47A-C9E0-AF40-9E87-C4817FE84092}"/>
                  </a:ext>
                </a:extLst>
              </p:cNvPr>
              <p:cNvSpPr/>
              <p:nvPr/>
            </p:nvSpPr>
            <p:spPr>
              <a:xfrm>
                <a:off x="4625614" y="2455296"/>
                <a:ext cx="648757"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EC3C1C56-1437-CF40-B81A-C09A08752620}"/>
                  </a:ext>
                </a:extLst>
              </p:cNvPr>
              <p:cNvSpPr/>
              <p:nvPr/>
            </p:nvSpPr>
            <p:spPr>
              <a:xfrm>
                <a:off x="4593788" y="2420602"/>
                <a:ext cx="678566"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PUBLIC REALM</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40" name="Straight Connector 139">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145" name="Picture 2" descr="UAE camel milk producer to target new markets - Food &amp; Beverage ..."/>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sharpenSoften amount="8000"/>
                    </a14:imgEffect>
                    <a14:imgEffect>
                      <a14:brightnessContrast bright="22000" contrast="-6000"/>
                    </a14:imgEffect>
                  </a14:imgLayer>
                </a14:imgProps>
              </a:ext>
              <a:ext uri="{28A0092B-C50C-407E-A947-70E740481C1C}">
                <a14:useLocalDpi xmlns:a14="http://schemas.microsoft.com/office/drawing/2010/main" val="0"/>
              </a:ext>
            </a:extLst>
          </a:blip>
          <a:srcRect l="19456" t="11176" r="35591" b="7721"/>
          <a:stretch/>
        </p:blipFill>
        <p:spPr bwMode="auto">
          <a:xfrm>
            <a:off x="10840932" y="1953092"/>
            <a:ext cx="1143641" cy="1447109"/>
          </a:xfrm>
          <a:prstGeom prst="roundRect">
            <a:avLst>
              <a:gd name="adj" fmla="val 5385"/>
            </a:avLst>
          </a:prstGeom>
          <a:noFill/>
          <a:ln w="28575">
            <a:noFill/>
          </a:ln>
          <a:extLst>
            <a:ext uri="{909E8E84-426E-40DD-AFC4-6F175D3DCCD1}">
              <a14:hiddenFill xmlns:a14="http://schemas.microsoft.com/office/drawing/2010/main">
                <a:solidFill>
                  <a:srgbClr val="FFFFFF"/>
                </a:solidFill>
              </a14:hiddenFill>
            </a:ext>
          </a:extLst>
        </p:spPr>
      </p:pic>
      <p:sp>
        <p:nvSpPr>
          <p:cNvPr id="146" name="Rectangular Callout 145">
            <a:extLst>
              <a:ext uri="{FF2B5EF4-FFF2-40B4-BE49-F238E27FC236}">
                <a16:creationId xmlns:a16="http://schemas.microsoft.com/office/drawing/2014/main" id="{E8744B63-A8E6-E949-8DA5-4784F61E3CB9}"/>
              </a:ext>
            </a:extLst>
          </p:cNvPr>
          <p:cNvSpPr/>
          <p:nvPr/>
        </p:nvSpPr>
        <p:spPr>
          <a:xfrm>
            <a:off x="3672108" y="1934121"/>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2E915F83-102D-C846-837F-B999E2319116}"/>
              </a:ext>
            </a:extLst>
          </p:cNvPr>
          <p:cNvSpPr/>
          <p:nvPr/>
        </p:nvSpPr>
        <p:spPr>
          <a:xfrm>
            <a:off x="3701886" y="2323830"/>
            <a:ext cx="243390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Whilst walking towards your next destination, watch jugglers and pop-up theatres and listen to live performances of musical talents from all over the world. Unwind in one of the many shaded seating areas, enjoy a sip of water from the drinking fountains. </a:t>
            </a:r>
          </a:p>
        </p:txBody>
      </p:sp>
      <p:grpSp>
        <p:nvGrpSpPr>
          <p:cNvPr id="148" name="Group 147">
            <a:extLst>
              <a:ext uri="{FF2B5EF4-FFF2-40B4-BE49-F238E27FC236}">
                <a16:creationId xmlns:a16="http://schemas.microsoft.com/office/drawing/2014/main" id="{90B0292A-CE17-304E-B0BC-9B95541C59A9}"/>
              </a:ext>
            </a:extLst>
          </p:cNvPr>
          <p:cNvGrpSpPr/>
          <p:nvPr/>
        </p:nvGrpSpPr>
        <p:grpSpPr>
          <a:xfrm>
            <a:off x="3748952" y="3159176"/>
            <a:ext cx="2385563" cy="194988"/>
            <a:chOff x="4124238" y="1543986"/>
            <a:chExt cx="2385563" cy="194988"/>
          </a:xfrm>
        </p:grpSpPr>
        <p:grpSp>
          <p:nvGrpSpPr>
            <p:cNvPr id="149" name="Group 148">
              <a:extLst>
                <a:ext uri="{FF2B5EF4-FFF2-40B4-BE49-F238E27FC236}">
                  <a16:creationId xmlns:a16="http://schemas.microsoft.com/office/drawing/2014/main" id="{2A600E6D-CFB6-F84B-B055-E89EFA90CEEE}"/>
                </a:ext>
              </a:extLst>
            </p:cNvPr>
            <p:cNvGrpSpPr/>
            <p:nvPr/>
          </p:nvGrpSpPr>
          <p:grpSpPr>
            <a:xfrm>
              <a:off x="4824607" y="1569697"/>
              <a:ext cx="685451" cy="169277"/>
              <a:chOff x="4588940" y="2420443"/>
              <a:chExt cx="685451" cy="169277"/>
            </a:xfrm>
          </p:grpSpPr>
          <p:sp>
            <p:nvSpPr>
              <p:cNvPr id="154" name="Pentagon 153">
                <a:extLst>
                  <a:ext uri="{FF2B5EF4-FFF2-40B4-BE49-F238E27FC236}">
                    <a16:creationId xmlns:a16="http://schemas.microsoft.com/office/drawing/2014/main" id="{A7F273CD-43F9-AB44-ADFF-0A8980943F80}"/>
                  </a:ext>
                </a:extLst>
              </p:cNvPr>
              <p:cNvSpPr/>
              <p:nvPr/>
            </p:nvSpPr>
            <p:spPr>
              <a:xfrm>
                <a:off x="4625614" y="2455296"/>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D0132880-4BDE-5D48-871D-399C00DB1B95}"/>
                  </a:ext>
                </a:extLst>
              </p:cNvPr>
              <p:cNvSpPr/>
              <p:nvPr/>
            </p:nvSpPr>
            <p:spPr>
              <a:xfrm>
                <a:off x="4588940" y="2420443"/>
                <a:ext cx="492443"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MOBILITY</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50" name="Group 149">
              <a:extLst>
                <a:ext uri="{FF2B5EF4-FFF2-40B4-BE49-F238E27FC236}">
                  <a16:creationId xmlns:a16="http://schemas.microsoft.com/office/drawing/2014/main" id="{8CB7D536-2ED4-224D-9316-EC78DECEE84D}"/>
                </a:ext>
              </a:extLst>
            </p:cNvPr>
            <p:cNvGrpSpPr/>
            <p:nvPr/>
          </p:nvGrpSpPr>
          <p:grpSpPr>
            <a:xfrm>
              <a:off x="4124238" y="1569697"/>
              <a:ext cx="680583" cy="169277"/>
              <a:chOff x="4593788" y="2420443"/>
              <a:chExt cx="680583" cy="169277"/>
            </a:xfrm>
          </p:grpSpPr>
          <p:sp>
            <p:nvSpPr>
              <p:cNvPr id="152" name="Pentagon 151">
                <a:extLst>
                  <a:ext uri="{FF2B5EF4-FFF2-40B4-BE49-F238E27FC236}">
                    <a16:creationId xmlns:a16="http://schemas.microsoft.com/office/drawing/2014/main" id="{EA7E3E0A-3D18-7543-AE15-DAC1F4BCDA04}"/>
                  </a:ext>
                </a:extLst>
              </p:cNvPr>
              <p:cNvSpPr/>
              <p:nvPr/>
            </p:nvSpPr>
            <p:spPr>
              <a:xfrm>
                <a:off x="4625614" y="2455296"/>
                <a:ext cx="648757"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D8E916E2-17A7-B947-A78D-50B124D8265D}"/>
                  </a:ext>
                </a:extLst>
              </p:cNvPr>
              <p:cNvSpPr/>
              <p:nvPr/>
            </p:nvSpPr>
            <p:spPr>
              <a:xfrm>
                <a:off x="4593788" y="2420443"/>
                <a:ext cx="678566"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PUBLIC REALM</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51" name="Straight Connector 150">
              <a:extLst>
                <a:ext uri="{FF2B5EF4-FFF2-40B4-BE49-F238E27FC236}">
                  <a16:creationId xmlns:a16="http://schemas.microsoft.com/office/drawing/2014/main" id="{20BB300E-4523-6A4F-B02C-3415D49B592F}"/>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156" name="Picture 15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5467" y="1926277"/>
            <a:ext cx="1225198" cy="1463156"/>
          </a:xfrm>
          <a:prstGeom prst="roundRect">
            <a:avLst>
              <a:gd name="adj" fmla="val 5185"/>
            </a:avLst>
          </a:prstGeom>
          <a:ln>
            <a:solidFill>
              <a:schemeClr val="bg1">
                <a:lumMod val="85000"/>
              </a:schemeClr>
            </a:solidFill>
          </a:ln>
        </p:spPr>
      </p:pic>
      <p:sp>
        <p:nvSpPr>
          <p:cNvPr id="157" name="Rectangle 156">
            <a:extLst>
              <a:ext uri="{FF2B5EF4-FFF2-40B4-BE49-F238E27FC236}">
                <a16:creationId xmlns:a16="http://schemas.microsoft.com/office/drawing/2014/main" id="{C81A34A6-56E6-0943-A4A4-5728FED2C9A8}"/>
              </a:ext>
            </a:extLst>
          </p:cNvPr>
          <p:cNvSpPr/>
          <p:nvPr/>
        </p:nvSpPr>
        <p:spPr>
          <a:xfrm>
            <a:off x="3689250" y="1952965"/>
            <a:ext cx="225570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ENJOY LIVELY ENTERTAINMENT AT THE PUBLIC REALM</a:t>
            </a:r>
          </a:p>
        </p:txBody>
      </p:sp>
      <p:sp>
        <p:nvSpPr>
          <p:cNvPr id="159" name="Rectangle 158">
            <a:extLst>
              <a:ext uri="{FF2B5EF4-FFF2-40B4-BE49-F238E27FC236}">
                <a16:creationId xmlns:a16="http://schemas.microsoft.com/office/drawing/2014/main" id="{507D2CA7-AEC7-3D42-B5FE-5B8A04C2A4AA}"/>
              </a:ext>
            </a:extLst>
          </p:cNvPr>
          <p:cNvSpPr/>
          <p:nvPr/>
        </p:nvSpPr>
        <p:spPr>
          <a:xfrm>
            <a:off x="828233" y="3687113"/>
            <a:ext cx="1685290"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QUALITY, GUARANTEED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All food vendors at Expo sign the </a:t>
            </a:r>
            <a:r>
              <a:rPr kumimoji="0" lang="en-GB" sz="800" b="0" i="1"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Food Ethos </a:t>
            </a:r>
            <a:r>
              <a:rPr kumimoji="0" lang="en-GB" sz="8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commitment to sustainability and wellness.</a:t>
            </a:r>
          </a:p>
        </p:txBody>
      </p:sp>
      <p:sp>
        <p:nvSpPr>
          <p:cNvPr id="160" name="Rectangle 159">
            <a:extLst>
              <a:ext uri="{FF2B5EF4-FFF2-40B4-BE49-F238E27FC236}">
                <a16:creationId xmlns:a16="http://schemas.microsoft.com/office/drawing/2014/main" id="{830BCA44-C4BF-2A4C-A853-6942450D41DD}"/>
              </a:ext>
            </a:extLst>
          </p:cNvPr>
          <p:cNvSpPr/>
          <p:nvPr/>
        </p:nvSpPr>
        <p:spPr>
          <a:xfrm>
            <a:off x="828233" y="4805556"/>
            <a:ext cx="1685290"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UNIQUE EXPERIENCES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Experiences that cater to your tastes while also stimulating your mind.</a:t>
            </a:r>
          </a:p>
        </p:txBody>
      </p:sp>
      <p:sp>
        <p:nvSpPr>
          <p:cNvPr id="161" name="Rectangle 160">
            <a:extLst>
              <a:ext uri="{FF2B5EF4-FFF2-40B4-BE49-F238E27FC236}">
                <a16:creationId xmlns:a16="http://schemas.microsoft.com/office/drawing/2014/main" id="{6BE176B7-4BA8-8549-8F98-9F8AD30D387F}"/>
              </a:ext>
            </a:extLst>
          </p:cNvPr>
          <p:cNvSpPr/>
          <p:nvPr/>
        </p:nvSpPr>
        <p:spPr>
          <a:xfrm>
            <a:off x="828233" y="5944717"/>
            <a:ext cx="1685290"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UNMATCHED SCALE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On peak days at Expo, more than half a million meals will be served on a daily basis.</a:t>
            </a:r>
          </a:p>
        </p:txBody>
      </p:sp>
      <p:cxnSp>
        <p:nvCxnSpPr>
          <p:cNvPr id="162" name="Straight Connector 161">
            <a:extLst>
              <a:ext uri="{FF2B5EF4-FFF2-40B4-BE49-F238E27FC236}">
                <a16:creationId xmlns:a16="http://schemas.microsoft.com/office/drawing/2014/main" id="{AE4A4A49-3909-154B-912E-B187E03B9B19}"/>
              </a:ext>
            </a:extLst>
          </p:cNvPr>
          <p:cNvCxnSpPr>
            <a:cxnSpLocks/>
          </p:cNvCxnSpPr>
          <p:nvPr/>
        </p:nvCxnSpPr>
        <p:spPr>
          <a:xfrm>
            <a:off x="-12896" y="3433729"/>
            <a:ext cx="28010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1E32680F-4BB0-4C4F-BEF7-D94EB4106DBE}"/>
              </a:ext>
            </a:extLst>
          </p:cNvPr>
          <p:cNvCxnSpPr>
            <a:cxnSpLocks/>
          </p:cNvCxnSpPr>
          <p:nvPr/>
        </p:nvCxnSpPr>
        <p:spPr>
          <a:xfrm>
            <a:off x="1" y="4583692"/>
            <a:ext cx="2791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BD82C977-2F25-3244-903F-F9DE1ACFEFC5}"/>
              </a:ext>
            </a:extLst>
          </p:cNvPr>
          <p:cNvCxnSpPr>
            <a:cxnSpLocks/>
          </p:cNvCxnSpPr>
          <p:nvPr/>
        </p:nvCxnSpPr>
        <p:spPr>
          <a:xfrm>
            <a:off x="1" y="5730057"/>
            <a:ext cx="2791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5" name="Picture 164">
            <a:extLst>
              <a:ext uri="{FF2B5EF4-FFF2-40B4-BE49-F238E27FC236}">
                <a16:creationId xmlns:a16="http://schemas.microsoft.com/office/drawing/2014/main" id="{7FA81B0F-8388-5449-AD2A-31639F654A76}"/>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Lst>
          </a:blip>
          <a:stretch>
            <a:fillRect/>
          </a:stretch>
        </p:blipFill>
        <p:spPr>
          <a:xfrm>
            <a:off x="282235" y="3844565"/>
            <a:ext cx="427173" cy="427173"/>
          </a:xfrm>
          <a:prstGeom prst="rect">
            <a:avLst/>
          </a:prstGeom>
        </p:spPr>
      </p:pic>
      <p:pic>
        <p:nvPicPr>
          <p:cNvPr id="166" name="Picture 165">
            <a:extLst>
              <a:ext uri="{FF2B5EF4-FFF2-40B4-BE49-F238E27FC236}">
                <a16:creationId xmlns:a16="http://schemas.microsoft.com/office/drawing/2014/main" id="{7CAA265B-E480-B14E-B197-36426D6A712C}"/>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100000"/>
                    </a14:imgEffect>
                  </a14:imgLayer>
                </a14:imgProps>
              </a:ext>
            </a:extLst>
          </a:blip>
          <a:stretch>
            <a:fillRect/>
          </a:stretch>
        </p:blipFill>
        <p:spPr>
          <a:xfrm>
            <a:off x="267561" y="4884897"/>
            <a:ext cx="444185" cy="444185"/>
          </a:xfrm>
          <a:prstGeom prst="rect">
            <a:avLst/>
          </a:prstGeom>
        </p:spPr>
      </p:pic>
      <p:pic>
        <p:nvPicPr>
          <p:cNvPr id="167" name="Picture 166">
            <a:extLst>
              <a:ext uri="{FF2B5EF4-FFF2-40B4-BE49-F238E27FC236}">
                <a16:creationId xmlns:a16="http://schemas.microsoft.com/office/drawing/2014/main" id="{D4A5EB0F-877E-EC48-92AF-DA7AC8877BAE}"/>
              </a:ext>
            </a:extLst>
          </p:cNvPr>
          <p:cNvPicPr>
            <a:picLocks noChangeAspect="1"/>
          </p:cNvPicPr>
          <p:nvPr/>
        </p:nvPicPr>
        <p:blipFill>
          <a:blip r:embed="rId19">
            <a:extLst>
              <a:ext uri="{BEBA8EAE-BF5A-486C-A8C5-ECC9F3942E4B}">
                <a14:imgProps xmlns:a14="http://schemas.microsoft.com/office/drawing/2010/main">
                  <a14:imgLayer r:embed="rId20">
                    <a14:imgEffect>
                      <a14:brightnessContrast bright="100000"/>
                    </a14:imgEffect>
                  </a14:imgLayer>
                </a14:imgProps>
              </a:ext>
            </a:extLst>
          </a:blip>
          <a:stretch>
            <a:fillRect/>
          </a:stretch>
        </p:blipFill>
        <p:spPr>
          <a:xfrm rot="19800000">
            <a:off x="288765" y="6063044"/>
            <a:ext cx="454496" cy="454496"/>
          </a:xfrm>
          <a:prstGeom prst="rect">
            <a:avLst/>
          </a:prstGeom>
        </p:spPr>
      </p:pic>
      <p:sp>
        <p:nvSpPr>
          <p:cNvPr id="168" name="Rectangular Callout 167">
            <a:extLst>
              <a:ext uri="{FF2B5EF4-FFF2-40B4-BE49-F238E27FC236}">
                <a16:creationId xmlns:a16="http://schemas.microsoft.com/office/drawing/2014/main" id="{4F09A056-77E9-2444-A0A7-5C6B21725B46}"/>
              </a:ext>
            </a:extLst>
          </p:cNvPr>
          <p:cNvSpPr/>
          <p:nvPr/>
        </p:nvSpPr>
        <p:spPr>
          <a:xfrm>
            <a:off x="8345221" y="3561587"/>
            <a:ext cx="3107184" cy="1450263"/>
          </a:xfrm>
          <a:prstGeom prst="wedgeRectCallout">
            <a:avLst>
              <a:gd name="adj1" fmla="val -56017"/>
              <a:gd name="adj2" fmla="val -2125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9" name="Rectangle 168">
            <a:extLst>
              <a:ext uri="{FF2B5EF4-FFF2-40B4-BE49-F238E27FC236}">
                <a16:creationId xmlns:a16="http://schemas.microsoft.com/office/drawing/2014/main" id="{32592605-C4A6-984B-B67B-77E714A9293A}"/>
              </a:ext>
            </a:extLst>
          </p:cNvPr>
          <p:cNvSpPr/>
          <p:nvPr/>
        </p:nvSpPr>
        <p:spPr>
          <a:xfrm>
            <a:off x="8331547" y="3574763"/>
            <a:ext cx="253234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85000"/>
                    <a:lumOff val="15000"/>
                  </a:prstClr>
                </a:solidFill>
                <a:effectLst/>
                <a:uLnTx/>
                <a:uFillTx/>
                <a:latin typeface="Expo Office" pitchFamily="2" charset="-78"/>
                <a:ea typeface="+mn-ea"/>
                <a:cs typeface="Expo Office" pitchFamily="2" charset="-78"/>
              </a:rPr>
              <a:t>WATCH  AL WASL SHOW ON A 360-DEGREE CANVAS</a:t>
            </a:r>
          </a:p>
        </p:txBody>
      </p:sp>
      <p:sp>
        <p:nvSpPr>
          <p:cNvPr id="170" name="Rectangle 169">
            <a:extLst>
              <a:ext uri="{FF2B5EF4-FFF2-40B4-BE49-F238E27FC236}">
                <a16:creationId xmlns:a16="http://schemas.microsoft.com/office/drawing/2014/main" id="{B45D4842-259C-E441-AD35-FCAF415E29F6}"/>
              </a:ext>
            </a:extLst>
          </p:cNvPr>
          <p:cNvSpPr/>
          <p:nvPr/>
        </p:nvSpPr>
        <p:spPr>
          <a:xfrm>
            <a:off x="8345836" y="3940957"/>
            <a:ext cx="25233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Head towards the iconic Al Wasl Dome, an architectural marvel connecting the three thematic districts for a once-in-a-lifetime show.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Watch spectacular tales on the huge canvas of the unique dome, making it the world’s largest 360-degree projection screen.</a:t>
            </a:r>
          </a:p>
        </p:txBody>
      </p:sp>
      <p:grpSp>
        <p:nvGrpSpPr>
          <p:cNvPr id="171" name="Group 170"/>
          <p:cNvGrpSpPr/>
          <p:nvPr/>
        </p:nvGrpSpPr>
        <p:grpSpPr>
          <a:xfrm>
            <a:off x="8399945" y="4793967"/>
            <a:ext cx="2385564" cy="194988"/>
            <a:chOff x="4124237" y="1543986"/>
            <a:chExt cx="2385564" cy="194988"/>
          </a:xfrm>
        </p:grpSpPr>
        <p:grpSp>
          <p:nvGrpSpPr>
            <p:cNvPr id="172" name="Group 171">
              <a:extLst>
                <a:ext uri="{FF2B5EF4-FFF2-40B4-BE49-F238E27FC236}">
                  <a16:creationId xmlns:a16="http://schemas.microsoft.com/office/drawing/2014/main" id="{4A6EBEBB-D25F-6246-8F18-ADC65EDAD08C}"/>
                </a:ext>
              </a:extLst>
            </p:cNvPr>
            <p:cNvGrpSpPr/>
            <p:nvPr/>
          </p:nvGrpSpPr>
          <p:grpSpPr>
            <a:xfrm>
              <a:off x="4824607" y="1569697"/>
              <a:ext cx="699230" cy="169277"/>
              <a:chOff x="4588940" y="2420443"/>
              <a:chExt cx="699230" cy="169277"/>
            </a:xfrm>
          </p:grpSpPr>
          <p:sp>
            <p:nvSpPr>
              <p:cNvPr id="177" name="Pentagon 176">
                <a:extLst>
                  <a:ext uri="{FF2B5EF4-FFF2-40B4-BE49-F238E27FC236}">
                    <a16:creationId xmlns:a16="http://schemas.microsoft.com/office/drawing/2014/main" id="{9C6377C1-E197-2448-94D9-4A485BEF800D}"/>
                  </a:ext>
                </a:extLst>
              </p:cNvPr>
              <p:cNvSpPr/>
              <p:nvPr/>
            </p:nvSpPr>
            <p:spPr>
              <a:xfrm>
                <a:off x="4625614" y="2455296"/>
                <a:ext cx="648777" cy="960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8" name="Rectangle 177">
                <a:extLst>
                  <a:ext uri="{FF2B5EF4-FFF2-40B4-BE49-F238E27FC236}">
                    <a16:creationId xmlns:a16="http://schemas.microsoft.com/office/drawing/2014/main" id="{147F0CBC-9194-C04A-B820-D13D825D1ABA}"/>
                  </a:ext>
                </a:extLst>
              </p:cNvPr>
              <p:cNvSpPr/>
              <p:nvPr/>
            </p:nvSpPr>
            <p:spPr>
              <a:xfrm>
                <a:off x="4588940" y="2420443"/>
                <a:ext cx="699230" cy="1692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AL WASL PLAZA</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73" name="Group 172">
              <a:extLst>
                <a:ext uri="{FF2B5EF4-FFF2-40B4-BE49-F238E27FC236}">
                  <a16:creationId xmlns:a16="http://schemas.microsoft.com/office/drawing/2014/main" id="{081C7439-6304-E54F-B13F-FC1D779355AF}"/>
                </a:ext>
              </a:extLst>
            </p:cNvPr>
            <p:cNvGrpSpPr/>
            <p:nvPr/>
          </p:nvGrpSpPr>
          <p:grpSpPr>
            <a:xfrm>
              <a:off x="4124237" y="1569697"/>
              <a:ext cx="737043" cy="169277"/>
              <a:chOff x="4593787" y="2420443"/>
              <a:chExt cx="737043" cy="169277"/>
            </a:xfrm>
          </p:grpSpPr>
          <p:sp>
            <p:nvSpPr>
              <p:cNvPr id="175" name="Pentagon 174">
                <a:extLst>
                  <a:ext uri="{FF2B5EF4-FFF2-40B4-BE49-F238E27FC236}">
                    <a16:creationId xmlns:a16="http://schemas.microsoft.com/office/drawing/2014/main" id="{B010C47A-C9E0-AF40-9E87-C4817FE84092}"/>
                  </a:ext>
                </a:extLst>
              </p:cNvPr>
              <p:cNvSpPr/>
              <p:nvPr/>
            </p:nvSpPr>
            <p:spPr>
              <a:xfrm>
                <a:off x="4625614" y="2455296"/>
                <a:ext cx="648757" cy="96067"/>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6" name="Rectangle 175">
                <a:extLst>
                  <a:ext uri="{FF2B5EF4-FFF2-40B4-BE49-F238E27FC236}">
                    <a16:creationId xmlns:a16="http://schemas.microsoft.com/office/drawing/2014/main" id="{EC3C1C56-1437-CF40-B81A-C09A08752620}"/>
                  </a:ext>
                </a:extLst>
              </p:cNvPr>
              <p:cNvSpPr/>
              <p:nvPr/>
            </p:nvSpPr>
            <p:spPr>
              <a:xfrm>
                <a:off x="4593787" y="2420443"/>
                <a:ext cx="737043" cy="1692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Expo Office" pitchFamily="2" charset="-78"/>
                    <a:ea typeface="+mn-ea"/>
                    <a:cs typeface="Expo Office" pitchFamily="2" charset="-78"/>
                  </a:rPr>
                  <a:t>AL WASL SHOW</a:t>
                </a: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74" name="Straight Connector 173">
              <a:extLst>
                <a:ext uri="{FF2B5EF4-FFF2-40B4-BE49-F238E27FC236}">
                  <a16:creationId xmlns:a16="http://schemas.microsoft.com/office/drawing/2014/main" id="{7C300164-EA73-4D48-98D4-BD0768B96772}"/>
                </a:ext>
              </a:extLst>
            </p:cNvPr>
            <p:cNvCxnSpPr/>
            <p:nvPr/>
          </p:nvCxnSpPr>
          <p:spPr>
            <a:xfrm>
              <a:off x="4150147" y="1543986"/>
              <a:ext cx="2359654"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179" name="Picture 178"/>
          <p:cNvPicPr>
            <a:picLocks noChangeAspect="1"/>
          </p:cNvPicPr>
          <p:nvPr/>
        </p:nvPicPr>
        <p:blipFill rotWithShape="1">
          <a:blip r:embed="rId21">
            <a:extLst>
              <a:ext uri="{BEBA8EAE-BF5A-486C-A8C5-ECC9F3942E4B}">
                <a14:imgProps xmlns:a14="http://schemas.microsoft.com/office/drawing/2010/main">
                  <a14:imgLayer r:embed="rId22">
                    <a14:imgEffect>
                      <a14:brightnessContrast bright="56000"/>
                    </a14:imgEffect>
                  </a14:imgLayer>
                </a14:imgProps>
              </a:ext>
            </a:extLst>
          </a:blip>
          <a:srcRect l="25755" t="-195" r="27132" b="195"/>
          <a:stretch/>
        </p:blipFill>
        <p:spPr>
          <a:xfrm>
            <a:off x="10850018" y="3569934"/>
            <a:ext cx="1118698" cy="1441912"/>
          </a:xfrm>
          <a:prstGeom prst="roundRect">
            <a:avLst>
              <a:gd name="adj" fmla="val 5385"/>
            </a:avLst>
          </a:prstGeom>
          <a:noFill/>
          <a:ln>
            <a:solidFill>
              <a:schemeClr val="bg1">
                <a:lumMod val="85000"/>
              </a:schemeClr>
            </a:solidFill>
          </a:ln>
        </p:spPr>
      </p:pic>
      <p:sp>
        <p:nvSpPr>
          <p:cNvPr id="158" name="Rectangle 157">
            <a:extLst>
              <a:ext uri="{FF2B5EF4-FFF2-40B4-BE49-F238E27FC236}">
                <a16:creationId xmlns:a16="http://schemas.microsoft.com/office/drawing/2014/main" id="{6E620B84-EE0D-EE45-BEA9-396991DC3A8A}"/>
              </a:ext>
            </a:extLst>
          </p:cNvPr>
          <p:cNvSpPr/>
          <p:nvPr/>
        </p:nvSpPr>
        <p:spPr>
          <a:xfrm>
            <a:off x="367666" y="2684312"/>
            <a:ext cx="1415079" cy="222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lumMod val="75000"/>
                    <a:lumOff val="25000"/>
                  </a:prstClr>
                </a:solidFill>
                <a:effectLst/>
                <a:uLnTx/>
                <a:uFillTx/>
                <a:latin typeface="Expo Office" pitchFamily="2" charset="-78"/>
                <a:ea typeface="+mn-ea"/>
                <a:cs typeface="Expo Office" pitchFamily="2" charset="-78"/>
              </a:rPr>
              <a:t>1-DAY </a:t>
            </a:r>
            <a:r>
              <a:rPr kumimoji="0" lang="en-GB" sz="1050" b="0" i="0" u="none" strike="noStrike" kern="1200" cap="none" spc="0" normalizeH="0" baseline="0" noProof="0" dirty="0">
                <a:ln>
                  <a:noFill/>
                </a:ln>
                <a:solidFill>
                  <a:prstClr val="black">
                    <a:lumMod val="75000"/>
                    <a:lumOff val="25000"/>
                  </a:prstClr>
                </a:solidFill>
                <a:effectLst/>
                <a:uLnTx/>
                <a:uFillTx/>
                <a:latin typeface="Expo Office" pitchFamily="2" charset="-78"/>
                <a:ea typeface="+mn-ea"/>
                <a:cs typeface="Expo Office" pitchFamily="2" charset="-78"/>
              </a:rPr>
              <a:t>ITINERARY</a:t>
            </a:r>
          </a:p>
        </p:txBody>
      </p:sp>
      <p:sp>
        <p:nvSpPr>
          <p:cNvPr id="180" name="Rectangle 179"/>
          <p:cNvSpPr/>
          <p:nvPr/>
        </p:nvSpPr>
        <p:spPr>
          <a:xfrm>
            <a:off x="281060" y="3101373"/>
            <a:ext cx="96693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HIGHLIGHTS</a:t>
            </a:r>
          </a:p>
        </p:txBody>
      </p:sp>
      <p:sp>
        <p:nvSpPr>
          <p:cNvPr id="181" name="TextBox 180">
            <a:extLst>
              <a:ext uri="{FF2B5EF4-FFF2-40B4-BE49-F238E27FC236}">
                <a16:creationId xmlns:a16="http://schemas.microsoft.com/office/drawing/2014/main" id="{8BB0EB26-E4D4-204E-8479-9737802956C6}"/>
              </a:ext>
            </a:extLst>
          </p:cNvPr>
          <p:cNvSpPr txBox="1"/>
          <p:nvPr/>
        </p:nvSpPr>
        <p:spPr>
          <a:xfrm>
            <a:off x="-45138" y="6685039"/>
            <a:ext cx="1986454"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white"/>
                </a:solidFill>
                <a:effectLst/>
                <a:uLnTx/>
                <a:uFillTx/>
                <a:latin typeface="Expo Office" pitchFamily="2" charset="-78"/>
                <a:ea typeface="+mn-ea"/>
                <a:cs typeface="Expo Office" pitchFamily="2" charset="-78"/>
              </a:rPr>
              <a:t>VERSION: FEB 2021</a:t>
            </a:r>
          </a:p>
        </p:txBody>
      </p:sp>
    </p:spTree>
    <p:extLst>
      <p:ext uri="{BB962C8B-B14F-4D97-AF65-F5344CB8AC3E}">
        <p14:creationId xmlns:p14="http://schemas.microsoft.com/office/powerpoint/2010/main" val="92030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lgn="l">
          <a:defRPr sz="1200" dirty="0">
            <a:latin typeface="Expo Office" panose="00000500000000000000" pitchFamily="50" charset="-78"/>
            <a:ea typeface="Verdana" panose="020B0604030504040204" pitchFamily="34" charset="0"/>
            <a:cs typeface="Expo Office" panose="00000500000000000000" pitchFamily="50" charset="-78"/>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14336</TotalTime>
  <Words>5164</Words>
  <Application>Microsoft Office PowerPoint</Application>
  <PresentationFormat>Widescreen</PresentationFormat>
  <Paragraphs>549</Paragraphs>
  <Slides>15</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Arial</vt:lpstr>
      <vt:lpstr>Calibri</vt:lpstr>
      <vt:lpstr>Calibri Light</vt:lpstr>
      <vt:lpstr>Expo Office</vt:lpstr>
      <vt:lpstr>ExpoSansStd-Book</vt:lpstr>
      <vt:lpstr>Lato Regular</vt:lpstr>
      <vt:lpstr>Verdana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Expo2020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Martina Venus</dc:creator>
  <cp:lastModifiedBy>Mark Grossfield</cp:lastModifiedBy>
  <cp:revision>575</cp:revision>
  <dcterms:created xsi:type="dcterms:W3CDTF">2020-04-12T05:41:54Z</dcterms:created>
  <dcterms:modified xsi:type="dcterms:W3CDTF">2021-05-26T14:53:11Z</dcterms:modified>
</cp:coreProperties>
</file>