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5143500" cx="9144000"/>
  <p:notesSz cx="6858000" cy="9144000"/>
  <p:embeddedFontLst>
    <p:embeddedFont>
      <p:font typeface="Roboto"/>
      <p:regular r:id="rId64"/>
      <p:bold r:id="rId65"/>
      <p:italic r:id="rId66"/>
      <p:boldItalic r:id="rId67"/>
    </p:embeddedFont>
    <p:embeddedFont>
      <p:font typeface="Montserrat"/>
      <p:regular r:id="rId68"/>
      <p:bold r:id="rId69"/>
      <p:italic r:id="rId70"/>
      <p:boldItalic r:id="rId71"/>
    </p:embeddedFont>
    <p:embeddedFont>
      <p:font typeface="Oswald"/>
      <p:regular r:id="rId72"/>
      <p:bold r:id="rId73"/>
    </p:embeddedFon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swald-bold.fntdata"/><Relationship Id="rId72" Type="http://schemas.openxmlformats.org/officeDocument/2006/relationships/font" Target="fonts/Oswald-regular.fntdata"/><Relationship Id="rId31" Type="http://schemas.openxmlformats.org/officeDocument/2006/relationships/slide" Target="slides/slide26.xml"/><Relationship Id="rId75" Type="http://schemas.openxmlformats.org/officeDocument/2006/relationships/font" Target="fonts/OpenSans-bold.fntdata"/><Relationship Id="rId30" Type="http://schemas.openxmlformats.org/officeDocument/2006/relationships/slide" Target="slides/slide25.xml"/><Relationship Id="rId74" Type="http://schemas.openxmlformats.org/officeDocument/2006/relationships/font" Target="fonts/OpenSans-regular.fntdata"/><Relationship Id="rId33" Type="http://schemas.openxmlformats.org/officeDocument/2006/relationships/slide" Target="slides/slide28.xml"/><Relationship Id="rId77" Type="http://schemas.openxmlformats.org/officeDocument/2006/relationships/font" Target="fonts/OpenSans-boldItalic.fntdata"/><Relationship Id="rId32" Type="http://schemas.openxmlformats.org/officeDocument/2006/relationships/slide" Target="slides/slide27.xml"/><Relationship Id="rId76" Type="http://schemas.openxmlformats.org/officeDocument/2006/relationships/font" Target="fonts/OpenSans-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Montserrat-boldItalic.fntdata"/><Relationship Id="rId70" Type="http://schemas.openxmlformats.org/officeDocument/2006/relationships/font" Target="fonts/Montserrat-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Roboto-regular.fntdata"/><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Roboto-italic.fntdata"/><Relationship Id="rId21" Type="http://schemas.openxmlformats.org/officeDocument/2006/relationships/slide" Target="slides/slide16.xml"/><Relationship Id="rId65" Type="http://schemas.openxmlformats.org/officeDocument/2006/relationships/font" Target="fonts/Roboto-bold.fntdata"/><Relationship Id="rId24" Type="http://schemas.openxmlformats.org/officeDocument/2006/relationships/slide" Target="slides/slide19.xml"/><Relationship Id="rId68" Type="http://schemas.openxmlformats.org/officeDocument/2006/relationships/font" Target="fonts/Montserrat-regular.fntdata"/><Relationship Id="rId23" Type="http://schemas.openxmlformats.org/officeDocument/2006/relationships/slide" Target="slides/slide18.xml"/><Relationship Id="rId67" Type="http://schemas.openxmlformats.org/officeDocument/2006/relationships/font" Target="fonts/Roboto-bold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ontserrat-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64631b7b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64631b7b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d2056ed2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d2056ed2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64631b7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64631b7b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64631b7bd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64631b7bd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64631b7b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64631b7b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d2056ed25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d2056ed2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d2056ed2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d2056ed2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64631b7bd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64631b7bd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64631b7bd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64631b7bd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64631b7b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64631b7b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6d2056ed2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6d2056ed2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64631b7b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64631b7b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64631b7b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64631b7b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64631b7bd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64631b7bd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64631b7b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64631b7b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764631b7b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64631b7b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64631b7bd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64631b7bd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64631b7b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64631b7b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64631b7b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64631b7b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64631b7bd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64631b7bd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764631b7b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64631b7b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64631b7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64631b7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64631b7bd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64631b7b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64631b7bd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64631b7bd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764631b7bd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764631b7bd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64631b7bd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64631b7bd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6d2056ed2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6d2056ed2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64631b7bd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64631b7bd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64631b7bd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64631b7bd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764631b7b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64631b7b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764631b7b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764631b7b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764631b7bd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764631b7bd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d2056ed2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d2056ed2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764631b7bd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764631b7bd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764631b7bd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764631b7bd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764631b7bd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764631b7bd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764631b7bd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764631b7bd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764631b7bd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764631b7bd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6d2056ed2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6d2056ed2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764631b7b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764631b7b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764631b7b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764631b7b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764631b7bd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764631b7b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764631b7bd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764631b7bd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64631b7bd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64631b7bd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6d2056ed2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6d2056ed2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764631b7bd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764631b7bd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764631b7b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764631b7b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764631b7bd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764631b7bd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6d2056ed2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6d2056ed2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6d2056ed2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6d2056ed2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6d2056ed2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6d2056ed2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764631b7bd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764631b7bd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g764631b7bd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764631b7bd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d2056ed2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d2056ed2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d2056ed2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d2056ed2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64631b7bd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64631b7bd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64631b7b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64631b7b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0.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7.png"/><Relationship Id="rId5" Type="http://schemas.openxmlformats.org/officeDocument/2006/relationships/image" Target="../media/image22.jpg"/><Relationship Id="rId6" Type="http://schemas.openxmlformats.org/officeDocument/2006/relationships/image" Target="../media/image4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6.jpg"/><Relationship Id="rId4" Type="http://schemas.openxmlformats.org/officeDocument/2006/relationships/image" Target="../media/image48.jpg"/><Relationship Id="rId5" Type="http://schemas.openxmlformats.org/officeDocument/2006/relationships/image" Target="../media/image5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1.jpg"/><Relationship Id="rId4" Type="http://schemas.openxmlformats.org/officeDocument/2006/relationships/image" Target="../media/image11.jpg"/><Relationship Id="rId5"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jp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42.jpg"/><Relationship Id="rId5"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2.jpg"/><Relationship Id="rId4" Type="http://schemas.openxmlformats.org/officeDocument/2006/relationships/image" Target="../media/image5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jp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jpg"/><Relationship Id="rId4" Type="http://schemas.openxmlformats.org/officeDocument/2006/relationships/image" Target="../media/image20.png"/><Relationship Id="rId5" Type="http://schemas.openxmlformats.org/officeDocument/2006/relationships/image" Target="../media/image23.jpg"/><Relationship Id="rId6"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jp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1.jpg"/><Relationship Id="rId4" Type="http://schemas.openxmlformats.org/officeDocument/2006/relationships/image" Target="../media/image7.png"/><Relationship Id="rId5"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9.jpg"/><Relationship Id="rId4" Type="http://schemas.openxmlformats.org/officeDocument/2006/relationships/image" Target="../media/image26.jpg"/><Relationship Id="rId5"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9.jpg"/><Relationship Id="rId4" Type="http://schemas.openxmlformats.org/officeDocument/2006/relationships/image" Target="../media/image37.jp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1.jpg"/><Relationship Id="rId5" Type="http://schemas.openxmlformats.org/officeDocument/2006/relationships/image" Target="../media/image5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9.jpg"/><Relationship Id="rId4" Type="http://schemas.openxmlformats.org/officeDocument/2006/relationships/image" Target="../media/image47.jpg"/><Relationship Id="rId5"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9.jpg"/><Relationship Id="rId4" Type="http://schemas.openxmlformats.org/officeDocument/2006/relationships/image" Target="../media/image34.jpg"/><Relationship Id="rId5"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9.jpg"/><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9.jpg"/><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9.jpg"/><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9.jpg"/><Relationship Id="rId4" Type="http://schemas.openxmlformats.org/officeDocument/2006/relationships/image" Target="../media/image20.png"/><Relationship Id="rId5" Type="http://schemas.openxmlformats.org/officeDocument/2006/relationships/image" Target="../media/image5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5.gif"/><Relationship Id="rId5"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9.jpg"/><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9.jpg"/><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9.jpg"/><Relationship Id="rId4" Type="http://schemas.openxmlformats.org/officeDocument/2006/relationships/image" Target="../media/image38.jpg"/><Relationship Id="rId5"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1.jpg"/><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0.png"/><Relationship Id="rId4" Type="http://schemas.openxmlformats.org/officeDocument/2006/relationships/image" Target="../media/image35.jpg"/><Relationship Id="rId5" Type="http://schemas.openxmlformats.org/officeDocument/2006/relationships/image" Target="../media/image11.jpg"/><Relationship Id="rId6"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1.jpg"/><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1.jpg"/><Relationship Id="rId4" Type="http://schemas.openxmlformats.org/officeDocument/2006/relationships/image" Target="../media/image20.png"/><Relationship Id="rId5" Type="http://schemas.openxmlformats.org/officeDocument/2006/relationships/image" Target="../media/image3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mailto:sales@jantourism-consultancy.com" TargetMode="External"/><Relationship Id="rId4" Type="http://schemas.openxmlformats.org/officeDocument/2006/relationships/image" Target="../media/image57.jpg"/><Relationship Id="rId5" Type="http://schemas.openxmlformats.org/officeDocument/2006/relationships/image" Target="../media/image11.jpg"/><Relationship Id="rId6" Type="http://schemas.openxmlformats.org/officeDocument/2006/relationships/image" Target="../media/image58.png"/><Relationship Id="rId7"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43.jp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OMAN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60158" y="0"/>
            <a:ext cx="9023685" cy="5143500"/>
          </a:xfrm>
          <a:prstGeom prst="rect">
            <a:avLst/>
          </a:prstGeom>
          <a:noFill/>
          <a:ln>
            <a:noFill/>
          </a:ln>
        </p:spPr>
      </p:pic>
      <p:pic>
        <p:nvPicPr>
          <p:cNvPr id="57" name="Google Shape;57;p13"/>
          <p:cNvPicPr preferRelativeResize="0"/>
          <p:nvPr/>
        </p:nvPicPr>
        <p:blipFill>
          <a:blip r:embed="rId4">
            <a:alphaModFix/>
          </a:blip>
          <a:stretch>
            <a:fillRect/>
          </a:stretch>
        </p:blipFill>
        <p:spPr>
          <a:xfrm>
            <a:off x="60150" y="0"/>
            <a:ext cx="1207825" cy="1207825"/>
          </a:xfrm>
          <a:prstGeom prst="rect">
            <a:avLst/>
          </a:prstGeom>
          <a:noFill/>
          <a:ln>
            <a:noFill/>
          </a:ln>
        </p:spPr>
      </p:pic>
      <p:pic>
        <p:nvPicPr>
          <p:cNvPr id="58" name="Google Shape;58;p13"/>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676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highlight>
                  <a:srgbClr val="FFFFFF"/>
                </a:highlight>
                <a:latin typeface="Open Sans"/>
                <a:ea typeface="Open Sans"/>
                <a:cs typeface="Open Sans"/>
                <a:sym typeface="Open Sans"/>
              </a:rPr>
              <a:t>Must do in Muscat: Al Alam Palace</a:t>
            </a:r>
            <a:endParaRPr sz="2400">
              <a:solidFill>
                <a:srgbClr val="0000FF"/>
              </a:solidFill>
              <a:latin typeface="Open Sans"/>
              <a:ea typeface="Open Sans"/>
              <a:cs typeface="Open Sans"/>
              <a:sym typeface="Open Sans"/>
            </a:endParaRPr>
          </a:p>
        </p:txBody>
      </p:sp>
      <p:sp>
        <p:nvSpPr>
          <p:cNvPr id="134" name="Google Shape;13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rgbClr val="000000"/>
                </a:solidFill>
                <a:highlight>
                  <a:srgbClr val="FFFFFF"/>
                </a:highlight>
                <a:latin typeface="Open Sans"/>
                <a:ea typeface="Open Sans"/>
                <a:cs typeface="Open Sans"/>
                <a:sym typeface="Open Sans"/>
              </a:rPr>
              <a:t>In  ‘Old Muscat’ vind je Al Alam Palace, het paleis van de sultan. Dit paleis is in 1972 gebouwd. Het is een kleurrijk gebouw met blauwe en gouden pilaren met daarvoor een reusachtig plein en grote tuin die het paleis omringd. </a:t>
            </a:r>
            <a:endParaRPr sz="16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1600"/>
              </a:spcAft>
              <a:buNone/>
            </a:pPr>
            <a:r>
              <a:rPr lang="nl" sz="1600">
                <a:solidFill>
                  <a:srgbClr val="000000"/>
                </a:solidFill>
                <a:highlight>
                  <a:srgbClr val="FFFFFF"/>
                </a:highlight>
                <a:latin typeface="Open Sans"/>
                <a:ea typeface="Open Sans"/>
                <a:cs typeface="Open Sans"/>
                <a:sym typeface="Open Sans"/>
              </a:rPr>
              <a:t>Het paleis grenst ook aan zee. Hierdoor kun je ook naar de haven lopen en zie je ook andere belangrijke </a:t>
            </a:r>
            <a:r>
              <a:rPr lang="nl" sz="1600">
                <a:solidFill>
                  <a:srgbClr val="000000"/>
                </a:solidFill>
                <a:highlight>
                  <a:srgbClr val="FFFFFF"/>
                </a:highlight>
                <a:latin typeface="Open Sans"/>
                <a:ea typeface="Open Sans"/>
                <a:cs typeface="Open Sans"/>
                <a:sym typeface="Open Sans"/>
              </a:rPr>
              <a:t>bouwwerken te vinden zoals het </a:t>
            </a:r>
            <a:r>
              <a:rPr b="1" lang="nl" sz="1600">
                <a:solidFill>
                  <a:srgbClr val="000000"/>
                </a:solidFill>
                <a:highlight>
                  <a:srgbClr val="FFFFFF"/>
                </a:highlight>
                <a:latin typeface="Open Sans"/>
                <a:ea typeface="Open Sans"/>
                <a:cs typeface="Open Sans"/>
                <a:sym typeface="Open Sans"/>
              </a:rPr>
              <a:t>Al Mirani Fort, Al Jalili Fort en de Al Khor Mosque</a:t>
            </a:r>
            <a:r>
              <a:rPr lang="nl" sz="1600">
                <a:solidFill>
                  <a:srgbClr val="000000"/>
                </a:solidFill>
                <a:highlight>
                  <a:srgbClr val="FFFFFF"/>
                </a:highlight>
                <a:latin typeface="Open Sans"/>
                <a:ea typeface="Open Sans"/>
                <a:cs typeface="Open Sans"/>
                <a:sym typeface="Open Sans"/>
              </a:rPr>
              <a:t> die vrolijke blauwe koepeltjes heeft op haar torens.</a:t>
            </a:r>
            <a:endParaRPr sz="1600">
              <a:solidFill>
                <a:srgbClr val="000000"/>
              </a:solidFill>
              <a:latin typeface="Open Sans"/>
              <a:ea typeface="Open Sans"/>
              <a:cs typeface="Open Sans"/>
              <a:sym typeface="Open Sans"/>
            </a:endParaRPr>
          </a:p>
        </p:txBody>
      </p:sp>
      <p:pic>
        <p:nvPicPr>
          <p:cNvPr id="135" name="Google Shape;135;p22"/>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136" name="Google Shape;136;p22"/>
          <p:cNvPicPr preferRelativeResize="0"/>
          <p:nvPr/>
        </p:nvPicPr>
        <p:blipFill>
          <a:blip r:embed="rId4">
            <a:alphaModFix/>
          </a:blip>
          <a:stretch>
            <a:fillRect/>
          </a:stretch>
        </p:blipFill>
        <p:spPr>
          <a:xfrm>
            <a:off x="6791313" y="-12"/>
            <a:ext cx="2352675" cy="676275"/>
          </a:xfrm>
          <a:prstGeom prst="rect">
            <a:avLst/>
          </a:prstGeom>
          <a:noFill/>
          <a:ln>
            <a:noFill/>
          </a:ln>
        </p:spPr>
      </p:pic>
      <p:pic>
        <p:nvPicPr>
          <p:cNvPr id="137" name="Google Shape;137;p22"/>
          <p:cNvPicPr preferRelativeResize="0"/>
          <p:nvPr/>
        </p:nvPicPr>
        <p:blipFill>
          <a:blip r:embed="rId5">
            <a:alphaModFix/>
          </a:blip>
          <a:stretch>
            <a:fillRect/>
          </a:stretch>
        </p:blipFill>
        <p:spPr>
          <a:xfrm>
            <a:off x="882800" y="3215112"/>
            <a:ext cx="3074250" cy="1961075"/>
          </a:xfrm>
          <a:prstGeom prst="rect">
            <a:avLst/>
          </a:prstGeom>
          <a:noFill/>
          <a:ln>
            <a:noFill/>
          </a:ln>
        </p:spPr>
      </p:pic>
      <p:pic>
        <p:nvPicPr>
          <p:cNvPr id="138" name="Google Shape;138;p22"/>
          <p:cNvPicPr preferRelativeResize="0"/>
          <p:nvPr/>
        </p:nvPicPr>
        <p:blipFill>
          <a:blip r:embed="rId6">
            <a:alphaModFix/>
          </a:blip>
          <a:stretch>
            <a:fillRect/>
          </a:stretch>
        </p:blipFill>
        <p:spPr>
          <a:xfrm>
            <a:off x="0" y="0"/>
            <a:ext cx="9180624" cy="52141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latin typeface="Open Sans"/>
                <a:ea typeface="Open Sans"/>
                <a:cs typeface="Open Sans"/>
                <a:sym typeface="Open Sans"/>
              </a:rPr>
              <a:t>Eten en drinken</a:t>
            </a:r>
            <a:endParaRPr b="1" sz="2400">
              <a:solidFill>
                <a:srgbClr val="0000FF"/>
              </a:solidFill>
              <a:latin typeface="Open Sans"/>
              <a:ea typeface="Open Sans"/>
              <a:cs typeface="Open Sans"/>
              <a:sym typeface="Open Sans"/>
            </a:endParaRPr>
          </a:p>
        </p:txBody>
      </p:sp>
      <p:sp>
        <p:nvSpPr>
          <p:cNvPr id="144" name="Google Shape;144;p23"/>
          <p:cNvSpPr txBox="1"/>
          <p:nvPr>
            <p:ph idx="1" type="body"/>
          </p:nvPr>
        </p:nvSpPr>
        <p:spPr>
          <a:xfrm>
            <a:off x="311700" y="1152475"/>
            <a:ext cx="4609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400">
                <a:solidFill>
                  <a:srgbClr val="412855"/>
                </a:solidFill>
                <a:highlight>
                  <a:srgbClr val="FFFFFF"/>
                </a:highlight>
                <a:latin typeface="Open Sans"/>
                <a:ea typeface="Open Sans"/>
                <a:cs typeface="Open Sans"/>
                <a:sym typeface="Open Sans"/>
              </a:rPr>
              <a:t>Traditionele Omaanse gerechten zijn verkrijgbaar bij verscheidene hotels en restaurants. </a:t>
            </a:r>
            <a:endParaRPr sz="1400">
              <a:solidFill>
                <a:srgbClr val="412855"/>
              </a:solidFill>
              <a:highlight>
                <a:srgbClr val="FFFFFF"/>
              </a:highlight>
              <a:latin typeface="Open Sans"/>
              <a:ea typeface="Open Sans"/>
              <a:cs typeface="Open Sans"/>
              <a:sym typeface="Open Sans"/>
            </a:endParaRPr>
          </a:p>
          <a:p>
            <a:pPr indent="0" lvl="0" marL="0" rtl="0" algn="l">
              <a:spcBef>
                <a:spcPts val="1100"/>
              </a:spcBef>
              <a:spcAft>
                <a:spcPts val="0"/>
              </a:spcAft>
              <a:buClr>
                <a:schemeClr val="dk1"/>
              </a:buClr>
              <a:buSzPts val="1100"/>
              <a:buFont typeface="Arial"/>
              <a:buNone/>
            </a:pPr>
            <a:r>
              <a:rPr lang="nl" sz="1400">
                <a:solidFill>
                  <a:srgbClr val="412855"/>
                </a:solidFill>
                <a:highlight>
                  <a:srgbClr val="FFFFFF"/>
                </a:highlight>
                <a:latin typeface="Open Sans"/>
                <a:ea typeface="Open Sans"/>
                <a:cs typeface="Open Sans"/>
                <a:sym typeface="Open Sans"/>
              </a:rPr>
              <a:t>Het is een unieke cuisine die is ontstaan uit een mengeling van Arabische, Indiase en Afrikaanse invloeden. </a:t>
            </a:r>
            <a:endParaRPr sz="1400">
              <a:solidFill>
                <a:srgbClr val="412855"/>
              </a:solidFill>
              <a:highlight>
                <a:srgbClr val="FFFFFF"/>
              </a:highlight>
              <a:latin typeface="Open Sans"/>
              <a:ea typeface="Open Sans"/>
              <a:cs typeface="Open Sans"/>
              <a:sym typeface="Open Sans"/>
            </a:endParaRPr>
          </a:p>
          <a:p>
            <a:pPr indent="0" lvl="0" marL="0" rtl="0" algn="l">
              <a:spcBef>
                <a:spcPts val="1100"/>
              </a:spcBef>
              <a:spcAft>
                <a:spcPts val="0"/>
              </a:spcAft>
              <a:buClr>
                <a:schemeClr val="dk1"/>
              </a:buClr>
              <a:buSzPts val="1100"/>
              <a:buFont typeface="Arial"/>
              <a:buNone/>
            </a:pPr>
            <a:r>
              <a:rPr lang="nl" sz="1400">
                <a:solidFill>
                  <a:srgbClr val="412855"/>
                </a:solidFill>
                <a:highlight>
                  <a:srgbClr val="FFFFFF"/>
                </a:highlight>
                <a:latin typeface="Open Sans"/>
                <a:ea typeface="Open Sans"/>
                <a:cs typeface="Open Sans"/>
                <a:sym typeface="Open Sans"/>
              </a:rPr>
              <a:t>Overal in het Sultanaat zijn ook de meest populaire buitenlandse keukens te vinden.</a:t>
            </a:r>
            <a:endParaRPr sz="1400">
              <a:solidFill>
                <a:srgbClr val="412855"/>
              </a:solidFill>
              <a:highlight>
                <a:srgbClr val="FFFFFF"/>
              </a:highlight>
              <a:latin typeface="Open Sans"/>
              <a:ea typeface="Open Sans"/>
              <a:cs typeface="Open Sans"/>
              <a:sym typeface="Open Sans"/>
            </a:endParaRPr>
          </a:p>
          <a:p>
            <a:pPr indent="0" lvl="0" marL="0" rtl="0" algn="l">
              <a:spcBef>
                <a:spcPts val="1100"/>
              </a:spcBef>
              <a:spcAft>
                <a:spcPts val="0"/>
              </a:spcAft>
              <a:buClr>
                <a:schemeClr val="dk1"/>
              </a:buClr>
              <a:buSzPts val="1100"/>
              <a:buFont typeface="Arial"/>
              <a:buNone/>
            </a:pPr>
            <a:r>
              <a:t/>
            </a:r>
            <a:endParaRPr sz="1400">
              <a:latin typeface="Open Sans"/>
              <a:ea typeface="Open Sans"/>
              <a:cs typeface="Open Sans"/>
              <a:sym typeface="Open Sans"/>
            </a:endParaRPr>
          </a:p>
        </p:txBody>
      </p:sp>
      <p:pic>
        <p:nvPicPr>
          <p:cNvPr id="145" name="Google Shape;145;p23"/>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146" name="Google Shape;146;p23"/>
          <p:cNvPicPr preferRelativeResize="0"/>
          <p:nvPr/>
        </p:nvPicPr>
        <p:blipFill>
          <a:blip r:embed="rId4">
            <a:alphaModFix/>
          </a:blip>
          <a:stretch>
            <a:fillRect/>
          </a:stretch>
        </p:blipFill>
        <p:spPr>
          <a:xfrm>
            <a:off x="5053450" y="1152475"/>
            <a:ext cx="4090549" cy="3557975"/>
          </a:xfrm>
          <a:prstGeom prst="rect">
            <a:avLst/>
          </a:prstGeom>
          <a:noFill/>
          <a:ln>
            <a:noFill/>
          </a:ln>
        </p:spPr>
      </p:pic>
      <p:pic>
        <p:nvPicPr>
          <p:cNvPr id="147" name="Google Shape;147;p23"/>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445025"/>
            <a:ext cx="7136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nl" sz="1800">
                <a:solidFill>
                  <a:srgbClr val="0000FF"/>
                </a:solidFill>
                <a:latin typeface="Open Sans"/>
                <a:ea typeface="Open Sans"/>
                <a:cs typeface="Open Sans"/>
                <a:sym typeface="Open Sans"/>
              </a:rPr>
              <a:t>Insiders tip</a:t>
            </a:r>
            <a:r>
              <a:rPr b="1" lang="nl" sz="2400">
                <a:solidFill>
                  <a:srgbClr val="0000FF"/>
                </a:solidFill>
                <a:latin typeface="Open Sans"/>
                <a:ea typeface="Open Sans"/>
                <a:cs typeface="Open Sans"/>
                <a:sym typeface="Open Sans"/>
              </a:rPr>
              <a:t> : Muscat Hills</a:t>
            </a:r>
            <a:endParaRPr b="1" sz="2400">
              <a:solidFill>
                <a:srgbClr val="0000FF"/>
              </a:solidFill>
              <a:latin typeface="Open Sans"/>
              <a:ea typeface="Open Sans"/>
              <a:cs typeface="Open Sans"/>
              <a:sym typeface="Open Sans"/>
            </a:endParaRPr>
          </a:p>
        </p:txBody>
      </p:sp>
      <p:sp>
        <p:nvSpPr>
          <p:cNvPr id="153" name="Google Shape;15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sz="1600">
                <a:solidFill>
                  <a:srgbClr val="000000"/>
                </a:solidFill>
                <a:highlight>
                  <a:srgbClr val="FFFFFF"/>
                </a:highlight>
                <a:latin typeface="Open Sans"/>
                <a:ea typeface="Open Sans"/>
                <a:cs typeface="Open Sans"/>
                <a:sym typeface="Open Sans"/>
              </a:rPr>
              <a:t>Lunch bij Beachclub Muscat Hills</a:t>
            </a:r>
            <a:endParaRPr b="1" sz="1600">
              <a:solidFill>
                <a:srgbClr val="000000"/>
              </a:solidFill>
              <a:highlight>
                <a:srgbClr val="FFFFFF"/>
              </a:highlight>
              <a:latin typeface="Open Sans"/>
              <a:ea typeface="Open Sans"/>
              <a:cs typeface="Open Sans"/>
              <a:sym typeface="Open Sans"/>
            </a:endParaRPr>
          </a:p>
          <a:p>
            <a:pPr indent="0" lvl="0" marL="0" rtl="0" algn="just">
              <a:spcBef>
                <a:spcPts val="1500"/>
              </a:spcBef>
              <a:spcAft>
                <a:spcPts val="0"/>
              </a:spcAft>
              <a:buNone/>
            </a:pPr>
            <a:r>
              <a:rPr lang="nl" sz="1600">
                <a:solidFill>
                  <a:srgbClr val="000000"/>
                </a:solidFill>
                <a:highlight>
                  <a:srgbClr val="FFFFFF"/>
                </a:highlight>
                <a:latin typeface="Open Sans"/>
                <a:ea typeface="Open Sans"/>
                <a:cs typeface="Open Sans"/>
                <a:sym typeface="Open Sans"/>
              </a:rPr>
              <a:t>Wil je lekker strandhangen en goed lunchen? Dan moet je naar de rustige </a:t>
            </a:r>
            <a:r>
              <a:rPr b="1" lang="nl" sz="1600">
                <a:solidFill>
                  <a:srgbClr val="000000"/>
                </a:solidFill>
                <a:highlight>
                  <a:srgbClr val="FFFFFF"/>
                </a:highlight>
                <a:latin typeface="Open Sans"/>
                <a:ea typeface="Open Sans"/>
                <a:cs typeface="Open Sans"/>
                <a:sym typeface="Open Sans"/>
              </a:rPr>
              <a:t>Muscat Hills Beachclub</a:t>
            </a:r>
            <a:r>
              <a:rPr lang="nl" sz="1600">
                <a:solidFill>
                  <a:srgbClr val="000000"/>
                </a:solidFill>
                <a:highlight>
                  <a:srgbClr val="FFFFFF"/>
                </a:highlight>
                <a:latin typeface="Open Sans"/>
                <a:ea typeface="Open Sans"/>
                <a:cs typeface="Open Sans"/>
                <a:sym typeface="Open Sans"/>
              </a:rPr>
              <a:t> gaan! </a:t>
            </a:r>
            <a:endParaRPr sz="1600">
              <a:solidFill>
                <a:srgbClr val="00000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000000"/>
                </a:solidFill>
                <a:highlight>
                  <a:srgbClr val="FFFFFF"/>
                </a:highlight>
                <a:latin typeface="Open Sans"/>
                <a:ea typeface="Open Sans"/>
                <a:cs typeface="Open Sans"/>
                <a:sym typeface="Open Sans"/>
              </a:rPr>
              <a:t>Bij deze beachclub heb je even het gevoel op </a:t>
            </a:r>
            <a:r>
              <a:rPr b="1" lang="nl" sz="1600">
                <a:solidFill>
                  <a:srgbClr val="000000"/>
                </a:solidFill>
                <a:highlight>
                  <a:srgbClr val="FFFFFF"/>
                </a:highlight>
                <a:latin typeface="Open Sans"/>
                <a:ea typeface="Open Sans"/>
                <a:cs typeface="Open Sans"/>
                <a:sym typeface="Open Sans"/>
              </a:rPr>
              <a:t>Ibiza of Griekenland </a:t>
            </a:r>
            <a:r>
              <a:rPr lang="nl" sz="1600">
                <a:solidFill>
                  <a:srgbClr val="000000"/>
                </a:solidFill>
                <a:highlight>
                  <a:srgbClr val="FFFFFF"/>
                </a:highlight>
                <a:latin typeface="Open Sans"/>
                <a:ea typeface="Open Sans"/>
                <a:cs typeface="Open Sans"/>
                <a:sym typeface="Open Sans"/>
              </a:rPr>
              <a:t>te zijn beland en kun je gewoon zonder problemen met bikini het water induiken. </a:t>
            </a:r>
            <a:endParaRPr sz="1600">
              <a:solidFill>
                <a:srgbClr val="00000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000000"/>
                </a:solidFill>
                <a:highlight>
                  <a:srgbClr val="FFFFFF"/>
                </a:highlight>
                <a:latin typeface="Open Sans"/>
                <a:ea typeface="Open Sans"/>
                <a:cs typeface="Open Sans"/>
                <a:sym typeface="Open Sans"/>
              </a:rPr>
              <a:t>Het zeewater is hier turquoise van kleur en op het strand staan genoeg stoeltjes uitgestald met parasols die voor schaduw zorgen. </a:t>
            </a:r>
            <a:endParaRPr sz="1600">
              <a:solidFill>
                <a:srgbClr val="000000"/>
              </a:solidFill>
              <a:highlight>
                <a:srgbClr val="FFFFFF"/>
              </a:highlight>
              <a:latin typeface="Open Sans"/>
              <a:ea typeface="Open Sans"/>
              <a:cs typeface="Open Sans"/>
              <a:sym typeface="Open Sans"/>
            </a:endParaRPr>
          </a:p>
          <a:p>
            <a:pPr indent="0" lvl="0" marL="0" rtl="0" algn="just">
              <a:spcBef>
                <a:spcPts val="1100"/>
              </a:spcBef>
              <a:spcAft>
                <a:spcPts val="0"/>
              </a:spcAft>
              <a:buClr>
                <a:schemeClr val="dk1"/>
              </a:buClr>
              <a:buSzPts val="1100"/>
              <a:buFont typeface="Arial"/>
              <a:buNone/>
            </a:pPr>
            <a:r>
              <a:rPr lang="nl" sz="1600">
                <a:solidFill>
                  <a:srgbClr val="000000"/>
                </a:solidFill>
                <a:highlight>
                  <a:srgbClr val="FFFFFF"/>
                </a:highlight>
                <a:latin typeface="Open Sans"/>
                <a:ea typeface="Open Sans"/>
                <a:cs typeface="Open Sans"/>
                <a:sym typeface="Open Sans"/>
              </a:rPr>
              <a:t>Bij het strand staan rieten huisjes die je doen denken aan strand hutjes in Azië.</a:t>
            </a:r>
            <a:endParaRPr sz="1600">
              <a:solidFill>
                <a:srgbClr val="000000"/>
              </a:solidFill>
              <a:latin typeface="Open Sans"/>
              <a:ea typeface="Open Sans"/>
              <a:cs typeface="Open Sans"/>
              <a:sym typeface="Open Sans"/>
            </a:endParaRPr>
          </a:p>
          <a:p>
            <a:pPr indent="0" lvl="0" marL="0" rtl="0" algn="l">
              <a:spcBef>
                <a:spcPts val="1100"/>
              </a:spcBef>
              <a:spcAft>
                <a:spcPts val="1600"/>
              </a:spcAft>
              <a:buNone/>
            </a:pPr>
            <a:r>
              <a:t/>
            </a:r>
            <a:endParaRPr b="1" sz="1050">
              <a:solidFill>
                <a:srgbClr val="808080"/>
              </a:solidFill>
              <a:highlight>
                <a:srgbClr val="FFFFFF"/>
              </a:highlight>
              <a:latin typeface="Open Sans"/>
              <a:ea typeface="Open Sans"/>
              <a:cs typeface="Open Sans"/>
              <a:sym typeface="Open Sans"/>
            </a:endParaRPr>
          </a:p>
        </p:txBody>
      </p:sp>
      <p:pic>
        <p:nvPicPr>
          <p:cNvPr id="154" name="Google Shape;154;p24"/>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155" name="Google Shape;155;p24"/>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2" name="Google Shape;162;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9" name="Google Shape;169;p26"/>
          <p:cNvPicPr preferRelativeResize="0"/>
          <p:nvPr/>
        </p:nvPicPr>
        <p:blipFill>
          <a:blip r:embed="rId3">
            <a:alphaModFix/>
          </a:blip>
          <a:stretch>
            <a:fillRect/>
          </a:stretch>
        </p:blipFill>
        <p:spPr>
          <a:xfrm>
            <a:off x="0" y="0"/>
            <a:ext cx="9196426" cy="518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445025"/>
            <a:ext cx="657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nl" sz="1800">
                <a:solidFill>
                  <a:srgbClr val="0000FF"/>
                </a:solidFill>
                <a:latin typeface="Open Sans"/>
                <a:ea typeface="Open Sans"/>
                <a:cs typeface="Open Sans"/>
                <a:sym typeface="Open Sans"/>
              </a:rPr>
              <a:t>Excursie tip: </a:t>
            </a:r>
            <a:r>
              <a:rPr b="1" lang="nl" sz="2400">
                <a:solidFill>
                  <a:srgbClr val="0000FF"/>
                </a:solidFill>
                <a:latin typeface="Open Sans"/>
                <a:ea typeface="Open Sans"/>
                <a:cs typeface="Open Sans"/>
                <a:sym typeface="Open Sans"/>
              </a:rPr>
              <a:t>Snorkelen/Duiken</a:t>
            </a:r>
            <a:endParaRPr b="1" sz="2400">
              <a:solidFill>
                <a:srgbClr val="0000FF"/>
              </a:solidFill>
              <a:latin typeface="Open Sans"/>
              <a:ea typeface="Open Sans"/>
              <a:cs typeface="Open Sans"/>
              <a:sym typeface="Open Sans"/>
            </a:endParaRPr>
          </a:p>
        </p:txBody>
      </p:sp>
      <p:sp>
        <p:nvSpPr>
          <p:cNvPr id="175" name="Google Shape;17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Open Sans"/>
              <a:buAutoNum type="arabicPeriod"/>
            </a:pPr>
            <a:r>
              <a:rPr b="1" lang="nl" sz="1600">
                <a:solidFill>
                  <a:srgbClr val="000000"/>
                </a:solidFill>
                <a:highlight>
                  <a:srgbClr val="FFFFFF"/>
                </a:highlight>
                <a:latin typeface="Open Sans"/>
                <a:ea typeface="Open Sans"/>
                <a:cs typeface="Open Sans"/>
                <a:sym typeface="Open Sans"/>
              </a:rPr>
              <a:t>Musandam</a:t>
            </a:r>
            <a:r>
              <a:rPr lang="nl" sz="1600">
                <a:solidFill>
                  <a:srgbClr val="000000"/>
                </a:solidFill>
                <a:highlight>
                  <a:srgbClr val="FFFFFF"/>
                </a:highlight>
                <a:latin typeface="Open Sans"/>
                <a:ea typeface="Open Sans"/>
                <a:cs typeface="Open Sans"/>
                <a:sym typeface="Open Sans"/>
              </a:rPr>
              <a:t> is de meest noordelijke regio van Oman. Hier komen 2.000 meter hoge bergen uit bij de zee, en schitterende fjorden en kristalheldere wateren maken dit gebied tot een van de beste duik- en snorkellocaties ter wereld.</a:t>
            </a:r>
            <a:endParaRPr sz="16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0"/>
              </a:spcAft>
              <a:buNone/>
            </a:pPr>
            <a:r>
              <a:t/>
            </a:r>
            <a:endParaRPr sz="1600">
              <a:solidFill>
                <a:srgbClr val="000000"/>
              </a:solidFill>
              <a:highlight>
                <a:srgbClr val="FFFFFF"/>
              </a:highlight>
              <a:latin typeface="Open Sans"/>
              <a:ea typeface="Open Sans"/>
              <a:cs typeface="Open Sans"/>
              <a:sym typeface="Open Sans"/>
            </a:endParaRPr>
          </a:p>
          <a:p>
            <a:pPr indent="-330200" lvl="0" marL="457200" rtl="0" algn="l">
              <a:spcBef>
                <a:spcPts val="1600"/>
              </a:spcBef>
              <a:spcAft>
                <a:spcPts val="0"/>
              </a:spcAft>
              <a:buClr>
                <a:srgbClr val="000000"/>
              </a:buClr>
              <a:buSzPts val="1600"/>
              <a:buFont typeface="Open Sans"/>
              <a:buAutoNum type="arabicPeriod"/>
            </a:pPr>
            <a:r>
              <a:rPr b="1" lang="nl" sz="1600">
                <a:solidFill>
                  <a:srgbClr val="000000"/>
                </a:solidFill>
                <a:highlight>
                  <a:srgbClr val="FFFFFF"/>
                </a:highlight>
                <a:latin typeface="Open Sans"/>
                <a:ea typeface="Open Sans"/>
                <a:cs typeface="Open Sans"/>
                <a:sym typeface="Open Sans"/>
              </a:rPr>
              <a:t>Khasab</a:t>
            </a:r>
            <a:r>
              <a:rPr lang="nl" sz="1600">
                <a:solidFill>
                  <a:srgbClr val="000000"/>
                </a:solidFill>
                <a:highlight>
                  <a:srgbClr val="FFFFFF"/>
                </a:highlight>
                <a:latin typeface="Open Sans"/>
                <a:ea typeface="Open Sans"/>
                <a:cs typeface="Open Sans"/>
                <a:sym typeface="Open Sans"/>
              </a:rPr>
              <a:t> is een ideale uitvalsbasis om het schiereiland Musandam te gaan ontdekken. Begin met een cruise op een dhow om wilde dolfijnen te bekijken en maak vervolgens een excursie naar de omliggende bergen en fjorden met een terreinwagen of een mountainbike.</a:t>
            </a:r>
            <a:endParaRPr sz="1600">
              <a:solidFill>
                <a:srgbClr val="000000"/>
              </a:solidFill>
              <a:highlight>
                <a:srgbClr val="FFFFFF"/>
              </a:highlight>
              <a:latin typeface="Open Sans"/>
              <a:ea typeface="Open Sans"/>
              <a:cs typeface="Open Sans"/>
              <a:sym typeface="Open Sans"/>
            </a:endParaRPr>
          </a:p>
          <a:p>
            <a:pPr indent="0" lvl="0" marL="0" rtl="0" algn="l">
              <a:spcBef>
                <a:spcPts val="1100"/>
              </a:spcBef>
              <a:spcAft>
                <a:spcPts val="0"/>
              </a:spcAft>
              <a:buNone/>
            </a:pPr>
            <a:r>
              <a:t/>
            </a:r>
            <a:endParaRPr sz="1600">
              <a:solidFill>
                <a:srgbClr val="FFFFFF"/>
              </a:solidFill>
              <a:highlight>
                <a:srgbClr val="FFFFFF"/>
              </a:highlight>
              <a:latin typeface="Open Sans"/>
              <a:ea typeface="Open Sans"/>
              <a:cs typeface="Open Sans"/>
              <a:sym typeface="Open Sans"/>
            </a:endParaRPr>
          </a:p>
          <a:p>
            <a:pPr indent="0" lvl="0" marL="0" rtl="0" algn="l">
              <a:spcBef>
                <a:spcPts val="1600"/>
              </a:spcBef>
              <a:spcAft>
                <a:spcPts val="0"/>
              </a:spcAft>
              <a:buNone/>
            </a:pPr>
            <a:r>
              <a:t/>
            </a:r>
            <a:endParaRPr sz="1200">
              <a:solidFill>
                <a:srgbClr val="FFFFFF"/>
              </a:solidFill>
              <a:highlight>
                <a:srgbClr val="412855"/>
              </a:highlight>
              <a:latin typeface="Roboto"/>
              <a:ea typeface="Roboto"/>
              <a:cs typeface="Roboto"/>
              <a:sym typeface="Roboto"/>
            </a:endParaRPr>
          </a:p>
          <a:p>
            <a:pPr indent="0" lvl="0" marL="0" rtl="0" algn="l">
              <a:spcBef>
                <a:spcPts val="1600"/>
              </a:spcBef>
              <a:spcAft>
                <a:spcPts val="1600"/>
              </a:spcAft>
              <a:buNone/>
            </a:pPr>
            <a:r>
              <a:t/>
            </a:r>
            <a:endParaRPr sz="1200">
              <a:solidFill>
                <a:srgbClr val="FFFFFF"/>
              </a:solidFill>
              <a:highlight>
                <a:srgbClr val="412855"/>
              </a:highlight>
              <a:latin typeface="Roboto"/>
              <a:ea typeface="Roboto"/>
              <a:cs typeface="Roboto"/>
              <a:sym typeface="Roboto"/>
            </a:endParaRPr>
          </a:p>
        </p:txBody>
      </p:sp>
      <p:pic>
        <p:nvPicPr>
          <p:cNvPr id="176" name="Google Shape;176;p27"/>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177" name="Google Shape;177;p27"/>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4285"/>
              </a:lnSpc>
              <a:spcBef>
                <a:spcPts val="0"/>
              </a:spcBef>
              <a:spcAft>
                <a:spcPts val="1100"/>
              </a:spcAft>
              <a:buNone/>
            </a:pPr>
            <a:r>
              <a:t/>
            </a:r>
            <a:endParaRPr/>
          </a:p>
        </p:txBody>
      </p:sp>
      <p:pic>
        <p:nvPicPr>
          <p:cNvPr id="184" name="Google Shape;184;p2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1" name="Google Shape;191;p29"/>
          <p:cNvPicPr preferRelativeResize="0"/>
          <p:nvPr/>
        </p:nvPicPr>
        <p:blipFill>
          <a:blip r:embed="rId3">
            <a:alphaModFix/>
          </a:blip>
          <a:stretch>
            <a:fillRect/>
          </a:stretch>
        </p:blipFill>
        <p:spPr>
          <a:xfrm>
            <a:off x="-3070050" y="-125467"/>
            <a:ext cx="15189837" cy="5268975"/>
          </a:xfrm>
          <a:prstGeom prst="rect">
            <a:avLst/>
          </a:prstGeom>
          <a:noFill/>
          <a:ln>
            <a:noFill/>
          </a:ln>
        </p:spPr>
      </p:pic>
      <p:pic>
        <p:nvPicPr>
          <p:cNvPr id="192" name="Google Shape;192;p29"/>
          <p:cNvPicPr preferRelativeResize="0"/>
          <p:nvPr/>
        </p:nvPicPr>
        <p:blipFill>
          <a:blip r:embed="rId4">
            <a:alphaModFix/>
          </a:blip>
          <a:stretch>
            <a:fillRect/>
          </a:stretch>
        </p:blipFill>
        <p:spPr>
          <a:xfrm>
            <a:off x="798975" y="2571750"/>
            <a:ext cx="3443526" cy="2582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9" name="Google Shape;199;p30"/>
          <p:cNvPicPr preferRelativeResize="0"/>
          <p:nvPr/>
        </p:nvPicPr>
        <p:blipFill>
          <a:blip r:embed="rId3">
            <a:alphaModFix/>
          </a:blip>
          <a:stretch>
            <a:fillRect/>
          </a:stretch>
        </p:blipFill>
        <p:spPr>
          <a:xfrm>
            <a:off x="-209150" y="-762900"/>
            <a:ext cx="9041450" cy="5906400"/>
          </a:xfrm>
          <a:prstGeom prst="rect">
            <a:avLst/>
          </a:prstGeom>
          <a:noFill/>
          <a:ln>
            <a:noFill/>
          </a:ln>
        </p:spPr>
      </p:pic>
      <p:pic>
        <p:nvPicPr>
          <p:cNvPr id="200" name="Google Shape;200;p30"/>
          <p:cNvPicPr preferRelativeResize="0"/>
          <p:nvPr/>
        </p:nvPicPr>
        <p:blipFill>
          <a:blip r:embed="rId4">
            <a:alphaModFix/>
          </a:blip>
          <a:stretch>
            <a:fillRect/>
          </a:stretch>
        </p:blipFill>
        <p:spPr>
          <a:xfrm>
            <a:off x="-209150" y="-864100"/>
            <a:ext cx="9041450" cy="60076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311700" y="445025"/>
            <a:ext cx="6571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nl" sz="1800">
                <a:solidFill>
                  <a:srgbClr val="0000FF"/>
                </a:solidFill>
                <a:latin typeface="Open Sans"/>
                <a:ea typeface="Open Sans"/>
                <a:cs typeface="Open Sans"/>
                <a:sym typeface="Open Sans"/>
              </a:rPr>
              <a:t>Excursie tip:</a:t>
            </a:r>
            <a:r>
              <a:rPr b="1" lang="nl" sz="2400">
                <a:solidFill>
                  <a:srgbClr val="0000FF"/>
                </a:solidFill>
                <a:latin typeface="Open Sans"/>
                <a:ea typeface="Open Sans"/>
                <a:cs typeface="Open Sans"/>
                <a:sym typeface="Open Sans"/>
              </a:rPr>
              <a:t> s</a:t>
            </a:r>
            <a:r>
              <a:rPr b="1" lang="nl" sz="2400">
                <a:solidFill>
                  <a:srgbClr val="0000FF"/>
                </a:solidFill>
                <a:latin typeface="Open Sans"/>
                <a:ea typeface="Open Sans"/>
                <a:cs typeface="Open Sans"/>
                <a:sym typeface="Open Sans"/>
              </a:rPr>
              <a:t>lapen in de woestijn</a:t>
            </a:r>
            <a:endParaRPr b="1" sz="2400">
              <a:solidFill>
                <a:srgbClr val="0000FF"/>
              </a:solidFill>
              <a:latin typeface="Open Sans"/>
              <a:ea typeface="Open Sans"/>
              <a:cs typeface="Open Sans"/>
              <a:sym typeface="Open Sans"/>
            </a:endParaRPr>
          </a:p>
        </p:txBody>
      </p:sp>
      <p:sp>
        <p:nvSpPr>
          <p:cNvPr id="206" name="Google Shape;206;p31"/>
          <p:cNvSpPr txBox="1"/>
          <p:nvPr>
            <p:ph idx="1" type="body"/>
          </p:nvPr>
        </p:nvSpPr>
        <p:spPr>
          <a:xfrm>
            <a:off x="311700" y="1152475"/>
            <a:ext cx="415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rgbClr val="808080"/>
                </a:solidFill>
                <a:highlight>
                  <a:srgbClr val="FFFFFF"/>
                </a:highlight>
                <a:latin typeface="Open Sans"/>
                <a:ea typeface="Open Sans"/>
                <a:cs typeface="Open Sans"/>
                <a:sym typeface="Open Sans"/>
              </a:rPr>
              <a:t>In the middle of nowhere, in de woestijn van Oman, vind je </a:t>
            </a:r>
            <a:r>
              <a:rPr b="1" lang="nl" sz="1600">
                <a:solidFill>
                  <a:srgbClr val="808080"/>
                </a:solidFill>
                <a:highlight>
                  <a:srgbClr val="FFFFFF"/>
                </a:highlight>
                <a:latin typeface="Open Sans"/>
                <a:ea typeface="Open Sans"/>
                <a:cs typeface="Open Sans"/>
                <a:sym typeface="Open Sans"/>
              </a:rPr>
              <a:t>Arabian Oryx Camp</a:t>
            </a:r>
            <a:r>
              <a:rPr lang="nl" sz="1600">
                <a:solidFill>
                  <a:srgbClr val="808080"/>
                </a:solidFill>
                <a:highlight>
                  <a:srgbClr val="FFFFFF"/>
                </a:highlight>
                <a:latin typeface="Open Sans"/>
                <a:ea typeface="Open Sans"/>
                <a:cs typeface="Open Sans"/>
                <a:sym typeface="Open Sans"/>
              </a:rPr>
              <a:t>. Een spectaculaire plek die je niet gauw meer vergeet. Alles is ingericht alsof je in het </a:t>
            </a:r>
            <a:r>
              <a:rPr b="1" lang="nl" sz="1600">
                <a:solidFill>
                  <a:srgbClr val="808080"/>
                </a:solidFill>
                <a:highlight>
                  <a:srgbClr val="FFFFFF"/>
                </a:highlight>
                <a:latin typeface="Open Sans"/>
                <a:ea typeface="Open Sans"/>
                <a:cs typeface="Open Sans"/>
                <a:sym typeface="Open Sans"/>
              </a:rPr>
              <a:t>sprookje van Aladdin</a:t>
            </a:r>
            <a:r>
              <a:rPr lang="nl" sz="1600">
                <a:solidFill>
                  <a:srgbClr val="808080"/>
                </a:solidFill>
                <a:highlight>
                  <a:srgbClr val="FFFFFF"/>
                </a:highlight>
                <a:latin typeface="Open Sans"/>
                <a:ea typeface="Open Sans"/>
                <a:cs typeface="Open Sans"/>
                <a:sym typeface="Open Sans"/>
              </a:rPr>
              <a:t> bent belan. Overdag kun je excursies maken. Het is zowel voor koppels als gezinnen geschikt.  </a:t>
            </a:r>
            <a:r>
              <a:rPr b="1" lang="nl" sz="1600">
                <a:solidFill>
                  <a:srgbClr val="808080"/>
                </a:solidFill>
                <a:highlight>
                  <a:srgbClr val="FFFFFF"/>
                </a:highlight>
                <a:latin typeface="Open Sans"/>
                <a:ea typeface="Open Sans"/>
                <a:cs typeface="Open Sans"/>
                <a:sym typeface="Open Sans"/>
              </a:rPr>
              <a:t>‘s Avonds chillen bij het kampvuur en ‘s ochtends ontbijten met uitzicht op de woestijn</a:t>
            </a:r>
            <a:endParaRPr b="1" sz="1600">
              <a:solidFill>
                <a:srgbClr val="808080"/>
              </a:solidFill>
              <a:highlight>
                <a:srgbClr val="FFFFFF"/>
              </a:highlight>
              <a:latin typeface="Open Sans"/>
              <a:ea typeface="Open Sans"/>
              <a:cs typeface="Open Sans"/>
              <a:sym typeface="Open Sans"/>
            </a:endParaRPr>
          </a:p>
          <a:p>
            <a:pPr indent="0" lvl="0" marL="0" rtl="0" algn="l">
              <a:spcBef>
                <a:spcPts val="1600"/>
              </a:spcBef>
              <a:spcAft>
                <a:spcPts val="1600"/>
              </a:spcAft>
              <a:buNone/>
            </a:pPr>
            <a:r>
              <a:t/>
            </a:r>
            <a:endParaRPr sz="1050">
              <a:solidFill>
                <a:srgbClr val="808080"/>
              </a:solidFill>
              <a:highlight>
                <a:srgbClr val="FFFFFF"/>
              </a:highlight>
              <a:latin typeface="Open Sans"/>
              <a:ea typeface="Open Sans"/>
              <a:cs typeface="Open Sans"/>
              <a:sym typeface="Open Sans"/>
            </a:endParaRPr>
          </a:p>
        </p:txBody>
      </p:sp>
      <p:pic>
        <p:nvPicPr>
          <p:cNvPr id="207" name="Google Shape;207;p31"/>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208" name="Google Shape;208;p31"/>
          <p:cNvPicPr preferRelativeResize="0"/>
          <p:nvPr/>
        </p:nvPicPr>
        <p:blipFill>
          <a:blip r:embed="rId4">
            <a:alphaModFix/>
          </a:blip>
          <a:stretch>
            <a:fillRect/>
          </a:stretch>
        </p:blipFill>
        <p:spPr>
          <a:xfrm>
            <a:off x="4470300" y="1262875"/>
            <a:ext cx="4673850" cy="3005700"/>
          </a:xfrm>
          <a:prstGeom prst="rect">
            <a:avLst/>
          </a:prstGeom>
          <a:noFill/>
          <a:ln>
            <a:noFill/>
          </a:ln>
        </p:spPr>
      </p:pic>
      <p:pic>
        <p:nvPicPr>
          <p:cNvPr id="209" name="Google Shape;209;p31"/>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440525" y="1306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0000FF"/>
                </a:solidFill>
              </a:rPr>
              <a:t>Waar denk je al eerste aan bij Oman?</a:t>
            </a:r>
            <a:endParaRPr b="1">
              <a:solidFill>
                <a:srgbClr val="0000FF"/>
              </a:solidFill>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00000"/>
              </a:lnSpc>
              <a:spcBef>
                <a:spcPts val="1600"/>
              </a:spcBef>
              <a:spcAft>
                <a:spcPts val="0"/>
              </a:spcAft>
              <a:buClr>
                <a:schemeClr val="dk1"/>
              </a:buClr>
              <a:buSzPts val="1100"/>
              <a:buFont typeface="Arial"/>
              <a:buNone/>
            </a:pPr>
            <a:r>
              <a:t/>
            </a:r>
            <a:endParaRPr b="1" sz="2800">
              <a:solidFill>
                <a:srgbClr val="0000FF"/>
              </a:solidFill>
            </a:endParaRPr>
          </a:p>
          <a:p>
            <a:pPr indent="0" lvl="0" marL="0" rtl="0" algn="l">
              <a:spcBef>
                <a:spcPts val="0"/>
              </a:spcBef>
              <a:spcAft>
                <a:spcPts val="1600"/>
              </a:spcAft>
              <a:buNone/>
            </a:pPr>
            <a:r>
              <a:t/>
            </a:r>
            <a:endParaRPr/>
          </a:p>
        </p:txBody>
      </p:sp>
      <p:pic>
        <p:nvPicPr>
          <p:cNvPr id="65" name="Google Shape;65;p14"/>
          <p:cNvPicPr preferRelativeResize="0"/>
          <p:nvPr/>
        </p:nvPicPr>
        <p:blipFill rotWithShape="1">
          <a:blip r:embed="rId3">
            <a:alphaModFix/>
          </a:blip>
          <a:srcRect b="16163" l="0" r="0" t="0"/>
          <a:stretch/>
        </p:blipFill>
        <p:spPr>
          <a:xfrm>
            <a:off x="0" y="0"/>
            <a:ext cx="9144000" cy="5143500"/>
          </a:xfrm>
          <a:prstGeom prst="rect">
            <a:avLst/>
          </a:prstGeom>
          <a:noFill/>
          <a:ln>
            <a:noFill/>
          </a:ln>
        </p:spPr>
      </p:pic>
      <p:sp>
        <p:nvSpPr>
          <p:cNvPr id="66" name="Google Shape;66;p14"/>
          <p:cNvSpPr txBox="1"/>
          <p:nvPr/>
        </p:nvSpPr>
        <p:spPr>
          <a:xfrm>
            <a:off x="1185875" y="1014275"/>
            <a:ext cx="60903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2400">
                <a:solidFill>
                  <a:srgbClr val="B45F06"/>
                </a:solidFill>
              </a:rPr>
              <a:t>Waar denk je het eerste aan bij Oman ?</a:t>
            </a:r>
            <a:endParaRPr b="1" sz="2400">
              <a:solidFill>
                <a:srgbClr val="B45F06"/>
              </a:solidFil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6" name="Google Shape;216;p3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3"/>
          <p:cNvSpPr txBox="1"/>
          <p:nvPr>
            <p:ph idx="1" type="body"/>
          </p:nvPr>
        </p:nvSpPr>
        <p:spPr>
          <a:xfrm>
            <a:off x="311700" y="1152475"/>
            <a:ext cx="8520600" cy="34164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3" name="Google Shape;223;p33"/>
          <p:cNvPicPr preferRelativeResize="0"/>
          <p:nvPr/>
        </p:nvPicPr>
        <p:blipFill>
          <a:blip r:embed="rId3">
            <a:alphaModFix/>
          </a:blip>
          <a:stretch>
            <a:fillRect/>
          </a:stretch>
        </p:blipFill>
        <p:spPr>
          <a:xfrm>
            <a:off x="2" y="0"/>
            <a:ext cx="2907400" cy="5143499"/>
          </a:xfrm>
          <a:prstGeom prst="rect">
            <a:avLst/>
          </a:prstGeom>
          <a:noFill/>
          <a:ln>
            <a:noFill/>
          </a:ln>
        </p:spPr>
      </p:pic>
      <p:pic>
        <p:nvPicPr>
          <p:cNvPr id="224" name="Google Shape;224;p33"/>
          <p:cNvPicPr preferRelativeResize="0"/>
          <p:nvPr/>
        </p:nvPicPr>
        <p:blipFill>
          <a:blip r:embed="rId4">
            <a:alphaModFix/>
          </a:blip>
          <a:stretch>
            <a:fillRect/>
          </a:stretch>
        </p:blipFill>
        <p:spPr>
          <a:xfrm>
            <a:off x="2907402" y="0"/>
            <a:ext cx="3959800" cy="5143499"/>
          </a:xfrm>
          <a:prstGeom prst="rect">
            <a:avLst/>
          </a:prstGeom>
          <a:noFill/>
          <a:ln>
            <a:noFill/>
          </a:ln>
        </p:spPr>
      </p:pic>
      <p:pic>
        <p:nvPicPr>
          <p:cNvPr id="225" name="Google Shape;225;p33"/>
          <p:cNvPicPr preferRelativeResize="0"/>
          <p:nvPr/>
        </p:nvPicPr>
        <p:blipFill>
          <a:blip r:embed="rId5">
            <a:alphaModFix/>
          </a:blip>
          <a:stretch>
            <a:fillRect/>
          </a:stretch>
        </p:blipFill>
        <p:spPr>
          <a:xfrm>
            <a:off x="6236598" y="0"/>
            <a:ext cx="2907400"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latin typeface="Open Sans"/>
                <a:ea typeface="Open Sans"/>
                <a:cs typeface="Open Sans"/>
                <a:sym typeface="Open Sans"/>
              </a:rPr>
              <a:t>Wat is een Wadi?</a:t>
            </a:r>
            <a:endParaRPr b="1" sz="2400">
              <a:solidFill>
                <a:srgbClr val="0000FF"/>
              </a:solidFill>
              <a:latin typeface="Open Sans"/>
              <a:ea typeface="Open Sans"/>
              <a:cs typeface="Open Sans"/>
              <a:sym typeface="Open Sans"/>
            </a:endParaRPr>
          </a:p>
        </p:txBody>
      </p:sp>
      <p:sp>
        <p:nvSpPr>
          <p:cNvPr id="231" name="Google Shape;231;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nl" sz="1600">
                <a:solidFill>
                  <a:srgbClr val="808080"/>
                </a:solidFill>
                <a:highlight>
                  <a:srgbClr val="FFFFFF"/>
                </a:highlight>
                <a:latin typeface="Open Sans"/>
                <a:ea typeface="Open Sans"/>
                <a:cs typeface="Open Sans"/>
                <a:sym typeface="Open Sans"/>
              </a:rPr>
              <a:t>Wadi is een Arabisch woord en betekent ‘</a:t>
            </a:r>
            <a:r>
              <a:rPr b="1" lang="nl" sz="1600">
                <a:solidFill>
                  <a:srgbClr val="808080"/>
                </a:solidFill>
                <a:highlight>
                  <a:srgbClr val="FFFFFF"/>
                </a:highlight>
                <a:latin typeface="Open Sans"/>
                <a:ea typeface="Open Sans"/>
                <a:cs typeface="Open Sans"/>
                <a:sym typeface="Open Sans"/>
              </a:rPr>
              <a:t>vallei’ of ‘rivierdal’</a:t>
            </a:r>
            <a:r>
              <a:rPr lang="nl" sz="1600">
                <a:solidFill>
                  <a:srgbClr val="808080"/>
                </a:solidFill>
                <a:highlight>
                  <a:srgbClr val="FFFFFF"/>
                </a:highlight>
                <a:latin typeface="Open Sans"/>
                <a:ea typeface="Open Sans"/>
                <a:cs typeface="Open Sans"/>
                <a:sym typeface="Open Sans"/>
              </a:rPr>
              <a:t> . Het is dus geen oase.</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808080"/>
                </a:solidFill>
                <a:highlight>
                  <a:srgbClr val="FFFFFF"/>
                </a:highlight>
                <a:latin typeface="Open Sans"/>
                <a:ea typeface="Open Sans"/>
                <a:cs typeface="Open Sans"/>
                <a:sym typeface="Open Sans"/>
              </a:rPr>
              <a:t>Over het algemeen bestaat Oman uit een heel droog woestijngebied, maar op de plekken waar een wadi is ontstaan zijn er scheuren in de rotsen gekomen en daar begon water doorheen te stromen. Als het heeft geregend kunnen deze wadi’s flink overstromen, maar als het een droge periode is dan zijn ze ideaal om in te zwemmen. </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Clr>
                <a:schemeClr val="dk1"/>
              </a:buClr>
              <a:buSzPts val="1100"/>
              <a:buFont typeface="Arial"/>
              <a:buNone/>
            </a:pPr>
            <a:r>
              <a:rPr lang="nl" sz="1600">
                <a:solidFill>
                  <a:srgbClr val="808080"/>
                </a:solidFill>
                <a:highlight>
                  <a:srgbClr val="FFFFFF"/>
                </a:highlight>
                <a:latin typeface="Open Sans"/>
                <a:ea typeface="Open Sans"/>
                <a:cs typeface="Open Sans"/>
                <a:sym typeface="Open Sans"/>
              </a:rPr>
              <a:t>Ook zul je merken dat op de plekken waar een wadi is, ook veel groen is. Ineens wordt het landschap niet gedomineerd door zand of rotsen maar door palmbomen en door fruitbomen. Bananen, papaya’s en mango’s, ineens krijgen ze kans om te groeien in het droge landschap.</a:t>
            </a:r>
            <a:endParaRPr sz="1600">
              <a:solidFill>
                <a:srgbClr val="808080"/>
              </a:solidFill>
              <a:highlight>
                <a:srgbClr val="FFFFFF"/>
              </a:highlight>
              <a:latin typeface="Open Sans"/>
              <a:ea typeface="Open Sans"/>
              <a:cs typeface="Open Sans"/>
              <a:sym typeface="Open Sans"/>
            </a:endParaRPr>
          </a:p>
          <a:p>
            <a:pPr indent="0" lvl="0" marL="0" rtl="0" algn="l">
              <a:spcBef>
                <a:spcPts val="1100"/>
              </a:spcBef>
              <a:spcAft>
                <a:spcPts val="1600"/>
              </a:spcAft>
              <a:buNone/>
            </a:pPr>
            <a:r>
              <a:t/>
            </a:r>
            <a:endParaRPr/>
          </a:p>
        </p:txBody>
      </p:sp>
      <p:pic>
        <p:nvPicPr>
          <p:cNvPr id="232" name="Google Shape;232;p34"/>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233" name="Google Shape;233;p34"/>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0" name="Google Shape;240;p3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311700" y="445025"/>
            <a:ext cx="65535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nl" sz="2400">
                <a:solidFill>
                  <a:srgbClr val="0000FF"/>
                </a:solidFill>
                <a:latin typeface="Open Sans"/>
                <a:ea typeface="Open Sans"/>
                <a:cs typeface="Open Sans"/>
                <a:sym typeface="Open Sans"/>
              </a:rPr>
              <a:t>WADI SHAB &amp; WADI BANI KHALID: </a:t>
            </a:r>
            <a:endParaRPr b="1" sz="2400">
              <a:solidFill>
                <a:srgbClr val="0000FF"/>
              </a:solidFill>
              <a:latin typeface="Open Sans"/>
              <a:ea typeface="Open Sans"/>
              <a:cs typeface="Open Sans"/>
              <a:sym typeface="Open Sans"/>
            </a:endParaRPr>
          </a:p>
          <a:p>
            <a:pPr indent="0" lvl="0" marL="0" rtl="0" algn="ctr">
              <a:lnSpc>
                <a:spcPct val="115000"/>
              </a:lnSpc>
              <a:spcBef>
                <a:spcPts val="0"/>
              </a:spcBef>
              <a:spcAft>
                <a:spcPts val="0"/>
              </a:spcAft>
              <a:buNone/>
            </a:pPr>
            <a:r>
              <a:rPr b="1" lang="nl" sz="2400">
                <a:solidFill>
                  <a:srgbClr val="0000FF"/>
                </a:solidFill>
                <a:latin typeface="Open Sans"/>
                <a:ea typeface="Open Sans"/>
                <a:cs typeface="Open Sans"/>
                <a:sym typeface="Open Sans"/>
              </a:rPr>
              <a:t>DE MOOISTE VALLEIEN IN OMAN</a:t>
            </a:r>
            <a:endParaRPr b="1" sz="2400">
              <a:solidFill>
                <a:srgbClr val="0000FF"/>
              </a:solidFill>
              <a:latin typeface="Open Sans"/>
              <a:ea typeface="Open Sans"/>
              <a:cs typeface="Open Sans"/>
              <a:sym typeface="Open Sans"/>
            </a:endParaRPr>
          </a:p>
          <a:p>
            <a:pPr indent="0" lvl="0" marL="0" rtl="0" algn="ctr">
              <a:lnSpc>
                <a:spcPct val="115000"/>
              </a:lnSpc>
              <a:spcBef>
                <a:spcPts val="0"/>
              </a:spcBef>
              <a:spcAft>
                <a:spcPts val="0"/>
              </a:spcAft>
              <a:buNone/>
            </a:pPr>
            <a:r>
              <a:rPr b="1" lang="nl" sz="3300">
                <a:solidFill>
                  <a:srgbClr val="FFFFFF"/>
                </a:solidFill>
                <a:latin typeface="Oswald"/>
                <a:ea typeface="Oswald"/>
                <a:cs typeface="Oswald"/>
                <a:sym typeface="Oswald"/>
              </a:rPr>
              <a:t>WAWADI SHAB &amp; WADI BANI KHALID: DE MOOISTE VALLEIEN IN OMAN</a:t>
            </a:r>
            <a:endParaRPr b="1" sz="3300">
              <a:solidFill>
                <a:srgbClr val="FFFFFF"/>
              </a:solidFill>
              <a:latin typeface="Oswald"/>
              <a:ea typeface="Oswald"/>
              <a:cs typeface="Oswald"/>
              <a:sym typeface="Oswald"/>
            </a:endParaRPr>
          </a:p>
          <a:p>
            <a:pPr indent="0" lvl="0" marL="0" rtl="0" algn="ctr">
              <a:lnSpc>
                <a:spcPct val="115000"/>
              </a:lnSpc>
              <a:spcBef>
                <a:spcPts val="0"/>
              </a:spcBef>
              <a:spcAft>
                <a:spcPts val="0"/>
              </a:spcAft>
              <a:buClr>
                <a:schemeClr val="dk1"/>
              </a:buClr>
              <a:buSzPts val="1100"/>
              <a:buFont typeface="Arial"/>
              <a:buNone/>
            </a:pPr>
            <a:r>
              <a:rPr b="1" lang="nl" sz="3300">
                <a:solidFill>
                  <a:srgbClr val="FFFFFF"/>
                </a:solidFill>
                <a:latin typeface="Oswald"/>
                <a:ea typeface="Oswald"/>
                <a:cs typeface="Oswald"/>
                <a:sym typeface="Oswald"/>
              </a:rPr>
              <a:t>DI SHAB &amp; WADI BANI KHALID: DE MOOISTE VALLEIEN IN OMAN</a:t>
            </a:r>
            <a:endParaRPr b="1" sz="3300">
              <a:solidFill>
                <a:srgbClr val="FFFFFF"/>
              </a:solidFill>
              <a:latin typeface="Oswald"/>
              <a:ea typeface="Oswald"/>
              <a:cs typeface="Oswald"/>
              <a:sym typeface="Oswald"/>
            </a:endParaRPr>
          </a:p>
          <a:p>
            <a:pPr indent="0" lvl="0" marL="0" rtl="0" algn="l">
              <a:spcBef>
                <a:spcPts val="0"/>
              </a:spcBef>
              <a:spcAft>
                <a:spcPts val="0"/>
              </a:spcAft>
              <a:buNone/>
            </a:pPr>
            <a:r>
              <a:t/>
            </a:r>
            <a:endParaRPr/>
          </a:p>
        </p:txBody>
      </p:sp>
      <p:sp>
        <p:nvSpPr>
          <p:cNvPr id="246" name="Google Shape;246;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Clr>
                <a:schemeClr val="dk1"/>
              </a:buClr>
              <a:buSzPts val="1100"/>
              <a:buFont typeface="Arial"/>
              <a:buNone/>
            </a:pPr>
            <a:r>
              <a:rPr lang="nl" sz="1600">
                <a:solidFill>
                  <a:srgbClr val="808080"/>
                </a:solidFill>
                <a:highlight>
                  <a:srgbClr val="FFFFFF"/>
                </a:highlight>
                <a:latin typeface="Open Sans"/>
                <a:ea typeface="Open Sans"/>
                <a:cs typeface="Open Sans"/>
                <a:sym typeface="Open Sans"/>
              </a:rPr>
              <a:t>Hoe je Wadi Shab &amp; Wadi Bani Khalid het beste kan omschrijven? </a:t>
            </a:r>
            <a:r>
              <a:rPr b="1" lang="nl" sz="1600">
                <a:solidFill>
                  <a:srgbClr val="808080"/>
                </a:solidFill>
                <a:highlight>
                  <a:srgbClr val="FFFFFF"/>
                </a:highlight>
                <a:latin typeface="Open Sans"/>
                <a:ea typeface="Open Sans"/>
                <a:cs typeface="Open Sans"/>
                <a:sym typeface="Open Sans"/>
              </a:rPr>
              <a:t>Als een gigantische kloof, waar de rotsen goudgeel van kleur zijn en waartussen een intens mooie smaragdgroene rivier water stroomt.</a:t>
            </a:r>
            <a:r>
              <a:rPr lang="nl" sz="1600">
                <a:solidFill>
                  <a:srgbClr val="808080"/>
                </a:solidFill>
                <a:highlight>
                  <a:srgbClr val="FFFFFF"/>
                </a:highlight>
                <a:latin typeface="Open Sans"/>
                <a:ea typeface="Open Sans"/>
                <a:cs typeface="Open Sans"/>
                <a:sym typeface="Open Sans"/>
              </a:rPr>
              <a:t> Je kan er zwemmen, chillen onder palmbomen, picknicken en avontuurlijke hikes maken. </a:t>
            </a:r>
            <a:r>
              <a:rPr b="1" lang="nl" sz="1600">
                <a:solidFill>
                  <a:srgbClr val="808080"/>
                </a:solidFill>
                <a:highlight>
                  <a:srgbClr val="FFFFFF"/>
                </a:highlight>
                <a:latin typeface="Open Sans"/>
                <a:ea typeface="Open Sans"/>
                <a:cs typeface="Open Sans"/>
                <a:sym typeface="Open Sans"/>
              </a:rPr>
              <a:t>Wat is een wadi eigenlijk?</a:t>
            </a:r>
            <a:endParaRPr b="1"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808080"/>
                </a:solidFill>
                <a:highlight>
                  <a:srgbClr val="FFFFFF"/>
                </a:highlight>
                <a:latin typeface="Open Sans"/>
                <a:ea typeface="Open Sans"/>
                <a:cs typeface="Open Sans"/>
                <a:sym typeface="Open Sans"/>
              </a:rPr>
              <a:t>Tijdens een rondreis in Oman zul je merken dat je heel veel wadi’s tegenkomt. </a:t>
            </a:r>
            <a:r>
              <a:rPr b="1" lang="nl" sz="1600">
                <a:solidFill>
                  <a:srgbClr val="808080"/>
                </a:solidFill>
                <a:highlight>
                  <a:srgbClr val="FFFFFF"/>
                </a:highlight>
                <a:latin typeface="Open Sans"/>
                <a:ea typeface="Open Sans"/>
                <a:cs typeface="Open Sans"/>
                <a:sym typeface="Open Sans"/>
              </a:rPr>
              <a:t>Wadi Shab, Wadi Bani Khalid, Wadi Tipi</a:t>
            </a:r>
            <a:r>
              <a:rPr lang="nl" sz="1600">
                <a:solidFill>
                  <a:srgbClr val="808080"/>
                </a:solidFill>
                <a:highlight>
                  <a:srgbClr val="FFFFFF"/>
                </a:highlight>
                <a:latin typeface="Open Sans"/>
                <a:ea typeface="Open Sans"/>
                <a:cs typeface="Open Sans"/>
                <a:sym typeface="Open Sans"/>
              </a:rPr>
              <a:t>… </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808080"/>
                </a:solidFill>
                <a:highlight>
                  <a:srgbClr val="FFFFFF"/>
                </a:highlight>
                <a:latin typeface="Open Sans"/>
                <a:ea typeface="Open Sans"/>
                <a:cs typeface="Open Sans"/>
                <a:sym typeface="Open Sans"/>
              </a:rPr>
              <a:t>In Wadi Shab kun je gewoon zwemmen. Vanaf de brug die aan het begin van de kloof ligt, kun je ook het water in springen.</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808080"/>
                </a:solidFill>
                <a:highlight>
                  <a:srgbClr val="FFFFFF"/>
                </a:highlight>
                <a:latin typeface="Open Sans"/>
                <a:ea typeface="Open Sans"/>
                <a:cs typeface="Open Sans"/>
                <a:sym typeface="Open Sans"/>
              </a:rPr>
              <a:t>Vanaf de rotsen is dit verboden, maar vanaf de brug mag dit wel.</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1100"/>
              </a:spcAft>
              <a:buNone/>
            </a:pPr>
            <a:r>
              <a:t/>
            </a:r>
            <a:endParaRPr sz="1600">
              <a:solidFill>
                <a:srgbClr val="808080"/>
              </a:solidFill>
              <a:highlight>
                <a:srgbClr val="FFFFFF"/>
              </a:highlight>
              <a:latin typeface="Open Sans"/>
              <a:ea typeface="Open Sans"/>
              <a:cs typeface="Open Sans"/>
              <a:sym typeface="Open Sans"/>
            </a:endParaRPr>
          </a:p>
        </p:txBody>
      </p:sp>
      <p:pic>
        <p:nvPicPr>
          <p:cNvPr id="247" name="Google Shape;247;p36"/>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248" name="Google Shape;248;p36"/>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5" name="Google Shape;255;p37"/>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500"/>
              </a:spcAft>
              <a:buClr>
                <a:schemeClr val="dk1"/>
              </a:buClr>
              <a:buSzPts val="1100"/>
              <a:buFont typeface="Arial"/>
              <a:buNone/>
            </a:pPr>
            <a:r>
              <a:rPr b="1" lang="nl" sz="2400">
                <a:solidFill>
                  <a:srgbClr val="0000FF"/>
                </a:solidFill>
                <a:highlight>
                  <a:srgbClr val="FFFFFF"/>
                </a:highlight>
                <a:latin typeface="Open Sans"/>
                <a:ea typeface="Open Sans"/>
                <a:cs typeface="Open Sans"/>
                <a:sym typeface="Open Sans"/>
              </a:rPr>
              <a:t>Bimmah Sinkhole</a:t>
            </a:r>
            <a:endParaRPr sz="2400">
              <a:solidFill>
                <a:srgbClr val="0000FF"/>
              </a:solidFill>
              <a:latin typeface="Open Sans"/>
              <a:ea typeface="Open Sans"/>
              <a:cs typeface="Open Sans"/>
              <a:sym typeface="Open Sans"/>
            </a:endParaRPr>
          </a:p>
        </p:txBody>
      </p:sp>
      <p:sp>
        <p:nvSpPr>
          <p:cNvPr id="261" name="Google Shape;261;p38"/>
          <p:cNvSpPr txBox="1"/>
          <p:nvPr>
            <p:ph idx="1" type="body"/>
          </p:nvPr>
        </p:nvSpPr>
        <p:spPr>
          <a:xfrm>
            <a:off x="311700" y="1017725"/>
            <a:ext cx="4591500" cy="4026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nl" sz="1600">
                <a:solidFill>
                  <a:srgbClr val="808080"/>
                </a:solidFill>
                <a:highlight>
                  <a:srgbClr val="FFFFFF"/>
                </a:highlight>
                <a:latin typeface="Open Sans"/>
                <a:ea typeface="Open Sans"/>
                <a:cs typeface="Open Sans"/>
                <a:sym typeface="Open Sans"/>
              </a:rPr>
              <a:t>Op ongeveer 20 a 25 minuten rijden vanaf Wadi Shab vind je </a:t>
            </a:r>
            <a:r>
              <a:rPr b="1" lang="nl" sz="1600">
                <a:solidFill>
                  <a:srgbClr val="808080"/>
                </a:solidFill>
                <a:highlight>
                  <a:srgbClr val="FFFFFF"/>
                </a:highlight>
                <a:latin typeface="Open Sans"/>
                <a:ea typeface="Open Sans"/>
                <a:cs typeface="Open Sans"/>
                <a:sym typeface="Open Sans"/>
              </a:rPr>
              <a:t>Bimmah Sinkhole</a:t>
            </a:r>
            <a:r>
              <a:rPr lang="nl" sz="1600">
                <a:solidFill>
                  <a:srgbClr val="808080"/>
                </a:solidFill>
                <a:highlight>
                  <a:srgbClr val="FFFFFF"/>
                </a:highlight>
                <a:latin typeface="Open Sans"/>
                <a:ea typeface="Open Sans"/>
                <a:cs typeface="Open Sans"/>
                <a:sym typeface="Open Sans"/>
              </a:rPr>
              <a:t> is namelijk een groot deel van de rotsen ingestort en is een soort ondergrondse poel ontstaan. </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808080"/>
                </a:solidFill>
                <a:highlight>
                  <a:srgbClr val="FFFFFF"/>
                </a:highlight>
                <a:latin typeface="Open Sans"/>
                <a:ea typeface="Open Sans"/>
                <a:cs typeface="Open Sans"/>
                <a:sym typeface="Open Sans"/>
              </a:rPr>
              <a:t>Het is nog zo’n veel gefotografeerde plek in Oman en onwijs mooi om te zien. Je kan via een trap afdalen en de grot in. </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1100"/>
              </a:spcAft>
              <a:buNone/>
            </a:pPr>
            <a:r>
              <a:rPr lang="nl" sz="1600">
                <a:solidFill>
                  <a:srgbClr val="808080"/>
                </a:solidFill>
                <a:highlight>
                  <a:srgbClr val="FFFFFF"/>
                </a:highlight>
                <a:latin typeface="Open Sans"/>
                <a:ea typeface="Open Sans"/>
                <a:cs typeface="Open Sans"/>
                <a:sym typeface="Open Sans"/>
              </a:rPr>
              <a:t>Het is de ideale plek om een duik te nemen. </a:t>
            </a:r>
            <a:endParaRPr/>
          </a:p>
        </p:txBody>
      </p:sp>
      <p:pic>
        <p:nvPicPr>
          <p:cNvPr id="262" name="Google Shape;262;p38"/>
          <p:cNvPicPr preferRelativeResize="0"/>
          <p:nvPr/>
        </p:nvPicPr>
        <p:blipFill>
          <a:blip r:embed="rId3">
            <a:alphaModFix/>
          </a:blip>
          <a:stretch>
            <a:fillRect/>
          </a:stretch>
        </p:blipFill>
        <p:spPr>
          <a:xfrm>
            <a:off x="5356300" y="1017725"/>
            <a:ext cx="3787700" cy="4125775"/>
          </a:xfrm>
          <a:prstGeom prst="rect">
            <a:avLst/>
          </a:prstGeom>
          <a:noFill/>
          <a:ln>
            <a:noFill/>
          </a:ln>
        </p:spPr>
      </p:pic>
      <p:pic>
        <p:nvPicPr>
          <p:cNvPr id="263" name="Google Shape;263;p38"/>
          <p:cNvPicPr preferRelativeResize="0"/>
          <p:nvPr/>
        </p:nvPicPr>
        <p:blipFill>
          <a:blip r:embed="rId4">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264" name="Google Shape;264;p38"/>
          <p:cNvPicPr preferRelativeResize="0"/>
          <p:nvPr/>
        </p:nvPicPr>
        <p:blipFill>
          <a:blip r:embed="rId5">
            <a:alphaModFix/>
          </a:blip>
          <a:stretch>
            <a:fillRect/>
          </a:stretch>
        </p:blipFill>
        <p:spPr>
          <a:xfrm>
            <a:off x="8014725" y="0"/>
            <a:ext cx="1129275" cy="1017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855575" y="445025"/>
            <a:ext cx="6036000" cy="507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nl" sz="2400">
                <a:solidFill>
                  <a:srgbClr val="0000FF"/>
                </a:solidFill>
                <a:latin typeface="Open Sans"/>
                <a:ea typeface="Open Sans"/>
                <a:cs typeface="Open Sans"/>
                <a:sym typeface="Open Sans"/>
              </a:rPr>
              <a:t>RAS AL JINZ TURTLE RESERVE: Schildpadden spotten </a:t>
            </a:r>
            <a:r>
              <a:rPr b="1" lang="nl" sz="3300">
                <a:solidFill>
                  <a:srgbClr val="FFFFFF"/>
                </a:solidFill>
                <a:latin typeface="Oswald"/>
                <a:ea typeface="Oswald"/>
                <a:cs typeface="Oswald"/>
                <a:sym typeface="Oswald"/>
              </a:rPr>
              <a:t>SPOTTEN OP HET STRAND IN OMAN</a:t>
            </a:r>
            <a:endParaRPr b="1" sz="3300">
              <a:solidFill>
                <a:srgbClr val="FFFFFF"/>
              </a:solidFill>
              <a:latin typeface="Oswald"/>
              <a:ea typeface="Oswald"/>
              <a:cs typeface="Oswald"/>
              <a:sym typeface="Oswald"/>
            </a:endParaRPr>
          </a:p>
          <a:p>
            <a:pPr indent="0" lvl="0" marL="0" rtl="0" algn="l">
              <a:spcBef>
                <a:spcPts val="0"/>
              </a:spcBef>
              <a:spcAft>
                <a:spcPts val="0"/>
              </a:spcAft>
              <a:buNone/>
            </a:pPr>
            <a:r>
              <a:t/>
            </a:r>
            <a:endParaRPr/>
          </a:p>
        </p:txBody>
      </p:sp>
      <p:sp>
        <p:nvSpPr>
          <p:cNvPr id="270" name="Google Shape;270;p39"/>
          <p:cNvSpPr txBox="1"/>
          <p:nvPr>
            <p:ph idx="1" type="body"/>
          </p:nvPr>
        </p:nvSpPr>
        <p:spPr>
          <a:xfrm>
            <a:off x="311700" y="1444100"/>
            <a:ext cx="8520600" cy="39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rgbClr val="808080"/>
                </a:solidFill>
                <a:highlight>
                  <a:srgbClr val="FFFFFF"/>
                </a:highlight>
                <a:latin typeface="Open Sans"/>
                <a:ea typeface="Open Sans"/>
                <a:cs typeface="Open Sans"/>
                <a:sym typeface="Open Sans"/>
              </a:rPr>
              <a:t>Als er iets is wat je niet wilt missen tijdens je reis naar Oman, dan is het schildpadden spotten op het strand bij het Ras Al Jinz Turtle Reserve! </a:t>
            </a:r>
            <a:endParaRPr sz="1600">
              <a:solidFill>
                <a:srgbClr val="80808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600">
                <a:solidFill>
                  <a:srgbClr val="808080"/>
                </a:solidFill>
                <a:highlight>
                  <a:srgbClr val="FFFFFF"/>
                </a:highlight>
                <a:latin typeface="Open Sans"/>
                <a:ea typeface="Open Sans"/>
                <a:cs typeface="Open Sans"/>
                <a:sym typeface="Open Sans"/>
              </a:rPr>
              <a:t>Paar dingen om rekening mee te houden als je schildpadden gaat spotten in Oman</a:t>
            </a:r>
            <a:endParaRPr b="1" sz="1600">
              <a:solidFill>
                <a:srgbClr val="808080"/>
              </a:solidFill>
              <a:highlight>
                <a:srgbClr val="FFFFFF"/>
              </a:highlight>
              <a:latin typeface="Open Sans"/>
              <a:ea typeface="Open Sans"/>
              <a:cs typeface="Open Sans"/>
              <a:sym typeface="Open Sans"/>
            </a:endParaRPr>
          </a:p>
          <a:p>
            <a:pPr indent="-330200" lvl="0" marL="457200" rtl="0" algn="l">
              <a:spcBef>
                <a:spcPts val="2200"/>
              </a:spcBef>
              <a:spcAft>
                <a:spcPts val="0"/>
              </a:spcAft>
              <a:buClr>
                <a:srgbClr val="808080"/>
              </a:buClr>
              <a:buSzPts val="1600"/>
              <a:buFont typeface="Open Sans"/>
              <a:buChar char="○"/>
            </a:pPr>
            <a:r>
              <a:rPr lang="nl" sz="1600">
                <a:solidFill>
                  <a:srgbClr val="808080"/>
                </a:solidFill>
                <a:highlight>
                  <a:srgbClr val="FFFFFF"/>
                </a:highlight>
                <a:latin typeface="Open Sans"/>
                <a:ea typeface="Open Sans"/>
                <a:cs typeface="Open Sans"/>
                <a:sym typeface="Open Sans"/>
              </a:rPr>
              <a:t>Hou er rekening mee dat slechts een bepaald aantal bezoekers per avond mee kan met de tour, dus boek je tour of overnachting echt op tijd als je ook schildpadden wilt kijken in Oman</a:t>
            </a:r>
            <a:endParaRPr sz="1600">
              <a:solidFill>
                <a:srgbClr val="808080"/>
              </a:solidFill>
              <a:highlight>
                <a:srgbClr val="FFFFFF"/>
              </a:highlight>
              <a:latin typeface="Open Sans"/>
              <a:ea typeface="Open Sans"/>
              <a:cs typeface="Open Sans"/>
              <a:sym typeface="Open Sans"/>
            </a:endParaRPr>
          </a:p>
          <a:p>
            <a:pPr indent="-330200" lvl="0" marL="457200" rtl="0" algn="l">
              <a:spcBef>
                <a:spcPts val="0"/>
              </a:spcBef>
              <a:spcAft>
                <a:spcPts val="0"/>
              </a:spcAft>
              <a:buClr>
                <a:srgbClr val="808080"/>
              </a:buClr>
              <a:buSzPts val="1600"/>
              <a:buFont typeface="Open Sans"/>
              <a:buChar char="○"/>
            </a:pPr>
            <a:r>
              <a:rPr lang="nl" sz="1600">
                <a:solidFill>
                  <a:srgbClr val="808080"/>
                </a:solidFill>
                <a:highlight>
                  <a:srgbClr val="FFFFFF"/>
                </a:highlight>
                <a:latin typeface="Open Sans"/>
                <a:ea typeface="Open Sans"/>
                <a:cs typeface="Open Sans"/>
                <a:sym typeface="Open Sans"/>
              </a:rPr>
              <a:t>Wil je meer weten over de schildpadden? Er is ook een mini museum in het hotel te vinden waar je meer kan leren!</a:t>
            </a:r>
            <a:endParaRPr sz="1600">
              <a:solidFill>
                <a:srgbClr val="808080"/>
              </a:solidFill>
              <a:highlight>
                <a:srgbClr val="FFFFFF"/>
              </a:highlight>
              <a:latin typeface="Open Sans"/>
              <a:ea typeface="Open Sans"/>
              <a:cs typeface="Open Sans"/>
              <a:sym typeface="Open Sans"/>
            </a:endParaRPr>
          </a:p>
          <a:p>
            <a:pPr indent="0" lvl="0" marL="0" rtl="0" algn="l">
              <a:spcBef>
                <a:spcPts val="2200"/>
              </a:spcBef>
              <a:spcAft>
                <a:spcPts val="1600"/>
              </a:spcAft>
              <a:buNone/>
            </a:pPr>
            <a:r>
              <a:t/>
            </a:r>
            <a:endParaRPr sz="1050">
              <a:solidFill>
                <a:srgbClr val="808080"/>
              </a:solidFill>
              <a:highlight>
                <a:srgbClr val="FFFFFF"/>
              </a:highlight>
              <a:latin typeface="Open Sans"/>
              <a:ea typeface="Open Sans"/>
              <a:cs typeface="Open Sans"/>
              <a:sym typeface="Open Sans"/>
            </a:endParaRPr>
          </a:p>
        </p:txBody>
      </p:sp>
      <p:pic>
        <p:nvPicPr>
          <p:cNvPr id="271" name="Google Shape;271;p39"/>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272" name="Google Shape;272;p39"/>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9" name="Google Shape;279;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latin typeface="Open Sans"/>
                <a:ea typeface="Open Sans"/>
                <a:cs typeface="Open Sans"/>
                <a:sym typeface="Open Sans"/>
              </a:rPr>
              <a:t>Schildpadden</a:t>
            </a:r>
            <a:r>
              <a:rPr b="1" lang="nl"/>
              <a:t> </a:t>
            </a:r>
            <a:endParaRPr b="1"/>
          </a:p>
        </p:txBody>
      </p:sp>
      <p:sp>
        <p:nvSpPr>
          <p:cNvPr id="285" name="Google Shape;285;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sz="1600">
                <a:solidFill>
                  <a:srgbClr val="808080"/>
                </a:solidFill>
                <a:highlight>
                  <a:srgbClr val="FFFFFF"/>
                </a:highlight>
                <a:latin typeface="Open Sans"/>
                <a:ea typeface="Open Sans"/>
                <a:cs typeface="Open Sans"/>
                <a:sym typeface="Open Sans"/>
              </a:rPr>
              <a:t>Ras al Jinz Turtle Reserve</a:t>
            </a:r>
            <a:endParaRPr b="1" sz="1600">
              <a:solidFill>
                <a:srgbClr val="808080"/>
              </a:solidFill>
              <a:highlight>
                <a:srgbClr val="FFFFFF"/>
              </a:highlight>
              <a:latin typeface="Open Sans"/>
              <a:ea typeface="Open Sans"/>
              <a:cs typeface="Open Sans"/>
              <a:sym typeface="Open Sans"/>
            </a:endParaRPr>
          </a:p>
          <a:p>
            <a:pPr indent="0" lvl="0" marL="0" rtl="0" algn="just">
              <a:spcBef>
                <a:spcPts val="1500"/>
              </a:spcBef>
              <a:spcAft>
                <a:spcPts val="0"/>
              </a:spcAft>
              <a:buNone/>
            </a:pPr>
            <a:r>
              <a:rPr lang="nl" sz="1600">
                <a:solidFill>
                  <a:srgbClr val="808080"/>
                </a:solidFill>
                <a:highlight>
                  <a:srgbClr val="FFFFFF"/>
                </a:highlight>
                <a:latin typeface="Open Sans"/>
                <a:ea typeface="Open Sans"/>
                <a:cs typeface="Open Sans"/>
                <a:sym typeface="Open Sans"/>
              </a:rPr>
              <a:t>Als je de schildpadden in Oman wilt spotten dan kun je een overnachting boeken. In de avond kun je dan naar het strand. Magisch mooi! Als je daar overnacht bij het Ras al Jinz Turtle Reserve, dan kun je alles vlak voor zonsopgang nog eens meemaken. Alleen dan bij ietsje meer daglicht!</a:t>
            </a:r>
            <a:endParaRPr sz="1600">
              <a:solidFill>
                <a:srgbClr val="808080"/>
              </a:solidFill>
              <a:highlight>
                <a:srgbClr val="FFFFFF"/>
              </a:highlight>
              <a:latin typeface="Open Sans"/>
              <a:ea typeface="Open Sans"/>
              <a:cs typeface="Open Sans"/>
              <a:sym typeface="Open Sans"/>
            </a:endParaRPr>
          </a:p>
          <a:p>
            <a:pPr indent="0" lvl="0" marL="0" rtl="0" algn="l">
              <a:spcBef>
                <a:spcPts val="1100"/>
              </a:spcBef>
              <a:spcAft>
                <a:spcPts val="0"/>
              </a:spcAft>
              <a:buNone/>
            </a:pPr>
            <a:r>
              <a:rPr b="1" lang="nl" sz="1600">
                <a:solidFill>
                  <a:srgbClr val="808080"/>
                </a:solidFill>
                <a:highlight>
                  <a:srgbClr val="FFFFFF"/>
                </a:highlight>
                <a:latin typeface="Open Sans"/>
                <a:ea typeface="Open Sans"/>
                <a:cs typeface="Open Sans"/>
                <a:sym typeface="Open Sans"/>
              </a:rPr>
              <a:t>Beste tijd om de schildpadden te spotten</a:t>
            </a:r>
            <a:endParaRPr b="1" sz="1600">
              <a:solidFill>
                <a:srgbClr val="808080"/>
              </a:solidFill>
              <a:highlight>
                <a:srgbClr val="FFFFFF"/>
              </a:highlight>
              <a:latin typeface="Open Sans"/>
              <a:ea typeface="Open Sans"/>
              <a:cs typeface="Open Sans"/>
              <a:sym typeface="Open Sans"/>
            </a:endParaRPr>
          </a:p>
          <a:p>
            <a:pPr indent="0" lvl="0" marL="0" rtl="0" algn="just">
              <a:spcBef>
                <a:spcPts val="800"/>
              </a:spcBef>
              <a:spcAft>
                <a:spcPts val="0"/>
              </a:spcAft>
              <a:buNone/>
            </a:pPr>
            <a:r>
              <a:rPr lang="nl" sz="1600">
                <a:solidFill>
                  <a:srgbClr val="808080"/>
                </a:solidFill>
                <a:highlight>
                  <a:srgbClr val="FFFFFF"/>
                </a:highlight>
                <a:latin typeface="Open Sans"/>
                <a:ea typeface="Open Sans"/>
                <a:cs typeface="Open Sans"/>
                <a:sym typeface="Open Sans"/>
              </a:rPr>
              <a:t>Je kunt de schildpadden vooral ‘s avonds of rond de zonsopgang zien, dus niet overdag. Je moet dus rond 21:00.  Qua maanden kun je het beste in de zomer in Oman zijn, dus tussen mei en september. Hou er alleen even rekening mee dat de temperatuur flink hoog kan zijn dan, dus je kunt eventueel ook proberen om er net voor of na te gaan.</a:t>
            </a:r>
            <a:endParaRPr sz="1600">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Clr>
                <a:schemeClr val="dk1"/>
              </a:buClr>
              <a:buSzPts val="1100"/>
              <a:buFont typeface="Arial"/>
              <a:buNone/>
            </a:pPr>
            <a:r>
              <a:t/>
            </a:r>
            <a:endParaRPr sz="1050">
              <a:solidFill>
                <a:srgbClr val="808080"/>
              </a:solidFill>
              <a:highlight>
                <a:srgbClr val="FFFFFF"/>
              </a:highlight>
              <a:latin typeface="Open Sans"/>
              <a:ea typeface="Open Sans"/>
              <a:cs typeface="Open Sans"/>
              <a:sym typeface="Open Sans"/>
            </a:endParaRPr>
          </a:p>
          <a:p>
            <a:pPr indent="0" lvl="0" marL="0" rtl="0" algn="l">
              <a:spcBef>
                <a:spcPts val="1100"/>
              </a:spcBef>
              <a:spcAft>
                <a:spcPts val="1600"/>
              </a:spcAft>
              <a:buNone/>
            </a:pPr>
            <a:r>
              <a:t/>
            </a:r>
            <a:endParaRPr/>
          </a:p>
        </p:txBody>
      </p:sp>
      <p:pic>
        <p:nvPicPr>
          <p:cNvPr id="286" name="Google Shape;286;p41"/>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287" name="Google Shape;287;p41"/>
          <p:cNvPicPr preferRelativeResize="0"/>
          <p:nvPr/>
        </p:nvPicPr>
        <p:blipFill>
          <a:blip r:embed="rId4">
            <a:alphaModFix/>
          </a:blip>
          <a:stretch>
            <a:fillRect/>
          </a:stretch>
        </p:blipFill>
        <p:spPr>
          <a:xfrm>
            <a:off x="6791313" y="-12"/>
            <a:ext cx="2352675" cy="67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2282075" y="262400"/>
            <a:ext cx="371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a:solidFill>
                  <a:srgbClr val="0000FF"/>
                </a:solidFill>
                <a:latin typeface="Open Sans"/>
                <a:ea typeface="Open Sans"/>
                <a:cs typeface="Open Sans"/>
                <a:sym typeface="Open Sans"/>
              </a:rPr>
              <a:t>Waarom Oman?</a:t>
            </a:r>
            <a:endParaRPr b="1">
              <a:solidFill>
                <a:srgbClr val="0000FF"/>
              </a:solidFill>
              <a:latin typeface="Open Sans"/>
              <a:ea typeface="Open Sans"/>
              <a:cs typeface="Open Sans"/>
              <a:sym typeface="Open Sans"/>
            </a:endParaRPr>
          </a:p>
          <a:p>
            <a:pPr indent="0" lvl="0" marL="0" rtl="0" algn="l">
              <a:spcBef>
                <a:spcPts val="0"/>
              </a:spcBef>
              <a:spcAft>
                <a:spcPts val="0"/>
              </a:spcAft>
              <a:buNone/>
            </a:pPr>
            <a:r>
              <a:t/>
            </a:r>
            <a:endParaRPr b="1">
              <a:solidFill>
                <a:srgbClr val="0000FF"/>
              </a:solidFill>
              <a:latin typeface="Open Sans"/>
              <a:ea typeface="Open Sans"/>
              <a:cs typeface="Open Sans"/>
              <a:sym typeface="Open Sans"/>
            </a:endParaRPr>
          </a:p>
          <a:p>
            <a:pPr indent="0" lvl="0" marL="0" rtl="0" algn="l">
              <a:spcBef>
                <a:spcPts val="0"/>
              </a:spcBef>
              <a:spcAft>
                <a:spcPts val="0"/>
              </a:spcAft>
              <a:buNone/>
            </a:pPr>
            <a:r>
              <a:t/>
            </a:r>
            <a:endParaRPr b="1">
              <a:solidFill>
                <a:srgbClr val="0000FF"/>
              </a:solidFill>
              <a:latin typeface="Open Sans"/>
              <a:ea typeface="Open Sans"/>
              <a:cs typeface="Open Sans"/>
              <a:sym typeface="Open Sans"/>
            </a:endParaRPr>
          </a:p>
          <a:p>
            <a:pPr indent="0" lvl="0" marL="0" rtl="0" algn="l">
              <a:spcBef>
                <a:spcPts val="0"/>
              </a:spcBef>
              <a:spcAft>
                <a:spcPts val="0"/>
              </a:spcAft>
              <a:buNone/>
            </a:pPr>
            <a:r>
              <a:t/>
            </a:r>
            <a:endParaRPr b="1">
              <a:solidFill>
                <a:srgbClr val="0000FF"/>
              </a:solidFill>
              <a:latin typeface="Open Sans"/>
              <a:ea typeface="Open Sans"/>
              <a:cs typeface="Open Sans"/>
              <a:sym typeface="Open Sans"/>
            </a:endParaRPr>
          </a:p>
        </p:txBody>
      </p:sp>
      <p:sp>
        <p:nvSpPr>
          <p:cNvPr id="72" name="Google Shape;72;p15"/>
          <p:cNvSpPr txBox="1"/>
          <p:nvPr>
            <p:ph idx="1" type="body"/>
          </p:nvPr>
        </p:nvSpPr>
        <p:spPr>
          <a:xfrm>
            <a:off x="297525" y="1141600"/>
            <a:ext cx="3500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Open Sans"/>
              <a:buAutoNum type="arabicPeriod"/>
            </a:pPr>
            <a:r>
              <a:rPr lang="nl">
                <a:latin typeface="Open Sans"/>
                <a:ea typeface="Open Sans"/>
                <a:cs typeface="Open Sans"/>
                <a:sym typeface="Open Sans"/>
              </a:rPr>
              <a:t>Prachtige woestijn</a:t>
            </a:r>
            <a:endParaRPr>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lang="nl">
                <a:latin typeface="Open Sans"/>
                <a:ea typeface="Open Sans"/>
                <a:cs typeface="Open Sans"/>
                <a:sym typeface="Open Sans"/>
              </a:rPr>
              <a:t>Heerlijk eten</a:t>
            </a:r>
            <a:endParaRPr>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lang="nl">
                <a:latin typeface="Open Sans"/>
                <a:ea typeface="Open Sans"/>
                <a:cs typeface="Open Sans"/>
                <a:sym typeface="Open Sans"/>
              </a:rPr>
              <a:t>Wadi’s-natuur-dolfijnen</a:t>
            </a:r>
            <a:endParaRPr>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lang="nl">
                <a:latin typeface="Open Sans"/>
                <a:ea typeface="Open Sans"/>
                <a:cs typeface="Open Sans"/>
                <a:sym typeface="Open Sans"/>
              </a:rPr>
              <a:t>Veilig land- vriendelijkheid</a:t>
            </a:r>
            <a:endParaRPr>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lang="nl">
                <a:latin typeface="Open Sans"/>
                <a:ea typeface="Open Sans"/>
                <a:cs typeface="Open Sans"/>
                <a:sym typeface="Open Sans"/>
              </a:rPr>
              <a:t>Architectuur</a:t>
            </a:r>
            <a:endParaRPr>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lang="nl">
                <a:latin typeface="Open Sans"/>
                <a:ea typeface="Open Sans"/>
                <a:cs typeface="Open Sans"/>
                <a:sym typeface="Open Sans"/>
              </a:rPr>
              <a:t>Magische hotels</a:t>
            </a:r>
            <a:endParaRPr>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lang="nl">
                <a:latin typeface="Open Sans"/>
                <a:ea typeface="Open Sans"/>
                <a:cs typeface="Open Sans"/>
                <a:sym typeface="Open Sans"/>
              </a:rPr>
              <a:t>Ultieme 1001-nacht ervaring</a:t>
            </a:r>
            <a:endParaRPr>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lang="nl">
                <a:latin typeface="Open Sans"/>
                <a:ea typeface="Open Sans"/>
                <a:cs typeface="Open Sans"/>
                <a:sym typeface="Open Sans"/>
              </a:rPr>
              <a:t>Fotogeniek land</a:t>
            </a:r>
            <a:endParaRPr>
              <a:latin typeface="Open Sans"/>
              <a:ea typeface="Open Sans"/>
              <a:cs typeface="Open Sans"/>
              <a:sym typeface="Open Sans"/>
            </a:endParaRPr>
          </a:p>
        </p:txBody>
      </p:sp>
      <p:pic>
        <p:nvPicPr>
          <p:cNvPr id="73" name="Google Shape;73;p15"/>
          <p:cNvPicPr preferRelativeResize="0"/>
          <p:nvPr/>
        </p:nvPicPr>
        <p:blipFill>
          <a:blip r:embed="rId3">
            <a:alphaModFix/>
          </a:blip>
          <a:stretch>
            <a:fillRect/>
          </a:stretch>
        </p:blipFill>
        <p:spPr>
          <a:xfrm>
            <a:off x="106050" y="0"/>
            <a:ext cx="926400" cy="926400"/>
          </a:xfrm>
          <a:prstGeom prst="rect">
            <a:avLst/>
          </a:prstGeom>
          <a:noFill/>
          <a:ln>
            <a:noFill/>
          </a:ln>
        </p:spPr>
      </p:pic>
      <p:pic>
        <p:nvPicPr>
          <p:cNvPr id="74" name="Google Shape;74;p15"/>
          <p:cNvPicPr preferRelativeResize="0"/>
          <p:nvPr/>
        </p:nvPicPr>
        <p:blipFill>
          <a:blip r:embed="rId4">
            <a:alphaModFix/>
          </a:blip>
          <a:stretch>
            <a:fillRect/>
          </a:stretch>
        </p:blipFill>
        <p:spPr>
          <a:xfrm>
            <a:off x="3994825" y="1307975"/>
            <a:ext cx="5040975" cy="2704300"/>
          </a:xfrm>
          <a:prstGeom prst="rect">
            <a:avLst/>
          </a:prstGeom>
          <a:noFill/>
          <a:ln>
            <a:noFill/>
          </a:ln>
        </p:spPr>
      </p:pic>
      <p:pic>
        <p:nvPicPr>
          <p:cNvPr id="75" name="Google Shape;75;p15"/>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4" name="Google Shape;294;p42"/>
          <p:cNvPicPr preferRelativeResize="0"/>
          <p:nvPr/>
        </p:nvPicPr>
        <p:blipFill>
          <a:blip r:embed="rId3">
            <a:alphaModFix/>
          </a:blip>
          <a:stretch>
            <a:fillRect/>
          </a:stretch>
        </p:blipFill>
        <p:spPr>
          <a:xfrm>
            <a:off x="0" y="0"/>
            <a:ext cx="4388149" cy="5143501"/>
          </a:xfrm>
          <a:prstGeom prst="rect">
            <a:avLst/>
          </a:prstGeom>
          <a:noFill/>
          <a:ln>
            <a:noFill/>
          </a:ln>
        </p:spPr>
      </p:pic>
      <p:pic>
        <p:nvPicPr>
          <p:cNvPr id="295" name="Google Shape;295;p42"/>
          <p:cNvPicPr preferRelativeResize="0"/>
          <p:nvPr/>
        </p:nvPicPr>
        <p:blipFill>
          <a:blip r:embed="rId4">
            <a:alphaModFix/>
          </a:blip>
          <a:stretch>
            <a:fillRect/>
          </a:stretch>
        </p:blipFill>
        <p:spPr>
          <a:xfrm>
            <a:off x="4388150" y="0"/>
            <a:ext cx="4755850" cy="5143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2" name="Google Shape;302;p4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sz="2400">
                <a:solidFill>
                  <a:srgbClr val="0000FF"/>
                </a:solidFill>
                <a:latin typeface="Open Sans"/>
                <a:ea typeface="Open Sans"/>
                <a:cs typeface="Open Sans"/>
                <a:sym typeface="Open Sans"/>
              </a:rPr>
              <a:t>Salalah, het bijzondere zuiden </a:t>
            </a:r>
            <a:endParaRPr sz="2400">
              <a:solidFill>
                <a:srgbClr val="0000FF"/>
              </a:solidFill>
              <a:latin typeface="Open Sans"/>
              <a:ea typeface="Open Sans"/>
              <a:cs typeface="Open Sans"/>
              <a:sym typeface="Open Sans"/>
            </a:endParaRPr>
          </a:p>
          <a:p>
            <a:pPr indent="0" lvl="0" marL="0" rtl="0" algn="ctr">
              <a:spcBef>
                <a:spcPts val="0"/>
              </a:spcBef>
              <a:spcAft>
                <a:spcPts val="0"/>
              </a:spcAft>
              <a:buNone/>
            </a:pPr>
            <a:r>
              <a:rPr lang="nl" sz="2400">
                <a:solidFill>
                  <a:srgbClr val="0000FF"/>
                </a:solidFill>
                <a:latin typeface="Open Sans"/>
                <a:ea typeface="Open Sans"/>
                <a:cs typeface="Open Sans"/>
                <a:sym typeface="Open Sans"/>
              </a:rPr>
              <a:t>van Oman</a:t>
            </a:r>
            <a:endParaRPr sz="2400">
              <a:solidFill>
                <a:srgbClr val="0000FF"/>
              </a:solidFill>
              <a:latin typeface="Open Sans"/>
              <a:ea typeface="Open Sans"/>
              <a:cs typeface="Open Sans"/>
              <a:sym typeface="Open Sans"/>
            </a:endParaRPr>
          </a:p>
        </p:txBody>
      </p:sp>
      <p:sp>
        <p:nvSpPr>
          <p:cNvPr id="308" name="Google Shape;308;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solidFill>
                  <a:srgbClr val="000000"/>
                </a:solidFill>
                <a:latin typeface="Open Sans"/>
                <a:ea typeface="Open Sans"/>
                <a:cs typeface="Open Sans"/>
                <a:sym typeface="Open Sans"/>
              </a:rPr>
              <a:t>Vliegen vanuit Muscat is 2 uur.</a:t>
            </a:r>
            <a:endParaRPr>
              <a:solidFill>
                <a:srgbClr val="000000"/>
              </a:solidFill>
              <a:latin typeface="Open Sans"/>
              <a:ea typeface="Open Sans"/>
              <a:cs typeface="Open Sans"/>
              <a:sym typeface="Open Sans"/>
            </a:endParaRPr>
          </a:p>
          <a:p>
            <a:pPr indent="0" lvl="0" marL="0" rtl="0" algn="l">
              <a:spcBef>
                <a:spcPts val="1600"/>
              </a:spcBef>
              <a:spcAft>
                <a:spcPts val="0"/>
              </a:spcAft>
              <a:buNone/>
            </a:pPr>
            <a:r>
              <a:rPr lang="nl">
                <a:solidFill>
                  <a:srgbClr val="000000"/>
                </a:solidFill>
                <a:latin typeface="Open Sans"/>
                <a:ea typeface="Open Sans"/>
                <a:cs typeface="Open Sans"/>
                <a:sym typeface="Open Sans"/>
              </a:rPr>
              <a:t>Uitgestrekte parelwitte stranden en subtropisch klimaat, waardoor de temperaturen mild zijn (25-30 graden)</a:t>
            </a:r>
            <a:endParaRPr sz="12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1600"/>
              </a:spcAft>
              <a:buNone/>
            </a:pPr>
            <a:r>
              <a:rPr lang="nl">
                <a:solidFill>
                  <a:schemeClr val="dk1"/>
                </a:solidFill>
                <a:highlight>
                  <a:srgbClr val="FFFFFF"/>
                </a:highlight>
                <a:latin typeface="Open Sans"/>
                <a:ea typeface="Open Sans"/>
                <a:cs typeface="Open Sans"/>
                <a:sym typeface="Open Sans"/>
              </a:rPr>
              <a:t>In het eerste opzicht lijkt Salalah niet erg anders dan de rest van Oman. Maar als je aankomt in de oude stad, kom je hier al snel op terug. Kokospalmen wuiven in de wind. Parelwitte stranden nodigen je uit. Straten vol kleurrijke huisjes geven je een zomers gevoel. En de papajaplantages…</a:t>
            </a:r>
            <a:endParaRPr>
              <a:solidFill>
                <a:srgbClr val="373737"/>
              </a:solidFill>
              <a:highlight>
                <a:srgbClr val="FFFFFF"/>
              </a:highlight>
              <a:latin typeface="Open Sans"/>
              <a:ea typeface="Open Sans"/>
              <a:cs typeface="Open Sans"/>
              <a:sym typeface="Open Sans"/>
            </a:endParaRPr>
          </a:p>
        </p:txBody>
      </p:sp>
      <p:pic>
        <p:nvPicPr>
          <p:cNvPr id="309" name="Google Shape;309;p44"/>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310" name="Google Shape;310;p44"/>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7" name="Google Shape;317;p45"/>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3000">
                <a:solidFill>
                  <a:srgbClr val="0000FF"/>
                </a:solidFill>
                <a:latin typeface="Open Sans"/>
                <a:ea typeface="Open Sans"/>
                <a:cs typeface="Open Sans"/>
                <a:sym typeface="Open Sans"/>
              </a:rPr>
              <a:t>Iconische</a:t>
            </a:r>
            <a:r>
              <a:rPr b="1" lang="nl" sz="3000">
                <a:solidFill>
                  <a:srgbClr val="0000FF"/>
                </a:solidFill>
                <a:latin typeface="Open Sans"/>
                <a:ea typeface="Open Sans"/>
                <a:cs typeface="Open Sans"/>
                <a:sym typeface="Open Sans"/>
              </a:rPr>
              <a:t> hotels</a:t>
            </a:r>
            <a:r>
              <a:rPr lang="nl" sz="3000">
                <a:latin typeface="Open Sans"/>
                <a:ea typeface="Open Sans"/>
                <a:cs typeface="Open Sans"/>
                <a:sym typeface="Open Sans"/>
              </a:rPr>
              <a:t> </a:t>
            </a:r>
            <a:endParaRPr sz="3000">
              <a:latin typeface="Open Sans"/>
              <a:ea typeface="Open Sans"/>
              <a:cs typeface="Open Sans"/>
              <a:sym typeface="Open Sans"/>
            </a:endParaRPr>
          </a:p>
        </p:txBody>
      </p:sp>
      <p:sp>
        <p:nvSpPr>
          <p:cNvPr id="323" name="Google Shape;323;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4" name="Google Shape;324;p46"/>
          <p:cNvPicPr preferRelativeResize="0"/>
          <p:nvPr/>
        </p:nvPicPr>
        <p:blipFill>
          <a:blip r:embed="rId3">
            <a:alphaModFix/>
          </a:blip>
          <a:stretch>
            <a:fillRect/>
          </a:stretch>
        </p:blipFill>
        <p:spPr>
          <a:xfrm>
            <a:off x="0" y="0"/>
            <a:ext cx="796925" cy="796925"/>
          </a:xfrm>
          <a:prstGeom prst="rect">
            <a:avLst/>
          </a:prstGeom>
          <a:noFill/>
          <a:ln>
            <a:noFill/>
          </a:ln>
        </p:spPr>
      </p:pic>
      <p:pic>
        <p:nvPicPr>
          <p:cNvPr id="325" name="Google Shape;325;p46"/>
          <p:cNvPicPr preferRelativeResize="0"/>
          <p:nvPr/>
        </p:nvPicPr>
        <p:blipFill>
          <a:blip r:embed="rId4">
            <a:alphaModFix/>
          </a:blip>
          <a:stretch>
            <a:fillRect/>
          </a:stretch>
        </p:blipFill>
        <p:spPr>
          <a:xfrm>
            <a:off x="6791313" y="-12"/>
            <a:ext cx="2352675" cy="676275"/>
          </a:xfrm>
          <a:prstGeom prst="rect">
            <a:avLst/>
          </a:prstGeom>
          <a:noFill/>
          <a:ln>
            <a:noFill/>
          </a:ln>
        </p:spPr>
      </p:pic>
      <p:pic>
        <p:nvPicPr>
          <p:cNvPr id="326" name="Google Shape;326;p46"/>
          <p:cNvPicPr preferRelativeResize="0"/>
          <p:nvPr/>
        </p:nvPicPr>
        <p:blipFill>
          <a:blip r:embed="rId5">
            <a:alphaModFix/>
          </a:blip>
          <a:stretch>
            <a:fillRect/>
          </a:stretch>
        </p:blipFill>
        <p:spPr>
          <a:xfrm>
            <a:off x="0" y="0"/>
            <a:ext cx="4319926" cy="5143500"/>
          </a:xfrm>
          <a:prstGeom prst="rect">
            <a:avLst/>
          </a:prstGeom>
          <a:noFill/>
          <a:ln>
            <a:noFill/>
          </a:ln>
        </p:spPr>
      </p:pic>
      <p:pic>
        <p:nvPicPr>
          <p:cNvPr id="327" name="Google Shape;327;p46"/>
          <p:cNvPicPr preferRelativeResize="0"/>
          <p:nvPr/>
        </p:nvPicPr>
        <p:blipFill>
          <a:blip r:embed="rId6">
            <a:alphaModFix/>
          </a:blip>
          <a:stretch>
            <a:fillRect/>
          </a:stretch>
        </p:blipFill>
        <p:spPr>
          <a:xfrm>
            <a:off x="4319925" y="0"/>
            <a:ext cx="4868024" cy="5143500"/>
          </a:xfrm>
          <a:prstGeom prst="rect">
            <a:avLst/>
          </a:prstGeom>
          <a:noFill/>
          <a:ln>
            <a:noFill/>
          </a:ln>
        </p:spPr>
      </p:pic>
      <p:sp>
        <p:nvSpPr>
          <p:cNvPr id="328" name="Google Shape;328;p46"/>
          <p:cNvSpPr txBox="1"/>
          <p:nvPr/>
        </p:nvSpPr>
        <p:spPr>
          <a:xfrm>
            <a:off x="2110525" y="2421500"/>
            <a:ext cx="50904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400">
                <a:solidFill>
                  <a:srgbClr val="FFFFFF"/>
                </a:solidFill>
                <a:latin typeface="Open Sans"/>
                <a:ea typeface="Open Sans"/>
                <a:cs typeface="Open Sans"/>
                <a:sym typeface="Open Sans"/>
              </a:rPr>
              <a:t>Iconische hotels</a:t>
            </a:r>
            <a:endParaRPr sz="2400">
              <a:solidFill>
                <a:srgbClr val="FFFFFF"/>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sz="2400">
                <a:latin typeface="Open Sans"/>
                <a:ea typeface="Open Sans"/>
                <a:cs typeface="Open Sans"/>
                <a:sym typeface="Open Sans"/>
              </a:rPr>
              <a:t>Hotels in Muscat</a:t>
            </a:r>
            <a:endParaRPr sz="2400">
              <a:latin typeface="Open Sans"/>
              <a:ea typeface="Open Sans"/>
              <a:cs typeface="Open Sans"/>
              <a:sym typeface="Open Sans"/>
            </a:endParaRPr>
          </a:p>
        </p:txBody>
      </p:sp>
      <p:sp>
        <p:nvSpPr>
          <p:cNvPr id="334" name="Google Shape;334;p47"/>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101600" marR="101600" rtl="0" algn="r">
              <a:spcBef>
                <a:spcPts val="0"/>
              </a:spcBef>
              <a:spcAft>
                <a:spcPts val="0"/>
              </a:spcAft>
              <a:buClr>
                <a:schemeClr val="dk1"/>
              </a:buClr>
              <a:buSzPts val="1100"/>
              <a:buFont typeface="Arial"/>
              <a:buNone/>
            </a:pPr>
            <a:r>
              <a:rPr b="1" lang="nl" sz="1500">
                <a:solidFill>
                  <a:srgbClr val="2B2B2B"/>
                </a:solidFill>
                <a:latin typeface="Open Sans"/>
                <a:ea typeface="Open Sans"/>
                <a:cs typeface="Open Sans"/>
                <a:sym typeface="Open Sans"/>
              </a:rPr>
              <a:t>CHEDI VS KEMPINSKI VS RITZ CARLTON, AL BUSTAN PALACE VS SHANGRI-LA</a:t>
            </a:r>
            <a:endParaRPr b="1" sz="1500">
              <a:solidFill>
                <a:srgbClr val="2B2B2B"/>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nl" sz="1400">
                <a:solidFill>
                  <a:srgbClr val="707070"/>
                </a:solidFill>
                <a:highlight>
                  <a:srgbClr val="FFFFFF"/>
                </a:highlight>
                <a:latin typeface="Open Sans"/>
                <a:ea typeface="Open Sans"/>
                <a:cs typeface="Open Sans"/>
                <a:sym typeface="Open Sans"/>
              </a:rPr>
              <a:t>Beste voor  couples:</a:t>
            </a:r>
            <a:r>
              <a:rPr lang="nl" sz="1400">
                <a:solidFill>
                  <a:srgbClr val="707070"/>
                </a:solidFill>
                <a:highlight>
                  <a:srgbClr val="FFFFFF"/>
                </a:highlight>
                <a:latin typeface="Open Sans"/>
                <a:ea typeface="Open Sans"/>
                <a:cs typeface="Open Sans"/>
                <a:sym typeface="Open Sans"/>
              </a:rPr>
              <a:t> Shangri-La Al Husn:  adults only strand en The Chedi vanwege de sfeer en de prachtige zwembaden (2 ervan zijn adults only).</a:t>
            </a:r>
            <a:endParaRPr sz="14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nl" sz="1400">
                <a:solidFill>
                  <a:srgbClr val="707070"/>
                </a:solidFill>
                <a:highlight>
                  <a:srgbClr val="FFFFFF"/>
                </a:highlight>
                <a:latin typeface="Open Sans"/>
                <a:ea typeface="Open Sans"/>
                <a:cs typeface="Open Sans"/>
                <a:sym typeface="Open Sans"/>
              </a:rPr>
              <a:t>Beste voor families:</a:t>
            </a:r>
            <a:r>
              <a:rPr lang="nl" sz="1400">
                <a:solidFill>
                  <a:srgbClr val="707070"/>
                </a:solidFill>
                <a:highlight>
                  <a:srgbClr val="FFFFFF"/>
                </a:highlight>
                <a:latin typeface="Open Sans"/>
                <a:ea typeface="Open Sans"/>
                <a:cs typeface="Open Sans"/>
                <a:sym typeface="Open Sans"/>
              </a:rPr>
              <a:t> Kempinski, brand new, maar Al Bustan heeft prachtige lagoons en je kunt vanuit je kamer zo het zwembad inlopen</a:t>
            </a:r>
            <a:endParaRPr sz="14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nl" sz="1400">
                <a:solidFill>
                  <a:srgbClr val="707070"/>
                </a:solidFill>
                <a:highlight>
                  <a:srgbClr val="FFFFFF"/>
                </a:highlight>
                <a:latin typeface="Open Sans"/>
                <a:ea typeface="Open Sans"/>
                <a:cs typeface="Open Sans"/>
                <a:sym typeface="Open Sans"/>
              </a:rPr>
              <a:t>Beste strand:</a:t>
            </a:r>
            <a:r>
              <a:rPr lang="nl" sz="1400">
                <a:solidFill>
                  <a:srgbClr val="707070"/>
                </a:solidFill>
                <a:highlight>
                  <a:srgbClr val="FFFFFF"/>
                </a:highlight>
                <a:latin typeface="Open Sans"/>
                <a:ea typeface="Open Sans"/>
                <a:cs typeface="Open Sans"/>
                <a:sym typeface="Open Sans"/>
              </a:rPr>
              <a:t> Al Bustan Palace by Ritz Carlton &amp; Shangri-La Al Husn</a:t>
            </a:r>
            <a:endParaRPr sz="14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nl" sz="1400">
                <a:solidFill>
                  <a:srgbClr val="707070"/>
                </a:solidFill>
                <a:highlight>
                  <a:srgbClr val="FFFFFF"/>
                </a:highlight>
                <a:latin typeface="Open Sans"/>
                <a:ea typeface="Open Sans"/>
                <a:cs typeface="Open Sans"/>
                <a:sym typeface="Open Sans"/>
              </a:rPr>
              <a:t>Beste restaurants:</a:t>
            </a:r>
            <a:r>
              <a:rPr lang="nl" sz="1400">
                <a:solidFill>
                  <a:srgbClr val="707070"/>
                </a:solidFill>
                <a:highlight>
                  <a:srgbClr val="FFFFFF"/>
                </a:highlight>
                <a:latin typeface="Open Sans"/>
                <a:ea typeface="Open Sans"/>
                <a:cs typeface="Open Sans"/>
                <a:sym typeface="Open Sans"/>
              </a:rPr>
              <a:t>  The Chedi</a:t>
            </a:r>
            <a:endParaRPr sz="14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nl" sz="1400">
                <a:solidFill>
                  <a:srgbClr val="707070"/>
                </a:solidFill>
                <a:highlight>
                  <a:srgbClr val="FFFFFF"/>
                </a:highlight>
                <a:latin typeface="Open Sans"/>
                <a:ea typeface="Open Sans"/>
                <a:cs typeface="Open Sans"/>
                <a:sym typeface="Open Sans"/>
              </a:rPr>
              <a:t>Beste club lounge: </a:t>
            </a:r>
            <a:r>
              <a:rPr lang="nl" sz="1400">
                <a:solidFill>
                  <a:srgbClr val="707070"/>
                </a:solidFill>
                <a:highlight>
                  <a:srgbClr val="FFFFFF"/>
                </a:highlight>
                <a:latin typeface="Open Sans"/>
                <a:ea typeface="Open Sans"/>
                <a:cs typeface="Open Sans"/>
                <a:sym typeface="Open Sans"/>
              </a:rPr>
              <a:t>Kempinski &amp;  The Chedi </a:t>
            </a:r>
            <a:endParaRPr sz="14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400">
                <a:solidFill>
                  <a:srgbClr val="2B2B2B"/>
                </a:solidFill>
                <a:latin typeface="Open Sans"/>
                <a:ea typeface="Open Sans"/>
                <a:cs typeface="Open Sans"/>
                <a:sym typeface="Open Sans"/>
              </a:rPr>
              <a:t>Beste Kamers: </a:t>
            </a:r>
            <a:r>
              <a:rPr lang="nl" sz="1400">
                <a:solidFill>
                  <a:srgbClr val="2B2B2B"/>
                </a:solidFill>
                <a:latin typeface="Open Sans"/>
                <a:ea typeface="Open Sans"/>
                <a:cs typeface="Open Sans"/>
                <a:sym typeface="Open Sans"/>
              </a:rPr>
              <a:t>Kempinski (nieuw) maar design: The Chedi</a:t>
            </a:r>
            <a:endParaRPr sz="1400">
              <a:solidFill>
                <a:srgbClr val="2B2B2B"/>
              </a:solidFill>
              <a:latin typeface="Open Sans"/>
              <a:ea typeface="Open Sans"/>
              <a:cs typeface="Open Sans"/>
              <a:sym typeface="Open Sans"/>
            </a:endParaRPr>
          </a:p>
          <a:p>
            <a:pPr indent="0" lvl="0" marL="0" rtl="0" algn="l">
              <a:spcBef>
                <a:spcPts val="1600"/>
              </a:spcBef>
              <a:spcAft>
                <a:spcPts val="0"/>
              </a:spcAft>
              <a:buNone/>
            </a:pPr>
            <a:r>
              <a:rPr b="1" lang="nl" sz="1400">
                <a:solidFill>
                  <a:srgbClr val="707070"/>
                </a:solidFill>
                <a:highlight>
                  <a:srgbClr val="FFFFFF"/>
                </a:highlight>
                <a:latin typeface="Open Sans"/>
                <a:ea typeface="Open Sans"/>
                <a:cs typeface="Open Sans"/>
                <a:sym typeface="Open Sans"/>
              </a:rPr>
              <a:t>Beste zwembad:</a:t>
            </a:r>
            <a:r>
              <a:rPr lang="nl" sz="1400">
                <a:solidFill>
                  <a:srgbClr val="707070"/>
                </a:solidFill>
                <a:highlight>
                  <a:srgbClr val="FFFFFF"/>
                </a:highlight>
                <a:latin typeface="Open Sans"/>
                <a:ea typeface="Open Sans"/>
                <a:cs typeface="Open Sans"/>
                <a:sym typeface="Open Sans"/>
              </a:rPr>
              <a:t> Shangri-La Al Husn:  adults only zwembad en The Chedi vanwege de sfeer en de prachtige zwembaden (2 ervan zijn adults only).</a:t>
            </a:r>
            <a:endParaRPr sz="14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600">
              <a:solidFill>
                <a:srgbClr val="2B2B2B"/>
              </a:solidFill>
              <a:latin typeface="Open Sans"/>
              <a:ea typeface="Open Sans"/>
              <a:cs typeface="Open Sans"/>
              <a:sym typeface="Open Sans"/>
            </a:endParaRPr>
          </a:p>
          <a:p>
            <a:pPr indent="0" lvl="0" marL="0" rtl="0" algn="l">
              <a:spcBef>
                <a:spcPts val="1600"/>
              </a:spcBef>
              <a:spcAft>
                <a:spcPts val="1600"/>
              </a:spcAft>
              <a:buNone/>
            </a:pPr>
            <a:r>
              <a:t/>
            </a:r>
            <a:endParaRPr sz="1050">
              <a:solidFill>
                <a:srgbClr val="707070"/>
              </a:solidFill>
              <a:highlight>
                <a:srgbClr val="FFFFFF"/>
              </a:highlight>
              <a:latin typeface="Montserrat"/>
              <a:ea typeface="Montserrat"/>
              <a:cs typeface="Montserrat"/>
              <a:sym typeface="Montserrat"/>
            </a:endParaRPr>
          </a:p>
        </p:txBody>
      </p:sp>
      <p:pic>
        <p:nvPicPr>
          <p:cNvPr id="335" name="Google Shape;335;p47"/>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336" name="Google Shape;336;p47"/>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sz="2400">
                <a:solidFill>
                  <a:srgbClr val="0000FF"/>
                </a:solidFill>
                <a:latin typeface="Open Sans"/>
                <a:ea typeface="Open Sans"/>
                <a:cs typeface="Open Sans"/>
                <a:sym typeface="Open Sans"/>
              </a:rPr>
              <a:t>Beste</a:t>
            </a:r>
            <a:endParaRPr sz="2400">
              <a:solidFill>
                <a:srgbClr val="0000FF"/>
              </a:solidFill>
              <a:latin typeface="Open Sans"/>
              <a:ea typeface="Open Sans"/>
              <a:cs typeface="Open Sans"/>
              <a:sym typeface="Open Sans"/>
            </a:endParaRPr>
          </a:p>
        </p:txBody>
      </p:sp>
      <p:sp>
        <p:nvSpPr>
          <p:cNvPr id="342" name="Google Shape;342;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1600">
                <a:solidFill>
                  <a:srgbClr val="707070"/>
                </a:solidFill>
                <a:highlight>
                  <a:srgbClr val="FFFFFF"/>
                </a:highlight>
                <a:latin typeface="Open Sans"/>
                <a:ea typeface="Open Sans"/>
                <a:cs typeface="Open Sans"/>
                <a:sym typeface="Open Sans"/>
              </a:rPr>
              <a:t>B</a:t>
            </a:r>
            <a:r>
              <a:rPr b="1" lang="nl" sz="1600">
                <a:solidFill>
                  <a:srgbClr val="707070"/>
                </a:solidFill>
                <a:highlight>
                  <a:srgbClr val="FFFFFF"/>
                </a:highlight>
                <a:latin typeface="Open Sans"/>
                <a:ea typeface="Open Sans"/>
                <a:cs typeface="Open Sans"/>
                <a:sym typeface="Open Sans"/>
              </a:rPr>
              <a:t>este zwembad:</a:t>
            </a:r>
            <a:r>
              <a:rPr lang="nl" sz="1600">
                <a:solidFill>
                  <a:srgbClr val="707070"/>
                </a:solidFill>
                <a:highlight>
                  <a:srgbClr val="FFFFFF"/>
                </a:highlight>
                <a:latin typeface="Open Sans"/>
                <a:ea typeface="Open Sans"/>
                <a:cs typeface="Open Sans"/>
                <a:sym typeface="Open Sans"/>
              </a:rPr>
              <a:t> Shangri-La Al Husn:  adults only zwembad en The Chedi vanwege de sfeer en de prachtige zwembaden (2 ervan zijn adults only).</a:t>
            </a:r>
            <a:endParaRPr sz="16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nl" sz="1600">
                <a:solidFill>
                  <a:srgbClr val="707070"/>
                </a:solidFill>
                <a:highlight>
                  <a:srgbClr val="FFFFFF"/>
                </a:highlight>
                <a:latin typeface="Open Sans"/>
                <a:ea typeface="Open Sans"/>
                <a:cs typeface="Open Sans"/>
                <a:sym typeface="Open Sans"/>
              </a:rPr>
              <a:t>Beste voor families:</a:t>
            </a:r>
            <a:r>
              <a:rPr lang="nl" sz="1600">
                <a:solidFill>
                  <a:srgbClr val="707070"/>
                </a:solidFill>
                <a:highlight>
                  <a:srgbClr val="FFFFFF"/>
                </a:highlight>
                <a:latin typeface="Open Sans"/>
                <a:ea typeface="Open Sans"/>
                <a:cs typeface="Open Sans"/>
                <a:sym typeface="Open Sans"/>
              </a:rPr>
              <a:t> Kempinski, brand new, maar Al Bustan heeft prachtige lagoons en je kunt vanuit je kamer zo het zwembad inlopen</a:t>
            </a:r>
            <a:endParaRPr sz="16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nl" sz="1600">
                <a:solidFill>
                  <a:srgbClr val="707070"/>
                </a:solidFill>
                <a:highlight>
                  <a:srgbClr val="FFFFFF"/>
                </a:highlight>
                <a:latin typeface="Open Sans"/>
                <a:ea typeface="Open Sans"/>
                <a:cs typeface="Open Sans"/>
                <a:sym typeface="Open Sans"/>
              </a:rPr>
              <a:t>Beste strand:</a:t>
            </a:r>
            <a:r>
              <a:rPr lang="nl" sz="1600">
                <a:solidFill>
                  <a:srgbClr val="707070"/>
                </a:solidFill>
                <a:highlight>
                  <a:srgbClr val="FFFFFF"/>
                </a:highlight>
                <a:latin typeface="Open Sans"/>
                <a:ea typeface="Open Sans"/>
                <a:cs typeface="Open Sans"/>
                <a:sym typeface="Open Sans"/>
              </a:rPr>
              <a:t> Al Bustan Palace by Ritz Carlton &amp; Shangri-La Al Husn</a:t>
            </a:r>
            <a:endParaRPr sz="16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nl" sz="1600">
                <a:solidFill>
                  <a:srgbClr val="707070"/>
                </a:solidFill>
                <a:highlight>
                  <a:srgbClr val="FFFFFF"/>
                </a:highlight>
                <a:latin typeface="Open Sans"/>
                <a:ea typeface="Open Sans"/>
                <a:cs typeface="Open Sans"/>
                <a:sym typeface="Open Sans"/>
              </a:rPr>
              <a:t>Beste restaurants:</a:t>
            </a:r>
            <a:r>
              <a:rPr lang="nl" sz="1600">
                <a:solidFill>
                  <a:srgbClr val="707070"/>
                </a:solidFill>
                <a:highlight>
                  <a:srgbClr val="FFFFFF"/>
                </a:highlight>
                <a:latin typeface="Open Sans"/>
                <a:ea typeface="Open Sans"/>
                <a:cs typeface="Open Sans"/>
                <a:sym typeface="Open Sans"/>
              </a:rPr>
              <a:t>  The Chedi</a:t>
            </a:r>
            <a:endParaRPr sz="16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600">
                <a:solidFill>
                  <a:srgbClr val="707070"/>
                </a:solidFill>
                <a:highlight>
                  <a:srgbClr val="FFFFFF"/>
                </a:highlight>
                <a:latin typeface="Open Sans"/>
                <a:ea typeface="Open Sans"/>
                <a:cs typeface="Open Sans"/>
                <a:sym typeface="Open Sans"/>
              </a:rPr>
              <a:t>Beste club lounge: </a:t>
            </a:r>
            <a:r>
              <a:rPr lang="nl" sz="1600">
                <a:solidFill>
                  <a:srgbClr val="707070"/>
                </a:solidFill>
                <a:highlight>
                  <a:srgbClr val="FFFFFF"/>
                </a:highlight>
                <a:latin typeface="Open Sans"/>
                <a:ea typeface="Open Sans"/>
                <a:cs typeface="Open Sans"/>
                <a:sym typeface="Open Sans"/>
              </a:rPr>
              <a:t>Kempinski &amp;  The Chedi </a:t>
            </a:r>
            <a:endParaRPr sz="1600">
              <a:solidFill>
                <a:srgbClr val="70707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600">
                <a:solidFill>
                  <a:srgbClr val="2B2B2B"/>
                </a:solidFill>
                <a:latin typeface="Open Sans"/>
                <a:ea typeface="Open Sans"/>
                <a:cs typeface="Open Sans"/>
                <a:sym typeface="Open Sans"/>
              </a:rPr>
              <a:t>Beste Kamers: </a:t>
            </a:r>
            <a:r>
              <a:rPr lang="nl" sz="1600">
                <a:solidFill>
                  <a:srgbClr val="2B2B2B"/>
                </a:solidFill>
                <a:latin typeface="Open Sans"/>
                <a:ea typeface="Open Sans"/>
                <a:cs typeface="Open Sans"/>
                <a:sym typeface="Open Sans"/>
              </a:rPr>
              <a:t>Kempinski</a:t>
            </a:r>
            <a:endParaRPr sz="1600">
              <a:solidFill>
                <a:srgbClr val="2B2B2B"/>
              </a:solidFill>
              <a:latin typeface="Open Sans"/>
              <a:ea typeface="Open Sans"/>
              <a:cs typeface="Open Sans"/>
              <a:sym typeface="Open Sans"/>
            </a:endParaRPr>
          </a:p>
          <a:p>
            <a:pPr indent="0" lvl="0" marL="0" rtl="0" algn="l">
              <a:spcBef>
                <a:spcPts val="1600"/>
              </a:spcBef>
              <a:spcAft>
                <a:spcPts val="0"/>
              </a:spcAft>
              <a:buNone/>
            </a:pPr>
            <a:r>
              <a:t/>
            </a:r>
            <a:endParaRPr sz="1600">
              <a:solidFill>
                <a:srgbClr val="707070"/>
              </a:solidFill>
              <a:latin typeface="Open Sans"/>
              <a:ea typeface="Open Sans"/>
              <a:cs typeface="Open Sans"/>
              <a:sym typeface="Open Sans"/>
            </a:endParaRPr>
          </a:p>
          <a:p>
            <a:pPr indent="0" lvl="0" marL="0" rtl="0" algn="l">
              <a:spcBef>
                <a:spcPts val="1900"/>
              </a:spcBef>
              <a:spcAft>
                <a:spcPts val="1600"/>
              </a:spcAft>
              <a:buNone/>
            </a:pPr>
            <a:r>
              <a:t/>
            </a:r>
            <a:endParaRPr sz="1600">
              <a:solidFill>
                <a:srgbClr val="707070"/>
              </a:solidFill>
              <a:highlight>
                <a:srgbClr val="FFFFFF"/>
              </a:highlight>
              <a:latin typeface="Open Sans"/>
              <a:ea typeface="Open Sans"/>
              <a:cs typeface="Open Sans"/>
              <a:sym typeface="Open Sans"/>
            </a:endParaRPr>
          </a:p>
        </p:txBody>
      </p:sp>
      <p:pic>
        <p:nvPicPr>
          <p:cNvPr id="343" name="Google Shape;343;p48"/>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344" name="Google Shape;344;p48"/>
          <p:cNvPicPr preferRelativeResize="0"/>
          <p:nvPr/>
        </p:nvPicPr>
        <p:blipFill>
          <a:blip r:embed="rId4">
            <a:alphaModFix/>
          </a:blip>
          <a:stretch>
            <a:fillRect/>
          </a:stretch>
        </p:blipFill>
        <p:spPr>
          <a:xfrm>
            <a:off x="6791313" y="-12"/>
            <a:ext cx="2352675" cy="676275"/>
          </a:xfrm>
          <a:prstGeom prst="rect">
            <a:avLst/>
          </a:prstGeom>
          <a:noFill/>
          <a:ln>
            <a:noFill/>
          </a:ln>
        </p:spPr>
      </p:pic>
      <p:pic>
        <p:nvPicPr>
          <p:cNvPr id="345" name="Google Shape;345;p48"/>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3000">
                <a:solidFill>
                  <a:srgbClr val="0000FF"/>
                </a:solidFill>
                <a:latin typeface="Open Sans"/>
                <a:ea typeface="Open Sans"/>
                <a:cs typeface="Open Sans"/>
                <a:sym typeface="Open Sans"/>
              </a:rPr>
              <a:t>Chedi Muscat 5*</a:t>
            </a:r>
            <a:endParaRPr b="1" sz="3000">
              <a:solidFill>
                <a:srgbClr val="0000FF"/>
              </a:solidFill>
              <a:latin typeface="Open Sans"/>
              <a:ea typeface="Open Sans"/>
              <a:cs typeface="Open Sans"/>
              <a:sym typeface="Open Sans"/>
            </a:endParaRPr>
          </a:p>
        </p:txBody>
      </p:sp>
      <p:sp>
        <p:nvSpPr>
          <p:cNvPr id="351" name="Google Shape;351;p49"/>
          <p:cNvSpPr txBox="1"/>
          <p:nvPr>
            <p:ph idx="1" type="body"/>
          </p:nvPr>
        </p:nvSpPr>
        <p:spPr>
          <a:xfrm>
            <a:off x="311700" y="1069350"/>
            <a:ext cx="4450200" cy="40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808080"/>
                </a:solidFill>
                <a:highlight>
                  <a:srgbClr val="FFFFFF"/>
                </a:highlight>
                <a:latin typeface="Open Sans"/>
                <a:ea typeface="Open Sans"/>
                <a:cs typeface="Open Sans"/>
                <a:sym typeface="Open Sans"/>
              </a:rPr>
              <a:t>Waarom dit hotel</a:t>
            </a:r>
            <a:endParaRPr b="1">
              <a:solidFill>
                <a:srgbClr val="808080"/>
              </a:solidFill>
              <a:highlight>
                <a:srgbClr val="FFFFFF"/>
              </a:highlight>
              <a:latin typeface="Open Sans"/>
              <a:ea typeface="Open Sans"/>
              <a:cs typeface="Open Sans"/>
              <a:sym typeface="Open Sans"/>
            </a:endParaRPr>
          </a:p>
          <a:p>
            <a:pPr indent="-330200" lvl="0" marL="457200" rtl="0" algn="l">
              <a:spcBef>
                <a:spcPts val="1600"/>
              </a:spcBef>
              <a:spcAft>
                <a:spcPts val="0"/>
              </a:spcAft>
              <a:buClr>
                <a:srgbClr val="000000"/>
              </a:buClr>
              <a:buSzPts val="1600"/>
              <a:buFont typeface="Open Sans"/>
              <a:buChar char="-"/>
            </a:pPr>
            <a:r>
              <a:rPr lang="nl" sz="1600">
                <a:solidFill>
                  <a:srgbClr val="000000"/>
                </a:solidFill>
                <a:highlight>
                  <a:srgbClr val="FFFFFF"/>
                </a:highlight>
                <a:latin typeface="Open Sans"/>
                <a:ea typeface="Open Sans"/>
                <a:cs typeface="Open Sans"/>
                <a:sym typeface="Open Sans"/>
              </a:rPr>
              <a:t>Oase van rust</a:t>
            </a:r>
            <a:endParaRPr sz="1600">
              <a:solidFill>
                <a:srgbClr val="000000"/>
              </a:solidFill>
              <a:highlight>
                <a:srgbClr val="FFFFFF"/>
              </a:highlight>
              <a:latin typeface="Open Sans"/>
              <a:ea typeface="Open Sans"/>
              <a:cs typeface="Open Sans"/>
              <a:sym typeface="Open Sans"/>
            </a:endParaRPr>
          </a:p>
          <a:p>
            <a:pPr indent="-330200" lvl="0" marL="457200" rtl="0" algn="l">
              <a:spcBef>
                <a:spcPts val="0"/>
              </a:spcBef>
              <a:spcAft>
                <a:spcPts val="0"/>
              </a:spcAft>
              <a:buClr>
                <a:srgbClr val="000000"/>
              </a:buClr>
              <a:buSzPts val="1600"/>
              <a:buFont typeface="Open Sans"/>
              <a:buChar char="-"/>
            </a:pPr>
            <a:r>
              <a:rPr lang="nl" sz="1600">
                <a:solidFill>
                  <a:srgbClr val="000000"/>
                </a:solidFill>
                <a:highlight>
                  <a:srgbClr val="FFFFFF"/>
                </a:highlight>
                <a:latin typeface="Open Sans"/>
                <a:ea typeface="Open Sans"/>
                <a:cs typeface="Open Sans"/>
                <a:sym typeface="Open Sans"/>
              </a:rPr>
              <a:t>Sprookje van 1001 nacht </a:t>
            </a:r>
            <a:endParaRPr sz="1600">
              <a:solidFill>
                <a:srgbClr val="000000"/>
              </a:solidFill>
              <a:highlight>
                <a:srgbClr val="FFFFFF"/>
              </a:highlight>
              <a:latin typeface="Open Sans"/>
              <a:ea typeface="Open Sans"/>
              <a:cs typeface="Open Sans"/>
              <a:sym typeface="Open Sans"/>
            </a:endParaRPr>
          </a:p>
          <a:p>
            <a:pPr indent="-330200" lvl="0" marL="457200" rtl="0" algn="l">
              <a:spcBef>
                <a:spcPts val="0"/>
              </a:spcBef>
              <a:spcAft>
                <a:spcPts val="0"/>
              </a:spcAft>
              <a:buClr>
                <a:srgbClr val="000000"/>
              </a:buClr>
              <a:buSzPts val="1600"/>
              <a:buFont typeface="Open Sans"/>
              <a:buChar char="-"/>
            </a:pPr>
            <a:r>
              <a:rPr lang="nl" sz="1600">
                <a:solidFill>
                  <a:srgbClr val="000000"/>
                </a:solidFill>
                <a:highlight>
                  <a:srgbClr val="FFFFFF"/>
                </a:highlight>
                <a:latin typeface="Open Sans"/>
                <a:ea typeface="Open Sans"/>
                <a:cs typeface="Open Sans"/>
                <a:sym typeface="Open Sans"/>
              </a:rPr>
              <a:t>De inrichting is een mix van Omani architectuur met zen-invloeden en de ambiance is zeer elegant.</a:t>
            </a:r>
            <a:endParaRPr sz="1600">
              <a:solidFill>
                <a:srgbClr val="000000"/>
              </a:solidFill>
              <a:highlight>
                <a:srgbClr val="FFFFFF"/>
              </a:highlight>
              <a:latin typeface="Open Sans"/>
              <a:ea typeface="Open Sans"/>
              <a:cs typeface="Open Sans"/>
              <a:sym typeface="Open Sans"/>
            </a:endParaRPr>
          </a:p>
          <a:p>
            <a:pPr indent="-330200" lvl="0" marL="457200" rtl="0" algn="l">
              <a:spcBef>
                <a:spcPts val="0"/>
              </a:spcBef>
              <a:spcAft>
                <a:spcPts val="0"/>
              </a:spcAft>
              <a:buClr>
                <a:srgbClr val="000000"/>
              </a:buClr>
              <a:buSzPts val="1600"/>
              <a:buFont typeface="Open Sans"/>
              <a:buChar char="-"/>
            </a:pPr>
            <a:r>
              <a:rPr lang="nl" sz="1600">
                <a:solidFill>
                  <a:srgbClr val="000000"/>
                </a:solidFill>
                <a:highlight>
                  <a:srgbClr val="FFFFFF"/>
                </a:highlight>
                <a:latin typeface="Open Sans"/>
                <a:ea typeface="Open Sans"/>
                <a:cs typeface="Open Sans"/>
                <a:sym typeface="Open Sans"/>
              </a:rPr>
              <a:t>Heerlijk uitgebreid ontbijt </a:t>
            </a:r>
            <a:endParaRPr sz="1600">
              <a:solidFill>
                <a:srgbClr val="000000"/>
              </a:solidFill>
              <a:highlight>
                <a:srgbClr val="FFFFFF"/>
              </a:highlight>
              <a:latin typeface="Open Sans"/>
              <a:ea typeface="Open Sans"/>
              <a:cs typeface="Open Sans"/>
              <a:sym typeface="Open Sans"/>
            </a:endParaRPr>
          </a:p>
          <a:p>
            <a:pPr indent="-317500" lvl="0" marL="457200" rtl="0" algn="l">
              <a:spcBef>
                <a:spcPts val="0"/>
              </a:spcBef>
              <a:spcAft>
                <a:spcPts val="0"/>
              </a:spcAft>
              <a:buClr>
                <a:srgbClr val="000000"/>
              </a:buClr>
              <a:buSzPts val="1400"/>
              <a:buFont typeface="Open Sans"/>
              <a:buChar char="-"/>
            </a:pPr>
            <a:r>
              <a:rPr lang="nl" sz="1600">
                <a:solidFill>
                  <a:srgbClr val="000000"/>
                </a:solidFill>
                <a:highlight>
                  <a:srgbClr val="FFFFFF"/>
                </a:highlight>
                <a:latin typeface="Open Sans"/>
                <a:ea typeface="Open Sans"/>
                <a:cs typeface="Open Sans"/>
                <a:sym typeface="Open Sans"/>
              </a:rPr>
              <a:t>Drie verschillende zwembaden te vinden en de meest indrukwekkende is natuurlijk het zwembad van 100 meter lang.</a:t>
            </a:r>
            <a:r>
              <a:rPr lang="nl" sz="1400">
                <a:solidFill>
                  <a:srgbClr val="000000"/>
                </a:solidFill>
                <a:highlight>
                  <a:srgbClr val="FFFFFF"/>
                </a:highlight>
                <a:latin typeface="Open Sans"/>
                <a:ea typeface="Open Sans"/>
                <a:cs typeface="Open Sans"/>
                <a:sym typeface="Open Sans"/>
              </a:rPr>
              <a:t> </a:t>
            </a:r>
            <a:endParaRPr sz="1400">
              <a:solidFill>
                <a:srgbClr val="000000"/>
              </a:solidFill>
              <a:latin typeface="Open Sans"/>
              <a:ea typeface="Open Sans"/>
              <a:cs typeface="Open Sans"/>
              <a:sym typeface="Open Sans"/>
            </a:endParaRPr>
          </a:p>
        </p:txBody>
      </p:sp>
      <p:pic>
        <p:nvPicPr>
          <p:cNvPr id="352" name="Google Shape;352;p49"/>
          <p:cNvPicPr preferRelativeResize="0"/>
          <p:nvPr/>
        </p:nvPicPr>
        <p:blipFill>
          <a:blip r:embed="rId3">
            <a:alphaModFix/>
          </a:blip>
          <a:stretch>
            <a:fillRect/>
          </a:stretch>
        </p:blipFill>
        <p:spPr>
          <a:xfrm>
            <a:off x="0" y="0"/>
            <a:ext cx="796925" cy="796925"/>
          </a:xfrm>
          <a:prstGeom prst="rect">
            <a:avLst/>
          </a:prstGeom>
          <a:noFill/>
          <a:ln>
            <a:noFill/>
          </a:ln>
        </p:spPr>
      </p:pic>
      <p:pic>
        <p:nvPicPr>
          <p:cNvPr id="353" name="Google Shape;353;p49"/>
          <p:cNvPicPr preferRelativeResize="0"/>
          <p:nvPr/>
        </p:nvPicPr>
        <p:blipFill>
          <a:blip r:embed="rId4">
            <a:alphaModFix/>
          </a:blip>
          <a:stretch>
            <a:fillRect/>
          </a:stretch>
        </p:blipFill>
        <p:spPr>
          <a:xfrm>
            <a:off x="5066700" y="1069350"/>
            <a:ext cx="4077300" cy="4056500"/>
          </a:xfrm>
          <a:prstGeom prst="rect">
            <a:avLst/>
          </a:prstGeom>
          <a:noFill/>
          <a:ln>
            <a:noFill/>
          </a:ln>
        </p:spPr>
      </p:pic>
      <p:pic>
        <p:nvPicPr>
          <p:cNvPr id="354" name="Google Shape;354;p49"/>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61" name="Google Shape;361;p5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1"/>
          <p:cNvSpPr txBox="1"/>
          <p:nvPr>
            <p:ph type="title"/>
          </p:nvPr>
        </p:nvSpPr>
        <p:spPr>
          <a:xfrm>
            <a:off x="796925" y="445025"/>
            <a:ext cx="605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latin typeface="Open Sans"/>
                <a:ea typeface="Open Sans"/>
                <a:cs typeface="Open Sans"/>
                <a:sym typeface="Open Sans"/>
              </a:rPr>
              <a:t>Al Bustan Ritz Carlton-</a:t>
            </a:r>
            <a:r>
              <a:rPr b="1" lang="nl" sz="2400">
                <a:solidFill>
                  <a:srgbClr val="0000FF"/>
                </a:solidFill>
                <a:latin typeface="Open Sans"/>
                <a:ea typeface="Open Sans"/>
                <a:cs typeface="Open Sans"/>
                <a:sym typeface="Open Sans"/>
              </a:rPr>
              <a:t> Muscat</a:t>
            </a:r>
            <a:endParaRPr b="1" sz="2400">
              <a:solidFill>
                <a:srgbClr val="0000FF"/>
              </a:solidFill>
              <a:latin typeface="Open Sans"/>
              <a:ea typeface="Open Sans"/>
              <a:cs typeface="Open Sans"/>
              <a:sym typeface="Open Sans"/>
            </a:endParaRPr>
          </a:p>
        </p:txBody>
      </p:sp>
      <p:sp>
        <p:nvSpPr>
          <p:cNvPr id="367" name="Google Shape;367;p51"/>
          <p:cNvSpPr txBox="1"/>
          <p:nvPr>
            <p:ph idx="1" type="body"/>
          </p:nvPr>
        </p:nvSpPr>
        <p:spPr>
          <a:xfrm>
            <a:off x="364725" y="1017725"/>
            <a:ext cx="4450200" cy="40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1"/>
                </a:solidFill>
                <a:highlight>
                  <a:srgbClr val="FFFFFF"/>
                </a:highlight>
                <a:latin typeface="Open Sans"/>
                <a:ea typeface="Open Sans"/>
                <a:cs typeface="Open Sans"/>
                <a:sym typeface="Open Sans"/>
              </a:rPr>
              <a:t>Al Bustan Palace, A Ritz Carlton Hotel is een waar icoon in Muscat. </a:t>
            </a:r>
            <a:endParaRPr sz="1600">
              <a:solidFill>
                <a:schemeClr val="dk1"/>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nl" sz="1600">
                <a:solidFill>
                  <a:schemeClr val="dk1"/>
                </a:solidFill>
                <a:highlight>
                  <a:srgbClr val="FFFFFF"/>
                </a:highlight>
                <a:latin typeface="Open Sans"/>
                <a:ea typeface="Open Sans"/>
                <a:cs typeface="Open Sans"/>
                <a:sym typeface="Open Sans"/>
              </a:rPr>
              <a:t>Zodra u hier binnenloopt, bent u direct onder de indruk van de imposante lobby. Dat kan ook niet anders; de </a:t>
            </a:r>
            <a:r>
              <a:rPr b="1" lang="nl" sz="1600">
                <a:solidFill>
                  <a:schemeClr val="dk1"/>
                </a:solidFill>
                <a:highlight>
                  <a:srgbClr val="FFFFFF"/>
                </a:highlight>
                <a:latin typeface="Open Sans"/>
                <a:ea typeface="Open Sans"/>
                <a:cs typeface="Open Sans"/>
                <a:sym typeface="Open Sans"/>
              </a:rPr>
              <a:t>prachtige mozaïeken</a:t>
            </a:r>
            <a:r>
              <a:rPr lang="nl" sz="1600">
                <a:solidFill>
                  <a:schemeClr val="dk1"/>
                </a:solidFill>
                <a:highlight>
                  <a:srgbClr val="FFFFFF"/>
                </a:highlight>
                <a:latin typeface="Open Sans"/>
                <a:ea typeface="Open Sans"/>
                <a:cs typeface="Open Sans"/>
                <a:sym typeface="Open Sans"/>
              </a:rPr>
              <a:t>, metershoge plafonds en enorme glimmende kroonluchter doet ieders adem even stokken.</a:t>
            </a:r>
            <a:endParaRPr sz="1600">
              <a:solidFill>
                <a:schemeClr val="dk1"/>
              </a:solidFill>
              <a:highlight>
                <a:srgbClr val="FFFFFF"/>
              </a:highlight>
              <a:latin typeface="Open Sans"/>
              <a:ea typeface="Open Sans"/>
              <a:cs typeface="Open Sans"/>
              <a:sym typeface="Open Sans"/>
            </a:endParaRPr>
          </a:p>
          <a:p>
            <a:pPr indent="0" lvl="0" marL="0" rtl="0" algn="l">
              <a:spcBef>
                <a:spcPts val="1600"/>
              </a:spcBef>
              <a:spcAft>
                <a:spcPts val="1600"/>
              </a:spcAft>
              <a:buNone/>
            </a:pPr>
            <a:r>
              <a:rPr lang="nl" sz="1600">
                <a:solidFill>
                  <a:schemeClr val="dk1"/>
                </a:solidFill>
                <a:highlight>
                  <a:srgbClr val="FFFFFF"/>
                </a:highlight>
                <a:latin typeface="Open Sans"/>
                <a:ea typeface="Open Sans"/>
                <a:cs typeface="Open Sans"/>
                <a:sym typeface="Open Sans"/>
              </a:rPr>
              <a:t>Binnen de muren van het hotel vind je </a:t>
            </a:r>
            <a:r>
              <a:rPr b="1" lang="nl" sz="1600">
                <a:solidFill>
                  <a:schemeClr val="dk1"/>
                </a:solidFill>
                <a:highlight>
                  <a:srgbClr val="FFFFFF"/>
                </a:highlight>
                <a:latin typeface="Open Sans"/>
                <a:ea typeface="Open Sans"/>
                <a:cs typeface="Open Sans"/>
                <a:sym typeface="Open Sans"/>
              </a:rPr>
              <a:t>7 restaurants</a:t>
            </a:r>
            <a:r>
              <a:rPr lang="nl" sz="1600">
                <a:solidFill>
                  <a:schemeClr val="dk1"/>
                </a:solidFill>
                <a:highlight>
                  <a:srgbClr val="FFFFFF"/>
                </a:highlight>
                <a:latin typeface="Open Sans"/>
                <a:ea typeface="Open Sans"/>
                <a:cs typeface="Open Sans"/>
                <a:sym typeface="Open Sans"/>
              </a:rPr>
              <a:t>, stuk voor stuk met een eigen keuken.</a:t>
            </a:r>
            <a:endParaRPr sz="1600">
              <a:solidFill>
                <a:schemeClr val="dk1"/>
              </a:solidFill>
              <a:highlight>
                <a:srgbClr val="FFFFFF"/>
              </a:highlight>
              <a:latin typeface="Open Sans"/>
              <a:ea typeface="Open Sans"/>
              <a:cs typeface="Open Sans"/>
              <a:sym typeface="Open Sans"/>
            </a:endParaRPr>
          </a:p>
        </p:txBody>
      </p:sp>
      <p:pic>
        <p:nvPicPr>
          <p:cNvPr id="368" name="Google Shape;368;p51"/>
          <p:cNvPicPr preferRelativeResize="0"/>
          <p:nvPr/>
        </p:nvPicPr>
        <p:blipFill>
          <a:blip r:embed="rId3">
            <a:alphaModFix/>
          </a:blip>
          <a:stretch>
            <a:fillRect/>
          </a:stretch>
        </p:blipFill>
        <p:spPr>
          <a:xfrm>
            <a:off x="0" y="0"/>
            <a:ext cx="796925" cy="796925"/>
          </a:xfrm>
          <a:prstGeom prst="rect">
            <a:avLst/>
          </a:prstGeom>
          <a:noFill/>
          <a:ln>
            <a:noFill/>
          </a:ln>
        </p:spPr>
      </p:pic>
      <p:pic>
        <p:nvPicPr>
          <p:cNvPr id="369" name="Google Shape;369;p51"/>
          <p:cNvPicPr preferRelativeResize="0"/>
          <p:nvPr/>
        </p:nvPicPr>
        <p:blipFill>
          <a:blip r:embed="rId4">
            <a:alphaModFix/>
          </a:blip>
          <a:stretch>
            <a:fillRect/>
          </a:stretch>
        </p:blipFill>
        <p:spPr>
          <a:xfrm>
            <a:off x="4967325" y="1170125"/>
            <a:ext cx="4024276" cy="3973375"/>
          </a:xfrm>
          <a:prstGeom prst="rect">
            <a:avLst/>
          </a:prstGeom>
          <a:noFill/>
          <a:ln>
            <a:noFill/>
          </a:ln>
        </p:spPr>
      </p:pic>
      <p:pic>
        <p:nvPicPr>
          <p:cNvPr id="370" name="Google Shape;370;p51"/>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sz="2300">
                <a:solidFill>
                  <a:srgbClr val="0000FF"/>
                </a:solidFill>
                <a:highlight>
                  <a:srgbClr val="FFFFFF"/>
                </a:highlight>
                <a:latin typeface="Open Sans"/>
                <a:ea typeface="Open Sans"/>
                <a:cs typeface="Open Sans"/>
                <a:sym typeface="Open Sans"/>
              </a:rPr>
              <a:t> </a:t>
            </a:r>
            <a:endParaRPr b="1">
              <a:highlight>
                <a:srgbClr val="FFFFFF"/>
              </a:highlight>
              <a:latin typeface="Open Sans"/>
              <a:ea typeface="Open Sans"/>
              <a:cs typeface="Open Sans"/>
              <a:sym typeface="Open Sans"/>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373A3C"/>
              </a:solidFill>
              <a:highlight>
                <a:srgbClr val="FFFFFF"/>
              </a:highlight>
              <a:latin typeface="Open Sans"/>
              <a:ea typeface="Open Sans"/>
              <a:cs typeface="Open Sans"/>
              <a:sym typeface="Open Sans"/>
            </a:endParaRPr>
          </a:p>
          <a:p>
            <a:pPr indent="0" lvl="0" marL="0" rtl="0" algn="l">
              <a:spcBef>
                <a:spcPts val="1600"/>
              </a:spcBef>
              <a:spcAft>
                <a:spcPts val="1600"/>
              </a:spcAft>
              <a:buNone/>
            </a:pPr>
            <a:r>
              <a:t/>
            </a:r>
            <a:endParaRPr sz="1200">
              <a:solidFill>
                <a:srgbClr val="373A3C"/>
              </a:solidFill>
              <a:highlight>
                <a:srgbClr val="FFFFFF"/>
              </a:highlight>
              <a:latin typeface="Open Sans"/>
              <a:ea typeface="Open Sans"/>
              <a:cs typeface="Open Sans"/>
              <a:sym typeface="Open Sans"/>
            </a:endParaRPr>
          </a:p>
        </p:txBody>
      </p:sp>
      <p:pic>
        <p:nvPicPr>
          <p:cNvPr id="82" name="Google Shape;82;p16"/>
          <p:cNvPicPr preferRelativeResize="0"/>
          <p:nvPr/>
        </p:nvPicPr>
        <p:blipFill>
          <a:blip r:embed="rId3">
            <a:alphaModFix/>
          </a:blip>
          <a:stretch>
            <a:fillRect/>
          </a:stretch>
        </p:blipFill>
        <p:spPr>
          <a:xfrm>
            <a:off x="6791313" y="-12"/>
            <a:ext cx="2352675" cy="676275"/>
          </a:xfrm>
          <a:prstGeom prst="rect">
            <a:avLst/>
          </a:prstGeom>
          <a:noFill/>
          <a:ln>
            <a:noFill/>
          </a:ln>
        </p:spPr>
      </p:pic>
      <p:pic>
        <p:nvPicPr>
          <p:cNvPr id="83" name="Google Shape;83;p16"/>
          <p:cNvPicPr preferRelativeResize="0"/>
          <p:nvPr/>
        </p:nvPicPr>
        <p:blipFill>
          <a:blip r:embed="rId4">
            <a:alphaModFix/>
          </a:blip>
          <a:stretch>
            <a:fillRect/>
          </a:stretch>
        </p:blipFill>
        <p:spPr>
          <a:xfrm>
            <a:off x="132550" y="0"/>
            <a:ext cx="817400" cy="817400"/>
          </a:xfrm>
          <a:prstGeom prst="rect">
            <a:avLst/>
          </a:prstGeom>
          <a:noFill/>
          <a:ln>
            <a:noFill/>
          </a:ln>
          <a:effectLst>
            <a:outerShdw blurRad="57150" rotWithShape="0" algn="bl" dir="5400000" dist="19050">
              <a:srgbClr val="000000">
                <a:alpha val="50000"/>
              </a:srgbClr>
            </a:outerShdw>
          </a:effectLst>
        </p:spPr>
      </p:pic>
      <p:pic>
        <p:nvPicPr>
          <p:cNvPr id="84" name="Google Shape;84;p16"/>
          <p:cNvPicPr preferRelativeResize="0"/>
          <p:nvPr/>
        </p:nvPicPr>
        <p:blipFill>
          <a:blip r:embed="rId5">
            <a:alphaModFix/>
          </a:blip>
          <a:stretch>
            <a:fillRect/>
          </a:stretch>
        </p:blipFill>
        <p:spPr>
          <a:xfrm>
            <a:off x="0" y="0"/>
            <a:ext cx="9144000" cy="61946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7" name="Google Shape;377;p5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53"/>
          <p:cNvSpPr txBox="1"/>
          <p:nvPr>
            <p:ph type="title"/>
          </p:nvPr>
        </p:nvSpPr>
        <p:spPr>
          <a:xfrm>
            <a:off x="796925" y="445025"/>
            <a:ext cx="605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highlight>
                  <a:srgbClr val="FFFFFF"/>
                </a:highlight>
                <a:latin typeface="Open Sans"/>
                <a:ea typeface="Open Sans"/>
                <a:cs typeface="Open Sans"/>
                <a:sym typeface="Open Sans"/>
              </a:rPr>
              <a:t>Shangri-La Al Husn Resort &amp; Spa </a:t>
            </a:r>
            <a:endParaRPr b="1" sz="2400">
              <a:solidFill>
                <a:srgbClr val="0000FF"/>
              </a:solidFill>
              <a:latin typeface="Open Sans"/>
              <a:ea typeface="Open Sans"/>
              <a:cs typeface="Open Sans"/>
              <a:sym typeface="Open Sans"/>
            </a:endParaRPr>
          </a:p>
        </p:txBody>
      </p:sp>
      <p:sp>
        <p:nvSpPr>
          <p:cNvPr id="383" name="Google Shape;383;p53"/>
          <p:cNvSpPr txBox="1"/>
          <p:nvPr>
            <p:ph idx="1" type="body"/>
          </p:nvPr>
        </p:nvSpPr>
        <p:spPr>
          <a:xfrm>
            <a:off x="364725" y="1017725"/>
            <a:ext cx="4450200" cy="40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rgbClr val="000000"/>
                </a:solidFill>
                <a:highlight>
                  <a:srgbClr val="FFFFFF"/>
                </a:highlight>
                <a:latin typeface="Open Sans"/>
                <a:ea typeface="Open Sans"/>
                <a:cs typeface="Open Sans"/>
                <a:sym typeface="Open Sans"/>
              </a:rPr>
              <a:t>Al Husn betekent "kasteel" in het Arabisch en definieert het concept van dit resort. </a:t>
            </a:r>
            <a:endParaRPr sz="16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nl" sz="1600">
                <a:solidFill>
                  <a:srgbClr val="000000"/>
                </a:solidFill>
                <a:highlight>
                  <a:srgbClr val="FFFFFF"/>
                </a:highlight>
                <a:latin typeface="Open Sans"/>
                <a:ea typeface="Open Sans"/>
                <a:cs typeface="Open Sans"/>
                <a:sym typeface="Open Sans"/>
              </a:rPr>
              <a:t>Moorse en Omani architecturale elementen combineren met het rijke erfgoed van het Sultanaat van Oman, weerspiegeld in sterke culturele referenties door het hele decor.</a:t>
            </a:r>
            <a:endParaRPr sz="16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1600"/>
              </a:spcAft>
              <a:buNone/>
            </a:pPr>
            <a:r>
              <a:rPr lang="nl" sz="1600">
                <a:solidFill>
                  <a:srgbClr val="000000"/>
                </a:solidFill>
                <a:highlight>
                  <a:srgbClr val="FFFFFF"/>
                </a:highlight>
                <a:latin typeface="Open Sans"/>
                <a:ea typeface="Open Sans"/>
                <a:cs typeface="Open Sans"/>
                <a:sym typeface="Open Sans"/>
              </a:rPr>
              <a:t>4 restaurants met heerlijke Arabische en internationale gerechten en 2 lounges met premium avond cocktails.</a:t>
            </a:r>
            <a:endParaRPr sz="1600">
              <a:solidFill>
                <a:srgbClr val="000000"/>
              </a:solidFill>
              <a:highlight>
                <a:srgbClr val="FFFFFF"/>
              </a:highlight>
              <a:latin typeface="Open Sans"/>
              <a:ea typeface="Open Sans"/>
              <a:cs typeface="Open Sans"/>
              <a:sym typeface="Open Sans"/>
            </a:endParaRPr>
          </a:p>
        </p:txBody>
      </p:sp>
      <p:pic>
        <p:nvPicPr>
          <p:cNvPr id="384" name="Google Shape;384;p53"/>
          <p:cNvPicPr preferRelativeResize="0"/>
          <p:nvPr/>
        </p:nvPicPr>
        <p:blipFill>
          <a:blip r:embed="rId3">
            <a:alphaModFix/>
          </a:blip>
          <a:stretch>
            <a:fillRect/>
          </a:stretch>
        </p:blipFill>
        <p:spPr>
          <a:xfrm>
            <a:off x="0" y="0"/>
            <a:ext cx="796925" cy="796925"/>
          </a:xfrm>
          <a:prstGeom prst="rect">
            <a:avLst/>
          </a:prstGeom>
          <a:noFill/>
          <a:ln>
            <a:noFill/>
          </a:ln>
        </p:spPr>
      </p:pic>
      <p:pic>
        <p:nvPicPr>
          <p:cNvPr id="385" name="Google Shape;385;p53"/>
          <p:cNvPicPr preferRelativeResize="0"/>
          <p:nvPr/>
        </p:nvPicPr>
        <p:blipFill>
          <a:blip r:embed="rId4">
            <a:alphaModFix/>
          </a:blip>
          <a:stretch>
            <a:fillRect/>
          </a:stretch>
        </p:blipFill>
        <p:spPr>
          <a:xfrm>
            <a:off x="4967325" y="1170125"/>
            <a:ext cx="4176676" cy="3973375"/>
          </a:xfrm>
          <a:prstGeom prst="rect">
            <a:avLst/>
          </a:prstGeom>
          <a:noFill/>
          <a:ln>
            <a:noFill/>
          </a:ln>
        </p:spPr>
      </p:pic>
      <p:pic>
        <p:nvPicPr>
          <p:cNvPr id="386" name="Google Shape;386;p53"/>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93" name="Google Shape;393;p54"/>
          <p:cNvPicPr preferRelativeResize="0"/>
          <p:nvPr/>
        </p:nvPicPr>
        <p:blipFill>
          <a:blip r:embed="rId3">
            <a:alphaModFix/>
          </a:blip>
          <a:stretch>
            <a:fillRect/>
          </a:stretch>
        </p:blipFill>
        <p:spPr>
          <a:xfrm>
            <a:off x="0" y="0"/>
            <a:ext cx="9180626"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5"/>
          <p:cNvSpPr txBox="1"/>
          <p:nvPr>
            <p:ph type="title"/>
          </p:nvPr>
        </p:nvSpPr>
        <p:spPr>
          <a:xfrm>
            <a:off x="796925" y="445025"/>
            <a:ext cx="605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highlight>
                  <a:srgbClr val="FFFFFF"/>
                </a:highlight>
                <a:latin typeface="Open Sans"/>
                <a:ea typeface="Open Sans"/>
                <a:cs typeface="Open Sans"/>
                <a:sym typeface="Open Sans"/>
              </a:rPr>
              <a:t>Kempinski</a:t>
            </a:r>
            <a:endParaRPr b="1" sz="2400">
              <a:solidFill>
                <a:srgbClr val="0000FF"/>
              </a:solidFill>
              <a:latin typeface="Open Sans"/>
              <a:ea typeface="Open Sans"/>
              <a:cs typeface="Open Sans"/>
              <a:sym typeface="Open Sans"/>
            </a:endParaRPr>
          </a:p>
        </p:txBody>
      </p:sp>
      <p:sp>
        <p:nvSpPr>
          <p:cNvPr id="399" name="Google Shape;399;p55"/>
          <p:cNvSpPr txBox="1"/>
          <p:nvPr>
            <p:ph idx="1" type="body"/>
          </p:nvPr>
        </p:nvSpPr>
        <p:spPr>
          <a:xfrm>
            <a:off x="364725" y="1017725"/>
            <a:ext cx="4450200" cy="40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rgbClr val="000105"/>
                </a:solidFill>
                <a:highlight>
                  <a:srgbClr val="FFFFFF"/>
                </a:highlight>
                <a:latin typeface="Open Sans"/>
                <a:ea typeface="Open Sans"/>
                <a:cs typeface="Open Sans"/>
                <a:sym typeface="Open Sans"/>
              </a:rPr>
              <a:t>Langs een strand van 2 km lang, biedt dit hotel een harmonieuze mix van moderne en Omaanse inrichting. Op loopafstand van de moderne wijk Al Mouj nabij promenade ‘The Walk’ met winkels, restaurants en jachthaven. </a:t>
            </a:r>
            <a:endParaRPr sz="1600">
              <a:solidFill>
                <a:srgbClr val="000105"/>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nl" sz="1600">
                <a:solidFill>
                  <a:srgbClr val="000105"/>
                </a:solidFill>
                <a:highlight>
                  <a:srgbClr val="FFFFFF"/>
                </a:highlight>
                <a:latin typeface="Open Sans"/>
                <a:ea typeface="Open Sans"/>
                <a:cs typeface="Open Sans"/>
                <a:sym typeface="Open Sans"/>
              </a:rPr>
              <a:t>Op 5 km van de prestigieuze 18-holes golfbaan Al Mouj, ontworpen door Greg Norman. </a:t>
            </a:r>
            <a:endParaRPr sz="1600">
              <a:solidFill>
                <a:srgbClr val="000105"/>
              </a:solidFill>
              <a:highlight>
                <a:srgbClr val="FFFFFF"/>
              </a:highlight>
              <a:latin typeface="Open Sans"/>
              <a:ea typeface="Open Sans"/>
              <a:cs typeface="Open Sans"/>
              <a:sym typeface="Open Sans"/>
            </a:endParaRPr>
          </a:p>
          <a:p>
            <a:pPr indent="0" lvl="0" marL="0" rtl="0" algn="l">
              <a:spcBef>
                <a:spcPts val="1600"/>
              </a:spcBef>
              <a:spcAft>
                <a:spcPts val="1600"/>
              </a:spcAft>
              <a:buNone/>
            </a:pPr>
            <a:r>
              <a:rPr lang="nl" sz="1600">
                <a:solidFill>
                  <a:srgbClr val="000105"/>
                </a:solidFill>
                <a:highlight>
                  <a:srgbClr val="FFFFFF"/>
                </a:highlight>
                <a:latin typeface="Open Sans"/>
                <a:ea typeface="Open Sans"/>
                <a:cs typeface="Open Sans"/>
                <a:sym typeface="Open Sans"/>
              </a:rPr>
              <a:t>Het hotel biedt ongeëvenaarde lifestyle, een uitstekend aanbod aan restaurants en elegante accommodatie</a:t>
            </a:r>
            <a:endParaRPr sz="1600">
              <a:solidFill>
                <a:srgbClr val="000000"/>
              </a:solidFill>
              <a:highlight>
                <a:srgbClr val="FFFFFF"/>
              </a:highlight>
              <a:latin typeface="Open Sans"/>
              <a:ea typeface="Open Sans"/>
              <a:cs typeface="Open Sans"/>
              <a:sym typeface="Open Sans"/>
            </a:endParaRPr>
          </a:p>
        </p:txBody>
      </p:sp>
      <p:pic>
        <p:nvPicPr>
          <p:cNvPr id="400" name="Google Shape;400;p55"/>
          <p:cNvPicPr preferRelativeResize="0"/>
          <p:nvPr/>
        </p:nvPicPr>
        <p:blipFill>
          <a:blip r:embed="rId3">
            <a:alphaModFix/>
          </a:blip>
          <a:stretch>
            <a:fillRect/>
          </a:stretch>
        </p:blipFill>
        <p:spPr>
          <a:xfrm>
            <a:off x="0" y="0"/>
            <a:ext cx="796925" cy="796925"/>
          </a:xfrm>
          <a:prstGeom prst="rect">
            <a:avLst/>
          </a:prstGeom>
          <a:noFill/>
          <a:ln>
            <a:noFill/>
          </a:ln>
        </p:spPr>
      </p:pic>
      <p:pic>
        <p:nvPicPr>
          <p:cNvPr id="401" name="Google Shape;401;p55"/>
          <p:cNvPicPr preferRelativeResize="0"/>
          <p:nvPr/>
        </p:nvPicPr>
        <p:blipFill>
          <a:blip r:embed="rId4">
            <a:alphaModFix/>
          </a:blip>
          <a:stretch>
            <a:fillRect/>
          </a:stretch>
        </p:blipFill>
        <p:spPr>
          <a:xfrm>
            <a:off x="4967325" y="1170125"/>
            <a:ext cx="4024274" cy="3390100"/>
          </a:xfrm>
          <a:prstGeom prst="rect">
            <a:avLst/>
          </a:prstGeom>
          <a:noFill/>
          <a:ln>
            <a:noFill/>
          </a:ln>
        </p:spPr>
      </p:pic>
      <p:pic>
        <p:nvPicPr>
          <p:cNvPr id="402" name="Google Shape;402;p55"/>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9" name="Google Shape;409;p56"/>
          <p:cNvPicPr preferRelativeResize="0"/>
          <p:nvPr/>
        </p:nvPicPr>
        <p:blipFill>
          <a:blip r:embed="rId3">
            <a:alphaModFix/>
          </a:blip>
          <a:stretch>
            <a:fillRect/>
          </a:stretch>
        </p:blipFill>
        <p:spPr>
          <a:xfrm>
            <a:off x="0" y="0"/>
            <a:ext cx="9143998" cy="51435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a:solidFill>
                  <a:srgbClr val="0000FF"/>
                </a:solidFill>
                <a:latin typeface="Open Sans"/>
                <a:ea typeface="Open Sans"/>
                <a:cs typeface="Open Sans"/>
                <a:sym typeface="Open Sans"/>
              </a:rPr>
              <a:t>Voorbeeld reis Oman</a:t>
            </a:r>
            <a:endParaRPr b="1">
              <a:solidFill>
                <a:srgbClr val="0000FF"/>
              </a:solidFill>
              <a:latin typeface="Open Sans"/>
              <a:ea typeface="Open Sans"/>
              <a:cs typeface="Open Sans"/>
              <a:sym typeface="Open Sans"/>
            </a:endParaRPr>
          </a:p>
        </p:txBody>
      </p:sp>
      <p:sp>
        <p:nvSpPr>
          <p:cNvPr id="415" name="Google Shape;415;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sz="1600">
                <a:solidFill>
                  <a:srgbClr val="000000"/>
                </a:solidFill>
                <a:highlight>
                  <a:srgbClr val="FFFFFF"/>
                </a:highlight>
                <a:latin typeface="Open Sans"/>
                <a:ea typeface="Open Sans"/>
                <a:cs typeface="Open Sans"/>
                <a:sym typeface="Open Sans"/>
              </a:rPr>
              <a:t>1. Begin je Oman rondreis in Muscat</a:t>
            </a:r>
            <a:endParaRPr b="1" sz="1600">
              <a:solidFill>
                <a:srgbClr val="000000"/>
              </a:solidFill>
              <a:highlight>
                <a:srgbClr val="FFFFFF"/>
              </a:highlight>
              <a:latin typeface="Open Sans"/>
              <a:ea typeface="Open Sans"/>
              <a:cs typeface="Open Sans"/>
              <a:sym typeface="Open Sans"/>
            </a:endParaRPr>
          </a:p>
          <a:p>
            <a:pPr indent="-330200" lvl="0" marL="457200" rtl="0" algn="l">
              <a:spcBef>
                <a:spcPts val="2200"/>
              </a:spcBef>
              <a:spcAft>
                <a:spcPts val="0"/>
              </a:spcAft>
              <a:buClr>
                <a:srgbClr val="000000"/>
              </a:buClr>
              <a:buSzPts val="1600"/>
              <a:buFont typeface="Open Sans"/>
              <a:buChar char="○"/>
            </a:pPr>
            <a:r>
              <a:rPr lang="nl" sz="1600">
                <a:solidFill>
                  <a:srgbClr val="000000"/>
                </a:solidFill>
                <a:highlight>
                  <a:srgbClr val="FFFFFF"/>
                </a:highlight>
                <a:latin typeface="Open Sans"/>
                <a:ea typeface="Open Sans"/>
                <a:cs typeface="Open Sans"/>
                <a:sym typeface="Open Sans"/>
              </a:rPr>
              <a:t>Grand Mosque in Muscat</a:t>
            </a:r>
            <a:endParaRPr sz="1600">
              <a:solidFill>
                <a:srgbClr val="000000"/>
              </a:solidFill>
              <a:highlight>
                <a:srgbClr val="FFFFFF"/>
              </a:highlight>
              <a:latin typeface="Open Sans"/>
              <a:ea typeface="Open Sans"/>
              <a:cs typeface="Open Sans"/>
              <a:sym typeface="Open Sans"/>
            </a:endParaRPr>
          </a:p>
          <a:p>
            <a:pPr indent="-330200" lvl="0" marL="457200" rtl="0" algn="l">
              <a:spcBef>
                <a:spcPts val="0"/>
              </a:spcBef>
              <a:spcAft>
                <a:spcPts val="0"/>
              </a:spcAft>
              <a:buClr>
                <a:srgbClr val="000000"/>
              </a:buClr>
              <a:buSzPts val="1600"/>
              <a:buFont typeface="Open Sans"/>
              <a:buChar char="○"/>
            </a:pPr>
            <a:r>
              <a:rPr lang="nl" sz="1600">
                <a:solidFill>
                  <a:srgbClr val="000000"/>
                </a:solidFill>
                <a:highlight>
                  <a:srgbClr val="FFFFFF"/>
                </a:highlight>
                <a:latin typeface="Open Sans"/>
                <a:ea typeface="Open Sans"/>
                <a:cs typeface="Open Sans"/>
                <a:sym typeface="Open Sans"/>
              </a:rPr>
              <a:t>Souq van Mutrah</a:t>
            </a:r>
            <a:endParaRPr sz="1600">
              <a:solidFill>
                <a:srgbClr val="000000"/>
              </a:solidFill>
              <a:highlight>
                <a:srgbClr val="FFFFFF"/>
              </a:highlight>
              <a:latin typeface="Open Sans"/>
              <a:ea typeface="Open Sans"/>
              <a:cs typeface="Open Sans"/>
              <a:sym typeface="Open Sans"/>
            </a:endParaRPr>
          </a:p>
          <a:p>
            <a:pPr indent="-330200" lvl="0" marL="457200" rtl="0" algn="l">
              <a:spcBef>
                <a:spcPts val="0"/>
              </a:spcBef>
              <a:spcAft>
                <a:spcPts val="0"/>
              </a:spcAft>
              <a:buClr>
                <a:srgbClr val="000000"/>
              </a:buClr>
              <a:buSzPts val="1600"/>
              <a:buFont typeface="Open Sans"/>
              <a:buChar char="○"/>
            </a:pPr>
            <a:r>
              <a:rPr lang="nl" sz="1600">
                <a:solidFill>
                  <a:srgbClr val="000000"/>
                </a:solidFill>
                <a:highlight>
                  <a:srgbClr val="FFFFFF"/>
                </a:highlight>
                <a:latin typeface="Open Sans"/>
                <a:ea typeface="Open Sans"/>
                <a:cs typeface="Open Sans"/>
                <a:sym typeface="Open Sans"/>
              </a:rPr>
              <a:t>Royal Opera House</a:t>
            </a:r>
            <a:endParaRPr sz="1600">
              <a:solidFill>
                <a:srgbClr val="000000"/>
              </a:solidFill>
              <a:highlight>
                <a:srgbClr val="FFFFFF"/>
              </a:highlight>
              <a:latin typeface="Open Sans"/>
              <a:ea typeface="Open Sans"/>
              <a:cs typeface="Open Sans"/>
              <a:sym typeface="Open Sans"/>
            </a:endParaRPr>
          </a:p>
          <a:p>
            <a:pPr indent="-330200" lvl="0" marL="457200" rtl="0" algn="l">
              <a:spcBef>
                <a:spcPts val="0"/>
              </a:spcBef>
              <a:spcAft>
                <a:spcPts val="0"/>
              </a:spcAft>
              <a:buClr>
                <a:srgbClr val="000000"/>
              </a:buClr>
              <a:buSzPts val="1600"/>
              <a:buFont typeface="Open Sans"/>
              <a:buChar char="○"/>
            </a:pPr>
            <a:r>
              <a:rPr lang="nl" sz="1600">
                <a:solidFill>
                  <a:srgbClr val="000000"/>
                </a:solidFill>
                <a:highlight>
                  <a:srgbClr val="FFFFFF"/>
                </a:highlight>
                <a:latin typeface="Open Sans"/>
                <a:ea typeface="Open Sans"/>
                <a:cs typeface="Open Sans"/>
                <a:sym typeface="Open Sans"/>
              </a:rPr>
              <a:t>Al Alam Palace in Muscat</a:t>
            </a:r>
            <a:endParaRPr sz="1600">
              <a:solidFill>
                <a:srgbClr val="000000"/>
              </a:solidFill>
              <a:highlight>
                <a:srgbClr val="FFFFFF"/>
              </a:highlight>
              <a:latin typeface="Open Sans"/>
              <a:ea typeface="Open Sans"/>
              <a:cs typeface="Open Sans"/>
              <a:sym typeface="Open Sans"/>
            </a:endParaRPr>
          </a:p>
          <a:p>
            <a:pPr indent="0" lvl="0" marL="0" rtl="0" algn="l">
              <a:spcBef>
                <a:spcPts val="2200"/>
              </a:spcBef>
              <a:spcAft>
                <a:spcPts val="0"/>
              </a:spcAft>
              <a:buNone/>
            </a:pPr>
            <a:r>
              <a:rPr b="1" lang="nl" sz="1600">
                <a:solidFill>
                  <a:srgbClr val="000000"/>
                </a:solidFill>
                <a:highlight>
                  <a:srgbClr val="FFFFFF"/>
                </a:highlight>
                <a:latin typeface="Open Sans"/>
                <a:ea typeface="Open Sans"/>
                <a:cs typeface="Open Sans"/>
                <a:sym typeface="Open Sans"/>
              </a:rPr>
              <a:t>2. Via het Hajar Gebergte naar Jebel Shams</a:t>
            </a:r>
            <a:endParaRPr b="1" sz="1600">
              <a:solidFill>
                <a:srgbClr val="000000"/>
              </a:solidFill>
              <a:highlight>
                <a:srgbClr val="FFFFFF"/>
              </a:highlight>
              <a:latin typeface="Open Sans"/>
              <a:ea typeface="Open Sans"/>
              <a:cs typeface="Open Sans"/>
              <a:sym typeface="Open Sans"/>
            </a:endParaRPr>
          </a:p>
          <a:p>
            <a:pPr indent="0" lvl="0" marL="0" rtl="0" algn="just">
              <a:spcBef>
                <a:spcPts val="800"/>
              </a:spcBef>
              <a:spcAft>
                <a:spcPts val="0"/>
              </a:spcAft>
              <a:buNone/>
            </a:pPr>
            <a:r>
              <a:rPr lang="nl" sz="1600">
                <a:solidFill>
                  <a:srgbClr val="000000"/>
                </a:solidFill>
                <a:highlight>
                  <a:srgbClr val="FFFFFF"/>
                </a:highlight>
                <a:latin typeface="Open Sans"/>
                <a:ea typeface="Open Sans"/>
                <a:cs typeface="Open Sans"/>
                <a:sym typeface="Open Sans"/>
              </a:rPr>
              <a:t>Zodra je het Hajar Gebergte inrijdt, veranderen de goede snelwegen ineens in ruige dirt roads. Via een off-road route doorkruis je een rauw landschap en kun je stoppen bij waanzinnige viewpoints. </a:t>
            </a:r>
            <a:endParaRPr sz="1600">
              <a:solidFill>
                <a:srgbClr val="000000"/>
              </a:solidFill>
              <a:highlight>
                <a:srgbClr val="FFFFFF"/>
              </a:highlight>
              <a:latin typeface="Open Sans"/>
              <a:ea typeface="Open Sans"/>
              <a:cs typeface="Open Sans"/>
              <a:sym typeface="Open Sans"/>
            </a:endParaRPr>
          </a:p>
          <a:p>
            <a:pPr indent="0" lvl="0" marL="0" rtl="0" algn="l">
              <a:spcBef>
                <a:spcPts val="1100"/>
              </a:spcBef>
              <a:spcAft>
                <a:spcPts val="1600"/>
              </a:spcAft>
              <a:buNone/>
            </a:pPr>
            <a:r>
              <a:t/>
            </a:r>
            <a:endParaRPr sz="1600">
              <a:solidFill>
                <a:srgbClr val="000000"/>
              </a:solidFill>
              <a:latin typeface="Open Sans"/>
              <a:ea typeface="Open Sans"/>
              <a:cs typeface="Open Sans"/>
              <a:sym typeface="Open Sans"/>
            </a:endParaRPr>
          </a:p>
        </p:txBody>
      </p:sp>
      <p:pic>
        <p:nvPicPr>
          <p:cNvPr id="416" name="Google Shape;416;p57"/>
          <p:cNvPicPr preferRelativeResize="0"/>
          <p:nvPr/>
        </p:nvPicPr>
        <p:blipFill>
          <a:blip r:embed="rId3">
            <a:alphaModFix/>
          </a:blip>
          <a:stretch>
            <a:fillRect/>
          </a:stretch>
        </p:blipFill>
        <p:spPr>
          <a:xfrm>
            <a:off x="0" y="0"/>
            <a:ext cx="796925" cy="796925"/>
          </a:xfrm>
          <a:prstGeom prst="rect">
            <a:avLst/>
          </a:prstGeom>
          <a:noFill/>
          <a:ln>
            <a:noFill/>
          </a:ln>
        </p:spPr>
      </p:pic>
      <p:pic>
        <p:nvPicPr>
          <p:cNvPr id="417" name="Google Shape;417;p57"/>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a:solidFill>
                  <a:srgbClr val="0000FF"/>
                </a:solidFill>
                <a:latin typeface="Open Sans"/>
                <a:ea typeface="Open Sans"/>
                <a:cs typeface="Open Sans"/>
                <a:sym typeface="Open Sans"/>
              </a:rPr>
              <a:t>Jebel Shams</a:t>
            </a:r>
            <a:endParaRPr b="1">
              <a:solidFill>
                <a:srgbClr val="0000FF"/>
              </a:solidFill>
              <a:latin typeface="Open Sans"/>
              <a:ea typeface="Open Sans"/>
              <a:cs typeface="Open Sans"/>
              <a:sym typeface="Open Sans"/>
            </a:endParaRPr>
          </a:p>
        </p:txBody>
      </p:sp>
      <p:sp>
        <p:nvSpPr>
          <p:cNvPr id="423" name="Google Shape;423;p58"/>
          <p:cNvSpPr txBox="1"/>
          <p:nvPr>
            <p:ph idx="1" type="body"/>
          </p:nvPr>
        </p:nvSpPr>
        <p:spPr>
          <a:xfrm>
            <a:off x="249825" y="111712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nl" sz="1600">
                <a:solidFill>
                  <a:srgbClr val="000000"/>
                </a:solidFill>
                <a:highlight>
                  <a:srgbClr val="FFFFFF"/>
                </a:highlight>
                <a:latin typeface="Open Sans"/>
                <a:ea typeface="Open Sans"/>
                <a:cs typeface="Open Sans"/>
                <a:sym typeface="Open Sans"/>
              </a:rPr>
              <a:t>Tijdens de autorit kun je stoppen bij mooie plekken zoals het </a:t>
            </a:r>
            <a:r>
              <a:rPr b="1" lang="nl" sz="1600">
                <a:solidFill>
                  <a:srgbClr val="000000"/>
                </a:solidFill>
                <a:highlight>
                  <a:srgbClr val="FFFFFF"/>
                </a:highlight>
                <a:latin typeface="Open Sans"/>
                <a:ea typeface="Open Sans"/>
                <a:cs typeface="Open Sans"/>
                <a:sym typeface="Open Sans"/>
              </a:rPr>
              <a:t>Nakhal Fort</a:t>
            </a:r>
            <a:r>
              <a:rPr lang="nl" sz="1600">
                <a:solidFill>
                  <a:srgbClr val="000000"/>
                </a:solidFill>
                <a:highlight>
                  <a:srgbClr val="FFFFFF"/>
                </a:highlight>
                <a:latin typeface="Open Sans"/>
                <a:ea typeface="Open Sans"/>
                <a:cs typeface="Open Sans"/>
                <a:sym typeface="Open Sans"/>
              </a:rPr>
              <a:t> en de warmwaterbronnen die hier dichtbij liggen, de </a:t>
            </a:r>
            <a:r>
              <a:rPr b="1" lang="nl" sz="1600">
                <a:solidFill>
                  <a:srgbClr val="000000"/>
                </a:solidFill>
                <a:highlight>
                  <a:srgbClr val="FFFFFF"/>
                </a:highlight>
                <a:latin typeface="Open Sans"/>
                <a:ea typeface="Open Sans"/>
                <a:cs typeface="Open Sans"/>
                <a:sym typeface="Open Sans"/>
              </a:rPr>
              <a:t>Al Thowarah Hot Springs</a:t>
            </a:r>
            <a:r>
              <a:rPr lang="nl" sz="1600">
                <a:solidFill>
                  <a:srgbClr val="000000"/>
                </a:solidFill>
                <a:highlight>
                  <a:srgbClr val="FFFFFF"/>
                </a:highlight>
                <a:latin typeface="Open Sans"/>
                <a:ea typeface="Open Sans"/>
                <a:cs typeface="Open Sans"/>
                <a:sym typeface="Open Sans"/>
              </a:rPr>
              <a:t>. Midden in de bergen kun je overnachten, bijvoorbeeld bij </a:t>
            </a:r>
            <a:r>
              <a:rPr b="1" lang="nl" sz="1600">
                <a:solidFill>
                  <a:srgbClr val="000000"/>
                </a:solidFill>
                <a:highlight>
                  <a:srgbClr val="FFFFFF"/>
                </a:highlight>
                <a:latin typeface="Open Sans"/>
                <a:ea typeface="Open Sans"/>
                <a:cs typeface="Open Sans"/>
                <a:sym typeface="Open Sans"/>
              </a:rPr>
              <a:t>Bait Bimah Guesthouse</a:t>
            </a:r>
            <a:r>
              <a:rPr lang="nl" sz="1600">
                <a:solidFill>
                  <a:srgbClr val="000000"/>
                </a:solidFill>
                <a:highlight>
                  <a:srgbClr val="FFFFFF"/>
                </a:highlight>
                <a:latin typeface="Open Sans"/>
                <a:ea typeface="Open Sans"/>
                <a:cs typeface="Open Sans"/>
                <a:sym typeface="Open Sans"/>
              </a:rPr>
              <a:t>, maar je kan hier ook stoppen voor een buffet lunch. </a:t>
            </a:r>
            <a:endParaRPr sz="1600">
              <a:solidFill>
                <a:srgbClr val="00000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b="1" lang="nl" sz="1600">
                <a:solidFill>
                  <a:srgbClr val="000000"/>
                </a:solidFill>
                <a:highlight>
                  <a:srgbClr val="FFFFFF"/>
                </a:highlight>
                <a:latin typeface="Open Sans"/>
                <a:ea typeface="Open Sans"/>
                <a:cs typeface="Open Sans"/>
                <a:sym typeface="Open Sans"/>
              </a:rPr>
              <a:t>Balad Sayt Village</a:t>
            </a:r>
            <a:r>
              <a:rPr lang="nl" sz="1600">
                <a:solidFill>
                  <a:srgbClr val="000000"/>
                </a:solidFill>
                <a:highlight>
                  <a:srgbClr val="FFFFFF"/>
                </a:highlight>
                <a:latin typeface="Open Sans"/>
                <a:ea typeface="Open Sans"/>
                <a:cs typeface="Open Sans"/>
                <a:sym typeface="Open Sans"/>
              </a:rPr>
              <a:t> en </a:t>
            </a:r>
            <a:r>
              <a:rPr b="1" lang="nl" sz="1600">
                <a:solidFill>
                  <a:srgbClr val="000000"/>
                </a:solidFill>
                <a:highlight>
                  <a:srgbClr val="FFFFFF"/>
                </a:highlight>
                <a:latin typeface="Open Sans"/>
                <a:ea typeface="Open Sans"/>
                <a:cs typeface="Open Sans"/>
                <a:sym typeface="Open Sans"/>
              </a:rPr>
              <a:t>Al Hamra</a:t>
            </a:r>
            <a:r>
              <a:rPr lang="nl" sz="1600">
                <a:solidFill>
                  <a:srgbClr val="000000"/>
                </a:solidFill>
                <a:highlight>
                  <a:srgbClr val="FFFFFF"/>
                </a:highlight>
                <a:latin typeface="Open Sans"/>
                <a:ea typeface="Open Sans"/>
                <a:cs typeface="Open Sans"/>
                <a:sym typeface="Open Sans"/>
              </a:rPr>
              <a:t> zijn je volgende stops, eeuwenoude bergdorpjes die je meteen doen denken aan de disneyfilm Aladdin. </a:t>
            </a:r>
            <a:endParaRPr sz="1600">
              <a:solidFill>
                <a:srgbClr val="000000"/>
              </a:solidFill>
              <a:highlight>
                <a:srgbClr val="FFFFFF"/>
              </a:highlight>
              <a:latin typeface="Open Sans"/>
              <a:ea typeface="Open Sans"/>
              <a:cs typeface="Open Sans"/>
              <a:sym typeface="Open Sans"/>
            </a:endParaRPr>
          </a:p>
          <a:p>
            <a:pPr indent="0" lvl="0" marL="0" rtl="0" algn="just">
              <a:spcBef>
                <a:spcPts val="1100"/>
              </a:spcBef>
              <a:spcAft>
                <a:spcPts val="0"/>
              </a:spcAft>
              <a:buClr>
                <a:schemeClr val="dk1"/>
              </a:buClr>
              <a:buSzPts val="1100"/>
              <a:buFont typeface="Arial"/>
              <a:buNone/>
            </a:pPr>
            <a:r>
              <a:rPr lang="nl" sz="1600">
                <a:solidFill>
                  <a:srgbClr val="000000"/>
                </a:solidFill>
                <a:highlight>
                  <a:srgbClr val="FFFFFF"/>
                </a:highlight>
                <a:latin typeface="Open Sans"/>
                <a:ea typeface="Open Sans"/>
                <a:cs typeface="Open Sans"/>
                <a:sym typeface="Open Sans"/>
              </a:rPr>
              <a:t>Voor beide dorpen liggen groene terrassen en een zee van palmbomen. Het eindpunt is uiteindelijk </a:t>
            </a:r>
            <a:r>
              <a:rPr b="1" lang="nl" sz="1600">
                <a:solidFill>
                  <a:srgbClr val="000000"/>
                </a:solidFill>
                <a:highlight>
                  <a:srgbClr val="FFFFFF"/>
                </a:highlight>
                <a:latin typeface="Open Sans"/>
                <a:ea typeface="Open Sans"/>
                <a:cs typeface="Open Sans"/>
                <a:sym typeface="Open Sans"/>
              </a:rPr>
              <a:t>Jebel Shams</a:t>
            </a:r>
            <a:r>
              <a:rPr lang="nl" sz="1600">
                <a:solidFill>
                  <a:srgbClr val="000000"/>
                </a:solidFill>
                <a:highlight>
                  <a:srgbClr val="FFFFFF"/>
                </a:highlight>
                <a:latin typeface="Open Sans"/>
                <a:ea typeface="Open Sans"/>
                <a:cs typeface="Open Sans"/>
                <a:sym typeface="Open Sans"/>
              </a:rPr>
              <a:t>, deze plek wordt ook wel de </a:t>
            </a:r>
            <a:r>
              <a:rPr b="1" lang="nl" sz="1600">
                <a:solidFill>
                  <a:srgbClr val="000000"/>
                </a:solidFill>
                <a:highlight>
                  <a:srgbClr val="FFFFFF"/>
                </a:highlight>
                <a:latin typeface="Open Sans"/>
                <a:ea typeface="Open Sans"/>
                <a:cs typeface="Open Sans"/>
                <a:sym typeface="Open Sans"/>
              </a:rPr>
              <a:t>Grand Canyon van het Midden-Oosten</a:t>
            </a:r>
            <a:r>
              <a:rPr lang="nl" sz="1600">
                <a:solidFill>
                  <a:srgbClr val="000000"/>
                </a:solidFill>
                <a:highlight>
                  <a:srgbClr val="FFFFFF"/>
                </a:highlight>
                <a:latin typeface="Open Sans"/>
                <a:ea typeface="Open Sans"/>
                <a:cs typeface="Open Sans"/>
                <a:sym typeface="Open Sans"/>
              </a:rPr>
              <a:t> genoemd. Overnachten doe je hier in tentenkampen, bv in bij Sama Heights Jebel Shams. </a:t>
            </a:r>
            <a:endParaRPr sz="1600">
              <a:solidFill>
                <a:srgbClr val="000000"/>
              </a:solidFill>
              <a:highlight>
                <a:srgbClr val="FFFFFF"/>
              </a:highlight>
              <a:latin typeface="Open Sans"/>
              <a:ea typeface="Open Sans"/>
              <a:cs typeface="Open Sans"/>
              <a:sym typeface="Open Sans"/>
            </a:endParaRPr>
          </a:p>
          <a:p>
            <a:pPr indent="0" lvl="0" marL="0" rtl="0" algn="l">
              <a:spcBef>
                <a:spcPts val="1100"/>
              </a:spcBef>
              <a:spcAft>
                <a:spcPts val="1600"/>
              </a:spcAft>
              <a:buNone/>
            </a:pPr>
            <a:r>
              <a:t/>
            </a:r>
            <a:endParaRPr sz="1600">
              <a:solidFill>
                <a:srgbClr val="000000"/>
              </a:solidFill>
              <a:latin typeface="Open Sans"/>
              <a:ea typeface="Open Sans"/>
              <a:cs typeface="Open Sans"/>
              <a:sym typeface="Open Sans"/>
            </a:endParaRPr>
          </a:p>
        </p:txBody>
      </p:sp>
      <p:pic>
        <p:nvPicPr>
          <p:cNvPr id="424" name="Google Shape;424;p58"/>
          <p:cNvPicPr preferRelativeResize="0"/>
          <p:nvPr/>
        </p:nvPicPr>
        <p:blipFill>
          <a:blip r:embed="rId3">
            <a:alphaModFix/>
          </a:blip>
          <a:stretch>
            <a:fillRect/>
          </a:stretch>
        </p:blipFill>
        <p:spPr>
          <a:xfrm>
            <a:off x="0" y="0"/>
            <a:ext cx="796925" cy="796925"/>
          </a:xfrm>
          <a:prstGeom prst="rect">
            <a:avLst/>
          </a:prstGeom>
          <a:noFill/>
          <a:ln>
            <a:noFill/>
          </a:ln>
        </p:spPr>
      </p:pic>
      <p:pic>
        <p:nvPicPr>
          <p:cNvPr id="425" name="Google Shape;425;p58"/>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32" name="Google Shape;432;p59"/>
          <p:cNvPicPr preferRelativeResize="0"/>
          <p:nvPr/>
        </p:nvPicPr>
        <p:blipFill>
          <a:blip r:embed="rId3">
            <a:alphaModFix/>
          </a:blip>
          <a:stretch>
            <a:fillRect/>
          </a:stretch>
        </p:blipFill>
        <p:spPr>
          <a:xfrm>
            <a:off x="0" y="0"/>
            <a:ext cx="9144001" cy="51434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sz="2400">
                <a:solidFill>
                  <a:srgbClr val="0000FF"/>
                </a:solidFill>
                <a:latin typeface="Open Sans"/>
                <a:ea typeface="Open Sans"/>
                <a:cs typeface="Open Sans"/>
                <a:sym typeface="Open Sans"/>
              </a:rPr>
              <a:t>Nizwa</a:t>
            </a:r>
            <a:endParaRPr sz="2400">
              <a:solidFill>
                <a:srgbClr val="0000FF"/>
              </a:solidFill>
              <a:latin typeface="Open Sans"/>
              <a:ea typeface="Open Sans"/>
              <a:cs typeface="Open Sans"/>
              <a:sym typeface="Open Sans"/>
            </a:endParaRPr>
          </a:p>
        </p:txBody>
      </p:sp>
      <p:sp>
        <p:nvSpPr>
          <p:cNvPr id="438" name="Google Shape;438;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nl">
                <a:solidFill>
                  <a:srgbClr val="808080"/>
                </a:solidFill>
                <a:highlight>
                  <a:srgbClr val="FFFFFF"/>
                </a:highlight>
                <a:latin typeface="Open Sans"/>
                <a:ea typeface="Open Sans"/>
                <a:cs typeface="Open Sans"/>
                <a:sym typeface="Open Sans"/>
              </a:rPr>
              <a:t>Nizwa is de volgende stop van deze Oman rondreis. Hier vind je verschillende bijzondere plekken. Zo kun je naar de </a:t>
            </a:r>
            <a:r>
              <a:rPr b="1" lang="nl">
                <a:solidFill>
                  <a:srgbClr val="808080"/>
                </a:solidFill>
                <a:highlight>
                  <a:srgbClr val="FFFFFF"/>
                </a:highlight>
                <a:latin typeface="Open Sans"/>
                <a:ea typeface="Open Sans"/>
                <a:cs typeface="Open Sans"/>
                <a:sym typeface="Open Sans"/>
              </a:rPr>
              <a:t>authentieke geitenmarkt</a:t>
            </a:r>
            <a:r>
              <a:rPr lang="nl">
                <a:solidFill>
                  <a:srgbClr val="808080"/>
                </a:solidFill>
                <a:highlight>
                  <a:srgbClr val="FFFFFF"/>
                </a:highlight>
                <a:latin typeface="Open Sans"/>
                <a:ea typeface="Open Sans"/>
                <a:cs typeface="Open Sans"/>
                <a:sym typeface="Open Sans"/>
              </a:rPr>
              <a:t> van Nizwa waar je locals geiten kunt zien kopen en verkopen.Op de gewone markt worden specerijen, eten, dadels en souvenirs verkocht.</a:t>
            </a:r>
            <a:endParaRPr>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Clr>
                <a:schemeClr val="dk1"/>
              </a:buClr>
              <a:buSzPts val="1100"/>
              <a:buFont typeface="Arial"/>
              <a:buNone/>
            </a:pPr>
            <a:r>
              <a:rPr lang="nl">
                <a:solidFill>
                  <a:srgbClr val="808080"/>
                </a:solidFill>
                <a:highlight>
                  <a:srgbClr val="FFFFFF"/>
                </a:highlight>
                <a:latin typeface="Open Sans"/>
                <a:ea typeface="Open Sans"/>
                <a:cs typeface="Open Sans"/>
                <a:sym typeface="Open Sans"/>
              </a:rPr>
              <a:t>Het </a:t>
            </a:r>
            <a:r>
              <a:rPr b="1" lang="nl">
                <a:solidFill>
                  <a:srgbClr val="808080"/>
                </a:solidFill>
                <a:highlight>
                  <a:srgbClr val="FFFFFF"/>
                </a:highlight>
                <a:latin typeface="Open Sans"/>
                <a:ea typeface="Open Sans"/>
                <a:cs typeface="Open Sans"/>
                <a:sym typeface="Open Sans"/>
              </a:rPr>
              <a:t>Nizwa Fort</a:t>
            </a:r>
            <a:r>
              <a:rPr lang="nl">
                <a:solidFill>
                  <a:srgbClr val="808080"/>
                </a:solidFill>
                <a:highlight>
                  <a:srgbClr val="FFFFFF"/>
                </a:highlight>
                <a:latin typeface="Open Sans"/>
                <a:ea typeface="Open Sans"/>
                <a:cs typeface="Open Sans"/>
                <a:sym typeface="Open Sans"/>
              </a:rPr>
              <a:t> is ook een plek waar je moet zijn geweest. Als je de eerder genoemde bergdorpjes al aan Aladdin deden denken, dan waan je je in het Nizwa Fort helemaal in een film. Ook hier wil je weer foto’s blijven maken, zo mooi!</a:t>
            </a:r>
            <a:endParaRPr>
              <a:solidFill>
                <a:srgbClr val="808080"/>
              </a:solidFill>
              <a:highlight>
                <a:srgbClr val="FFFFFF"/>
              </a:highlight>
              <a:latin typeface="Open Sans"/>
              <a:ea typeface="Open Sans"/>
              <a:cs typeface="Open Sans"/>
              <a:sym typeface="Open Sans"/>
            </a:endParaRPr>
          </a:p>
          <a:p>
            <a:pPr indent="0" lvl="0" marL="0" rtl="0" algn="just">
              <a:spcBef>
                <a:spcPts val="1100"/>
              </a:spcBef>
              <a:spcAft>
                <a:spcPts val="0"/>
              </a:spcAft>
              <a:buClr>
                <a:schemeClr val="dk1"/>
              </a:buClr>
              <a:buSzPts val="1100"/>
              <a:buFont typeface="Arial"/>
              <a:buNone/>
            </a:pPr>
            <a:r>
              <a:t/>
            </a:r>
            <a:endParaRPr>
              <a:solidFill>
                <a:srgbClr val="808080"/>
              </a:solidFill>
              <a:highlight>
                <a:srgbClr val="FFFFFF"/>
              </a:highlight>
              <a:latin typeface="Open Sans"/>
              <a:ea typeface="Open Sans"/>
              <a:cs typeface="Open Sans"/>
              <a:sym typeface="Open Sans"/>
            </a:endParaRPr>
          </a:p>
          <a:p>
            <a:pPr indent="0" lvl="0" marL="0" rtl="0" algn="l">
              <a:spcBef>
                <a:spcPts val="1100"/>
              </a:spcBef>
              <a:spcAft>
                <a:spcPts val="1600"/>
              </a:spcAft>
              <a:buNone/>
            </a:pPr>
            <a:r>
              <a:t/>
            </a:r>
            <a:endParaRPr>
              <a:latin typeface="Open Sans"/>
              <a:ea typeface="Open Sans"/>
              <a:cs typeface="Open Sans"/>
              <a:sym typeface="Open Sans"/>
            </a:endParaRPr>
          </a:p>
        </p:txBody>
      </p:sp>
      <p:pic>
        <p:nvPicPr>
          <p:cNvPr id="439" name="Google Shape;439;p60"/>
          <p:cNvPicPr preferRelativeResize="0"/>
          <p:nvPr/>
        </p:nvPicPr>
        <p:blipFill>
          <a:blip r:embed="rId3">
            <a:alphaModFix/>
          </a:blip>
          <a:stretch>
            <a:fillRect/>
          </a:stretch>
        </p:blipFill>
        <p:spPr>
          <a:xfrm>
            <a:off x="0" y="0"/>
            <a:ext cx="796925" cy="796925"/>
          </a:xfrm>
          <a:prstGeom prst="rect">
            <a:avLst/>
          </a:prstGeom>
          <a:noFill/>
          <a:ln>
            <a:noFill/>
          </a:ln>
        </p:spPr>
      </p:pic>
      <p:pic>
        <p:nvPicPr>
          <p:cNvPr id="440" name="Google Shape;440;p60"/>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0000FF"/>
              </a:solidFill>
              <a:latin typeface="Open Sans"/>
              <a:ea typeface="Open Sans"/>
              <a:cs typeface="Open Sans"/>
              <a:sym typeface="Open Sans"/>
            </a:endParaRPr>
          </a:p>
        </p:txBody>
      </p:sp>
      <p:pic>
        <p:nvPicPr>
          <p:cNvPr id="446" name="Google Shape;446;p61"/>
          <p:cNvPicPr preferRelativeResize="0"/>
          <p:nvPr/>
        </p:nvPicPr>
        <p:blipFill>
          <a:blip r:embed="rId3">
            <a:alphaModFix/>
          </a:blip>
          <a:stretch>
            <a:fillRect/>
          </a:stretch>
        </p:blipFill>
        <p:spPr>
          <a:xfrm>
            <a:off x="0" y="0"/>
            <a:ext cx="796925" cy="796925"/>
          </a:xfrm>
          <a:prstGeom prst="rect">
            <a:avLst/>
          </a:prstGeom>
          <a:noFill/>
          <a:ln>
            <a:noFill/>
          </a:ln>
        </p:spPr>
      </p:pic>
      <p:pic>
        <p:nvPicPr>
          <p:cNvPr id="447" name="Google Shape;447;p61"/>
          <p:cNvPicPr preferRelativeResize="0"/>
          <p:nvPr/>
        </p:nvPicPr>
        <p:blipFill>
          <a:blip r:embed="rId4">
            <a:alphaModFix/>
          </a:blip>
          <a:stretch>
            <a:fillRect/>
          </a:stretch>
        </p:blipFill>
        <p:spPr>
          <a:xfrm>
            <a:off x="6791313" y="-12"/>
            <a:ext cx="2352675" cy="676275"/>
          </a:xfrm>
          <a:prstGeom prst="rect">
            <a:avLst/>
          </a:prstGeom>
          <a:noFill/>
          <a:ln>
            <a:noFill/>
          </a:ln>
        </p:spPr>
      </p:pic>
      <p:pic>
        <p:nvPicPr>
          <p:cNvPr id="448" name="Google Shape;448;p61"/>
          <p:cNvPicPr preferRelativeResize="0"/>
          <p:nvPr/>
        </p:nvPicPr>
        <p:blipFill>
          <a:blip r:embed="rId5">
            <a:alphaModFix/>
          </a:blip>
          <a:stretch>
            <a:fillRect/>
          </a:stretch>
        </p:blipFill>
        <p:spPr>
          <a:xfrm>
            <a:off x="0" y="0"/>
            <a:ext cx="9144003"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106050" y="0"/>
            <a:ext cx="926400" cy="926400"/>
          </a:xfrm>
          <a:prstGeom prst="rect">
            <a:avLst/>
          </a:prstGeom>
          <a:noFill/>
          <a:ln>
            <a:noFill/>
          </a:ln>
        </p:spPr>
      </p:pic>
      <p:pic>
        <p:nvPicPr>
          <p:cNvPr id="90" name="Google Shape;90;p17"/>
          <p:cNvPicPr preferRelativeResize="0"/>
          <p:nvPr/>
        </p:nvPicPr>
        <p:blipFill>
          <a:blip r:embed="rId4">
            <a:alphaModFix/>
          </a:blip>
          <a:stretch>
            <a:fillRect/>
          </a:stretch>
        </p:blipFill>
        <p:spPr>
          <a:xfrm>
            <a:off x="2362775" y="107175"/>
            <a:ext cx="4064900" cy="5036325"/>
          </a:xfrm>
          <a:prstGeom prst="rect">
            <a:avLst/>
          </a:prstGeom>
          <a:noFill/>
          <a:ln>
            <a:noFill/>
          </a:ln>
        </p:spPr>
      </p:pic>
      <p:sp>
        <p:nvSpPr>
          <p:cNvPr id="91" name="Google Shape;91;p17"/>
          <p:cNvSpPr/>
          <p:nvPr/>
        </p:nvSpPr>
        <p:spPr>
          <a:xfrm>
            <a:off x="510900" y="4383475"/>
            <a:ext cx="2686500" cy="63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Salalah</a:t>
            </a:r>
            <a:endParaRPr/>
          </a:p>
        </p:txBody>
      </p:sp>
      <p:sp>
        <p:nvSpPr>
          <p:cNvPr id="92" name="Google Shape;92;p17"/>
          <p:cNvSpPr/>
          <p:nvPr/>
        </p:nvSpPr>
        <p:spPr>
          <a:xfrm>
            <a:off x="6582350" y="1502400"/>
            <a:ext cx="2235900" cy="3978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t>Muscat</a:t>
            </a:r>
            <a:endParaRPr/>
          </a:p>
        </p:txBody>
      </p:sp>
      <p:pic>
        <p:nvPicPr>
          <p:cNvPr id="93" name="Google Shape;93;p17"/>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800"/>
              </a:spcAft>
              <a:buClr>
                <a:schemeClr val="dk1"/>
              </a:buClr>
              <a:buSzPts val="1100"/>
              <a:buFont typeface="Arial"/>
              <a:buNone/>
            </a:pPr>
            <a:r>
              <a:rPr b="1" lang="nl" sz="2400">
                <a:solidFill>
                  <a:srgbClr val="0000FF"/>
                </a:solidFill>
                <a:highlight>
                  <a:srgbClr val="FFFFFF"/>
                </a:highlight>
                <a:latin typeface="Open Sans"/>
                <a:ea typeface="Open Sans"/>
                <a:cs typeface="Open Sans"/>
                <a:sym typeface="Open Sans"/>
              </a:rPr>
              <a:t>Niet te missen tijdens je Oman rondreis</a:t>
            </a:r>
            <a:endParaRPr sz="2400">
              <a:solidFill>
                <a:srgbClr val="0000FF"/>
              </a:solidFill>
              <a:latin typeface="Open Sans"/>
              <a:ea typeface="Open Sans"/>
              <a:cs typeface="Open Sans"/>
              <a:sym typeface="Open Sans"/>
            </a:endParaRPr>
          </a:p>
        </p:txBody>
      </p:sp>
      <p:sp>
        <p:nvSpPr>
          <p:cNvPr id="454" name="Google Shape;454;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nl" sz="1600">
                <a:solidFill>
                  <a:srgbClr val="000000"/>
                </a:solidFill>
                <a:highlight>
                  <a:srgbClr val="FFFFFF"/>
                </a:highlight>
                <a:latin typeface="Open Sans"/>
                <a:ea typeface="Open Sans"/>
                <a:cs typeface="Open Sans"/>
                <a:sym typeface="Open Sans"/>
              </a:rPr>
              <a:t>De Woestijn: </a:t>
            </a:r>
            <a:r>
              <a:rPr lang="nl" sz="1600">
                <a:solidFill>
                  <a:srgbClr val="000000"/>
                </a:solidFill>
                <a:highlight>
                  <a:srgbClr val="FFFFFF"/>
                </a:highlight>
                <a:latin typeface="Open Sans"/>
                <a:ea typeface="Open Sans"/>
                <a:cs typeface="Open Sans"/>
                <a:sym typeface="Open Sans"/>
              </a:rPr>
              <a:t>Overdag crossen en sandboarden. Kamelentocht, quad rijden, er is van alles te doen.</a:t>
            </a:r>
            <a:endParaRPr sz="1600">
              <a:solidFill>
                <a:srgbClr val="00000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000000"/>
                </a:solidFill>
                <a:highlight>
                  <a:srgbClr val="FFFFFF"/>
                </a:highlight>
                <a:latin typeface="Open Sans"/>
                <a:ea typeface="Open Sans"/>
                <a:cs typeface="Open Sans"/>
                <a:sym typeface="Open Sans"/>
              </a:rPr>
              <a:t>Avonds kun je hier ook avondeten en als de maan niet te fel schijnt, kun je genieten van de allermooiste sterrenhemel. Zin om te chillen? Dan is er een kampvuur waar je bij kunt gaan zitten terwijl je op de achtergrond een live bandje typische Arabische muziek hoort spelen.</a:t>
            </a:r>
            <a:endParaRPr sz="1600">
              <a:solidFill>
                <a:srgbClr val="000000"/>
              </a:solidFill>
              <a:highlight>
                <a:srgbClr val="FFFFFF"/>
              </a:highlight>
              <a:latin typeface="Open Sans"/>
              <a:ea typeface="Open Sans"/>
              <a:cs typeface="Open Sans"/>
              <a:sym typeface="Open Sans"/>
            </a:endParaRPr>
          </a:p>
          <a:p>
            <a:pPr indent="0" lvl="0" marL="0" rtl="0" algn="l">
              <a:spcBef>
                <a:spcPts val="1100"/>
              </a:spcBef>
              <a:spcAft>
                <a:spcPts val="0"/>
              </a:spcAft>
              <a:buClr>
                <a:schemeClr val="dk1"/>
              </a:buClr>
              <a:buSzPts val="1100"/>
              <a:buFont typeface="Arial"/>
              <a:buNone/>
            </a:pPr>
            <a:r>
              <a:rPr b="1" lang="nl" sz="1600">
                <a:solidFill>
                  <a:srgbClr val="000000"/>
                </a:solidFill>
                <a:highlight>
                  <a:srgbClr val="FFFFFF"/>
                </a:highlight>
                <a:latin typeface="Open Sans"/>
                <a:ea typeface="Open Sans"/>
                <a:cs typeface="Open Sans"/>
                <a:sym typeface="Open Sans"/>
              </a:rPr>
              <a:t>Sc</a:t>
            </a:r>
            <a:r>
              <a:rPr b="1" lang="nl" sz="1600">
                <a:solidFill>
                  <a:srgbClr val="000000"/>
                </a:solidFill>
                <a:highlight>
                  <a:srgbClr val="FFFFFF"/>
                </a:highlight>
                <a:latin typeface="Open Sans"/>
                <a:ea typeface="Open Sans"/>
                <a:cs typeface="Open Sans"/>
                <a:sym typeface="Open Sans"/>
              </a:rPr>
              <a:t>hildpadden spotten bij Ras Al Jinz. </a:t>
            </a:r>
            <a:r>
              <a:rPr lang="nl" sz="1600">
                <a:solidFill>
                  <a:srgbClr val="000000"/>
                </a:solidFill>
                <a:highlight>
                  <a:srgbClr val="FFFFFF"/>
                </a:highlight>
                <a:latin typeface="Open Sans"/>
                <a:ea typeface="Open Sans"/>
                <a:cs typeface="Open Sans"/>
                <a:sym typeface="Open Sans"/>
              </a:rPr>
              <a:t>Liever andere dieren zien? In Oman kun je met een beetje geluk ook walvissen spotten! Hiervoor ga je naar Mirbat in het zuiden van Oman, dichtbij Salalah.  Dolfijnen kun je zien bij Khasab of Musandam.</a:t>
            </a:r>
            <a:endParaRPr sz="1600">
              <a:solidFill>
                <a:srgbClr val="000000"/>
              </a:solidFill>
              <a:highlight>
                <a:srgbClr val="FFFFFF"/>
              </a:highlight>
              <a:latin typeface="Open Sans"/>
              <a:ea typeface="Open Sans"/>
              <a:cs typeface="Open Sans"/>
              <a:sym typeface="Open Sans"/>
            </a:endParaRPr>
          </a:p>
          <a:p>
            <a:pPr indent="0" lvl="0" marL="0" rtl="0" algn="l">
              <a:spcBef>
                <a:spcPts val="800"/>
              </a:spcBef>
              <a:spcAft>
                <a:spcPts val="1600"/>
              </a:spcAft>
              <a:buNone/>
            </a:pPr>
            <a:r>
              <a:t/>
            </a:r>
            <a:endParaRPr sz="1600">
              <a:solidFill>
                <a:srgbClr val="000000"/>
              </a:solidFill>
              <a:highlight>
                <a:srgbClr val="FFFFFF"/>
              </a:highlight>
              <a:latin typeface="Open Sans"/>
              <a:ea typeface="Open Sans"/>
              <a:cs typeface="Open Sans"/>
              <a:sym typeface="Open Sans"/>
            </a:endParaRPr>
          </a:p>
        </p:txBody>
      </p:sp>
      <p:pic>
        <p:nvPicPr>
          <p:cNvPr id="455" name="Google Shape;455;p62"/>
          <p:cNvPicPr preferRelativeResize="0"/>
          <p:nvPr/>
        </p:nvPicPr>
        <p:blipFill>
          <a:blip r:embed="rId3">
            <a:alphaModFix/>
          </a:blip>
          <a:stretch>
            <a:fillRect/>
          </a:stretch>
        </p:blipFill>
        <p:spPr>
          <a:xfrm>
            <a:off x="0" y="0"/>
            <a:ext cx="796925" cy="796925"/>
          </a:xfrm>
          <a:prstGeom prst="rect">
            <a:avLst/>
          </a:prstGeom>
          <a:noFill/>
          <a:ln>
            <a:noFill/>
          </a:ln>
        </p:spPr>
      </p:pic>
      <p:pic>
        <p:nvPicPr>
          <p:cNvPr id="456" name="Google Shape;456;p62"/>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800"/>
              </a:spcAft>
              <a:buClr>
                <a:schemeClr val="dk1"/>
              </a:buClr>
              <a:buSzPts val="1100"/>
              <a:buFont typeface="Arial"/>
              <a:buNone/>
            </a:pPr>
            <a:r>
              <a:rPr b="1" lang="nl" sz="2400">
                <a:solidFill>
                  <a:srgbClr val="0000FF"/>
                </a:solidFill>
                <a:highlight>
                  <a:srgbClr val="FFFFFF"/>
                </a:highlight>
                <a:latin typeface="Open Sans"/>
                <a:ea typeface="Open Sans"/>
                <a:cs typeface="Open Sans"/>
                <a:sym typeface="Open Sans"/>
              </a:rPr>
              <a:t>Wadi Shab, Wadi Tiwi &amp; de Bimmah Sinkhole</a:t>
            </a:r>
            <a:endParaRPr sz="2400">
              <a:solidFill>
                <a:srgbClr val="0000FF"/>
              </a:solidFill>
              <a:latin typeface="Open Sans"/>
              <a:ea typeface="Open Sans"/>
              <a:cs typeface="Open Sans"/>
              <a:sym typeface="Open Sans"/>
            </a:endParaRPr>
          </a:p>
        </p:txBody>
      </p:sp>
      <p:sp>
        <p:nvSpPr>
          <p:cNvPr id="462" name="Google Shape;462;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nl" sz="1600">
                <a:solidFill>
                  <a:srgbClr val="000000"/>
                </a:solidFill>
                <a:highlight>
                  <a:srgbClr val="FFFFFF"/>
                </a:highlight>
                <a:latin typeface="Open Sans"/>
                <a:ea typeface="Open Sans"/>
                <a:cs typeface="Open Sans"/>
                <a:sym typeface="Open Sans"/>
              </a:rPr>
              <a:t>Wadi Shab behoort tot de top 5 van mooiste plekken in Oman. Het lijkt op een soort goed verborgen oase </a:t>
            </a:r>
            <a:endParaRPr sz="1600">
              <a:solidFill>
                <a:srgbClr val="00000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000000"/>
                </a:solidFill>
                <a:highlight>
                  <a:srgbClr val="FFFFFF"/>
                </a:highlight>
                <a:latin typeface="Open Sans"/>
                <a:ea typeface="Open Sans"/>
                <a:cs typeface="Open Sans"/>
                <a:sym typeface="Open Sans"/>
              </a:rPr>
              <a:t>Niet veel verder van Wadi Shab vind je ook nog Wadi Tiwi en de Bimmah Sinkhole. De Bimmah Sinkhole is nog zo’n veel gefotografeerde plek in Oman. </a:t>
            </a:r>
            <a:endParaRPr sz="1600">
              <a:solidFill>
                <a:srgbClr val="000000"/>
              </a:solidFill>
              <a:highlight>
                <a:srgbClr val="FFFFFF"/>
              </a:highlight>
              <a:latin typeface="Open Sans"/>
              <a:ea typeface="Open Sans"/>
              <a:cs typeface="Open Sans"/>
              <a:sym typeface="Open Sans"/>
            </a:endParaRPr>
          </a:p>
          <a:p>
            <a:pPr indent="0" lvl="0" marL="0" rtl="0" algn="just">
              <a:spcBef>
                <a:spcPts val="1100"/>
              </a:spcBef>
              <a:spcAft>
                <a:spcPts val="0"/>
              </a:spcAft>
              <a:buNone/>
            </a:pPr>
            <a:r>
              <a:rPr lang="nl" sz="1600">
                <a:solidFill>
                  <a:srgbClr val="000000"/>
                </a:solidFill>
                <a:highlight>
                  <a:srgbClr val="FFFFFF"/>
                </a:highlight>
                <a:latin typeface="Open Sans"/>
                <a:ea typeface="Open Sans"/>
                <a:cs typeface="Open Sans"/>
                <a:sym typeface="Open Sans"/>
              </a:rPr>
              <a:t>Wadi Tiwi is ook een vallei waartussen groen water stroomt en waar het ineens super groen is, je kan hier mooi rondlopen en simpelweg genieten van de natuur. </a:t>
            </a:r>
            <a:endParaRPr sz="1600">
              <a:solidFill>
                <a:srgbClr val="000000"/>
              </a:solidFill>
              <a:highlight>
                <a:srgbClr val="FFFFFF"/>
              </a:highlight>
              <a:latin typeface="Open Sans"/>
              <a:ea typeface="Open Sans"/>
              <a:cs typeface="Open Sans"/>
              <a:sym typeface="Open Sans"/>
            </a:endParaRPr>
          </a:p>
          <a:p>
            <a:pPr indent="0" lvl="0" marL="0" rtl="0" algn="l">
              <a:spcBef>
                <a:spcPts val="1100"/>
              </a:spcBef>
              <a:spcAft>
                <a:spcPts val="1600"/>
              </a:spcAft>
              <a:buNone/>
            </a:pPr>
            <a:r>
              <a:rPr lang="nl" sz="1600">
                <a:solidFill>
                  <a:srgbClr val="000000"/>
                </a:solidFill>
                <a:highlight>
                  <a:srgbClr val="FFFFFF"/>
                </a:highlight>
                <a:latin typeface="Open Sans"/>
                <a:ea typeface="Open Sans"/>
                <a:cs typeface="Open Sans"/>
                <a:sym typeface="Open Sans"/>
              </a:rPr>
              <a:t>Heb je langer de tijd in Oman? Dan kun je je route nog uitbreiden met Salalah. Deze plek vind je ver in het zuiden en staat bekend om haar groene omgeving, en de mooie stranden. </a:t>
            </a:r>
            <a:endParaRPr sz="1600">
              <a:solidFill>
                <a:srgbClr val="000000"/>
              </a:solidFill>
              <a:latin typeface="Open Sans"/>
              <a:ea typeface="Open Sans"/>
              <a:cs typeface="Open Sans"/>
              <a:sym typeface="Open Sans"/>
            </a:endParaRPr>
          </a:p>
        </p:txBody>
      </p:sp>
      <p:pic>
        <p:nvPicPr>
          <p:cNvPr id="463" name="Google Shape;463;p63"/>
          <p:cNvPicPr preferRelativeResize="0"/>
          <p:nvPr/>
        </p:nvPicPr>
        <p:blipFill>
          <a:blip r:embed="rId3">
            <a:alphaModFix/>
          </a:blip>
          <a:stretch>
            <a:fillRect/>
          </a:stretch>
        </p:blipFill>
        <p:spPr>
          <a:xfrm>
            <a:off x="0" y="0"/>
            <a:ext cx="796925" cy="796925"/>
          </a:xfrm>
          <a:prstGeom prst="rect">
            <a:avLst/>
          </a:prstGeom>
          <a:noFill/>
          <a:ln>
            <a:noFill/>
          </a:ln>
        </p:spPr>
      </p:pic>
      <p:pic>
        <p:nvPicPr>
          <p:cNvPr id="464" name="Google Shape;464;p63"/>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l" sz="1050">
                <a:solidFill>
                  <a:srgbClr val="808080"/>
                </a:solidFill>
                <a:highlight>
                  <a:srgbClr val="FFFFFF"/>
                </a:highlight>
                <a:latin typeface="Open Sans"/>
                <a:ea typeface="Open Sans"/>
                <a:cs typeface="Open Sans"/>
                <a:sym typeface="Open Sans"/>
              </a:rPr>
              <a:t>Heb je langer de tijd in Oman? Dan kun je je route nog uitbreiden met Salalah. Deze plek vind je ver in het zuiden en staat bekend om haar groene omgeving, toffe hike routes en mooie kustlijn. Hier zijn we zelf niet geweest, maar hebben we veel goede verhalen over gehoord. Als je hier naartoe wilt kun je met de auto gaan, maar het is misschien handiger om dan een binnenlandse vlucht te nemen van Muscat naar Salalah.</a:t>
            </a:r>
            <a:endParaRPr/>
          </a:p>
        </p:txBody>
      </p:sp>
      <p:pic>
        <p:nvPicPr>
          <p:cNvPr id="471" name="Google Shape;471;p6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sz="2400">
                <a:solidFill>
                  <a:srgbClr val="0000FF"/>
                </a:solidFill>
                <a:latin typeface="Open Sans"/>
                <a:ea typeface="Open Sans"/>
                <a:cs typeface="Open Sans"/>
                <a:sym typeface="Open Sans"/>
              </a:rPr>
              <a:t>Oman vanuit Dubai/VAE</a:t>
            </a:r>
            <a:endParaRPr sz="2400">
              <a:solidFill>
                <a:srgbClr val="0000FF"/>
              </a:solidFill>
              <a:latin typeface="Open Sans"/>
              <a:ea typeface="Open Sans"/>
              <a:cs typeface="Open Sans"/>
              <a:sym typeface="Open Sans"/>
            </a:endParaRPr>
          </a:p>
        </p:txBody>
      </p:sp>
      <p:sp>
        <p:nvSpPr>
          <p:cNvPr id="477" name="Google Shape;477;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solidFill>
                  <a:srgbClr val="000000"/>
                </a:solidFill>
              </a:rPr>
              <a:t>Je kunt via het vliegtuig naar Oman, per bus ! en per auto naar Oman.</a:t>
            </a:r>
            <a:endParaRPr>
              <a:solidFill>
                <a:srgbClr val="000000"/>
              </a:solidFill>
            </a:endParaRPr>
          </a:p>
          <a:p>
            <a:pPr indent="0" lvl="0" marL="0" rtl="0" algn="l">
              <a:spcBef>
                <a:spcPts val="1600"/>
              </a:spcBef>
              <a:spcAft>
                <a:spcPts val="0"/>
              </a:spcAft>
              <a:buNone/>
            </a:pPr>
            <a:r>
              <a:rPr lang="nl">
                <a:solidFill>
                  <a:srgbClr val="000000"/>
                </a:solidFill>
              </a:rPr>
              <a:t>Vliegtuig rechtstreekse vluchten naar Muscat en Salalah (1 uur en 2 uur)</a:t>
            </a:r>
            <a:endParaRPr>
              <a:solidFill>
                <a:srgbClr val="000000"/>
              </a:solidFill>
            </a:endParaRPr>
          </a:p>
          <a:p>
            <a:pPr indent="0" lvl="0" marL="0" rtl="0" algn="l">
              <a:spcBef>
                <a:spcPts val="1600"/>
              </a:spcBef>
              <a:spcAft>
                <a:spcPts val="0"/>
              </a:spcAft>
              <a:buNone/>
            </a:pPr>
            <a:r>
              <a:rPr lang="nl">
                <a:solidFill>
                  <a:srgbClr val="000000"/>
                </a:solidFill>
              </a:rPr>
              <a:t>Met de bus (6 uur)kan sinds januari 2019 ook. </a:t>
            </a:r>
            <a:endParaRPr>
              <a:solidFill>
                <a:srgbClr val="000000"/>
              </a:solidFill>
            </a:endParaRPr>
          </a:p>
          <a:p>
            <a:pPr indent="0" lvl="0" marL="0" rtl="0" algn="l">
              <a:spcBef>
                <a:spcPts val="1600"/>
              </a:spcBef>
              <a:spcAft>
                <a:spcPts val="0"/>
              </a:spcAft>
              <a:buNone/>
            </a:pPr>
            <a:r>
              <a:rPr lang="nl" sz="1600">
                <a:solidFill>
                  <a:schemeClr val="dk1"/>
                </a:solidFill>
                <a:highlight>
                  <a:srgbClr val="FFFFFF"/>
                </a:highlight>
                <a:latin typeface="Open Sans"/>
                <a:ea typeface="Open Sans"/>
                <a:cs typeface="Open Sans"/>
                <a:sym typeface="Open Sans"/>
              </a:rPr>
              <a:t>Wij kunnen de kaartjes vooraf voor je regelen. </a:t>
            </a:r>
            <a:endParaRPr sz="1600">
              <a:solidFill>
                <a:schemeClr val="dk1"/>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nl" sz="1600">
                <a:solidFill>
                  <a:schemeClr val="dk1"/>
                </a:solidFill>
                <a:highlight>
                  <a:srgbClr val="FFFFFF"/>
                </a:highlight>
                <a:latin typeface="Open Sans"/>
                <a:ea typeface="Open Sans"/>
                <a:cs typeface="Open Sans"/>
                <a:sym typeface="Open Sans"/>
              </a:rPr>
              <a:t>Men gaat bij Hatta de grens over. </a:t>
            </a:r>
            <a:endParaRPr sz="1600">
              <a:solidFill>
                <a:schemeClr val="dk1"/>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nl" sz="1600">
                <a:solidFill>
                  <a:schemeClr val="dk1"/>
                </a:solidFill>
                <a:highlight>
                  <a:srgbClr val="FFFFFF"/>
                </a:highlight>
                <a:latin typeface="Open Sans"/>
                <a:ea typeface="Open Sans"/>
                <a:cs typeface="Open Sans"/>
                <a:sym typeface="Open Sans"/>
              </a:rPr>
              <a:t>Prijzen zijn 55 AED voor een enkele reis en 100 AED voor een retour. </a:t>
            </a:r>
            <a:endParaRPr sz="1600">
              <a:solidFill>
                <a:schemeClr val="dk1"/>
              </a:solidFill>
              <a:highlight>
                <a:srgbClr val="FFFFFF"/>
              </a:highlight>
              <a:latin typeface="Open Sans"/>
              <a:ea typeface="Open Sans"/>
              <a:cs typeface="Open Sans"/>
              <a:sym typeface="Open Sans"/>
            </a:endParaRPr>
          </a:p>
          <a:p>
            <a:pPr indent="0" lvl="0" marL="0" rtl="0" algn="l">
              <a:spcBef>
                <a:spcPts val="160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spcBef>
                <a:spcPts val="1600"/>
              </a:spcBef>
              <a:spcAft>
                <a:spcPts val="1600"/>
              </a:spcAft>
              <a:buNone/>
            </a:pPr>
            <a:r>
              <a:t/>
            </a:r>
            <a:endParaRPr/>
          </a:p>
        </p:txBody>
      </p:sp>
      <p:pic>
        <p:nvPicPr>
          <p:cNvPr id="478" name="Google Shape;478;p65"/>
          <p:cNvPicPr preferRelativeResize="0"/>
          <p:nvPr/>
        </p:nvPicPr>
        <p:blipFill>
          <a:blip r:embed="rId3">
            <a:alphaModFix/>
          </a:blip>
          <a:stretch>
            <a:fillRect/>
          </a:stretch>
        </p:blipFill>
        <p:spPr>
          <a:xfrm>
            <a:off x="0" y="0"/>
            <a:ext cx="796925" cy="796925"/>
          </a:xfrm>
          <a:prstGeom prst="rect">
            <a:avLst/>
          </a:prstGeom>
          <a:noFill/>
          <a:ln>
            <a:noFill/>
          </a:ln>
        </p:spPr>
      </p:pic>
      <p:pic>
        <p:nvPicPr>
          <p:cNvPr id="479" name="Google Shape;479;p65"/>
          <p:cNvPicPr preferRelativeResize="0"/>
          <p:nvPr/>
        </p:nvPicPr>
        <p:blipFill>
          <a:blip r:embed="rId4">
            <a:alphaModFix/>
          </a:blip>
          <a:stretch>
            <a:fillRect/>
          </a:stretch>
        </p:blipFill>
        <p:spPr>
          <a:xfrm>
            <a:off x="7184525" y="2084000"/>
            <a:ext cx="1959475" cy="3059499"/>
          </a:xfrm>
          <a:prstGeom prst="rect">
            <a:avLst/>
          </a:prstGeom>
          <a:noFill/>
          <a:ln>
            <a:noFill/>
          </a:ln>
        </p:spPr>
      </p:pic>
      <p:pic>
        <p:nvPicPr>
          <p:cNvPr id="480" name="Google Shape;480;p65"/>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latin typeface="Open Sans"/>
                <a:ea typeface="Open Sans"/>
                <a:cs typeface="Open Sans"/>
                <a:sym typeface="Open Sans"/>
              </a:rPr>
              <a:t>Oman Praktisch zaken</a:t>
            </a:r>
            <a:endParaRPr b="1" sz="2400">
              <a:solidFill>
                <a:srgbClr val="0000FF"/>
              </a:solidFill>
              <a:latin typeface="Open Sans"/>
              <a:ea typeface="Open Sans"/>
              <a:cs typeface="Open Sans"/>
              <a:sym typeface="Open Sans"/>
            </a:endParaRPr>
          </a:p>
        </p:txBody>
      </p:sp>
      <p:sp>
        <p:nvSpPr>
          <p:cNvPr id="486" name="Google Shape;486;p66"/>
          <p:cNvSpPr txBox="1"/>
          <p:nvPr>
            <p:ph idx="1" type="body"/>
          </p:nvPr>
        </p:nvSpPr>
        <p:spPr>
          <a:xfrm>
            <a:off x="268100" y="11306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sz="1600">
                <a:latin typeface="Open Sans"/>
                <a:ea typeface="Open Sans"/>
                <a:cs typeface="Open Sans"/>
                <a:sym typeface="Open Sans"/>
              </a:rPr>
              <a:t>Hoe lang is het vliegen?</a:t>
            </a:r>
            <a:endParaRPr b="1" sz="1600">
              <a:solidFill>
                <a:srgbClr val="1B242C"/>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nl" sz="1600">
                <a:solidFill>
                  <a:srgbClr val="1B242C"/>
                </a:solidFill>
                <a:highlight>
                  <a:srgbClr val="FFFFFF"/>
                </a:highlight>
                <a:latin typeface="Open Sans"/>
                <a:ea typeface="Open Sans"/>
                <a:cs typeface="Open Sans"/>
                <a:sym typeface="Open Sans"/>
              </a:rPr>
              <a:t>Met een rechtstreekse vlucht vlieg je in ongeveer 6 uur naar Oman.  </a:t>
            </a:r>
            <a:endParaRPr sz="1600">
              <a:solidFill>
                <a:srgbClr val="1B242C"/>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nl" sz="1600">
                <a:solidFill>
                  <a:srgbClr val="1B242C"/>
                </a:solidFill>
                <a:highlight>
                  <a:srgbClr val="FFFFFF"/>
                </a:highlight>
                <a:latin typeface="Open Sans"/>
                <a:ea typeface="Open Sans"/>
                <a:cs typeface="Open Sans"/>
                <a:sym typeface="Open Sans"/>
              </a:rPr>
              <a:t>Wil je invliegen vanuit Dubai naar Muscat is 1 uur en naar Salahah is 2 uur.</a:t>
            </a:r>
            <a:endParaRPr sz="1600">
              <a:solidFill>
                <a:srgbClr val="1B242C"/>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600">
                <a:solidFill>
                  <a:srgbClr val="1B242C"/>
                </a:solidFill>
                <a:highlight>
                  <a:srgbClr val="FFFFFF"/>
                </a:highlight>
                <a:latin typeface="Open Sans"/>
                <a:ea typeface="Open Sans"/>
                <a:cs typeface="Open Sans"/>
                <a:sym typeface="Open Sans"/>
              </a:rPr>
              <a:t>Religie</a:t>
            </a:r>
            <a:endParaRPr b="1" sz="1600">
              <a:solidFill>
                <a:srgbClr val="1B242C"/>
              </a:solidFill>
              <a:highlight>
                <a:srgbClr val="FFFFFF"/>
              </a:highlight>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nl" sz="1600">
                <a:solidFill>
                  <a:srgbClr val="1B242C"/>
                </a:solidFill>
                <a:highlight>
                  <a:srgbClr val="FFFFFF"/>
                </a:highlight>
                <a:latin typeface="Open Sans"/>
                <a:ea typeface="Open Sans"/>
                <a:cs typeface="Open Sans"/>
                <a:sym typeface="Open Sans"/>
              </a:rPr>
              <a:t>Oman is een islamitisch land met een bevolking van meer dan 4 miljoen mensen met een uiterste tolerante instelling naar andere religies en culturen. Het staat iedereen vrij om zijn geloof te belijden. </a:t>
            </a:r>
            <a:endParaRPr sz="1600">
              <a:solidFill>
                <a:srgbClr val="1B242C"/>
              </a:solidFill>
              <a:highlight>
                <a:srgbClr val="FFFFFF"/>
              </a:highlight>
              <a:latin typeface="Open Sans"/>
              <a:ea typeface="Open Sans"/>
              <a:cs typeface="Open Sans"/>
              <a:sym typeface="Open Sans"/>
            </a:endParaRPr>
          </a:p>
          <a:p>
            <a:pPr indent="0" lvl="0" marL="0" rtl="0" algn="l">
              <a:spcBef>
                <a:spcPts val="1600"/>
              </a:spcBef>
              <a:spcAft>
                <a:spcPts val="1600"/>
              </a:spcAft>
              <a:buNone/>
            </a:pPr>
            <a:r>
              <a:t/>
            </a:r>
            <a:endParaRPr sz="1600">
              <a:latin typeface="Open Sans"/>
              <a:ea typeface="Open Sans"/>
              <a:cs typeface="Open Sans"/>
              <a:sym typeface="Open Sans"/>
            </a:endParaRPr>
          </a:p>
        </p:txBody>
      </p:sp>
      <p:pic>
        <p:nvPicPr>
          <p:cNvPr id="487" name="Google Shape;487;p66"/>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488" name="Google Shape;488;p66"/>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a:solidFill>
                  <a:srgbClr val="0000FF"/>
                </a:solidFill>
                <a:latin typeface="Open Sans"/>
                <a:ea typeface="Open Sans"/>
                <a:cs typeface="Open Sans"/>
                <a:sym typeface="Open Sans"/>
              </a:rPr>
              <a:t>Oman Praktische vragen</a:t>
            </a:r>
            <a:endParaRPr b="1">
              <a:solidFill>
                <a:srgbClr val="0000FF"/>
              </a:solidFill>
              <a:latin typeface="Open Sans"/>
              <a:ea typeface="Open Sans"/>
              <a:cs typeface="Open Sans"/>
              <a:sym typeface="Open Sans"/>
            </a:endParaRPr>
          </a:p>
        </p:txBody>
      </p:sp>
      <p:sp>
        <p:nvSpPr>
          <p:cNvPr id="494" name="Google Shape;494;p67"/>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1600">
                <a:latin typeface="Open Sans"/>
                <a:ea typeface="Open Sans"/>
                <a:cs typeface="Open Sans"/>
                <a:sym typeface="Open Sans"/>
              </a:rPr>
              <a:t>Waar ligt Oman?  </a:t>
            </a:r>
            <a:r>
              <a:rPr lang="nl" sz="1600">
                <a:solidFill>
                  <a:srgbClr val="000000"/>
                </a:solidFill>
                <a:latin typeface="Open Sans"/>
                <a:ea typeface="Open Sans"/>
                <a:cs typeface="Open Sans"/>
                <a:sym typeface="Open Sans"/>
              </a:rPr>
              <a:t>Het grenst aan de Verenigde Arabische Emiraten, Saudi-Arabië en Jemen. De bekendste grensovergangen zijn via de VAE. Hierdoor wordt deze bestemming ook vaak gecombineerd met een verblijf in Dubai of in combinatie met een rondreis.</a:t>
            </a:r>
            <a:r>
              <a:rPr lang="nl" sz="1600">
                <a:latin typeface="Open Sans"/>
                <a:ea typeface="Open Sans"/>
                <a:cs typeface="Open Sans"/>
                <a:sym typeface="Open Sans"/>
              </a:rPr>
              <a:t> </a:t>
            </a:r>
            <a:endParaRPr sz="1600">
              <a:latin typeface="Open Sans"/>
              <a:ea typeface="Open Sans"/>
              <a:cs typeface="Open Sans"/>
              <a:sym typeface="Open Sans"/>
            </a:endParaRPr>
          </a:p>
          <a:p>
            <a:pPr indent="0" lvl="0" marL="0" rtl="0" algn="l">
              <a:spcBef>
                <a:spcPts val="1600"/>
              </a:spcBef>
              <a:spcAft>
                <a:spcPts val="0"/>
              </a:spcAft>
              <a:buNone/>
            </a:pPr>
            <a:r>
              <a:rPr b="1" lang="nl" sz="1600">
                <a:latin typeface="Open Sans"/>
                <a:ea typeface="Open Sans"/>
                <a:cs typeface="Open Sans"/>
                <a:sym typeface="Open Sans"/>
              </a:rPr>
              <a:t>Beste tijd om naar Oman te reizen? </a:t>
            </a:r>
            <a:r>
              <a:rPr lang="nl" sz="1600">
                <a:solidFill>
                  <a:srgbClr val="000000"/>
                </a:solidFill>
                <a:latin typeface="Open Sans"/>
                <a:ea typeface="Open Sans"/>
                <a:cs typeface="Open Sans"/>
                <a:sym typeface="Open Sans"/>
              </a:rPr>
              <a:t>Eind September </a:t>
            </a:r>
            <a:endParaRPr sz="1600">
              <a:solidFill>
                <a:srgbClr val="000000"/>
              </a:solidFill>
              <a:latin typeface="Open Sans"/>
              <a:ea typeface="Open Sans"/>
              <a:cs typeface="Open Sans"/>
              <a:sym typeface="Open Sans"/>
            </a:endParaRPr>
          </a:p>
          <a:p>
            <a:pPr indent="0" lvl="0" marL="0" rtl="0" algn="l">
              <a:spcBef>
                <a:spcPts val="1600"/>
              </a:spcBef>
              <a:spcAft>
                <a:spcPts val="0"/>
              </a:spcAft>
              <a:buNone/>
            </a:pPr>
            <a:r>
              <a:rPr lang="nl" sz="1600">
                <a:solidFill>
                  <a:srgbClr val="000000"/>
                </a:solidFill>
                <a:latin typeface="Open Sans"/>
                <a:ea typeface="Open Sans"/>
                <a:cs typeface="Open Sans"/>
                <a:sym typeface="Open Sans"/>
              </a:rPr>
              <a:t>tot begin mei, daarna wordt het erg warmer. </a:t>
            </a:r>
            <a:endParaRPr sz="1600">
              <a:solidFill>
                <a:srgbClr val="000000"/>
              </a:solidFill>
              <a:latin typeface="Open Sans"/>
              <a:ea typeface="Open Sans"/>
              <a:cs typeface="Open Sans"/>
              <a:sym typeface="Open Sans"/>
            </a:endParaRPr>
          </a:p>
          <a:p>
            <a:pPr indent="0" lvl="0" marL="0" rtl="0" algn="l">
              <a:spcBef>
                <a:spcPts val="1600"/>
              </a:spcBef>
              <a:spcAft>
                <a:spcPts val="0"/>
              </a:spcAft>
              <a:buNone/>
            </a:pPr>
            <a:r>
              <a:rPr b="1" lang="nl" sz="1600">
                <a:solidFill>
                  <a:srgbClr val="000000"/>
                </a:solidFill>
                <a:highlight>
                  <a:srgbClr val="FFFFFF"/>
                </a:highlight>
                <a:latin typeface="Open Sans"/>
                <a:ea typeface="Open Sans"/>
                <a:cs typeface="Open Sans"/>
                <a:sym typeface="Open Sans"/>
              </a:rPr>
              <a:t>Geldzaken: </a:t>
            </a:r>
            <a:r>
              <a:rPr lang="nl" sz="1600">
                <a:solidFill>
                  <a:srgbClr val="000000"/>
                </a:solidFill>
                <a:highlight>
                  <a:srgbClr val="FFFFFF"/>
                </a:highlight>
                <a:latin typeface="Open Sans"/>
                <a:ea typeface="Open Sans"/>
                <a:cs typeface="Open Sans"/>
                <a:sym typeface="Open Sans"/>
              </a:rPr>
              <a:t>Als je naar Oman gaat is het slim om een pinpas en creditcard mee te nemen. Bij ATM’s kun je wel gewoon geld opnemen met je gewone pinpas, maar in winkels of hotels kun je er niet altijd mee pinnen en dan is je creditcard handig. De valuta in Oman is de Omaanse rial.</a:t>
            </a:r>
            <a:endParaRPr sz="1600">
              <a:solidFill>
                <a:srgbClr val="00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600">
              <a:solidFill>
                <a:srgbClr val="1B242C"/>
              </a:solidFill>
              <a:highlight>
                <a:srgbClr val="FFFFFF"/>
              </a:highlight>
              <a:latin typeface="Open Sans"/>
              <a:ea typeface="Open Sans"/>
              <a:cs typeface="Open Sans"/>
              <a:sym typeface="Open Sans"/>
            </a:endParaRPr>
          </a:p>
          <a:p>
            <a:pPr indent="0" lvl="0" marL="0" rtl="0" algn="l">
              <a:spcBef>
                <a:spcPts val="0"/>
              </a:spcBef>
              <a:spcAft>
                <a:spcPts val="1600"/>
              </a:spcAft>
              <a:buNone/>
            </a:pPr>
            <a:r>
              <a:t/>
            </a:r>
            <a:endParaRPr sz="1600">
              <a:latin typeface="Open Sans"/>
              <a:ea typeface="Open Sans"/>
              <a:cs typeface="Open Sans"/>
              <a:sym typeface="Open Sans"/>
            </a:endParaRPr>
          </a:p>
        </p:txBody>
      </p:sp>
      <p:pic>
        <p:nvPicPr>
          <p:cNvPr id="495" name="Google Shape;495;p67"/>
          <p:cNvPicPr preferRelativeResize="0"/>
          <p:nvPr/>
        </p:nvPicPr>
        <p:blipFill rotWithShape="1">
          <a:blip r:embed="rId3">
            <a:alphaModFix/>
          </a:blip>
          <a:srcRect b="-158790" l="126329" r="-126329" t="158790"/>
          <a:stretch/>
        </p:blipFill>
        <p:spPr>
          <a:xfrm>
            <a:off x="1968295" y="2452200"/>
            <a:ext cx="1544275" cy="1544275"/>
          </a:xfrm>
          <a:prstGeom prst="rect">
            <a:avLst/>
          </a:prstGeom>
          <a:noFill/>
          <a:ln>
            <a:noFill/>
          </a:ln>
        </p:spPr>
      </p:pic>
      <p:pic>
        <p:nvPicPr>
          <p:cNvPr id="496" name="Google Shape;496;p67"/>
          <p:cNvPicPr preferRelativeResize="0"/>
          <p:nvPr/>
        </p:nvPicPr>
        <p:blipFill>
          <a:blip r:embed="rId4">
            <a:alphaModFix/>
          </a:blip>
          <a:stretch>
            <a:fillRect/>
          </a:stretch>
        </p:blipFill>
        <p:spPr>
          <a:xfrm>
            <a:off x="6791325" y="2266575"/>
            <a:ext cx="1429800" cy="1055450"/>
          </a:xfrm>
          <a:prstGeom prst="rect">
            <a:avLst/>
          </a:prstGeom>
          <a:noFill/>
          <a:ln>
            <a:noFill/>
          </a:ln>
        </p:spPr>
      </p:pic>
      <p:pic>
        <p:nvPicPr>
          <p:cNvPr id="497" name="Google Shape;497;p67"/>
          <p:cNvPicPr preferRelativeResize="0"/>
          <p:nvPr/>
        </p:nvPicPr>
        <p:blipFill>
          <a:blip r:embed="rId5">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498" name="Google Shape;498;p67"/>
          <p:cNvPicPr preferRelativeResize="0"/>
          <p:nvPr/>
        </p:nvPicPr>
        <p:blipFill>
          <a:blip r:embed="rId6">
            <a:alphaModFix/>
          </a:blip>
          <a:stretch>
            <a:fillRect/>
          </a:stretch>
        </p:blipFill>
        <p:spPr>
          <a:xfrm>
            <a:off x="8014725" y="0"/>
            <a:ext cx="1129275" cy="11292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sz="2400">
                <a:latin typeface="Open Sans"/>
                <a:ea typeface="Open Sans"/>
                <a:cs typeface="Open Sans"/>
                <a:sym typeface="Open Sans"/>
              </a:rPr>
              <a:t>Orient Tours</a:t>
            </a:r>
            <a:endParaRPr sz="2400">
              <a:latin typeface="Open Sans"/>
              <a:ea typeface="Open Sans"/>
              <a:cs typeface="Open Sans"/>
              <a:sym typeface="Open Sans"/>
            </a:endParaRPr>
          </a:p>
        </p:txBody>
      </p:sp>
      <p:sp>
        <p:nvSpPr>
          <p:cNvPr id="504" name="Google Shape;504;p68"/>
          <p:cNvSpPr txBox="1"/>
          <p:nvPr>
            <p:ph idx="1" type="body"/>
          </p:nvPr>
        </p:nvSpPr>
        <p:spPr>
          <a:xfrm>
            <a:off x="311700" y="9580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600">
                <a:solidFill>
                  <a:schemeClr val="dk1"/>
                </a:solidFill>
                <a:highlight>
                  <a:srgbClr val="FFFFFF"/>
                </a:highlight>
                <a:latin typeface="Open Sans"/>
                <a:ea typeface="Open Sans"/>
                <a:cs typeface="Open Sans"/>
                <a:sym typeface="Open Sans"/>
              </a:rPr>
              <a:t>Orient Tours is één van de marktleiders in de Verenigde Arabische Emiraten en staat bekend om zijn kwalitatief hoogstaand product met gepersonaliseerde, flexibele en individuele service aan gasten uit de gehele wereld.</a:t>
            </a:r>
            <a:endParaRPr sz="16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6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nl" sz="1600">
                <a:solidFill>
                  <a:schemeClr val="dk1"/>
                </a:solidFill>
                <a:highlight>
                  <a:srgbClr val="FFFFFF"/>
                </a:highlight>
                <a:latin typeface="Open Sans"/>
                <a:ea typeface="Open Sans"/>
                <a:cs typeface="Open Sans"/>
                <a:sym typeface="Open Sans"/>
              </a:rPr>
              <a:t>Bovendien is Orient Tours onlangs uitgeroepen tot de beste DMC uit de Verenigde Arabische Emiraten! Wie wil nou niet daarmee werken! </a:t>
            </a:r>
            <a:endParaRPr sz="16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nl" sz="1600">
                <a:solidFill>
                  <a:schemeClr val="dk1"/>
                </a:solidFill>
                <a:highlight>
                  <a:srgbClr val="FFFFFF"/>
                </a:highlight>
                <a:latin typeface="Open Sans"/>
                <a:ea typeface="Open Sans"/>
                <a:cs typeface="Open Sans"/>
                <a:sym typeface="Open Sans"/>
              </a:rPr>
              <a:t>Opgericht in 1982 in H.J. in Sharjah, Verenigde Arabische Emiraten. Sheikh Faisal Al Qassemi, Orient Tours heeft eigen kantoren in Abu Dhabi, Dubai, Sharjah en Oman. </a:t>
            </a:r>
            <a:endParaRPr sz="16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6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nl" sz="1600">
                <a:solidFill>
                  <a:schemeClr val="dk1"/>
                </a:solidFill>
                <a:highlight>
                  <a:srgbClr val="FFFFFF"/>
                </a:highlight>
                <a:latin typeface="Open Sans"/>
                <a:ea typeface="Open Sans"/>
                <a:cs typeface="Open Sans"/>
                <a:sym typeface="Open Sans"/>
              </a:rPr>
              <a:t>In zowel de Verenigde Arabische Emiraten als het Sultanaat van Oman biedt het bedrijf een verscheidenheid aan zorgvuldig geplande tourprogramma's, innovatieve woestijnsafari-reizen, overland-reizen tussen Dubai en Muscat, op maat gemaakte rondreizen &amp; studiereizen, avontuurlijke expedities, het verkennen van safari's , ontspannen diner-cruises, individuele fly &amp; drive-programma's en bedrijfsevenementen en lanceringen.</a:t>
            </a:r>
            <a:endParaRPr sz="1600">
              <a:solidFill>
                <a:schemeClr val="dk1"/>
              </a:solidFill>
              <a:highlight>
                <a:srgbClr val="FFFFFF"/>
              </a:highlight>
              <a:latin typeface="Open Sans"/>
              <a:ea typeface="Open Sans"/>
              <a:cs typeface="Open Sans"/>
              <a:sym typeface="Open Sans"/>
            </a:endParaRPr>
          </a:p>
          <a:p>
            <a:pPr indent="0" lvl="0" marL="0" rtl="0" algn="l">
              <a:spcBef>
                <a:spcPts val="0"/>
              </a:spcBef>
              <a:spcAft>
                <a:spcPts val="1600"/>
              </a:spcAft>
              <a:buNone/>
            </a:pPr>
            <a:r>
              <a:t/>
            </a:r>
            <a:endParaRPr sz="1600">
              <a:latin typeface="Open Sans"/>
              <a:ea typeface="Open Sans"/>
              <a:cs typeface="Open Sans"/>
              <a:sym typeface="Open Sans"/>
            </a:endParaRPr>
          </a:p>
        </p:txBody>
      </p:sp>
      <p:pic>
        <p:nvPicPr>
          <p:cNvPr id="505" name="Google Shape;505;p68"/>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506" name="Google Shape;506;p68"/>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sz="2400">
                <a:latin typeface="Open Sans"/>
                <a:ea typeface="Open Sans"/>
                <a:cs typeface="Open Sans"/>
                <a:sym typeface="Open Sans"/>
              </a:rPr>
              <a:t>Orient Tours</a:t>
            </a:r>
            <a:endParaRPr sz="2400">
              <a:latin typeface="Open Sans"/>
              <a:ea typeface="Open Sans"/>
              <a:cs typeface="Open Sans"/>
              <a:sym typeface="Open Sans"/>
            </a:endParaRPr>
          </a:p>
        </p:txBody>
      </p:sp>
      <p:sp>
        <p:nvSpPr>
          <p:cNvPr id="512" name="Google Shape;512;p69"/>
          <p:cNvSpPr txBox="1"/>
          <p:nvPr>
            <p:ph idx="1" type="body"/>
          </p:nvPr>
        </p:nvSpPr>
        <p:spPr>
          <a:xfrm>
            <a:off x="311700" y="9580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600">
              <a:latin typeface="Open Sans"/>
              <a:ea typeface="Open Sans"/>
              <a:cs typeface="Open Sans"/>
              <a:sym typeface="Open Sans"/>
            </a:endParaRPr>
          </a:p>
        </p:txBody>
      </p:sp>
      <p:pic>
        <p:nvPicPr>
          <p:cNvPr id="513" name="Google Shape;513;p69"/>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514" name="Google Shape;514;p69"/>
          <p:cNvPicPr preferRelativeResize="0"/>
          <p:nvPr/>
        </p:nvPicPr>
        <p:blipFill>
          <a:blip r:embed="rId4">
            <a:alphaModFix/>
          </a:blip>
          <a:stretch>
            <a:fillRect/>
          </a:stretch>
        </p:blipFill>
        <p:spPr>
          <a:xfrm>
            <a:off x="6791313" y="-12"/>
            <a:ext cx="2352675" cy="676275"/>
          </a:xfrm>
          <a:prstGeom prst="rect">
            <a:avLst/>
          </a:prstGeom>
          <a:noFill/>
          <a:ln>
            <a:noFill/>
          </a:ln>
        </p:spPr>
      </p:pic>
      <p:pic>
        <p:nvPicPr>
          <p:cNvPr id="515" name="Google Shape;515;p69"/>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nl"/>
              <a:t>Email: </a:t>
            </a:r>
            <a:r>
              <a:rPr lang="nl" u="sng">
                <a:solidFill>
                  <a:schemeClr val="hlink"/>
                </a:solidFill>
                <a:hlinkClick r:id="rId3"/>
              </a:rPr>
              <a:t>sales@jantourism-consultancy.com</a:t>
            </a:r>
            <a:endParaRPr/>
          </a:p>
          <a:p>
            <a:pPr indent="0" lvl="0" marL="0" rtl="0" algn="l">
              <a:spcBef>
                <a:spcPts val="1600"/>
              </a:spcBef>
              <a:spcAft>
                <a:spcPts val="1600"/>
              </a:spcAft>
              <a:buNone/>
            </a:pPr>
            <a:r>
              <a:rPr lang="nl"/>
              <a:t>Mobiel: 06-11443946 </a:t>
            </a:r>
            <a:endParaRPr/>
          </a:p>
        </p:txBody>
      </p:sp>
      <p:pic>
        <p:nvPicPr>
          <p:cNvPr id="521" name="Google Shape;521;p70"/>
          <p:cNvPicPr preferRelativeResize="0"/>
          <p:nvPr/>
        </p:nvPicPr>
        <p:blipFill>
          <a:blip r:embed="rId4">
            <a:alphaModFix/>
          </a:blip>
          <a:stretch>
            <a:fillRect/>
          </a:stretch>
        </p:blipFill>
        <p:spPr>
          <a:xfrm>
            <a:off x="6463251" y="1198850"/>
            <a:ext cx="2369051" cy="3944650"/>
          </a:xfrm>
          <a:prstGeom prst="rect">
            <a:avLst/>
          </a:prstGeom>
          <a:noFill/>
          <a:ln>
            <a:noFill/>
          </a:ln>
        </p:spPr>
      </p:pic>
      <p:pic>
        <p:nvPicPr>
          <p:cNvPr id="522" name="Google Shape;522;p70"/>
          <p:cNvPicPr preferRelativeResize="0"/>
          <p:nvPr/>
        </p:nvPicPr>
        <p:blipFill>
          <a:blip r:embed="rId5">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523" name="Google Shape;523;p70"/>
          <p:cNvPicPr preferRelativeResize="0"/>
          <p:nvPr/>
        </p:nvPicPr>
        <p:blipFill>
          <a:blip r:embed="rId6">
            <a:alphaModFix/>
          </a:blip>
          <a:stretch>
            <a:fillRect/>
          </a:stretch>
        </p:blipFill>
        <p:spPr>
          <a:xfrm>
            <a:off x="2404072" y="2659274"/>
            <a:ext cx="4059175" cy="2484224"/>
          </a:xfrm>
          <a:prstGeom prst="rect">
            <a:avLst/>
          </a:prstGeom>
          <a:noFill/>
          <a:ln>
            <a:noFill/>
          </a:ln>
        </p:spPr>
      </p:pic>
      <p:pic>
        <p:nvPicPr>
          <p:cNvPr id="524" name="Google Shape;524;p70"/>
          <p:cNvPicPr preferRelativeResize="0"/>
          <p:nvPr/>
        </p:nvPicPr>
        <p:blipFill>
          <a:blip r:embed="rId7">
            <a:alphaModFix/>
          </a:blip>
          <a:stretch>
            <a:fillRect/>
          </a:stretch>
        </p:blipFill>
        <p:spPr>
          <a:xfrm>
            <a:off x="8014725" y="0"/>
            <a:ext cx="1129275" cy="112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latin typeface="Open Sans"/>
                <a:ea typeface="Open Sans"/>
                <a:cs typeface="Open Sans"/>
                <a:sym typeface="Open Sans"/>
              </a:rPr>
              <a:t>Must do in Muscat</a:t>
            </a:r>
            <a:endParaRPr b="1" sz="2400">
              <a:solidFill>
                <a:srgbClr val="0000FF"/>
              </a:solidFill>
              <a:latin typeface="Open Sans"/>
              <a:ea typeface="Open Sans"/>
              <a:cs typeface="Open Sans"/>
              <a:sym typeface="Open Sans"/>
            </a:endParaRPr>
          </a:p>
        </p:txBody>
      </p:sp>
      <p:sp>
        <p:nvSpPr>
          <p:cNvPr id="99" name="Google Shape;99;p18"/>
          <p:cNvSpPr txBox="1"/>
          <p:nvPr>
            <p:ph idx="1" type="body"/>
          </p:nvPr>
        </p:nvSpPr>
        <p:spPr>
          <a:xfrm>
            <a:off x="311700" y="967200"/>
            <a:ext cx="8520600" cy="41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400">
                <a:solidFill>
                  <a:srgbClr val="000000"/>
                </a:solidFill>
                <a:highlight>
                  <a:srgbClr val="FFFFFF"/>
                </a:highlight>
                <a:latin typeface="Open Sans"/>
                <a:ea typeface="Open Sans"/>
                <a:cs typeface="Open Sans"/>
                <a:sym typeface="Open Sans"/>
              </a:rPr>
              <a:t>Hier vind je namelijk waanzinnige mooie moskeeën, fantastische hotels, relaxte beach clubs en kun je souvenir shoppen als de beste.</a:t>
            </a:r>
            <a:endParaRPr sz="14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nl" sz="1400">
                <a:solidFill>
                  <a:srgbClr val="000000"/>
                </a:solidFill>
                <a:highlight>
                  <a:srgbClr val="FFFFFF"/>
                </a:highlight>
                <a:latin typeface="Open Sans"/>
                <a:ea typeface="Open Sans"/>
                <a:cs typeface="Open Sans"/>
                <a:sym typeface="Open Sans"/>
              </a:rPr>
              <a:t>Highlights in Muscat</a:t>
            </a:r>
            <a:endParaRPr sz="14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400">
                <a:solidFill>
                  <a:srgbClr val="000000"/>
                </a:solidFill>
                <a:highlight>
                  <a:srgbClr val="FFFFFF"/>
                </a:highlight>
                <a:latin typeface="Open Sans"/>
                <a:ea typeface="Open Sans"/>
                <a:cs typeface="Open Sans"/>
                <a:sym typeface="Open Sans"/>
              </a:rPr>
              <a:t>Sultan Qaboos Moskee</a:t>
            </a:r>
            <a:endParaRPr b="1" sz="14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400">
                <a:solidFill>
                  <a:srgbClr val="000000"/>
                </a:solidFill>
                <a:highlight>
                  <a:srgbClr val="FFFFFF"/>
                </a:highlight>
                <a:latin typeface="Open Sans"/>
                <a:ea typeface="Open Sans"/>
                <a:cs typeface="Open Sans"/>
                <a:sym typeface="Open Sans"/>
              </a:rPr>
              <a:t>Souq van Muttrah</a:t>
            </a:r>
            <a:endParaRPr b="1" sz="14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400">
                <a:solidFill>
                  <a:srgbClr val="000000"/>
                </a:solidFill>
                <a:highlight>
                  <a:srgbClr val="FFFFFF"/>
                </a:highlight>
                <a:latin typeface="Open Sans"/>
                <a:ea typeface="Open Sans"/>
                <a:cs typeface="Open Sans"/>
                <a:sym typeface="Open Sans"/>
              </a:rPr>
              <a:t>Royal Opera House</a:t>
            </a:r>
            <a:endParaRPr b="1" sz="14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b="1" lang="nl" sz="1400">
                <a:solidFill>
                  <a:srgbClr val="000000"/>
                </a:solidFill>
                <a:highlight>
                  <a:srgbClr val="FFFFFF"/>
                </a:highlight>
                <a:latin typeface="Open Sans"/>
                <a:ea typeface="Open Sans"/>
                <a:cs typeface="Open Sans"/>
                <a:sym typeface="Open Sans"/>
              </a:rPr>
              <a:t>Al Alam Paleis en de haven (leuke wandeling!)</a:t>
            </a:r>
            <a:endParaRPr b="1" sz="14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1600"/>
              </a:spcAft>
              <a:buNone/>
            </a:pPr>
            <a:r>
              <a:t/>
            </a:r>
            <a:endParaRPr/>
          </a:p>
        </p:txBody>
      </p:sp>
      <p:pic>
        <p:nvPicPr>
          <p:cNvPr id="100" name="Google Shape;100;p18"/>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101" name="Google Shape;101;p18"/>
          <p:cNvPicPr preferRelativeResize="0"/>
          <p:nvPr/>
        </p:nvPicPr>
        <p:blipFill>
          <a:blip r:embed="rId4">
            <a:alphaModFix/>
          </a:blip>
          <a:stretch>
            <a:fillRect/>
          </a:stretch>
        </p:blipFill>
        <p:spPr>
          <a:xfrm>
            <a:off x="8014725" y="0"/>
            <a:ext cx="1129275" cy="112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8" name="Google Shape;108;p19"/>
          <p:cNvPicPr preferRelativeResize="0"/>
          <p:nvPr/>
        </p:nvPicPr>
        <p:blipFill>
          <a:blip r:embed="rId3">
            <a:alphaModFix/>
          </a:blip>
          <a:stretch>
            <a:fillRect/>
          </a:stretch>
        </p:blipFill>
        <p:spPr>
          <a:xfrm>
            <a:off x="-2" y="0"/>
            <a:ext cx="9143999" cy="5143500"/>
          </a:xfrm>
          <a:prstGeom prst="rect">
            <a:avLst/>
          </a:prstGeom>
          <a:noFill/>
          <a:ln>
            <a:noFill/>
          </a:ln>
        </p:spPr>
      </p:pic>
      <p:sp>
        <p:nvSpPr>
          <p:cNvPr id="109" name="Google Shape;109;p19"/>
          <p:cNvSpPr txBox="1"/>
          <p:nvPr/>
        </p:nvSpPr>
        <p:spPr>
          <a:xfrm>
            <a:off x="229775" y="4072450"/>
            <a:ext cx="3000000" cy="283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nl">
                <a:solidFill>
                  <a:schemeClr val="dk1"/>
                </a:solidFill>
                <a:highlight>
                  <a:srgbClr val="FFFFFF"/>
                </a:highlight>
                <a:latin typeface="Open Sans"/>
                <a:ea typeface="Open Sans"/>
                <a:cs typeface="Open Sans"/>
                <a:sym typeface="Open Sans"/>
              </a:rPr>
              <a:t>Sultan Qaboos Moskee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6" name="Google Shape;116;p20"/>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117" name="Google Shape;117;p20"/>
          <p:cNvPicPr preferRelativeResize="0"/>
          <p:nvPr/>
        </p:nvPicPr>
        <p:blipFill>
          <a:blip r:embed="rId4">
            <a:alphaModFix/>
          </a:blip>
          <a:stretch>
            <a:fillRect/>
          </a:stretch>
        </p:blipFill>
        <p:spPr>
          <a:xfrm>
            <a:off x="5067963" y="636313"/>
            <a:ext cx="2352675" cy="676275"/>
          </a:xfrm>
          <a:prstGeom prst="rect">
            <a:avLst/>
          </a:prstGeom>
          <a:noFill/>
          <a:ln>
            <a:noFill/>
          </a:ln>
        </p:spPr>
      </p:pic>
      <p:sp>
        <p:nvSpPr>
          <p:cNvPr id="118" name="Google Shape;118;p20"/>
          <p:cNvSpPr txBox="1"/>
          <p:nvPr/>
        </p:nvSpPr>
        <p:spPr>
          <a:xfrm>
            <a:off x="229775" y="4072450"/>
            <a:ext cx="3000000" cy="283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nl">
                <a:solidFill>
                  <a:schemeClr val="dk1"/>
                </a:solidFill>
                <a:highlight>
                  <a:srgbClr val="FFFFFF"/>
                </a:highlight>
                <a:latin typeface="Open Sans"/>
                <a:ea typeface="Open Sans"/>
                <a:cs typeface="Open Sans"/>
                <a:sym typeface="Open Sans"/>
              </a:rPr>
              <a:t>Sultan Qaboos Moskee</a:t>
            </a:r>
            <a:endParaRPr/>
          </a:p>
        </p:txBody>
      </p:sp>
      <p:pic>
        <p:nvPicPr>
          <p:cNvPr id="119" name="Google Shape;119;p20"/>
          <p:cNvPicPr preferRelativeResize="0"/>
          <p:nvPr/>
        </p:nvPicPr>
        <p:blipFill>
          <a:blip r:embed="rId5">
            <a:alphaModFix/>
          </a:blip>
          <a:stretch>
            <a:fillRect/>
          </a:stretch>
        </p:blipFill>
        <p:spPr>
          <a:xfrm>
            <a:off x="0" y="-42850"/>
            <a:ext cx="918945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1109600" y="445025"/>
            <a:ext cx="7722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2400">
                <a:solidFill>
                  <a:srgbClr val="0000FF"/>
                </a:solidFill>
                <a:highlight>
                  <a:srgbClr val="FFFFFF"/>
                </a:highlight>
                <a:latin typeface="Open Sans"/>
                <a:ea typeface="Open Sans"/>
                <a:cs typeface="Open Sans"/>
                <a:sym typeface="Open Sans"/>
              </a:rPr>
              <a:t>Must do in Muscat : Royal Opera House</a:t>
            </a:r>
            <a:endParaRPr sz="2400">
              <a:solidFill>
                <a:srgbClr val="0000FF"/>
              </a:solidFill>
              <a:latin typeface="Open Sans"/>
              <a:ea typeface="Open Sans"/>
              <a:cs typeface="Open Sans"/>
              <a:sym typeface="Open Sans"/>
            </a:endParaRPr>
          </a:p>
        </p:txBody>
      </p:sp>
      <p:sp>
        <p:nvSpPr>
          <p:cNvPr id="125" name="Google Shape;125;p21"/>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rgbClr val="000000"/>
                </a:solidFill>
                <a:highlight>
                  <a:srgbClr val="FFFFFF"/>
                </a:highlight>
                <a:latin typeface="Open Sans"/>
                <a:ea typeface="Open Sans"/>
                <a:cs typeface="Open Sans"/>
                <a:sym typeface="Open Sans"/>
              </a:rPr>
              <a:t>Overdag kun je een tour doen door het </a:t>
            </a:r>
            <a:r>
              <a:rPr b="1" lang="nl" sz="1600">
                <a:solidFill>
                  <a:srgbClr val="000000"/>
                </a:solidFill>
                <a:highlight>
                  <a:srgbClr val="FFFFFF"/>
                </a:highlight>
                <a:latin typeface="Open Sans"/>
                <a:ea typeface="Open Sans"/>
                <a:cs typeface="Open Sans"/>
                <a:sym typeface="Open Sans"/>
              </a:rPr>
              <a:t>Royal Opera House in Muscat</a:t>
            </a:r>
            <a:r>
              <a:rPr lang="nl" sz="1600">
                <a:solidFill>
                  <a:srgbClr val="000000"/>
                </a:solidFill>
                <a:highlight>
                  <a:srgbClr val="FFFFFF"/>
                </a:highlight>
                <a:latin typeface="Open Sans"/>
                <a:ea typeface="Open Sans"/>
                <a:cs typeface="Open Sans"/>
                <a:sym typeface="Open Sans"/>
              </a:rPr>
              <a:t>. Dit bijzondere gebouw valt meteen en de grote zaal is vanwege alle fonkelende lampen en de massief houten balkons indrukwekkend om te zien. </a:t>
            </a:r>
            <a:endParaRPr sz="1600">
              <a:solidFill>
                <a:srgbClr val="000000"/>
              </a:solidFill>
              <a:highlight>
                <a:srgbClr val="FFFFFF"/>
              </a:highlight>
              <a:latin typeface="Open Sans"/>
              <a:ea typeface="Open Sans"/>
              <a:cs typeface="Open Sans"/>
              <a:sym typeface="Open Sans"/>
            </a:endParaRPr>
          </a:p>
          <a:p>
            <a:pPr indent="0" lvl="0" marL="0" rtl="0" algn="l">
              <a:spcBef>
                <a:spcPts val="1600"/>
              </a:spcBef>
              <a:spcAft>
                <a:spcPts val="1600"/>
              </a:spcAft>
              <a:buNone/>
            </a:pPr>
            <a:r>
              <a:rPr lang="nl" sz="1600">
                <a:solidFill>
                  <a:srgbClr val="000000"/>
                </a:solidFill>
                <a:highlight>
                  <a:srgbClr val="FFFFFF"/>
                </a:highlight>
                <a:latin typeface="Open Sans"/>
                <a:ea typeface="Open Sans"/>
                <a:cs typeface="Open Sans"/>
                <a:sym typeface="Open Sans"/>
              </a:rPr>
              <a:t>In het Opera House kun je ook een collectie van </a:t>
            </a:r>
            <a:r>
              <a:rPr b="1" lang="nl" sz="1600">
                <a:solidFill>
                  <a:srgbClr val="000000"/>
                </a:solidFill>
                <a:highlight>
                  <a:srgbClr val="FFFFFF"/>
                </a:highlight>
                <a:latin typeface="Open Sans"/>
                <a:ea typeface="Open Sans"/>
                <a:cs typeface="Open Sans"/>
                <a:sym typeface="Open Sans"/>
              </a:rPr>
              <a:t>bijzondere muziekinstrumenten</a:t>
            </a:r>
            <a:r>
              <a:rPr lang="nl" sz="1600">
                <a:solidFill>
                  <a:srgbClr val="000000"/>
                </a:solidFill>
                <a:highlight>
                  <a:srgbClr val="FFFFFF"/>
                </a:highlight>
                <a:latin typeface="Open Sans"/>
                <a:ea typeface="Open Sans"/>
                <a:cs typeface="Open Sans"/>
                <a:sym typeface="Open Sans"/>
              </a:rPr>
              <a:t> bekijken. Het gebouw is pas sinds 2011 geopend maar voelt aan alsof het er al jaren staan. De sultan van Oman, Sultan Qaboos, is een fan van klassieke muziek </a:t>
            </a:r>
            <a:endParaRPr sz="1600">
              <a:solidFill>
                <a:srgbClr val="000000"/>
              </a:solidFill>
              <a:latin typeface="Open Sans"/>
              <a:ea typeface="Open Sans"/>
              <a:cs typeface="Open Sans"/>
              <a:sym typeface="Open Sans"/>
            </a:endParaRPr>
          </a:p>
        </p:txBody>
      </p:sp>
      <p:pic>
        <p:nvPicPr>
          <p:cNvPr id="126" name="Google Shape;126;p21"/>
          <p:cNvPicPr preferRelativeResize="0"/>
          <p:nvPr/>
        </p:nvPicPr>
        <p:blipFill>
          <a:blip r:embed="rId3">
            <a:alphaModFix/>
          </a:blip>
          <a:stretch>
            <a:fillRect/>
          </a:stretch>
        </p:blipFill>
        <p:spPr>
          <a:xfrm>
            <a:off x="0" y="0"/>
            <a:ext cx="817400" cy="817400"/>
          </a:xfrm>
          <a:prstGeom prst="rect">
            <a:avLst/>
          </a:prstGeom>
          <a:noFill/>
          <a:ln>
            <a:noFill/>
          </a:ln>
          <a:effectLst>
            <a:outerShdw blurRad="57150" rotWithShape="0" algn="bl" dir="5400000" dist="19050">
              <a:srgbClr val="000000">
                <a:alpha val="50000"/>
              </a:srgbClr>
            </a:outerShdw>
          </a:effectLst>
        </p:spPr>
      </p:pic>
      <p:pic>
        <p:nvPicPr>
          <p:cNvPr id="127" name="Google Shape;127;p21"/>
          <p:cNvPicPr preferRelativeResize="0"/>
          <p:nvPr/>
        </p:nvPicPr>
        <p:blipFill>
          <a:blip r:embed="rId4">
            <a:alphaModFix/>
          </a:blip>
          <a:stretch>
            <a:fillRect/>
          </a:stretch>
        </p:blipFill>
        <p:spPr>
          <a:xfrm>
            <a:off x="4724400" y="1152475"/>
            <a:ext cx="4267200" cy="3863000"/>
          </a:xfrm>
          <a:prstGeom prst="rect">
            <a:avLst/>
          </a:prstGeom>
          <a:noFill/>
          <a:ln>
            <a:noFill/>
          </a:ln>
        </p:spPr>
      </p:pic>
      <p:pic>
        <p:nvPicPr>
          <p:cNvPr id="128" name="Google Shape;128;p21"/>
          <p:cNvPicPr preferRelativeResize="0"/>
          <p:nvPr/>
        </p:nvPicPr>
        <p:blipFill>
          <a:blip r:embed="rId5">
            <a:alphaModFix/>
          </a:blip>
          <a:stretch>
            <a:fillRect/>
          </a:stretch>
        </p:blipFill>
        <p:spPr>
          <a:xfrm>
            <a:off x="8014725" y="0"/>
            <a:ext cx="1129275" cy="1129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