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1" r:id="rId2"/>
    <p:sldId id="259" r:id="rId3"/>
    <p:sldId id="605" r:id="rId4"/>
    <p:sldId id="265" r:id="rId5"/>
    <p:sldId id="292" r:id="rId6"/>
    <p:sldId id="263" r:id="rId7"/>
    <p:sldId id="266" r:id="rId8"/>
    <p:sldId id="267" r:id="rId9"/>
    <p:sldId id="278" r:id="rId10"/>
    <p:sldId id="606" r:id="rId11"/>
    <p:sldId id="262" r:id="rId12"/>
    <p:sldId id="604" r:id="rId13"/>
    <p:sldId id="607" r:id="rId14"/>
    <p:sldId id="269" r:id="rId15"/>
    <p:sldId id="285" r:id="rId16"/>
    <p:sldId id="39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78" d="100"/>
          <a:sy n="78" d="100"/>
        </p:scale>
        <p:origin x="2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3456A-208E-417E-8CEB-D32109F326A3}" type="datetimeFigureOut">
              <a:rPr lang="vi-VN" smtClean="0"/>
              <a:t>25/07/2025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B946C-A1A4-4603-97E4-B7ECE261FB68}" type="slidenum">
              <a:rPr lang="vi-VN" smtClean="0"/>
              <a:t>‹#›</a:t>
            </a:fld>
            <a:endParaRPr lang="vi-VN"/>
          </a:p>
        </p:txBody>
      </p:sp>
    </p:spTree>
    <p:extLst>
      <p:ext uri="{BB962C8B-B14F-4D97-AF65-F5344CB8AC3E}">
        <p14:creationId xmlns:p14="http://schemas.microsoft.com/office/powerpoint/2010/main" val="1588576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CCB946C-A1A4-4603-97E4-B7ECE261FB68}" type="slidenum">
              <a:rPr lang="vi-VN" smtClean="0"/>
              <a:t>1</a:t>
            </a:fld>
            <a:endParaRPr lang="vi-VN"/>
          </a:p>
        </p:txBody>
      </p:sp>
    </p:spTree>
    <p:extLst>
      <p:ext uri="{BB962C8B-B14F-4D97-AF65-F5344CB8AC3E}">
        <p14:creationId xmlns:p14="http://schemas.microsoft.com/office/powerpoint/2010/main" val="334860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brands: Threeland Travel, Gray Line Vietnam, Gray Line </a:t>
            </a:r>
            <a:r>
              <a:rPr lang="en-US" dirty="0" err="1"/>
              <a:t>Halong</a:t>
            </a:r>
            <a:r>
              <a:rPr lang="en-US" dirty="0"/>
              <a:t> &amp; </a:t>
            </a:r>
            <a:r>
              <a:rPr lang="en-US" dirty="0" err="1"/>
              <a:t>Puluong</a:t>
            </a:r>
            <a:r>
              <a:rPr lang="en-US" dirty="0"/>
              <a:t> Retreat</a:t>
            </a:r>
            <a:endParaRPr lang="vi-VN" dirty="0"/>
          </a:p>
        </p:txBody>
      </p:sp>
      <p:sp>
        <p:nvSpPr>
          <p:cNvPr id="4" name="Slide Number Placeholder 3"/>
          <p:cNvSpPr>
            <a:spLocks noGrp="1"/>
          </p:cNvSpPr>
          <p:nvPr>
            <p:ph type="sldNum" sz="quarter" idx="5"/>
          </p:nvPr>
        </p:nvSpPr>
        <p:spPr/>
        <p:txBody>
          <a:bodyPr/>
          <a:lstStyle/>
          <a:p>
            <a:fld id="{CCCB946C-A1A4-4603-97E4-B7ECE261FB68}" type="slidenum">
              <a:rPr lang="vi-VN" smtClean="0"/>
              <a:t>4</a:t>
            </a:fld>
            <a:endParaRPr lang="vi-VN"/>
          </a:p>
        </p:txBody>
      </p:sp>
    </p:spTree>
    <p:extLst>
      <p:ext uri="{BB962C8B-B14F-4D97-AF65-F5344CB8AC3E}">
        <p14:creationId xmlns:p14="http://schemas.microsoft.com/office/powerpoint/2010/main" val="655460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lumMod val="50000"/>
                  </a:schemeClr>
                </a:solidFill>
                <a:latin typeface="Playfair Display Bold" panose="00000800000000000000" pitchFamily="2" charset="0"/>
                <a:cs typeface="Times New Roman" panose="02020603050405020304" pitchFamily="18" charset="0"/>
              </a:rPr>
              <a:t>- </a:t>
            </a:r>
            <a:r>
              <a:rPr lang="en-US" sz="1200" dirty="0">
                <a:solidFill>
                  <a:srgbClr val="545454"/>
                </a:solidFill>
                <a:latin typeface="Montserrat Ultra-Bold"/>
              </a:rPr>
              <a:t>Great connection with big hubs. </a:t>
            </a:r>
            <a:r>
              <a:rPr lang="en-US" dirty="0"/>
              <a:t>Thanks to the globalization and convenience of traffic flow, connection within Vietnam as well as between Vietnam and the world becomes easier than ever. </a:t>
            </a:r>
            <a:r>
              <a:rPr lang="en-US" sz="1200" dirty="0">
                <a:solidFill>
                  <a:srgbClr val="545454"/>
                </a:solidFill>
                <a:latin typeface="Poppins Light"/>
              </a:rPr>
              <a:t>Numerous direct &amp; indirect flights  from Europe, Middle East, North Asia, North America, Australia and many Asian countries</a:t>
            </a:r>
          </a:p>
          <a:p>
            <a:endParaRPr lang="vi-VN" dirty="0"/>
          </a:p>
        </p:txBody>
      </p:sp>
      <p:sp>
        <p:nvSpPr>
          <p:cNvPr id="4" name="Slide Number Placeholder 3"/>
          <p:cNvSpPr>
            <a:spLocks noGrp="1"/>
          </p:cNvSpPr>
          <p:nvPr>
            <p:ph type="sldNum" sz="quarter" idx="5"/>
          </p:nvPr>
        </p:nvSpPr>
        <p:spPr/>
        <p:txBody>
          <a:bodyPr/>
          <a:lstStyle/>
          <a:p>
            <a:fld id="{77542409-6A04-4DC6-AC3A-D3758287A8F2}" type="slidenum">
              <a:rPr lang="vi-VN" smtClean="0"/>
              <a:t>11</a:t>
            </a:fld>
            <a:endParaRPr lang="vi-VN"/>
          </a:p>
        </p:txBody>
      </p:sp>
    </p:spTree>
    <p:extLst>
      <p:ext uri="{BB962C8B-B14F-4D97-AF65-F5344CB8AC3E}">
        <p14:creationId xmlns:p14="http://schemas.microsoft.com/office/powerpoint/2010/main" val="4064243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2FB85-EAD9-8E36-FC9A-93520A20F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DFD89-EAB9-0092-67E3-913820DF0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70F70-F6CD-4615-1894-AF94E87715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lumMod val="50000"/>
                  </a:schemeClr>
                </a:solidFill>
                <a:latin typeface="Playfair Display Bold" panose="00000800000000000000" pitchFamily="2" charset="0"/>
                <a:cs typeface="Times New Roman" panose="02020603050405020304" pitchFamily="18" charset="0"/>
              </a:rPr>
              <a:t>- </a:t>
            </a:r>
            <a:r>
              <a:rPr lang="en-US" sz="1200" dirty="0">
                <a:solidFill>
                  <a:srgbClr val="545454"/>
                </a:solidFill>
                <a:latin typeface="Montserrat Ultra-Bold"/>
              </a:rPr>
              <a:t>Great connection with big hubs. </a:t>
            </a:r>
            <a:r>
              <a:rPr lang="en-US" dirty="0"/>
              <a:t>Thanks to the globalization and convenience of traffic flow, connection within Vietnam as well as between Vietnam and the world becomes easier than ever. </a:t>
            </a:r>
            <a:r>
              <a:rPr lang="en-US" sz="1200" dirty="0">
                <a:solidFill>
                  <a:srgbClr val="545454"/>
                </a:solidFill>
                <a:latin typeface="Poppins Light"/>
              </a:rPr>
              <a:t>Numerous direct &amp; indirect flights  from Europe, Middle East, North Asia, North America, Australia and many Asian countries</a:t>
            </a:r>
          </a:p>
          <a:p>
            <a:endParaRPr lang="vi-VN" dirty="0"/>
          </a:p>
        </p:txBody>
      </p:sp>
      <p:sp>
        <p:nvSpPr>
          <p:cNvPr id="4" name="Slide Number Placeholder 3">
            <a:extLst>
              <a:ext uri="{FF2B5EF4-FFF2-40B4-BE49-F238E27FC236}">
                <a16:creationId xmlns:a16="http://schemas.microsoft.com/office/drawing/2014/main" id="{67949000-6618-3956-91D6-C6B23E46F8D6}"/>
              </a:ext>
            </a:extLst>
          </p:cNvPr>
          <p:cNvSpPr>
            <a:spLocks noGrp="1"/>
          </p:cNvSpPr>
          <p:nvPr>
            <p:ph type="sldNum" sz="quarter" idx="5"/>
          </p:nvPr>
        </p:nvSpPr>
        <p:spPr/>
        <p:txBody>
          <a:bodyPr/>
          <a:lstStyle/>
          <a:p>
            <a:fld id="{77542409-6A04-4DC6-AC3A-D3758287A8F2}" type="slidenum">
              <a:rPr lang="vi-VN" smtClean="0"/>
              <a:t>12</a:t>
            </a:fld>
            <a:endParaRPr lang="vi-VN"/>
          </a:p>
        </p:txBody>
      </p:sp>
    </p:spTree>
    <p:extLst>
      <p:ext uri="{BB962C8B-B14F-4D97-AF65-F5344CB8AC3E}">
        <p14:creationId xmlns:p14="http://schemas.microsoft.com/office/powerpoint/2010/main" val="387142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EB60-6258-225F-045C-D7F8E31F8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5817779-6A41-EABC-F636-8CE0FC45D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34AAB0-EBA5-1006-8828-EC0EBF4017AD}"/>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5" name="Footer Placeholder 4">
            <a:extLst>
              <a:ext uri="{FF2B5EF4-FFF2-40B4-BE49-F238E27FC236}">
                <a16:creationId xmlns:a16="http://schemas.microsoft.com/office/drawing/2014/main" id="{77C49EAC-DED1-4EC2-A35C-172D36E7FC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88A570-8BDD-F6B6-F9E5-F21B7FE09BDC}"/>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113345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278B2-DA73-21C9-2FCD-DFD0790889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144BD65-3E5D-0A1A-C26D-05EF85A6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0486E2-5B02-D33C-EBF4-199B2735DE09}"/>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5" name="Footer Placeholder 4">
            <a:extLst>
              <a:ext uri="{FF2B5EF4-FFF2-40B4-BE49-F238E27FC236}">
                <a16:creationId xmlns:a16="http://schemas.microsoft.com/office/drawing/2014/main" id="{A7F801DB-6B16-1E7E-579B-26381CFCD1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C12DAB-9275-30BD-FFE6-929F4FA1F668}"/>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2878367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0C4CFD-4F9E-9133-5611-EE2B3E8C42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ED19002-9B8F-38FA-C3BA-F9E4AF767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B71B63-F452-8A42-E6CE-E9423FD3BF3B}"/>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5" name="Footer Placeholder 4">
            <a:extLst>
              <a:ext uri="{FF2B5EF4-FFF2-40B4-BE49-F238E27FC236}">
                <a16:creationId xmlns:a16="http://schemas.microsoft.com/office/drawing/2014/main" id="{608CC92E-1F50-C3A1-3025-86CCC14864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F28384-240D-2F42-0E70-CCD76E4B4AE5}"/>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2115225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2029C-3E6E-C310-0A73-1649BBE5477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A44AB1-2CC9-F3B1-49EE-7EBD3F776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3CEAE1-918F-1A85-FF03-836BD8F999BC}"/>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5" name="Footer Placeholder 4">
            <a:extLst>
              <a:ext uri="{FF2B5EF4-FFF2-40B4-BE49-F238E27FC236}">
                <a16:creationId xmlns:a16="http://schemas.microsoft.com/office/drawing/2014/main" id="{12F9E5A4-B5A0-DABC-8AE8-EEBB0BE811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2DD22E-23D5-0749-AFAA-B59F0CBEBC8C}"/>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4091473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C8DDC-DF02-52F2-913C-0C0ABFD8DE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12D00B5-0BB3-5E7E-A710-20AD52C7AE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CD8678-71DA-CB77-F92F-B4694132AD7C}"/>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5" name="Footer Placeholder 4">
            <a:extLst>
              <a:ext uri="{FF2B5EF4-FFF2-40B4-BE49-F238E27FC236}">
                <a16:creationId xmlns:a16="http://schemas.microsoft.com/office/drawing/2014/main" id="{01D0BB2B-C080-9506-7908-497F7F18A0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3A2E447-7C34-CCCF-D180-44A120581DDB}"/>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251398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5304-1A51-58F5-B403-5B3697AA909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52DBDEF-DBD9-D11B-7F95-BB85DD8F97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9DF8183-B03C-BA7D-955A-F9AEDDAB39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87DE28D-5FC0-4B31-5F04-9ED466AEC66C}"/>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6" name="Footer Placeholder 5">
            <a:extLst>
              <a:ext uri="{FF2B5EF4-FFF2-40B4-BE49-F238E27FC236}">
                <a16:creationId xmlns:a16="http://schemas.microsoft.com/office/drawing/2014/main" id="{8E13C845-D83D-2062-C7D9-F5EF77252A7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CA4006D-AEC2-CCCE-D79B-46144F5648B8}"/>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156738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A0E0-E34D-2860-CCDB-61F4B4DD0C5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B746408-BE00-FD9C-3843-292488599C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90492A-E01E-0123-C428-747F2CDC95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8D06E3F-40E6-4656-D7A9-5934D4A511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9D579C-DE20-3E00-0F87-314FEA087E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B046B48-8A8D-6B53-B0F2-C7457D5B4FBC}"/>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8" name="Footer Placeholder 7">
            <a:extLst>
              <a:ext uri="{FF2B5EF4-FFF2-40B4-BE49-F238E27FC236}">
                <a16:creationId xmlns:a16="http://schemas.microsoft.com/office/drawing/2014/main" id="{A24A5510-B33B-5F17-6B07-8297D7B03A8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7FCEC0C-36C9-F47A-33FA-E19EA6A173BF}"/>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345840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8E84-FBBE-7DDE-68E9-3B56164CBBC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039716D-5818-19DA-FDC7-7885C5F20A1D}"/>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4" name="Footer Placeholder 3">
            <a:extLst>
              <a:ext uri="{FF2B5EF4-FFF2-40B4-BE49-F238E27FC236}">
                <a16:creationId xmlns:a16="http://schemas.microsoft.com/office/drawing/2014/main" id="{783BBED3-2F2F-12E3-0882-61AA637D0C0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7BAE4CA-8D86-DDAE-5B52-E256BD70ECD9}"/>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981050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9BAA30-7F45-B5D4-08FE-99344E6B2444}"/>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3" name="Footer Placeholder 2">
            <a:extLst>
              <a:ext uri="{FF2B5EF4-FFF2-40B4-BE49-F238E27FC236}">
                <a16:creationId xmlns:a16="http://schemas.microsoft.com/office/drawing/2014/main" id="{5CEC0561-175D-8354-A0DE-8FE2260C8F0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E3D11AA-3647-4FF4-5540-7B1CB26D3E12}"/>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3163044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A9C5-BBA3-54DE-CB88-F0897D07A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D30ECC-DCE9-2428-5534-3EE98EC517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D4559C4-A64C-EEE6-DC3E-7C6094CD6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0BEE9-E487-8173-3FF7-58EEB92950FB}"/>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6" name="Footer Placeholder 5">
            <a:extLst>
              <a:ext uri="{FF2B5EF4-FFF2-40B4-BE49-F238E27FC236}">
                <a16:creationId xmlns:a16="http://schemas.microsoft.com/office/drawing/2014/main" id="{B9BE4B8B-E439-84B9-BC88-F992BD87603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B27F6B-9780-C641-6E0C-0048FC8872D2}"/>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336444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3157-D209-21CC-6792-2D5183B364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8419C1-9834-3527-5470-041F4B595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9EACBE5-EE49-852B-37C9-4FF049379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5F569-13DF-2D37-B674-5501735BEF4E}"/>
              </a:ext>
            </a:extLst>
          </p:cNvPr>
          <p:cNvSpPr>
            <a:spLocks noGrp="1"/>
          </p:cNvSpPr>
          <p:nvPr>
            <p:ph type="dt" sz="half" idx="10"/>
          </p:nvPr>
        </p:nvSpPr>
        <p:spPr/>
        <p:txBody>
          <a:bodyPr/>
          <a:lstStyle/>
          <a:p>
            <a:fld id="{842F3A83-5A2C-4C08-BD2F-2DCFB3783AC3}" type="datetimeFigureOut">
              <a:rPr lang="vi-VN" smtClean="0"/>
              <a:t>25/07/2025</a:t>
            </a:fld>
            <a:endParaRPr lang="vi-VN"/>
          </a:p>
        </p:txBody>
      </p:sp>
      <p:sp>
        <p:nvSpPr>
          <p:cNvPr id="6" name="Footer Placeholder 5">
            <a:extLst>
              <a:ext uri="{FF2B5EF4-FFF2-40B4-BE49-F238E27FC236}">
                <a16:creationId xmlns:a16="http://schemas.microsoft.com/office/drawing/2014/main" id="{C15C5D0C-8E00-8F6C-9D1D-6B3A9B2B2A3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790FC67-DF76-9337-148F-7D147C8614FF}"/>
              </a:ext>
            </a:extLst>
          </p:cNvPr>
          <p:cNvSpPr>
            <a:spLocks noGrp="1"/>
          </p:cNvSpPr>
          <p:nvPr>
            <p:ph type="sldNum" sz="quarter" idx="12"/>
          </p:nvPr>
        </p:nvSpPr>
        <p:spPr/>
        <p:txBody>
          <a:bodyPr/>
          <a:lstStyle/>
          <a:p>
            <a:fld id="{F08D9FFC-003D-4136-8037-9A1344B836BD}" type="slidenum">
              <a:rPr lang="vi-VN" smtClean="0"/>
              <a:t>‹#›</a:t>
            </a:fld>
            <a:endParaRPr lang="vi-VN"/>
          </a:p>
        </p:txBody>
      </p:sp>
    </p:spTree>
    <p:extLst>
      <p:ext uri="{BB962C8B-B14F-4D97-AF65-F5344CB8AC3E}">
        <p14:creationId xmlns:p14="http://schemas.microsoft.com/office/powerpoint/2010/main" val="216074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91CE5E-71D8-892F-E80C-335DF8F73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ECCF625-DC65-50C4-CC1E-A5B6CE1448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4011084-2A69-7CDC-BB36-6F730AC414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3A83-5A2C-4C08-BD2F-2DCFB3783AC3}" type="datetimeFigureOut">
              <a:rPr lang="vi-VN" smtClean="0"/>
              <a:t>25/07/2025</a:t>
            </a:fld>
            <a:endParaRPr lang="vi-VN"/>
          </a:p>
        </p:txBody>
      </p:sp>
      <p:sp>
        <p:nvSpPr>
          <p:cNvPr id="5" name="Footer Placeholder 4">
            <a:extLst>
              <a:ext uri="{FF2B5EF4-FFF2-40B4-BE49-F238E27FC236}">
                <a16:creationId xmlns:a16="http://schemas.microsoft.com/office/drawing/2014/main" id="{3F7B6880-6F8A-223E-05A8-8BEA6F714B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537FCB4-2641-1E83-E7E4-34277FFD6C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D9FFC-003D-4136-8037-9A1344B836BD}" type="slidenum">
              <a:rPr lang="vi-VN" smtClean="0"/>
              <a:t>‹#›</a:t>
            </a:fld>
            <a:endParaRPr lang="vi-VN"/>
          </a:p>
        </p:txBody>
      </p:sp>
    </p:spTree>
    <p:extLst>
      <p:ext uri="{BB962C8B-B14F-4D97-AF65-F5344CB8AC3E}">
        <p14:creationId xmlns:p14="http://schemas.microsoft.com/office/powerpoint/2010/main" val="2326830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hyperlink" Target="1.%20Master%20file%20-%20Vietnam%20&amp;%20Cambodia.ppt#-1,1,Why?"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1.%20Master%20file%20-%20Vietnam%20&amp;%20Cambodia.ppt#-1,1,Why?" TargetMode="External"/><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gi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851737" y="663984"/>
            <a:ext cx="3972710" cy="6194016"/>
            <a:chOff x="0" y="0"/>
            <a:chExt cx="3291840" cy="5852160"/>
          </a:xfrm>
        </p:grpSpPr>
        <p:sp>
          <p:nvSpPr>
            <p:cNvPr id="3" name="Freeform 3"/>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3"/>
              <a:stretch>
                <a:fillRect l="-127958" r="-39035"/>
              </a:stretch>
            </a:blipFill>
          </p:spPr>
        </p:sp>
        <p:sp>
          <p:nvSpPr>
            <p:cNvPr id="4" name="Freeform 4"/>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4">
                <a:extLst>
                  <a:ext uri="{28A0092B-C50C-407E-A947-70E740481C1C}">
                    <a14:useLocalDpi xmlns:a14="http://schemas.microsoft.com/office/drawing/2010/main" val="0"/>
                  </a:ext>
                </a:extLst>
              </a:blip>
              <a:stretch>
                <a:fillRect/>
              </a:stretch>
            </a:blipFill>
          </p:spPr>
        </p:sp>
      </p:grpSp>
      <p:grpSp>
        <p:nvGrpSpPr>
          <p:cNvPr id="5" name="Group 5"/>
          <p:cNvGrpSpPr/>
          <p:nvPr/>
        </p:nvGrpSpPr>
        <p:grpSpPr>
          <a:xfrm>
            <a:off x="527123" y="3951446"/>
            <a:ext cx="2244965" cy="2140069"/>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cstate="print">
                <a:extLst>
                  <a:ext uri="{28A0092B-C50C-407E-A947-70E740481C1C}">
                    <a14:useLocalDpi xmlns:a14="http://schemas.microsoft.com/office/drawing/2010/main" val="0"/>
                  </a:ext>
                </a:extLst>
              </a:blip>
              <a:stretch>
                <a:fillRect/>
              </a:stretch>
            </a:blipFill>
          </p:spPr>
        </p:sp>
      </p:grpSp>
      <p:grpSp>
        <p:nvGrpSpPr>
          <p:cNvPr id="7" name="Group 7"/>
          <p:cNvGrpSpPr/>
          <p:nvPr/>
        </p:nvGrpSpPr>
        <p:grpSpPr>
          <a:xfrm>
            <a:off x="2840019" y="3951446"/>
            <a:ext cx="2425849" cy="2140069"/>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cstate="print">
                <a:extLst>
                  <a:ext uri="{28A0092B-C50C-407E-A947-70E740481C1C}">
                    <a14:useLocalDpi xmlns:a14="http://schemas.microsoft.com/office/drawing/2010/main" val="0"/>
                  </a:ext>
                </a:extLst>
              </a:blip>
              <a:stretch>
                <a:fillRect/>
              </a:stretch>
            </a:blipFill>
          </p:spPr>
        </p:sp>
      </p:grpSp>
      <p:grpSp>
        <p:nvGrpSpPr>
          <p:cNvPr id="9" name="Group 9"/>
          <p:cNvGrpSpPr/>
          <p:nvPr/>
        </p:nvGrpSpPr>
        <p:grpSpPr>
          <a:xfrm>
            <a:off x="5333799" y="3951446"/>
            <a:ext cx="2269576" cy="2140069"/>
            <a:chOff x="626452" y="0"/>
            <a:chExt cx="5207026" cy="6350000"/>
          </a:xfrm>
        </p:grpSpPr>
        <p:sp>
          <p:nvSpPr>
            <p:cNvPr id="10" name="Freeform 10"/>
            <p:cNvSpPr/>
            <p:nvPr/>
          </p:nvSpPr>
          <p:spPr>
            <a:xfrm>
              <a:off x="626452" y="0"/>
              <a:ext cx="5207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7">
                <a:extLst>
                  <a:ext uri="{28A0092B-C50C-407E-A947-70E740481C1C}">
                    <a14:useLocalDpi xmlns:a14="http://schemas.microsoft.com/office/drawing/2010/main" val="0"/>
                  </a:ext>
                </a:extLst>
              </a:blip>
              <a:stretch>
                <a:fillRect/>
              </a:stretch>
            </a:blipFill>
          </p:spPr>
        </p:sp>
      </p:grpSp>
      <p:grpSp>
        <p:nvGrpSpPr>
          <p:cNvPr id="17" name="Group 4">
            <a:extLst>
              <a:ext uri="{FF2B5EF4-FFF2-40B4-BE49-F238E27FC236}">
                <a16:creationId xmlns:a16="http://schemas.microsoft.com/office/drawing/2014/main" id="{BC5E7578-DA84-C2A4-C036-2C934E470879}"/>
              </a:ext>
            </a:extLst>
          </p:cNvPr>
          <p:cNvGrpSpPr/>
          <p:nvPr/>
        </p:nvGrpSpPr>
        <p:grpSpPr>
          <a:xfrm>
            <a:off x="6808749" y="91437"/>
            <a:ext cx="1042989" cy="1042989"/>
            <a:chOff x="0" y="0"/>
            <a:chExt cx="1390652" cy="1390652"/>
          </a:xfrm>
          <a:solidFill>
            <a:schemeClr val="accent6">
              <a:lumMod val="75000"/>
            </a:schemeClr>
          </a:solidFill>
        </p:grpSpPr>
        <p:sp>
          <p:nvSpPr>
            <p:cNvPr id="18" name="Freeform 5">
              <a:extLst>
                <a:ext uri="{FF2B5EF4-FFF2-40B4-BE49-F238E27FC236}">
                  <a16:creationId xmlns:a16="http://schemas.microsoft.com/office/drawing/2014/main" id="{FEA0D711-ABF4-64B5-8EA1-7009BCF111FD}"/>
                </a:ext>
              </a:extLst>
            </p:cNvPr>
            <p:cNvSpPr/>
            <p:nvPr/>
          </p:nvSpPr>
          <p:spPr>
            <a:xfrm>
              <a:off x="0" y="0"/>
              <a:ext cx="1390650" cy="1390650"/>
            </a:xfrm>
            <a:custGeom>
              <a:avLst/>
              <a:gdLst/>
              <a:ahLst/>
              <a:cxnLst/>
              <a:rect l="l" t="t" r="r" b="b"/>
              <a:pathLst>
                <a:path w="1390650" h="1390650">
                  <a:moveTo>
                    <a:pt x="1390650" y="1390650"/>
                  </a:moveTo>
                  <a:lnTo>
                    <a:pt x="0" y="1390650"/>
                  </a:lnTo>
                  <a:lnTo>
                    <a:pt x="0" y="0"/>
                  </a:lnTo>
                  <a:lnTo>
                    <a:pt x="1390650" y="0"/>
                  </a:lnTo>
                  <a:close/>
                </a:path>
              </a:pathLst>
            </a:custGeom>
            <a:grpFill/>
          </p:spPr>
        </p:sp>
      </p:grpSp>
      <p:grpSp>
        <p:nvGrpSpPr>
          <p:cNvPr id="21" name="Group 18">
            <a:extLst>
              <a:ext uri="{FF2B5EF4-FFF2-40B4-BE49-F238E27FC236}">
                <a16:creationId xmlns:a16="http://schemas.microsoft.com/office/drawing/2014/main" id="{45399F81-5752-71F9-CAF4-36CD473B8E60}"/>
              </a:ext>
            </a:extLst>
          </p:cNvPr>
          <p:cNvGrpSpPr/>
          <p:nvPr/>
        </p:nvGrpSpPr>
        <p:grpSpPr>
          <a:xfrm>
            <a:off x="5765761" y="1134426"/>
            <a:ext cx="1042989" cy="1042989"/>
            <a:chOff x="0" y="0"/>
            <a:chExt cx="1390652" cy="1390652"/>
          </a:xfrm>
        </p:grpSpPr>
        <p:sp>
          <p:nvSpPr>
            <p:cNvPr id="22" name="Freeform 19">
              <a:extLst>
                <a:ext uri="{FF2B5EF4-FFF2-40B4-BE49-F238E27FC236}">
                  <a16:creationId xmlns:a16="http://schemas.microsoft.com/office/drawing/2014/main" id="{3AAFA90E-B6B6-7D24-83CF-09B15A422588}"/>
                </a:ext>
              </a:extLst>
            </p:cNvPr>
            <p:cNvSpPr/>
            <p:nvPr/>
          </p:nvSpPr>
          <p:spPr>
            <a:xfrm>
              <a:off x="0" y="0"/>
              <a:ext cx="1390650" cy="1390650"/>
            </a:xfrm>
            <a:custGeom>
              <a:avLst/>
              <a:gdLst/>
              <a:ahLst/>
              <a:cxnLst/>
              <a:rect l="l" t="t" r="r" b="b"/>
              <a:pathLst>
                <a:path w="1390650" h="1390650">
                  <a:moveTo>
                    <a:pt x="1390650" y="1390650"/>
                  </a:moveTo>
                  <a:lnTo>
                    <a:pt x="0" y="1390650"/>
                  </a:lnTo>
                  <a:lnTo>
                    <a:pt x="0" y="0"/>
                  </a:lnTo>
                  <a:lnTo>
                    <a:pt x="1390650" y="0"/>
                  </a:lnTo>
                  <a:close/>
                </a:path>
              </a:pathLst>
            </a:custGeom>
            <a:solidFill>
              <a:srgbClr val="039248">
                <a:alpha val="19608"/>
              </a:srgbClr>
            </a:solidFill>
          </p:spPr>
        </p:sp>
      </p:grpSp>
      <p:sp>
        <p:nvSpPr>
          <p:cNvPr id="23" name="TextBox 22">
            <a:extLst>
              <a:ext uri="{FF2B5EF4-FFF2-40B4-BE49-F238E27FC236}">
                <a16:creationId xmlns:a16="http://schemas.microsoft.com/office/drawing/2014/main" id="{31C4284A-03C2-EC99-7F58-D59076952C1C}"/>
              </a:ext>
            </a:extLst>
          </p:cNvPr>
          <p:cNvSpPr txBox="1"/>
          <p:nvPr/>
        </p:nvSpPr>
        <p:spPr>
          <a:xfrm>
            <a:off x="1815501" y="5987519"/>
            <a:ext cx="4395312" cy="527580"/>
          </a:xfrm>
          <a:prstGeom prst="rect">
            <a:avLst/>
          </a:prstGeom>
        </p:spPr>
        <p:txBody>
          <a:bodyPr wrap="square" lIns="0" tIns="0" rIns="0" bIns="0" rtlCol="0" anchor="t">
            <a:spAutoFit/>
          </a:bodyPr>
          <a:lstStyle/>
          <a:p>
            <a:pPr algn="ctr">
              <a:lnSpc>
                <a:spcPts val="5040"/>
              </a:lnSpc>
            </a:pPr>
            <a:r>
              <a:rPr lang="en-US" sz="1200" spc="-84" dirty="0">
                <a:solidFill>
                  <a:srgbClr val="2E9F25"/>
                </a:solidFill>
                <a:latin typeface="Arial" panose="020B0604020202020204" pitchFamily="34" charset="0"/>
                <a:cs typeface="Arial" panose="020B0604020202020204" pitchFamily="34" charset="0"/>
              </a:rPr>
              <a:t>WWW.THREELAND.COM</a:t>
            </a:r>
          </a:p>
        </p:txBody>
      </p:sp>
      <p:grpSp>
        <p:nvGrpSpPr>
          <p:cNvPr id="25" name="Group 2">
            <a:extLst>
              <a:ext uri="{FF2B5EF4-FFF2-40B4-BE49-F238E27FC236}">
                <a16:creationId xmlns:a16="http://schemas.microsoft.com/office/drawing/2014/main" id="{A22701FC-6D54-981A-EA9D-4952C7407CF3}"/>
              </a:ext>
            </a:extLst>
          </p:cNvPr>
          <p:cNvGrpSpPr/>
          <p:nvPr/>
        </p:nvGrpSpPr>
        <p:grpSpPr>
          <a:xfrm>
            <a:off x="-29707" y="5815011"/>
            <a:ext cx="1042989" cy="1042989"/>
            <a:chOff x="0" y="0"/>
            <a:chExt cx="1390652" cy="1390652"/>
          </a:xfrm>
          <a:solidFill>
            <a:schemeClr val="accent6">
              <a:lumMod val="75000"/>
            </a:schemeClr>
          </a:solidFill>
        </p:grpSpPr>
        <p:sp>
          <p:nvSpPr>
            <p:cNvPr id="26" name="Freeform 3">
              <a:extLst>
                <a:ext uri="{FF2B5EF4-FFF2-40B4-BE49-F238E27FC236}">
                  <a16:creationId xmlns:a16="http://schemas.microsoft.com/office/drawing/2014/main" id="{A6CEE5D5-5714-219A-563D-78EB5EB39F45}"/>
                </a:ext>
              </a:extLst>
            </p:cNvPr>
            <p:cNvSpPr/>
            <p:nvPr/>
          </p:nvSpPr>
          <p:spPr>
            <a:xfrm>
              <a:off x="0" y="0"/>
              <a:ext cx="1390650" cy="1390650"/>
            </a:xfrm>
            <a:custGeom>
              <a:avLst/>
              <a:gdLst/>
              <a:ahLst/>
              <a:cxnLst/>
              <a:rect l="l" t="t" r="r" b="b"/>
              <a:pathLst>
                <a:path w="1390650" h="1390650">
                  <a:moveTo>
                    <a:pt x="1390650" y="1390650"/>
                  </a:moveTo>
                  <a:lnTo>
                    <a:pt x="0" y="1390650"/>
                  </a:lnTo>
                  <a:lnTo>
                    <a:pt x="0" y="0"/>
                  </a:lnTo>
                  <a:lnTo>
                    <a:pt x="1390650" y="0"/>
                  </a:lnTo>
                  <a:close/>
                </a:path>
              </a:pathLst>
            </a:custGeom>
            <a:grpFill/>
          </p:spPr>
        </p:sp>
      </p:grpSp>
      <p:grpSp>
        <p:nvGrpSpPr>
          <p:cNvPr id="27" name="Group 10">
            <a:extLst>
              <a:ext uri="{FF2B5EF4-FFF2-40B4-BE49-F238E27FC236}">
                <a16:creationId xmlns:a16="http://schemas.microsoft.com/office/drawing/2014/main" id="{24949FFB-90CA-115C-A21B-FC78FBAF2936}"/>
              </a:ext>
            </a:extLst>
          </p:cNvPr>
          <p:cNvGrpSpPr/>
          <p:nvPr/>
        </p:nvGrpSpPr>
        <p:grpSpPr>
          <a:xfrm>
            <a:off x="7491667" y="3951446"/>
            <a:ext cx="1042989" cy="1042989"/>
            <a:chOff x="0" y="0"/>
            <a:chExt cx="1390652" cy="1390652"/>
          </a:xfrm>
        </p:grpSpPr>
        <p:sp>
          <p:nvSpPr>
            <p:cNvPr id="28" name="Freeform 11">
              <a:extLst>
                <a:ext uri="{FF2B5EF4-FFF2-40B4-BE49-F238E27FC236}">
                  <a16:creationId xmlns:a16="http://schemas.microsoft.com/office/drawing/2014/main" id="{0437D918-9346-D8F1-61B1-C47E8327BF91}"/>
                </a:ext>
              </a:extLst>
            </p:cNvPr>
            <p:cNvSpPr/>
            <p:nvPr/>
          </p:nvSpPr>
          <p:spPr>
            <a:xfrm>
              <a:off x="0" y="0"/>
              <a:ext cx="1390650" cy="1390650"/>
            </a:xfrm>
            <a:custGeom>
              <a:avLst/>
              <a:gdLst/>
              <a:ahLst/>
              <a:cxnLst/>
              <a:rect l="l" t="t" r="r" b="b"/>
              <a:pathLst>
                <a:path w="1390650" h="1390650">
                  <a:moveTo>
                    <a:pt x="1390650" y="1390650"/>
                  </a:moveTo>
                  <a:lnTo>
                    <a:pt x="0" y="1390650"/>
                  </a:lnTo>
                  <a:lnTo>
                    <a:pt x="0" y="0"/>
                  </a:lnTo>
                  <a:lnTo>
                    <a:pt x="1390650" y="0"/>
                  </a:lnTo>
                  <a:close/>
                </a:path>
              </a:pathLst>
            </a:custGeom>
            <a:solidFill>
              <a:srgbClr val="FFFFFF">
                <a:alpha val="80000"/>
              </a:srgbClr>
            </a:solidFill>
          </p:spPr>
        </p:sp>
      </p:grpSp>
      <p:grpSp>
        <p:nvGrpSpPr>
          <p:cNvPr id="29" name="Group 16">
            <a:extLst>
              <a:ext uri="{FF2B5EF4-FFF2-40B4-BE49-F238E27FC236}">
                <a16:creationId xmlns:a16="http://schemas.microsoft.com/office/drawing/2014/main" id="{DC6C9558-A005-75B5-0AC9-7CBE940A051D}"/>
              </a:ext>
            </a:extLst>
          </p:cNvPr>
          <p:cNvGrpSpPr/>
          <p:nvPr/>
        </p:nvGrpSpPr>
        <p:grpSpPr>
          <a:xfrm>
            <a:off x="6953157" y="6172199"/>
            <a:ext cx="650218" cy="685799"/>
            <a:chOff x="0" y="0"/>
            <a:chExt cx="1390652" cy="1390652"/>
          </a:xfrm>
          <a:solidFill>
            <a:schemeClr val="accent6">
              <a:lumMod val="75000"/>
            </a:schemeClr>
          </a:solidFill>
        </p:grpSpPr>
        <p:sp>
          <p:nvSpPr>
            <p:cNvPr id="30" name="Freeform 17">
              <a:extLst>
                <a:ext uri="{FF2B5EF4-FFF2-40B4-BE49-F238E27FC236}">
                  <a16:creationId xmlns:a16="http://schemas.microsoft.com/office/drawing/2014/main" id="{7567B307-8A5C-121F-ABFA-802FBFC208B1}"/>
                </a:ext>
              </a:extLst>
            </p:cNvPr>
            <p:cNvSpPr/>
            <p:nvPr/>
          </p:nvSpPr>
          <p:spPr>
            <a:xfrm>
              <a:off x="0" y="0"/>
              <a:ext cx="1390650" cy="1390650"/>
            </a:xfrm>
            <a:custGeom>
              <a:avLst/>
              <a:gdLst/>
              <a:ahLst/>
              <a:cxnLst/>
              <a:rect l="l" t="t" r="r" b="b"/>
              <a:pathLst>
                <a:path w="1390650" h="1390650">
                  <a:moveTo>
                    <a:pt x="1390650" y="1390650"/>
                  </a:moveTo>
                  <a:lnTo>
                    <a:pt x="0" y="1390650"/>
                  </a:lnTo>
                  <a:lnTo>
                    <a:pt x="0" y="0"/>
                  </a:lnTo>
                  <a:lnTo>
                    <a:pt x="1390650" y="0"/>
                  </a:lnTo>
                  <a:close/>
                </a:path>
              </a:pathLst>
            </a:custGeom>
            <a:grpFill/>
          </p:spPr>
        </p:sp>
      </p:grpSp>
      <p:pic>
        <p:nvPicPr>
          <p:cNvPr id="33" name="Picture 2" descr="http://static.tumblr.com/f45faab49321958bb661be2e69124337/gltbmdt/p3amp94ag/tumblr_static_logo_threeland_281108.png">
            <a:extLst>
              <a:ext uri="{FF2B5EF4-FFF2-40B4-BE49-F238E27FC236}">
                <a16:creationId xmlns:a16="http://schemas.microsoft.com/office/drawing/2014/main" id="{527D2B2F-09EC-0C60-F097-0046836E4C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2172" y="2636404"/>
            <a:ext cx="4756330" cy="766835"/>
          </a:xfrm>
          <a:prstGeom prst="rect">
            <a:avLst/>
          </a:prstGeom>
          <a:noFill/>
          <a:extLst>
            <a:ext uri="{909E8E84-426E-40DD-AFC4-6F175D3DCCD1}">
              <a14:hiddenFill xmlns:a14="http://schemas.microsoft.com/office/drawing/2010/main">
                <a:solidFill>
                  <a:srgbClr val="FFFFFF"/>
                </a:solidFill>
              </a14:hiddenFill>
            </a:ext>
          </a:extLst>
        </p:spPr>
      </p:pic>
      <p:sp>
        <p:nvSpPr>
          <p:cNvPr id="34" name="Date Placeholder 4">
            <a:extLst>
              <a:ext uri="{FF2B5EF4-FFF2-40B4-BE49-F238E27FC236}">
                <a16:creationId xmlns:a16="http://schemas.microsoft.com/office/drawing/2014/main" id="{0F0B106F-BDD4-ED03-8DFB-CD2F13EAF1BB}"/>
              </a:ext>
            </a:extLst>
          </p:cNvPr>
          <p:cNvSpPr txBox="1">
            <a:spLocks/>
          </p:cNvSpPr>
          <p:nvPr/>
        </p:nvSpPr>
        <p:spPr>
          <a:xfrm>
            <a:off x="1034797" y="6615751"/>
            <a:ext cx="993149" cy="242248"/>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solidFill>
                  <a:schemeClr val="bg1"/>
                </a:solidFill>
              </a:rPr>
              <a:pPr/>
              <a:t>7/25/2025</a:t>
            </a:fld>
            <a:endParaRPr lang="en-US" sz="12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4111277"/>
          </a:xfrm>
          <a:custGeom>
            <a:avLst/>
            <a:gdLst/>
            <a:ahLst/>
            <a:cxnLst/>
            <a:rect l="l" t="t" r="r" b="b"/>
            <a:pathLst>
              <a:path w="18288000" h="6166915">
                <a:moveTo>
                  <a:pt x="0" y="0"/>
                </a:moveTo>
                <a:lnTo>
                  <a:pt x="18288000" y="0"/>
                </a:lnTo>
                <a:lnTo>
                  <a:pt x="18288000" y="6166915"/>
                </a:lnTo>
                <a:lnTo>
                  <a:pt x="0" y="6166915"/>
                </a:lnTo>
                <a:lnTo>
                  <a:pt x="0" y="0"/>
                </a:lnTo>
                <a:close/>
              </a:path>
            </a:pathLst>
          </a:custGeom>
          <a:blipFill>
            <a:blip r:embed="rId2"/>
            <a:stretch>
              <a:fillRect l="-8090" r="-8090" b="-129976"/>
            </a:stretch>
          </a:blipFill>
        </p:spPr>
      </p:sp>
      <p:grpSp>
        <p:nvGrpSpPr>
          <p:cNvPr id="3" name="Group 3"/>
          <p:cNvGrpSpPr/>
          <p:nvPr/>
        </p:nvGrpSpPr>
        <p:grpSpPr>
          <a:xfrm>
            <a:off x="0" y="0"/>
            <a:ext cx="12192000" cy="4111277"/>
            <a:chOff x="0" y="0"/>
            <a:chExt cx="4816593" cy="1624208"/>
          </a:xfrm>
        </p:grpSpPr>
        <p:sp>
          <p:nvSpPr>
            <p:cNvPr id="4" name="Freeform 4"/>
            <p:cNvSpPr/>
            <p:nvPr/>
          </p:nvSpPr>
          <p:spPr>
            <a:xfrm>
              <a:off x="0" y="0"/>
              <a:ext cx="4816592" cy="1624208"/>
            </a:xfrm>
            <a:custGeom>
              <a:avLst/>
              <a:gdLst/>
              <a:ahLst/>
              <a:cxnLst/>
              <a:rect l="l" t="t" r="r" b="b"/>
              <a:pathLst>
                <a:path w="4816592" h="1624208">
                  <a:moveTo>
                    <a:pt x="0" y="0"/>
                  </a:moveTo>
                  <a:lnTo>
                    <a:pt x="4816592" y="0"/>
                  </a:lnTo>
                  <a:lnTo>
                    <a:pt x="4816592" y="1624208"/>
                  </a:lnTo>
                  <a:lnTo>
                    <a:pt x="0" y="1624208"/>
                  </a:lnTo>
                  <a:close/>
                </a:path>
              </a:pathLst>
            </a:custGeom>
            <a:gradFill rotWithShape="1">
              <a:gsLst>
                <a:gs pos="0">
                  <a:srgbClr val="FFC25B">
                    <a:alpha val="54000"/>
                  </a:srgbClr>
                </a:gs>
                <a:gs pos="50000">
                  <a:srgbClr val="00633C">
                    <a:alpha val="54000"/>
                  </a:srgbClr>
                </a:gs>
                <a:gs pos="100000">
                  <a:srgbClr val="00633C">
                    <a:alpha val="54000"/>
                  </a:srgbClr>
                </a:gs>
              </a:gsLst>
              <a:path path="circle">
                <a:fillToRect r="100000" b="100000"/>
              </a:path>
              <a:tileRect l="-100000" t="-100000"/>
            </a:gradFill>
          </p:spPr>
        </p:sp>
        <p:sp>
          <p:nvSpPr>
            <p:cNvPr id="5" name="TextBox 5"/>
            <p:cNvSpPr txBox="1"/>
            <p:nvPr/>
          </p:nvSpPr>
          <p:spPr>
            <a:xfrm>
              <a:off x="0" y="-57150"/>
              <a:ext cx="4816593" cy="1681358"/>
            </a:xfrm>
            <a:prstGeom prst="rect">
              <a:avLst/>
            </a:prstGeom>
          </p:spPr>
          <p:txBody>
            <a:bodyPr lIns="33867" tIns="33867" rIns="33867" bIns="33867" rtlCol="0" anchor="ctr"/>
            <a:lstStyle/>
            <a:p>
              <a:pPr algn="ctr">
                <a:lnSpc>
                  <a:spcPts val="2421"/>
                </a:lnSpc>
              </a:pPr>
              <a:endParaRPr sz="1200"/>
            </a:p>
          </p:txBody>
        </p:sp>
      </p:grpSp>
      <p:grpSp>
        <p:nvGrpSpPr>
          <p:cNvPr id="6" name="Group 6"/>
          <p:cNvGrpSpPr/>
          <p:nvPr/>
        </p:nvGrpSpPr>
        <p:grpSpPr>
          <a:xfrm>
            <a:off x="1030482" y="3226302"/>
            <a:ext cx="3167185" cy="2930883"/>
            <a:chOff x="0" y="0"/>
            <a:chExt cx="1251234" cy="1157879"/>
          </a:xfrm>
        </p:grpSpPr>
        <p:sp>
          <p:nvSpPr>
            <p:cNvPr id="7" name="Freeform 7"/>
            <p:cNvSpPr/>
            <p:nvPr/>
          </p:nvSpPr>
          <p:spPr>
            <a:xfrm>
              <a:off x="0" y="0"/>
              <a:ext cx="1251234" cy="1157880"/>
            </a:xfrm>
            <a:custGeom>
              <a:avLst/>
              <a:gdLst/>
              <a:ahLst/>
              <a:cxnLst/>
              <a:rect l="l" t="t" r="r" b="b"/>
              <a:pathLst>
                <a:path w="1251234" h="1157880">
                  <a:moveTo>
                    <a:pt x="83110" y="0"/>
                  </a:moveTo>
                  <a:lnTo>
                    <a:pt x="1168124" y="0"/>
                  </a:lnTo>
                  <a:cubicBezTo>
                    <a:pt x="1190166" y="0"/>
                    <a:pt x="1211305" y="8756"/>
                    <a:pt x="1226891" y="24342"/>
                  </a:cubicBezTo>
                  <a:cubicBezTo>
                    <a:pt x="1242477" y="39929"/>
                    <a:pt x="1251234" y="61068"/>
                    <a:pt x="1251234" y="83110"/>
                  </a:cubicBezTo>
                  <a:lnTo>
                    <a:pt x="1251234" y="1074769"/>
                  </a:lnTo>
                  <a:cubicBezTo>
                    <a:pt x="1251234" y="1120670"/>
                    <a:pt x="1214024" y="1157880"/>
                    <a:pt x="1168124" y="1157880"/>
                  </a:cubicBezTo>
                  <a:lnTo>
                    <a:pt x="83110" y="1157880"/>
                  </a:lnTo>
                  <a:cubicBezTo>
                    <a:pt x="61068" y="1157880"/>
                    <a:pt x="39929" y="1149123"/>
                    <a:pt x="24342" y="1133537"/>
                  </a:cubicBezTo>
                  <a:cubicBezTo>
                    <a:pt x="8756" y="1117951"/>
                    <a:pt x="0" y="1096812"/>
                    <a:pt x="0" y="1074769"/>
                  </a:cubicBezTo>
                  <a:lnTo>
                    <a:pt x="0" y="83110"/>
                  </a:lnTo>
                  <a:cubicBezTo>
                    <a:pt x="0" y="61068"/>
                    <a:pt x="8756" y="39929"/>
                    <a:pt x="24342" y="24342"/>
                  </a:cubicBezTo>
                  <a:cubicBezTo>
                    <a:pt x="39929" y="8756"/>
                    <a:pt x="61068" y="0"/>
                    <a:pt x="83110" y="0"/>
                  </a:cubicBezTo>
                  <a:close/>
                </a:path>
              </a:pathLst>
            </a:custGeom>
            <a:solidFill>
              <a:srgbClr val="FFFFFF"/>
            </a:solidFill>
            <a:ln w="38100" cap="rnd">
              <a:gradFill>
                <a:gsLst>
                  <a:gs pos="0">
                    <a:srgbClr val="FFC25B">
                      <a:alpha val="100000"/>
                    </a:srgbClr>
                  </a:gs>
                  <a:gs pos="50000">
                    <a:srgbClr val="00633C">
                      <a:alpha val="100000"/>
                    </a:srgbClr>
                  </a:gs>
                  <a:gs pos="100000">
                    <a:srgbClr val="00633C">
                      <a:alpha val="100000"/>
                    </a:srgbClr>
                  </a:gs>
                </a:gsLst>
                <a:path path="circle">
                  <a:fillToRect r="100000" b="100000"/>
                </a:path>
                <a:tileRect l="-100000" t="-100000"/>
              </a:gradFill>
              <a:prstDash val="solid"/>
              <a:round/>
            </a:ln>
          </p:spPr>
        </p:sp>
        <p:sp>
          <p:nvSpPr>
            <p:cNvPr id="8" name="TextBox 8"/>
            <p:cNvSpPr txBox="1"/>
            <p:nvPr/>
          </p:nvSpPr>
          <p:spPr>
            <a:xfrm>
              <a:off x="0" y="-57150"/>
              <a:ext cx="1251234" cy="1215029"/>
            </a:xfrm>
            <a:prstGeom prst="rect">
              <a:avLst/>
            </a:prstGeom>
          </p:spPr>
          <p:txBody>
            <a:bodyPr lIns="33867" tIns="33867" rIns="33867" bIns="33867" rtlCol="0" anchor="ctr"/>
            <a:lstStyle/>
            <a:p>
              <a:pPr algn="ctr">
                <a:lnSpc>
                  <a:spcPts val="2421"/>
                </a:lnSpc>
              </a:pPr>
              <a:endParaRPr sz="1200"/>
            </a:p>
          </p:txBody>
        </p:sp>
      </p:grpSp>
      <p:grpSp>
        <p:nvGrpSpPr>
          <p:cNvPr id="9" name="Group 9"/>
          <p:cNvGrpSpPr/>
          <p:nvPr/>
        </p:nvGrpSpPr>
        <p:grpSpPr>
          <a:xfrm>
            <a:off x="4512408" y="3226302"/>
            <a:ext cx="3167185" cy="2930883"/>
            <a:chOff x="0" y="0"/>
            <a:chExt cx="1251234" cy="1157879"/>
          </a:xfrm>
        </p:grpSpPr>
        <p:sp>
          <p:nvSpPr>
            <p:cNvPr id="10" name="Freeform 10"/>
            <p:cNvSpPr/>
            <p:nvPr/>
          </p:nvSpPr>
          <p:spPr>
            <a:xfrm>
              <a:off x="0" y="0"/>
              <a:ext cx="1251234" cy="1157880"/>
            </a:xfrm>
            <a:custGeom>
              <a:avLst/>
              <a:gdLst/>
              <a:ahLst/>
              <a:cxnLst/>
              <a:rect l="l" t="t" r="r" b="b"/>
              <a:pathLst>
                <a:path w="1251234" h="1157880">
                  <a:moveTo>
                    <a:pt x="83110" y="0"/>
                  </a:moveTo>
                  <a:lnTo>
                    <a:pt x="1168124" y="0"/>
                  </a:lnTo>
                  <a:cubicBezTo>
                    <a:pt x="1190166" y="0"/>
                    <a:pt x="1211305" y="8756"/>
                    <a:pt x="1226891" y="24342"/>
                  </a:cubicBezTo>
                  <a:cubicBezTo>
                    <a:pt x="1242477" y="39929"/>
                    <a:pt x="1251234" y="61068"/>
                    <a:pt x="1251234" y="83110"/>
                  </a:cubicBezTo>
                  <a:lnTo>
                    <a:pt x="1251234" y="1074769"/>
                  </a:lnTo>
                  <a:cubicBezTo>
                    <a:pt x="1251234" y="1120670"/>
                    <a:pt x="1214024" y="1157880"/>
                    <a:pt x="1168124" y="1157880"/>
                  </a:cubicBezTo>
                  <a:lnTo>
                    <a:pt x="83110" y="1157880"/>
                  </a:lnTo>
                  <a:cubicBezTo>
                    <a:pt x="61068" y="1157880"/>
                    <a:pt x="39929" y="1149123"/>
                    <a:pt x="24342" y="1133537"/>
                  </a:cubicBezTo>
                  <a:cubicBezTo>
                    <a:pt x="8756" y="1117951"/>
                    <a:pt x="0" y="1096812"/>
                    <a:pt x="0" y="1074769"/>
                  </a:cubicBezTo>
                  <a:lnTo>
                    <a:pt x="0" y="83110"/>
                  </a:lnTo>
                  <a:cubicBezTo>
                    <a:pt x="0" y="61068"/>
                    <a:pt x="8756" y="39929"/>
                    <a:pt x="24342" y="24342"/>
                  </a:cubicBezTo>
                  <a:cubicBezTo>
                    <a:pt x="39929" y="8756"/>
                    <a:pt x="61068" y="0"/>
                    <a:pt x="83110" y="0"/>
                  </a:cubicBezTo>
                  <a:close/>
                </a:path>
              </a:pathLst>
            </a:custGeom>
            <a:solidFill>
              <a:srgbClr val="FFFFFF"/>
            </a:solidFill>
            <a:ln w="38100" cap="rnd">
              <a:gradFill>
                <a:gsLst>
                  <a:gs pos="0">
                    <a:srgbClr val="FFC25B">
                      <a:alpha val="100000"/>
                    </a:srgbClr>
                  </a:gs>
                  <a:gs pos="50000">
                    <a:srgbClr val="00633C">
                      <a:alpha val="100000"/>
                    </a:srgbClr>
                  </a:gs>
                  <a:gs pos="100000">
                    <a:srgbClr val="00633C">
                      <a:alpha val="100000"/>
                    </a:srgbClr>
                  </a:gs>
                </a:gsLst>
                <a:path path="circle">
                  <a:fillToRect r="100000" b="100000"/>
                </a:path>
                <a:tileRect l="-100000" t="-100000"/>
              </a:gradFill>
              <a:prstDash val="solid"/>
              <a:round/>
            </a:ln>
          </p:spPr>
        </p:sp>
        <p:sp>
          <p:nvSpPr>
            <p:cNvPr id="11" name="TextBox 11"/>
            <p:cNvSpPr txBox="1"/>
            <p:nvPr/>
          </p:nvSpPr>
          <p:spPr>
            <a:xfrm>
              <a:off x="0" y="-57150"/>
              <a:ext cx="1251234" cy="1215029"/>
            </a:xfrm>
            <a:prstGeom prst="rect">
              <a:avLst/>
            </a:prstGeom>
          </p:spPr>
          <p:txBody>
            <a:bodyPr lIns="33867" tIns="33867" rIns="33867" bIns="33867" rtlCol="0" anchor="ctr"/>
            <a:lstStyle/>
            <a:p>
              <a:pPr algn="ctr">
                <a:lnSpc>
                  <a:spcPts val="2421"/>
                </a:lnSpc>
              </a:pPr>
              <a:endParaRPr sz="1200"/>
            </a:p>
          </p:txBody>
        </p:sp>
      </p:grpSp>
      <p:grpSp>
        <p:nvGrpSpPr>
          <p:cNvPr id="12" name="Group 12"/>
          <p:cNvGrpSpPr/>
          <p:nvPr/>
        </p:nvGrpSpPr>
        <p:grpSpPr>
          <a:xfrm>
            <a:off x="7994333" y="3226302"/>
            <a:ext cx="3167185" cy="2930883"/>
            <a:chOff x="0" y="0"/>
            <a:chExt cx="1251234" cy="1157879"/>
          </a:xfrm>
        </p:grpSpPr>
        <p:sp>
          <p:nvSpPr>
            <p:cNvPr id="13" name="Freeform 13"/>
            <p:cNvSpPr/>
            <p:nvPr/>
          </p:nvSpPr>
          <p:spPr>
            <a:xfrm>
              <a:off x="0" y="0"/>
              <a:ext cx="1251234" cy="1157880"/>
            </a:xfrm>
            <a:custGeom>
              <a:avLst/>
              <a:gdLst/>
              <a:ahLst/>
              <a:cxnLst/>
              <a:rect l="l" t="t" r="r" b="b"/>
              <a:pathLst>
                <a:path w="1251234" h="1157880">
                  <a:moveTo>
                    <a:pt x="83110" y="0"/>
                  </a:moveTo>
                  <a:lnTo>
                    <a:pt x="1168124" y="0"/>
                  </a:lnTo>
                  <a:cubicBezTo>
                    <a:pt x="1190166" y="0"/>
                    <a:pt x="1211305" y="8756"/>
                    <a:pt x="1226891" y="24342"/>
                  </a:cubicBezTo>
                  <a:cubicBezTo>
                    <a:pt x="1242477" y="39929"/>
                    <a:pt x="1251234" y="61068"/>
                    <a:pt x="1251234" y="83110"/>
                  </a:cubicBezTo>
                  <a:lnTo>
                    <a:pt x="1251234" y="1074769"/>
                  </a:lnTo>
                  <a:cubicBezTo>
                    <a:pt x="1251234" y="1120670"/>
                    <a:pt x="1214024" y="1157880"/>
                    <a:pt x="1168124" y="1157880"/>
                  </a:cubicBezTo>
                  <a:lnTo>
                    <a:pt x="83110" y="1157880"/>
                  </a:lnTo>
                  <a:cubicBezTo>
                    <a:pt x="61068" y="1157880"/>
                    <a:pt x="39929" y="1149123"/>
                    <a:pt x="24342" y="1133537"/>
                  </a:cubicBezTo>
                  <a:cubicBezTo>
                    <a:pt x="8756" y="1117951"/>
                    <a:pt x="0" y="1096812"/>
                    <a:pt x="0" y="1074769"/>
                  </a:cubicBezTo>
                  <a:lnTo>
                    <a:pt x="0" y="83110"/>
                  </a:lnTo>
                  <a:cubicBezTo>
                    <a:pt x="0" y="61068"/>
                    <a:pt x="8756" y="39929"/>
                    <a:pt x="24342" y="24342"/>
                  </a:cubicBezTo>
                  <a:cubicBezTo>
                    <a:pt x="39929" y="8756"/>
                    <a:pt x="61068" y="0"/>
                    <a:pt x="83110" y="0"/>
                  </a:cubicBezTo>
                  <a:close/>
                </a:path>
              </a:pathLst>
            </a:custGeom>
            <a:solidFill>
              <a:srgbClr val="FFFFFF"/>
            </a:solidFill>
            <a:ln w="38100" cap="rnd">
              <a:gradFill>
                <a:gsLst>
                  <a:gs pos="0">
                    <a:srgbClr val="FFC25B">
                      <a:alpha val="100000"/>
                    </a:srgbClr>
                  </a:gs>
                  <a:gs pos="50000">
                    <a:srgbClr val="00633C">
                      <a:alpha val="100000"/>
                    </a:srgbClr>
                  </a:gs>
                  <a:gs pos="100000">
                    <a:srgbClr val="00633C">
                      <a:alpha val="100000"/>
                    </a:srgbClr>
                  </a:gs>
                </a:gsLst>
                <a:path path="circle">
                  <a:fillToRect r="100000" b="100000"/>
                </a:path>
                <a:tileRect l="-100000" t="-100000"/>
              </a:gradFill>
              <a:prstDash val="solid"/>
              <a:round/>
            </a:ln>
          </p:spPr>
        </p:sp>
        <p:sp>
          <p:nvSpPr>
            <p:cNvPr id="14" name="TextBox 14"/>
            <p:cNvSpPr txBox="1"/>
            <p:nvPr/>
          </p:nvSpPr>
          <p:spPr>
            <a:xfrm>
              <a:off x="0" y="-57150"/>
              <a:ext cx="1251234" cy="1215029"/>
            </a:xfrm>
            <a:prstGeom prst="rect">
              <a:avLst/>
            </a:prstGeom>
          </p:spPr>
          <p:txBody>
            <a:bodyPr lIns="33867" tIns="33867" rIns="33867" bIns="33867" rtlCol="0" anchor="ctr"/>
            <a:lstStyle/>
            <a:p>
              <a:pPr algn="ctr">
                <a:lnSpc>
                  <a:spcPts val="2421"/>
                </a:lnSpc>
              </a:pPr>
              <a:endParaRPr sz="1200"/>
            </a:p>
          </p:txBody>
        </p:sp>
      </p:grpSp>
      <p:sp>
        <p:nvSpPr>
          <p:cNvPr id="15" name="TextBox 15"/>
          <p:cNvSpPr txBox="1"/>
          <p:nvPr/>
        </p:nvSpPr>
        <p:spPr>
          <a:xfrm>
            <a:off x="1157628" y="4200177"/>
            <a:ext cx="2691853" cy="1598258"/>
          </a:xfrm>
          <a:prstGeom prst="rect">
            <a:avLst/>
          </a:prstGeom>
        </p:spPr>
        <p:txBody>
          <a:bodyPr lIns="0" tIns="0" rIns="0" bIns="0" rtlCol="0" anchor="t">
            <a:spAutoFit/>
          </a:bodyPr>
          <a:lstStyle/>
          <a:p>
            <a:pPr marL="273488" lvl="1" indent="-136744">
              <a:lnSpc>
                <a:spcPts val="1773"/>
              </a:lnSpc>
              <a:buFont typeface="Arial"/>
              <a:buChar char="•"/>
            </a:pPr>
            <a:r>
              <a:rPr lang="en-US" sz="1267">
                <a:solidFill>
                  <a:srgbClr val="000000"/>
                </a:solidFill>
                <a:latin typeface="Montserrat"/>
                <a:ea typeface="Montserrat"/>
                <a:cs typeface="Montserrat"/>
                <a:sym typeface="Montserrat"/>
              </a:rPr>
              <a:t>Maximize your margin with exclusive B2B rates</a:t>
            </a:r>
          </a:p>
          <a:p>
            <a:pPr marL="273488" lvl="1" indent="-136744">
              <a:lnSpc>
                <a:spcPts val="1773"/>
              </a:lnSpc>
              <a:buFont typeface="Arial"/>
              <a:buChar char="•"/>
            </a:pPr>
            <a:r>
              <a:rPr lang="en-US" sz="1267">
                <a:solidFill>
                  <a:srgbClr val="000000"/>
                </a:solidFill>
                <a:latin typeface="Montserrat"/>
                <a:ea typeface="Montserrat"/>
                <a:cs typeface="Montserrat"/>
                <a:sym typeface="Montserrat"/>
              </a:rPr>
              <a:t>Save more through our high-volume, pre-negotiated contracts</a:t>
            </a:r>
          </a:p>
          <a:p>
            <a:pPr marL="273488" lvl="1" indent="-136744">
              <a:lnSpc>
                <a:spcPts val="1773"/>
              </a:lnSpc>
              <a:buFont typeface="Arial"/>
              <a:buChar char="•"/>
            </a:pPr>
            <a:r>
              <a:rPr lang="en-US" sz="1267">
                <a:solidFill>
                  <a:srgbClr val="000000"/>
                </a:solidFill>
                <a:latin typeface="Montserrat"/>
                <a:ea typeface="Montserrat"/>
                <a:cs typeface="Montserrat"/>
                <a:sym typeface="Montserrat"/>
              </a:rPr>
              <a:t>Priority access to top-rated suppliers</a:t>
            </a:r>
          </a:p>
        </p:txBody>
      </p:sp>
      <p:sp>
        <p:nvSpPr>
          <p:cNvPr id="16" name="TextBox 16"/>
          <p:cNvSpPr txBox="1"/>
          <p:nvPr/>
        </p:nvSpPr>
        <p:spPr>
          <a:xfrm>
            <a:off x="1728466" y="3454067"/>
            <a:ext cx="1845705" cy="495200"/>
          </a:xfrm>
          <a:prstGeom prst="rect">
            <a:avLst/>
          </a:prstGeom>
        </p:spPr>
        <p:txBody>
          <a:bodyPr lIns="0" tIns="0" rIns="0" bIns="0" rtlCol="0" anchor="t">
            <a:spAutoFit/>
          </a:bodyPr>
          <a:lstStyle/>
          <a:p>
            <a:pPr algn="ctr">
              <a:lnSpc>
                <a:spcPts val="2047"/>
              </a:lnSpc>
            </a:pPr>
            <a:r>
              <a:rPr lang="en-US" sz="1462" b="1">
                <a:solidFill>
                  <a:srgbClr val="000000"/>
                </a:solidFill>
                <a:latin typeface="Montserrat Bold"/>
                <a:ea typeface="Montserrat Bold"/>
                <a:cs typeface="Montserrat Bold"/>
                <a:sym typeface="Montserrat Bold"/>
              </a:rPr>
              <a:t>Global Buying Power</a:t>
            </a:r>
          </a:p>
        </p:txBody>
      </p:sp>
      <p:sp>
        <p:nvSpPr>
          <p:cNvPr id="17" name="TextBox 17"/>
          <p:cNvSpPr txBox="1"/>
          <p:nvPr/>
        </p:nvSpPr>
        <p:spPr>
          <a:xfrm>
            <a:off x="5109336" y="3454067"/>
            <a:ext cx="2318450" cy="495200"/>
          </a:xfrm>
          <a:prstGeom prst="rect">
            <a:avLst/>
          </a:prstGeom>
        </p:spPr>
        <p:txBody>
          <a:bodyPr lIns="0" tIns="0" rIns="0" bIns="0" rtlCol="0" anchor="t">
            <a:spAutoFit/>
          </a:bodyPr>
          <a:lstStyle/>
          <a:p>
            <a:pPr algn="ctr">
              <a:lnSpc>
                <a:spcPts val="2047"/>
              </a:lnSpc>
            </a:pPr>
            <a:r>
              <a:rPr lang="en-US" sz="1462" b="1">
                <a:solidFill>
                  <a:srgbClr val="000000"/>
                </a:solidFill>
                <a:latin typeface="Montserrat Bold"/>
                <a:ea typeface="Montserrat Bold"/>
                <a:cs typeface="Montserrat Bold"/>
                <a:sym typeface="Montserrat Bold"/>
              </a:rPr>
              <a:t>Tailored Product Solutions</a:t>
            </a:r>
          </a:p>
        </p:txBody>
      </p:sp>
      <p:sp>
        <p:nvSpPr>
          <p:cNvPr id="18" name="TextBox 18"/>
          <p:cNvSpPr txBox="1"/>
          <p:nvPr/>
        </p:nvSpPr>
        <p:spPr>
          <a:xfrm>
            <a:off x="8454941" y="3454067"/>
            <a:ext cx="2591750" cy="495200"/>
          </a:xfrm>
          <a:prstGeom prst="rect">
            <a:avLst/>
          </a:prstGeom>
        </p:spPr>
        <p:txBody>
          <a:bodyPr lIns="0" tIns="0" rIns="0" bIns="0" rtlCol="0" anchor="t">
            <a:spAutoFit/>
          </a:bodyPr>
          <a:lstStyle/>
          <a:p>
            <a:pPr algn="ctr">
              <a:lnSpc>
                <a:spcPts val="2047"/>
              </a:lnSpc>
            </a:pPr>
            <a:r>
              <a:rPr lang="en-US" sz="1462" b="1">
                <a:solidFill>
                  <a:srgbClr val="000000"/>
                </a:solidFill>
                <a:latin typeface="Montserrat Bold"/>
                <a:ea typeface="Montserrat Bold"/>
                <a:cs typeface="Montserrat Bold"/>
                <a:sym typeface="Montserrat Bold"/>
              </a:rPr>
              <a:t>Partner</a:t>
            </a:r>
          </a:p>
          <a:p>
            <a:pPr algn="ctr">
              <a:lnSpc>
                <a:spcPts val="2047"/>
              </a:lnSpc>
            </a:pPr>
            <a:r>
              <a:rPr lang="en-US" sz="1462" b="1">
                <a:solidFill>
                  <a:srgbClr val="000000"/>
                </a:solidFill>
                <a:latin typeface="Montserrat Bold"/>
                <a:ea typeface="Montserrat Bold"/>
                <a:cs typeface="Montserrat Bold"/>
                <a:sym typeface="Montserrat Bold"/>
              </a:rPr>
              <a:t>experience</a:t>
            </a:r>
          </a:p>
        </p:txBody>
      </p:sp>
      <p:sp>
        <p:nvSpPr>
          <p:cNvPr id="19" name="TextBox 19"/>
          <p:cNvSpPr txBox="1"/>
          <p:nvPr/>
        </p:nvSpPr>
        <p:spPr>
          <a:xfrm>
            <a:off x="8125656" y="4311302"/>
            <a:ext cx="3199522" cy="1367426"/>
          </a:xfrm>
          <a:prstGeom prst="rect">
            <a:avLst/>
          </a:prstGeom>
        </p:spPr>
        <p:txBody>
          <a:bodyPr lIns="0" tIns="0" rIns="0" bIns="0" rtlCol="0" anchor="t">
            <a:spAutoFit/>
          </a:bodyPr>
          <a:lstStyle/>
          <a:p>
            <a:pPr marL="273488" lvl="1" indent="-136744">
              <a:lnSpc>
                <a:spcPts val="1773"/>
              </a:lnSpc>
              <a:buFont typeface="Arial"/>
              <a:buChar char="•"/>
            </a:pPr>
            <a:r>
              <a:rPr lang="en-US" sz="1267">
                <a:solidFill>
                  <a:srgbClr val="000000"/>
                </a:solidFill>
                <a:latin typeface="Montserrat"/>
                <a:ea typeface="Montserrat"/>
                <a:cs typeface="Montserrat"/>
                <a:sym typeface="Montserrat"/>
              </a:rPr>
              <a:t>Trusted by 1,800+ global travel partners</a:t>
            </a:r>
          </a:p>
          <a:p>
            <a:pPr marL="273488" lvl="1" indent="-136744">
              <a:lnSpc>
                <a:spcPts val="1773"/>
              </a:lnSpc>
              <a:buFont typeface="Arial"/>
              <a:buChar char="•"/>
            </a:pPr>
            <a:r>
              <a:rPr lang="en-US" sz="1267">
                <a:solidFill>
                  <a:srgbClr val="000000"/>
                </a:solidFill>
                <a:latin typeface="Montserrat"/>
                <a:ea typeface="Montserrat"/>
                <a:cs typeface="Montserrat"/>
                <a:sym typeface="Montserrat"/>
              </a:rPr>
              <a:t>Brand Protection: Services exclusively under your brand</a:t>
            </a:r>
          </a:p>
          <a:p>
            <a:pPr marL="273488" lvl="1" indent="-136744">
              <a:lnSpc>
                <a:spcPts val="1773"/>
              </a:lnSpc>
              <a:buFont typeface="Arial"/>
              <a:buChar char="•"/>
            </a:pPr>
            <a:r>
              <a:rPr lang="en-US" sz="1267">
                <a:solidFill>
                  <a:srgbClr val="000000"/>
                </a:solidFill>
                <a:latin typeface="Montserrat"/>
                <a:ea typeface="Montserrat"/>
                <a:cs typeface="Montserrat"/>
                <a:sym typeface="Montserrat"/>
              </a:rPr>
              <a:t>Long-term win-win partnership mindset</a:t>
            </a:r>
          </a:p>
        </p:txBody>
      </p:sp>
      <p:sp>
        <p:nvSpPr>
          <p:cNvPr id="20" name="TextBox 20"/>
          <p:cNvSpPr txBox="1"/>
          <p:nvPr/>
        </p:nvSpPr>
        <p:spPr>
          <a:xfrm>
            <a:off x="4512407" y="4205681"/>
            <a:ext cx="3040995" cy="1514967"/>
          </a:xfrm>
          <a:prstGeom prst="rect">
            <a:avLst/>
          </a:prstGeom>
        </p:spPr>
        <p:txBody>
          <a:bodyPr lIns="0" tIns="0" rIns="0" bIns="0" rtlCol="0" anchor="t">
            <a:spAutoFit/>
          </a:bodyPr>
          <a:lstStyle/>
          <a:p>
            <a:pPr marL="274092" lvl="1" indent="-137046">
              <a:lnSpc>
                <a:spcPts val="2013"/>
              </a:lnSpc>
              <a:buFont typeface="Arial"/>
              <a:buChar char="•"/>
            </a:pPr>
            <a:r>
              <a:rPr lang="en-US" sz="1269">
                <a:solidFill>
                  <a:srgbClr val="000000"/>
                </a:solidFill>
                <a:latin typeface="Montserrat"/>
                <a:ea typeface="Montserrat"/>
                <a:cs typeface="Montserrat"/>
                <a:sym typeface="Montserrat"/>
              </a:rPr>
              <a:t> 100+ expert local travel designers at your service</a:t>
            </a:r>
          </a:p>
          <a:p>
            <a:pPr marL="274092" lvl="1" indent="-137046">
              <a:lnSpc>
                <a:spcPts val="2013"/>
              </a:lnSpc>
              <a:buFont typeface="Arial"/>
              <a:buChar char="•"/>
            </a:pPr>
            <a:r>
              <a:rPr lang="en-US" sz="1269">
                <a:solidFill>
                  <a:srgbClr val="000000"/>
                </a:solidFill>
                <a:latin typeface="Montserrat"/>
                <a:ea typeface="Montserrat"/>
                <a:cs typeface="Montserrat"/>
                <a:sym typeface="Montserrat"/>
              </a:rPr>
              <a:t>Ready-made and customizable itineraries for every niche</a:t>
            </a:r>
          </a:p>
          <a:p>
            <a:pPr marL="274092" lvl="1" indent="-137046">
              <a:lnSpc>
                <a:spcPts val="2013"/>
              </a:lnSpc>
              <a:buFont typeface="Arial"/>
              <a:buChar char="•"/>
            </a:pPr>
            <a:r>
              <a:rPr lang="en-US" sz="1269">
                <a:solidFill>
                  <a:srgbClr val="000000"/>
                </a:solidFill>
                <a:latin typeface="Montserrat"/>
                <a:ea typeface="Montserrat"/>
                <a:cs typeface="Montserrat"/>
                <a:sym typeface="Montserrat"/>
              </a:rPr>
              <a:t>Fast turnaround with dedicated account support</a:t>
            </a:r>
          </a:p>
        </p:txBody>
      </p:sp>
      <p:sp>
        <p:nvSpPr>
          <p:cNvPr id="21" name="TextBox 21"/>
          <p:cNvSpPr txBox="1"/>
          <p:nvPr/>
        </p:nvSpPr>
        <p:spPr>
          <a:xfrm>
            <a:off x="4140551" y="723900"/>
            <a:ext cx="3539042" cy="359073"/>
          </a:xfrm>
          <a:prstGeom prst="rect">
            <a:avLst/>
          </a:prstGeom>
        </p:spPr>
        <p:txBody>
          <a:bodyPr lIns="0" tIns="0" rIns="0" bIns="0" rtlCol="0" anchor="t">
            <a:spAutoFit/>
          </a:bodyPr>
          <a:lstStyle/>
          <a:p>
            <a:pPr algn="ctr">
              <a:lnSpc>
                <a:spcPts val="2826"/>
              </a:lnSpc>
            </a:pPr>
            <a:r>
              <a:rPr lang="en-US" sz="2666" b="1">
                <a:solidFill>
                  <a:srgbClr val="FFFFFF"/>
                </a:solidFill>
                <a:latin typeface="Montserrat Semi-Bold"/>
                <a:ea typeface="Montserrat Semi-Bold"/>
                <a:cs typeface="Montserrat Semi-Bold"/>
                <a:sym typeface="Montserrat Semi-Bold"/>
              </a:rPr>
              <a:t>Why Threeland?</a:t>
            </a:r>
          </a:p>
        </p:txBody>
      </p:sp>
      <p:sp>
        <p:nvSpPr>
          <p:cNvPr id="22" name="TextBox 22"/>
          <p:cNvSpPr txBox="1"/>
          <p:nvPr/>
        </p:nvSpPr>
        <p:spPr>
          <a:xfrm>
            <a:off x="2503555" y="1397990"/>
            <a:ext cx="7434223" cy="1325619"/>
          </a:xfrm>
          <a:prstGeom prst="rect">
            <a:avLst/>
          </a:prstGeom>
        </p:spPr>
        <p:txBody>
          <a:bodyPr lIns="0" tIns="0" rIns="0" bIns="0" rtlCol="0" anchor="t">
            <a:spAutoFit/>
          </a:bodyPr>
          <a:lstStyle/>
          <a:p>
            <a:pPr algn="just">
              <a:lnSpc>
                <a:spcPts val="2053"/>
              </a:lnSpc>
              <a:spcBef>
                <a:spcPct val="0"/>
              </a:spcBef>
            </a:pPr>
            <a:r>
              <a:rPr lang="en-US" sz="1466">
                <a:solidFill>
                  <a:srgbClr val="FFFFFF"/>
                </a:solidFill>
                <a:latin typeface="Montserrat"/>
                <a:ea typeface="Montserrat"/>
                <a:cs typeface="Montserrat"/>
                <a:sym typeface="Montserrat"/>
              </a:rPr>
              <a:t>With over 20 years of excellence as a comprehensive DMC in Indochina and a strong track record across diverse markets, Threeland is your reliable gateway to Vietnam and Indochina. We empower our B2B partners through strategic collaboration, tailored solutions, and unmatched value. Let’s grow together with innovation, local expertise, and a true partner-first approach.</a:t>
            </a:r>
          </a:p>
        </p:txBody>
      </p:sp>
      <p:sp>
        <p:nvSpPr>
          <p:cNvPr id="23" name="TextBox 23"/>
          <p:cNvSpPr txBox="1"/>
          <p:nvPr/>
        </p:nvSpPr>
        <p:spPr>
          <a:xfrm>
            <a:off x="1387936" y="6311066"/>
            <a:ext cx="1446135" cy="163891"/>
          </a:xfrm>
          <a:prstGeom prst="rect">
            <a:avLst/>
          </a:prstGeom>
        </p:spPr>
        <p:txBody>
          <a:bodyPr lIns="0" tIns="0" rIns="0" bIns="0" rtlCol="0" anchor="t">
            <a:spAutoFit/>
          </a:bodyPr>
          <a:lstStyle/>
          <a:p>
            <a:pPr>
              <a:lnSpc>
                <a:spcPts val="1400"/>
              </a:lnSpc>
              <a:spcBef>
                <a:spcPct val="0"/>
              </a:spcBef>
            </a:pPr>
            <a:r>
              <a:rPr lang="en-US" sz="1000">
                <a:solidFill>
                  <a:srgbClr val="0D0A1E"/>
                </a:solidFill>
                <a:latin typeface="Telegraf"/>
                <a:ea typeface="Telegraf"/>
                <a:cs typeface="Telegraf"/>
                <a:sym typeface="Telegraf"/>
              </a:rPr>
              <a:t>threeland.com</a:t>
            </a:r>
          </a:p>
        </p:txBody>
      </p:sp>
      <p:sp>
        <p:nvSpPr>
          <p:cNvPr id="24" name="AutoShape 24"/>
          <p:cNvSpPr/>
          <p:nvPr/>
        </p:nvSpPr>
        <p:spPr>
          <a:xfrm>
            <a:off x="1297473" y="6315935"/>
            <a:ext cx="0" cy="211665"/>
          </a:xfrm>
          <a:prstGeom prst="line">
            <a:avLst/>
          </a:prstGeom>
          <a:ln w="38100" cap="flat">
            <a:solidFill>
              <a:srgbClr val="1E4799"/>
            </a:solidFill>
            <a:prstDash val="solid"/>
            <a:headEnd type="none" w="sm" len="sm"/>
            <a:tailEnd type="none" w="sm" len="sm"/>
          </a:ln>
        </p:spPr>
      </p:sp>
      <p:sp>
        <p:nvSpPr>
          <p:cNvPr id="25" name="AutoShape 25"/>
          <p:cNvSpPr/>
          <p:nvPr/>
        </p:nvSpPr>
        <p:spPr>
          <a:xfrm>
            <a:off x="2834071" y="6419015"/>
            <a:ext cx="8149379" cy="0"/>
          </a:xfrm>
          <a:prstGeom prst="line">
            <a:avLst/>
          </a:prstGeom>
          <a:ln w="9525" cap="flat">
            <a:solidFill>
              <a:srgbClr val="000000"/>
            </a:solidFill>
            <a:prstDash val="solid"/>
            <a:headEnd type="none" w="sm" len="sm"/>
            <a:tailEnd type="none" w="sm" len="sm"/>
          </a:ln>
        </p:spPr>
      </p:sp>
      <p:sp>
        <p:nvSpPr>
          <p:cNvPr id="26" name="TextBox 26"/>
          <p:cNvSpPr txBox="1"/>
          <p:nvPr/>
        </p:nvSpPr>
        <p:spPr>
          <a:xfrm>
            <a:off x="1030483" y="6310219"/>
            <a:ext cx="254291" cy="152286"/>
          </a:xfrm>
          <a:prstGeom prst="rect">
            <a:avLst/>
          </a:prstGeom>
        </p:spPr>
        <p:txBody>
          <a:bodyPr lIns="0" tIns="0" rIns="0" bIns="0" rtlCol="0" anchor="t">
            <a:spAutoFit/>
          </a:bodyPr>
          <a:lstStyle/>
          <a:p>
            <a:pPr algn="ctr">
              <a:lnSpc>
                <a:spcPts val="1307"/>
              </a:lnSpc>
              <a:spcBef>
                <a:spcPct val="0"/>
              </a:spcBef>
            </a:pPr>
            <a:r>
              <a:rPr lang="en-US" sz="933" b="1">
                <a:solidFill>
                  <a:srgbClr val="0D0A1E"/>
                </a:solidFill>
                <a:latin typeface="Telegraf Bold"/>
                <a:ea typeface="Telegraf Bold"/>
                <a:cs typeface="Telegraf Bold"/>
                <a:sym typeface="Telegraf Bold"/>
              </a:rPr>
              <a:t>05</a:t>
            </a:r>
          </a:p>
        </p:txBody>
      </p:sp>
      <p:sp>
        <p:nvSpPr>
          <p:cNvPr id="27" name="Freeform 27"/>
          <p:cNvSpPr/>
          <p:nvPr/>
        </p:nvSpPr>
        <p:spPr>
          <a:xfrm>
            <a:off x="1387936" y="3535222"/>
            <a:ext cx="399384" cy="544305"/>
          </a:xfrm>
          <a:custGeom>
            <a:avLst/>
            <a:gdLst/>
            <a:ahLst/>
            <a:cxnLst/>
            <a:rect l="l" t="t" r="r" b="b"/>
            <a:pathLst>
              <a:path w="599076" h="816458">
                <a:moveTo>
                  <a:pt x="0" y="0"/>
                </a:moveTo>
                <a:lnTo>
                  <a:pt x="599076" y="0"/>
                </a:lnTo>
                <a:lnTo>
                  <a:pt x="599076" y="816458"/>
                </a:lnTo>
                <a:lnTo>
                  <a:pt x="0" y="816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4732313" y="3535222"/>
            <a:ext cx="492539" cy="433845"/>
          </a:xfrm>
          <a:custGeom>
            <a:avLst/>
            <a:gdLst/>
            <a:ahLst/>
            <a:cxnLst/>
            <a:rect l="l" t="t" r="r" b="b"/>
            <a:pathLst>
              <a:path w="738808" h="650767">
                <a:moveTo>
                  <a:pt x="0" y="0"/>
                </a:moveTo>
                <a:lnTo>
                  <a:pt x="738808" y="0"/>
                </a:lnTo>
                <a:lnTo>
                  <a:pt x="738808" y="650767"/>
                </a:lnTo>
                <a:lnTo>
                  <a:pt x="0" y="650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8454941" y="3535222"/>
            <a:ext cx="399384" cy="544305"/>
          </a:xfrm>
          <a:custGeom>
            <a:avLst/>
            <a:gdLst/>
            <a:ahLst/>
            <a:cxnLst/>
            <a:rect l="l" t="t" r="r" b="b"/>
            <a:pathLst>
              <a:path w="599076" h="816458">
                <a:moveTo>
                  <a:pt x="0" y="0"/>
                </a:moveTo>
                <a:lnTo>
                  <a:pt x="599077" y="0"/>
                </a:lnTo>
                <a:lnTo>
                  <a:pt x="599077" y="816458"/>
                </a:lnTo>
                <a:lnTo>
                  <a:pt x="0" y="816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661764" y="3020733"/>
            <a:ext cx="1553325" cy="290721"/>
          </a:xfrm>
          <a:prstGeom prst="rect">
            <a:avLst/>
          </a:prstGeom>
          <a:solidFill>
            <a:schemeClr val="bg1"/>
          </a:solidFill>
        </p:spPr>
        <p:txBody>
          <a:bodyPr wrap="square" lIns="0" tIns="0" rIns="0" bIns="0" rtlCol="0" anchor="t">
            <a:spAutoFit/>
          </a:bodyPr>
          <a:lstStyle/>
          <a:p>
            <a:pPr>
              <a:lnSpc>
                <a:spcPts val="2499"/>
              </a:lnSpc>
              <a:spcBef>
                <a:spcPct val="0"/>
              </a:spcBef>
            </a:pPr>
            <a:endParaRPr lang="en-US" sz="1400" dirty="0">
              <a:solidFill>
                <a:srgbClr val="545454"/>
              </a:solidFill>
              <a:latin typeface="Poppins Light"/>
            </a:endParaRPr>
          </a:p>
        </p:txBody>
      </p:sp>
      <p:sp>
        <p:nvSpPr>
          <p:cNvPr id="4" name="Google Shape;119;p13">
            <a:extLst>
              <a:ext uri="{FF2B5EF4-FFF2-40B4-BE49-F238E27FC236}">
                <a16:creationId xmlns:a16="http://schemas.microsoft.com/office/drawing/2014/main" id="{62915A37-DC25-D9DF-1D29-842C20BCE313}"/>
              </a:ext>
            </a:extLst>
          </p:cNvPr>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11</a:t>
            </a:fld>
            <a:endParaRPr dirty="0"/>
          </a:p>
        </p:txBody>
      </p:sp>
      <p:sp>
        <p:nvSpPr>
          <p:cNvPr id="5" name="Date Placeholder 4">
            <a:extLst>
              <a:ext uri="{FF2B5EF4-FFF2-40B4-BE49-F238E27FC236}">
                <a16:creationId xmlns:a16="http://schemas.microsoft.com/office/drawing/2014/main" id="{EF47397E-245B-EE71-F471-17F2A94D8D15}"/>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9" name="Freeform 1914">
            <a:extLst>
              <a:ext uri="{FF2B5EF4-FFF2-40B4-BE49-F238E27FC236}">
                <a16:creationId xmlns:a16="http://schemas.microsoft.com/office/drawing/2014/main" id="{248A3D1F-36FD-CB21-4F1B-A3C1C906C727}"/>
              </a:ext>
            </a:extLst>
          </p:cNvPr>
          <p:cNvSpPr>
            <a:spLocks/>
          </p:cNvSpPr>
          <p:nvPr/>
        </p:nvSpPr>
        <p:spPr bwMode="auto">
          <a:xfrm>
            <a:off x="560824" y="31582"/>
            <a:ext cx="10145660" cy="491204"/>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a:defRPr/>
            </a:pPr>
            <a:r>
              <a:rPr lang="en-US" sz="2500" b="1" dirty="0">
                <a:solidFill>
                  <a:schemeClr val="accent6">
                    <a:lumMod val="50000"/>
                  </a:schemeClr>
                </a:solidFill>
                <a:latin typeface="Playfair Display Bold" panose="00000800000000000000" pitchFamily="2" charset="0"/>
                <a:cs typeface="Times New Roman" panose="02020603050405020304" pitchFamily="18" charset="0"/>
              </a:rPr>
              <a:t>Our strength – the chance for us</a:t>
            </a:r>
            <a:endParaRPr lang="en-US" sz="2500" dirty="0">
              <a:solidFill>
                <a:srgbClr val="545454"/>
              </a:solidFill>
              <a:latin typeface="Montserrat Ultra-Bold"/>
            </a:endParaRPr>
          </a:p>
        </p:txBody>
      </p:sp>
      <p:sp>
        <p:nvSpPr>
          <p:cNvPr id="10" name="Left Arrow 10">
            <a:hlinkClick r:id="rId3" action="ppaction://hlinkpres?slideindex=1&amp;slidetitle=Why?"/>
            <a:extLst>
              <a:ext uri="{FF2B5EF4-FFF2-40B4-BE49-F238E27FC236}">
                <a16:creationId xmlns:a16="http://schemas.microsoft.com/office/drawing/2014/main" id="{5052B212-C636-BF46-2931-23010BCAAB58}"/>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4"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938C8430-0A27-6EE4-8D08-2077BBE5C1DE}"/>
              </a:ext>
            </a:extLst>
          </p:cNvPr>
          <p:cNvPicPr>
            <a:picLocks noChangeAspect="1"/>
          </p:cNvPicPr>
          <p:nvPr/>
        </p:nvPicPr>
        <p:blipFill>
          <a:blip r:embed="rId5"/>
          <a:stretch>
            <a:fillRect/>
          </a:stretch>
        </p:blipFill>
        <p:spPr>
          <a:xfrm>
            <a:off x="1969441" y="566664"/>
            <a:ext cx="7878566" cy="5956965"/>
          </a:xfrm>
          <a:prstGeom prst="rect">
            <a:avLst/>
          </a:prstGeom>
        </p:spPr>
      </p:pic>
    </p:spTree>
    <p:extLst>
      <p:ext uri="{BB962C8B-B14F-4D97-AF65-F5344CB8AC3E}">
        <p14:creationId xmlns:p14="http://schemas.microsoft.com/office/powerpoint/2010/main" val="170526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EA606-A973-8F20-0C69-52391D19CD0F}"/>
            </a:ext>
          </a:extLst>
        </p:cNvPr>
        <p:cNvGrpSpPr/>
        <p:nvPr/>
      </p:nvGrpSpPr>
      <p:grpSpPr>
        <a:xfrm>
          <a:off x="0" y="0"/>
          <a:ext cx="0" cy="0"/>
          <a:chOff x="0" y="0"/>
          <a:chExt cx="0" cy="0"/>
        </a:xfrm>
      </p:grpSpPr>
      <p:sp>
        <p:nvSpPr>
          <p:cNvPr id="16" name="TextBox 16">
            <a:extLst>
              <a:ext uri="{FF2B5EF4-FFF2-40B4-BE49-F238E27FC236}">
                <a16:creationId xmlns:a16="http://schemas.microsoft.com/office/drawing/2014/main" id="{319D457F-8CEF-AB1E-FACE-FC74B32466E7}"/>
              </a:ext>
            </a:extLst>
          </p:cNvPr>
          <p:cNvSpPr txBox="1"/>
          <p:nvPr/>
        </p:nvSpPr>
        <p:spPr>
          <a:xfrm>
            <a:off x="661764" y="3020733"/>
            <a:ext cx="1553325" cy="290721"/>
          </a:xfrm>
          <a:prstGeom prst="rect">
            <a:avLst/>
          </a:prstGeom>
          <a:solidFill>
            <a:schemeClr val="bg1"/>
          </a:solidFill>
        </p:spPr>
        <p:txBody>
          <a:bodyPr wrap="square" lIns="0" tIns="0" rIns="0" bIns="0" rtlCol="0" anchor="t">
            <a:spAutoFit/>
          </a:bodyPr>
          <a:lstStyle/>
          <a:p>
            <a:pPr>
              <a:lnSpc>
                <a:spcPts val="2499"/>
              </a:lnSpc>
              <a:spcBef>
                <a:spcPct val="0"/>
              </a:spcBef>
            </a:pPr>
            <a:endParaRPr lang="en-US" sz="1400" dirty="0">
              <a:solidFill>
                <a:srgbClr val="545454"/>
              </a:solidFill>
              <a:latin typeface="Poppins Light"/>
            </a:endParaRPr>
          </a:p>
        </p:txBody>
      </p:sp>
      <p:sp>
        <p:nvSpPr>
          <p:cNvPr id="4" name="Google Shape;119;p13">
            <a:extLst>
              <a:ext uri="{FF2B5EF4-FFF2-40B4-BE49-F238E27FC236}">
                <a16:creationId xmlns:a16="http://schemas.microsoft.com/office/drawing/2014/main" id="{A8EF15A4-9C14-E176-5A0E-63D7909CCCF4}"/>
              </a:ext>
            </a:extLst>
          </p:cNvPr>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12</a:t>
            </a:fld>
            <a:endParaRPr dirty="0"/>
          </a:p>
        </p:txBody>
      </p:sp>
      <p:sp>
        <p:nvSpPr>
          <p:cNvPr id="5" name="Date Placeholder 4">
            <a:extLst>
              <a:ext uri="{FF2B5EF4-FFF2-40B4-BE49-F238E27FC236}">
                <a16:creationId xmlns:a16="http://schemas.microsoft.com/office/drawing/2014/main" id="{F85ED333-5DC3-ABA0-CE9C-6307580B9183}"/>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0" name="Left Arrow 10">
            <a:hlinkClick r:id="rId3" action="ppaction://hlinkpres?slideindex=1&amp;slidetitle=Why?"/>
            <a:extLst>
              <a:ext uri="{FF2B5EF4-FFF2-40B4-BE49-F238E27FC236}">
                <a16:creationId xmlns:a16="http://schemas.microsoft.com/office/drawing/2014/main" id="{34A48947-9232-3163-0BAE-D42088EAA72E}"/>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4"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000018F-7249-1EBF-F65A-4A6D0ACB9A31}"/>
              </a:ext>
            </a:extLst>
          </p:cNvPr>
          <p:cNvPicPr>
            <a:picLocks noChangeAspect="1"/>
          </p:cNvPicPr>
          <p:nvPr/>
        </p:nvPicPr>
        <p:blipFill>
          <a:blip r:embed="rId5"/>
          <a:stretch>
            <a:fillRect/>
          </a:stretch>
        </p:blipFill>
        <p:spPr>
          <a:xfrm>
            <a:off x="496753" y="352817"/>
            <a:ext cx="7290809" cy="3020141"/>
          </a:xfrm>
          <a:prstGeom prst="rect">
            <a:avLst/>
          </a:prstGeom>
        </p:spPr>
      </p:pic>
      <p:pic>
        <p:nvPicPr>
          <p:cNvPr id="8" name="Picture 7">
            <a:extLst>
              <a:ext uri="{FF2B5EF4-FFF2-40B4-BE49-F238E27FC236}">
                <a16:creationId xmlns:a16="http://schemas.microsoft.com/office/drawing/2014/main" id="{E09C8C00-4653-AE3C-7421-31913C2C87A7}"/>
              </a:ext>
            </a:extLst>
          </p:cNvPr>
          <p:cNvPicPr>
            <a:picLocks noChangeAspect="1"/>
          </p:cNvPicPr>
          <p:nvPr/>
        </p:nvPicPr>
        <p:blipFill>
          <a:blip r:embed="rId6"/>
          <a:stretch>
            <a:fillRect/>
          </a:stretch>
        </p:blipFill>
        <p:spPr>
          <a:xfrm>
            <a:off x="4231170" y="3661722"/>
            <a:ext cx="6896100" cy="2838450"/>
          </a:xfrm>
          <a:prstGeom prst="rect">
            <a:avLst/>
          </a:prstGeom>
        </p:spPr>
      </p:pic>
      <p:pic>
        <p:nvPicPr>
          <p:cNvPr id="12" name="Picture 11">
            <a:extLst>
              <a:ext uri="{FF2B5EF4-FFF2-40B4-BE49-F238E27FC236}">
                <a16:creationId xmlns:a16="http://schemas.microsoft.com/office/drawing/2014/main" id="{E155458E-3238-349B-518B-9C087FFD2B0F}"/>
              </a:ext>
            </a:extLst>
          </p:cNvPr>
          <p:cNvPicPr>
            <a:picLocks noChangeAspect="1"/>
          </p:cNvPicPr>
          <p:nvPr/>
        </p:nvPicPr>
        <p:blipFill>
          <a:blip r:embed="rId7"/>
          <a:stretch>
            <a:fillRect/>
          </a:stretch>
        </p:blipFill>
        <p:spPr>
          <a:xfrm>
            <a:off x="7702449" y="428878"/>
            <a:ext cx="3424821" cy="2944080"/>
          </a:xfrm>
          <a:prstGeom prst="rect">
            <a:avLst/>
          </a:prstGeom>
        </p:spPr>
      </p:pic>
      <p:pic>
        <p:nvPicPr>
          <p:cNvPr id="14" name="Picture 13">
            <a:extLst>
              <a:ext uri="{FF2B5EF4-FFF2-40B4-BE49-F238E27FC236}">
                <a16:creationId xmlns:a16="http://schemas.microsoft.com/office/drawing/2014/main" id="{8799447D-3BF0-4625-3A37-9F69D9A44305}"/>
              </a:ext>
            </a:extLst>
          </p:cNvPr>
          <p:cNvPicPr>
            <a:picLocks noChangeAspect="1"/>
          </p:cNvPicPr>
          <p:nvPr/>
        </p:nvPicPr>
        <p:blipFill>
          <a:blip r:embed="rId8"/>
          <a:stretch>
            <a:fillRect/>
          </a:stretch>
        </p:blipFill>
        <p:spPr>
          <a:xfrm>
            <a:off x="751257" y="3666484"/>
            <a:ext cx="3390900" cy="2828925"/>
          </a:xfrm>
          <a:prstGeom prst="rect">
            <a:avLst/>
          </a:prstGeom>
        </p:spPr>
      </p:pic>
      <p:sp>
        <p:nvSpPr>
          <p:cNvPr id="9" name="Freeform 1914">
            <a:extLst>
              <a:ext uri="{FF2B5EF4-FFF2-40B4-BE49-F238E27FC236}">
                <a16:creationId xmlns:a16="http://schemas.microsoft.com/office/drawing/2014/main" id="{7A17EC6D-4336-4D4B-4FE4-8BDFE176DE4D}"/>
              </a:ext>
            </a:extLst>
          </p:cNvPr>
          <p:cNvSpPr>
            <a:spLocks/>
          </p:cNvSpPr>
          <p:nvPr/>
        </p:nvSpPr>
        <p:spPr bwMode="auto">
          <a:xfrm>
            <a:off x="2390063" y="138574"/>
            <a:ext cx="2923046" cy="580608"/>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r">
              <a:defRPr/>
            </a:pPr>
            <a:r>
              <a:rPr lang="en-US" sz="2500" b="1" dirty="0">
                <a:solidFill>
                  <a:schemeClr val="accent6">
                    <a:lumMod val="50000"/>
                  </a:schemeClr>
                </a:solidFill>
                <a:latin typeface="Playfair Display Bold" panose="00000800000000000000" pitchFamily="2" charset="0"/>
                <a:cs typeface="Times New Roman" panose="02020603050405020304" pitchFamily="18" charset="0"/>
              </a:rPr>
              <a:t>PARTNERSHIP</a:t>
            </a:r>
            <a:endParaRPr lang="en-US" sz="2500" dirty="0">
              <a:solidFill>
                <a:srgbClr val="545454"/>
              </a:solidFill>
              <a:latin typeface="Montserrat Ultra-Bold"/>
            </a:endParaRPr>
          </a:p>
        </p:txBody>
      </p:sp>
    </p:spTree>
    <p:extLst>
      <p:ext uri="{BB962C8B-B14F-4D97-AF65-F5344CB8AC3E}">
        <p14:creationId xmlns:p14="http://schemas.microsoft.com/office/powerpoint/2010/main" val="3727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9470" y="2206509"/>
            <a:ext cx="431281" cy="584787"/>
          </a:xfrm>
          <a:custGeom>
            <a:avLst/>
            <a:gdLst/>
            <a:ahLst/>
            <a:cxnLst/>
            <a:rect l="l" t="t" r="r" b="b"/>
            <a:pathLst>
              <a:path w="646921" h="877180">
                <a:moveTo>
                  <a:pt x="0" y="0"/>
                </a:moveTo>
                <a:lnTo>
                  <a:pt x="646921" y="0"/>
                </a:lnTo>
                <a:lnTo>
                  <a:pt x="646921" y="877180"/>
                </a:lnTo>
                <a:lnTo>
                  <a:pt x="0" y="877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883833" y="2258125"/>
            <a:ext cx="394443" cy="544999"/>
          </a:xfrm>
          <a:custGeom>
            <a:avLst/>
            <a:gdLst/>
            <a:ahLst/>
            <a:cxnLst/>
            <a:rect l="l" t="t" r="r" b="b"/>
            <a:pathLst>
              <a:path w="591665" h="817499">
                <a:moveTo>
                  <a:pt x="0" y="0"/>
                </a:moveTo>
                <a:lnTo>
                  <a:pt x="591665" y="0"/>
                </a:lnTo>
                <a:lnTo>
                  <a:pt x="591665" y="817499"/>
                </a:lnTo>
                <a:lnTo>
                  <a:pt x="0" y="8174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756477" y="2286128"/>
            <a:ext cx="502551" cy="549988"/>
          </a:xfrm>
          <a:custGeom>
            <a:avLst/>
            <a:gdLst/>
            <a:ahLst/>
            <a:cxnLst/>
            <a:rect l="l" t="t" r="r" b="b"/>
            <a:pathLst>
              <a:path w="753827" h="824982">
                <a:moveTo>
                  <a:pt x="0" y="0"/>
                </a:moveTo>
                <a:lnTo>
                  <a:pt x="753827" y="0"/>
                </a:lnTo>
                <a:lnTo>
                  <a:pt x="753827" y="824982"/>
                </a:lnTo>
                <a:lnTo>
                  <a:pt x="0" y="824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4591399" y="612775"/>
            <a:ext cx="2806960" cy="705321"/>
            <a:chOff x="0" y="57151"/>
            <a:chExt cx="5613920" cy="1410642"/>
          </a:xfrm>
        </p:grpSpPr>
        <p:sp>
          <p:nvSpPr>
            <p:cNvPr id="6" name="Freeform 6"/>
            <p:cNvSpPr/>
            <p:nvPr/>
          </p:nvSpPr>
          <p:spPr>
            <a:xfrm>
              <a:off x="0" y="254294"/>
              <a:ext cx="1450596" cy="1015417"/>
            </a:xfrm>
            <a:custGeom>
              <a:avLst/>
              <a:gdLst/>
              <a:ahLst/>
              <a:cxnLst/>
              <a:rect l="l" t="t" r="r" b="b"/>
              <a:pathLst>
                <a:path w="1450596" h="1015417">
                  <a:moveTo>
                    <a:pt x="0" y="0"/>
                  </a:moveTo>
                  <a:lnTo>
                    <a:pt x="1450596" y="0"/>
                  </a:lnTo>
                  <a:lnTo>
                    <a:pt x="1450596" y="1015417"/>
                  </a:lnTo>
                  <a:lnTo>
                    <a:pt x="0" y="10154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763684" y="57151"/>
              <a:ext cx="3850236" cy="1410642"/>
            </a:xfrm>
            <a:prstGeom prst="rect">
              <a:avLst/>
            </a:prstGeom>
          </p:spPr>
          <p:txBody>
            <a:bodyPr lIns="0" tIns="0" rIns="0" bIns="0" rtlCol="0" anchor="t">
              <a:spAutoFit/>
            </a:bodyPr>
            <a:lstStyle/>
            <a:p>
              <a:pPr algn="ctr">
                <a:lnSpc>
                  <a:spcPts val="5500"/>
                </a:lnSpc>
                <a:spcBef>
                  <a:spcPct val="0"/>
                </a:spcBef>
              </a:pPr>
              <a:r>
                <a:rPr lang="en-US" sz="5000" b="1">
                  <a:solidFill>
                    <a:srgbClr val="1E7042"/>
                  </a:solidFill>
                  <a:latin typeface="Public Sans Heavy"/>
                  <a:ea typeface="Public Sans Heavy"/>
                  <a:cs typeface="Public Sans Heavy"/>
                  <a:sym typeface="Public Sans Heavy"/>
                </a:rPr>
                <a:t>100+  </a:t>
              </a:r>
            </a:p>
          </p:txBody>
        </p:sp>
      </p:grpSp>
      <p:sp>
        <p:nvSpPr>
          <p:cNvPr id="8" name="Freeform 8"/>
          <p:cNvSpPr/>
          <p:nvPr/>
        </p:nvSpPr>
        <p:spPr>
          <a:xfrm>
            <a:off x="1419470" y="3255741"/>
            <a:ext cx="9585821" cy="3078999"/>
          </a:xfrm>
          <a:custGeom>
            <a:avLst/>
            <a:gdLst/>
            <a:ahLst/>
            <a:cxnLst/>
            <a:rect l="l" t="t" r="r" b="b"/>
            <a:pathLst>
              <a:path w="14378731" h="4618499">
                <a:moveTo>
                  <a:pt x="0" y="0"/>
                </a:moveTo>
                <a:lnTo>
                  <a:pt x="14378731" y="0"/>
                </a:lnTo>
                <a:lnTo>
                  <a:pt x="14378731" y="4618499"/>
                </a:lnTo>
                <a:lnTo>
                  <a:pt x="0" y="4618499"/>
                </a:lnTo>
                <a:lnTo>
                  <a:pt x="0" y="0"/>
                </a:lnTo>
                <a:close/>
              </a:path>
            </a:pathLst>
          </a:custGeom>
          <a:blipFill>
            <a:blip r:embed="rId10"/>
            <a:stretch>
              <a:fillRect t="-47335" b="-10534"/>
            </a:stretch>
          </a:blipFill>
          <a:ln w="38100" cap="sq">
            <a:gradFill>
              <a:gsLst>
                <a:gs pos="0">
                  <a:srgbClr val="0097B2">
                    <a:alpha val="100000"/>
                  </a:srgbClr>
                </a:gs>
                <a:gs pos="100000">
                  <a:srgbClr val="7ED957">
                    <a:alpha val="100000"/>
                  </a:srgbClr>
                </a:gs>
              </a:gsLst>
              <a:path path="circle">
                <a:fillToRect r="100000" b="100000"/>
              </a:path>
              <a:tileRect l="-100000" t="-100000"/>
            </a:gradFill>
            <a:prstDash val="solid"/>
            <a:miter/>
          </a:ln>
        </p:spPr>
      </p:sp>
      <p:sp>
        <p:nvSpPr>
          <p:cNvPr id="9" name="TextBox 9"/>
          <p:cNvSpPr txBox="1"/>
          <p:nvPr/>
        </p:nvSpPr>
        <p:spPr>
          <a:xfrm>
            <a:off x="2489665" y="2293715"/>
            <a:ext cx="1202495" cy="515206"/>
          </a:xfrm>
          <a:prstGeom prst="rect">
            <a:avLst/>
          </a:prstGeom>
        </p:spPr>
        <p:txBody>
          <a:bodyPr lIns="0" tIns="0" rIns="0" bIns="0" rtlCol="0" anchor="t">
            <a:spAutoFit/>
          </a:bodyPr>
          <a:lstStyle/>
          <a:p>
            <a:pPr>
              <a:lnSpc>
                <a:spcPts val="2079"/>
              </a:lnSpc>
            </a:pPr>
            <a:r>
              <a:rPr lang="en-US" sz="1386" b="1">
                <a:solidFill>
                  <a:srgbClr val="0D0A1E"/>
                </a:solidFill>
                <a:latin typeface="Montserrat Semi-Bold"/>
                <a:ea typeface="Montserrat Semi-Bold"/>
                <a:cs typeface="Montserrat Semi-Bold"/>
                <a:sym typeface="Montserrat Semi-Bold"/>
              </a:rPr>
              <a:t>OFFICES</a:t>
            </a:r>
            <a:r>
              <a:rPr lang="en-US" sz="1386" b="1">
                <a:solidFill>
                  <a:srgbClr val="0D0A1E"/>
                </a:solidFill>
                <a:latin typeface="Montserrat Medium"/>
                <a:ea typeface="Montserrat Medium"/>
                <a:cs typeface="Montserrat Medium"/>
                <a:sym typeface="Montserrat Medium"/>
              </a:rPr>
              <a:t> </a:t>
            </a:r>
          </a:p>
          <a:p>
            <a:pPr>
              <a:lnSpc>
                <a:spcPts val="2079"/>
              </a:lnSpc>
            </a:pPr>
            <a:r>
              <a:rPr lang="en-US" sz="1386" b="1">
                <a:solidFill>
                  <a:srgbClr val="0D0A1E"/>
                </a:solidFill>
                <a:latin typeface="Montserrat Medium"/>
                <a:ea typeface="Montserrat Medium"/>
                <a:cs typeface="Montserrat Medium"/>
                <a:sym typeface="Montserrat Medium"/>
              </a:rPr>
              <a:t>IN VIETNAM</a:t>
            </a:r>
          </a:p>
        </p:txBody>
      </p:sp>
      <p:sp>
        <p:nvSpPr>
          <p:cNvPr id="10" name="TextBox 10"/>
          <p:cNvSpPr txBox="1"/>
          <p:nvPr/>
        </p:nvSpPr>
        <p:spPr>
          <a:xfrm>
            <a:off x="1926951" y="2260743"/>
            <a:ext cx="511914" cy="641201"/>
          </a:xfrm>
          <a:prstGeom prst="rect">
            <a:avLst/>
          </a:prstGeom>
        </p:spPr>
        <p:txBody>
          <a:bodyPr lIns="0" tIns="0" rIns="0" bIns="0" rtlCol="0" anchor="t">
            <a:spAutoFit/>
          </a:bodyPr>
          <a:lstStyle/>
          <a:p>
            <a:pPr algn="ctr">
              <a:lnSpc>
                <a:spcPts val="4987"/>
              </a:lnSpc>
              <a:spcBef>
                <a:spcPct val="0"/>
              </a:spcBef>
            </a:pPr>
            <a:r>
              <a:rPr lang="en-US" sz="4534" b="1">
                <a:solidFill>
                  <a:srgbClr val="1E7042"/>
                </a:solidFill>
                <a:latin typeface="Public Sans Heavy"/>
                <a:ea typeface="Public Sans Heavy"/>
                <a:cs typeface="Public Sans Heavy"/>
                <a:sym typeface="Public Sans Heavy"/>
              </a:rPr>
              <a:t>3</a:t>
            </a:r>
          </a:p>
        </p:txBody>
      </p:sp>
      <p:sp>
        <p:nvSpPr>
          <p:cNvPr id="11" name="TextBox 11"/>
          <p:cNvSpPr txBox="1"/>
          <p:nvPr/>
        </p:nvSpPr>
        <p:spPr>
          <a:xfrm>
            <a:off x="4825895" y="2182988"/>
            <a:ext cx="2594927" cy="978858"/>
          </a:xfrm>
          <a:prstGeom prst="rect">
            <a:avLst/>
          </a:prstGeom>
        </p:spPr>
        <p:txBody>
          <a:bodyPr lIns="0" tIns="0" rIns="0" bIns="0" rtlCol="0" anchor="t">
            <a:spAutoFit/>
          </a:bodyPr>
          <a:lstStyle/>
          <a:p>
            <a:pPr>
              <a:lnSpc>
                <a:spcPts val="2079"/>
              </a:lnSpc>
            </a:pPr>
            <a:r>
              <a:rPr lang="en-US" sz="1386" b="1">
                <a:solidFill>
                  <a:srgbClr val="0D0A1E"/>
                </a:solidFill>
                <a:latin typeface="Montserrat Semi-Bold"/>
                <a:ea typeface="Montserrat Semi-Bold"/>
                <a:cs typeface="Montserrat Semi-Bold"/>
                <a:sym typeface="Montserrat Semi-Bold"/>
              </a:rPr>
              <a:t>REPRESENTATIVES OFFICES</a:t>
            </a:r>
          </a:p>
          <a:p>
            <a:pPr>
              <a:lnSpc>
                <a:spcPts val="1871"/>
              </a:lnSpc>
            </a:pPr>
            <a:r>
              <a:rPr lang="en-US" sz="1247" b="1">
                <a:solidFill>
                  <a:srgbClr val="0D0A1E"/>
                </a:solidFill>
                <a:latin typeface="Montserrat Medium"/>
                <a:ea typeface="Montserrat Medium"/>
                <a:cs typeface="Montserrat Medium"/>
                <a:sym typeface="Montserrat Medium"/>
              </a:rPr>
              <a:t>US, INDIA, ITALY, PORTUGAL, </a:t>
            </a:r>
          </a:p>
          <a:p>
            <a:pPr>
              <a:lnSpc>
                <a:spcPts val="1871"/>
              </a:lnSpc>
            </a:pPr>
            <a:r>
              <a:rPr lang="en-US" sz="1247" b="1">
                <a:solidFill>
                  <a:srgbClr val="0D0A1E"/>
                </a:solidFill>
                <a:latin typeface="Montserrat Medium"/>
                <a:ea typeface="Montserrat Medium"/>
                <a:cs typeface="Montserrat Medium"/>
                <a:sym typeface="Montserrat Medium"/>
              </a:rPr>
              <a:t>SPAIN, POLAND, BENELUX, DACH</a:t>
            </a:r>
          </a:p>
        </p:txBody>
      </p:sp>
      <p:sp>
        <p:nvSpPr>
          <p:cNvPr id="12" name="TextBox 12"/>
          <p:cNvSpPr txBox="1"/>
          <p:nvPr/>
        </p:nvSpPr>
        <p:spPr>
          <a:xfrm>
            <a:off x="4307632" y="2256768"/>
            <a:ext cx="511914" cy="641201"/>
          </a:xfrm>
          <a:prstGeom prst="rect">
            <a:avLst/>
          </a:prstGeom>
        </p:spPr>
        <p:txBody>
          <a:bodyPr lIns="0" tIns="0" rIns="0" bIns="0" rtlCol="0" anchor="t">
            <a:spAutoFit/>
          </a:bodyPr>
          <a:lstStyle/>
          <a:p>
            <a:pPr algn="ctr">
              <a:lnSpc>
                <a:spcPts val="5013"/>
              </a:lnSpc>
              <a:spcBef>
                <a:spcPct val="0"/>
              </a:spcBef>
            </a:pPr>
            <a:r>
              <a:rPr lang="en-US" sz="4557" b="1">
                <a:solidFill>
                  <a:srgbClr val="1E7042"/>
                </a:solidFill>
                <a:latin typeface="Public Sans Bold"/>
                <a:ea typeface="Public Sans Bold"/>
                <a:cs typeface="Public Sans Bold"/>
                <a:sym typeface="Public Sans Bold"/>
              </a:rPr>
              <a:t>8</a:t>
            </a:r>
          </a:p>
        </p:txBody>
      </p:sp>
      <p:sp>
        <p:nvSpPr>
          <p:cNvPr id="13" name="TextBox 13"/>
          <p:cNvSpPr txBox="1"/>
          <p:nvPr/>
        </p:nvSpPr>
        <p:spPr>
          <a:xfrm>
            <a:off x="8238000" y="2240032"/>
            <a:ext cx="511914" cy="641201"/>
          </a:xfrm>
          <a:prstGeom prst="rect">
            <a:avLst/>
          </a:prstGeom>
        </p:spPr>
        <p:txBody>
          <a:bodyPr lIns="0" tIns="0" rIns="0" bIns="0" rtlCol="0" anchor="t">
            <a:spAutoFit/>
          </a:bodyPr>
          <a:lstStyle/>
          <a:p>
            <a:pPr algn="ctr">
              <a:lnSpc>
                <a:spcPts val="5013"/>
              </a:lnSpc>
              <a:spcBef>
                <a:spcPct val="0"/>
              </a:spcBef>
            </a:pPr>
            <a:r>
              <a:rPr lang="en-US" sz="4557" b="1">
                <a:solidFill>
                  <a:srgbClr val="1E7042"/>
                </a:solidFill>
                <a:latin typeface="Public Sans Heavy"/>
                <a:ea typeface="Public Sans Heavy"/>
                <a:cs typeface="Public Sans Heavy"/>
                <a:sym typeface="Public Sans Heavy"/>
              </a:rPr>
              <a:t>3</a:t>
            </a:r>
          </a:p>
        </p:txBody>
      </p:sp>
      <p:sp>
        <p:nvSpPr>
          <p:cNvPr id="14" name="TextBox 14"/>
          <p:cNvSpPr txBox="1"/>
          <p:nvPr/>
        </p:nvSpPr>
        <p:spPr>
          <a:xfrm>
            <a:off x="8756264" y="2309847"/>
            <a:ext cx="2470536" cy="784510"/>
          </a:xfrm>
          <a:prstGeom prst="rect">
            <a:avLst/>
          </a:prstGeom>
        </p:spPr>
        <p:txBody>
          <a:bodyPr lIns="0" tIns="0" rIns="0" bIns="0" rtlCol="0" anchor="t">
            <a:spAutoFit/>
          </a:bodyPr>
          <a:lstStyle/>
          <a:p>
            <a:pPr>
              <a:lnSpc>
                <a:spcPts val="2079"/>
              </a:lnSpc>
            </a:pPr>
            <a:r>
              <a:rPr lang="en-US" sz="1386" b="1">
                <a:solidFill>
                  <a:srgbClr val="0D0A1E"/>
                </a:solidFill>
                <a:latin typeface="Montserrat Semi-Bold"/>
                <a:ea typeface="Montserrat Semi-Bold"/>
                <a:cs typeface="Montserrat Semi-Bold"/>
                <a:sym typeface="Montserrat Semi-Bold"/>
              </a:rPr>
              <a:t>BRANCH OFFICES</a:t>
            </a:r>
            <a:r>
              <a:rPr lang="en-US" sz="1386" b="1">
                <a:solidFill>
                  <a:srgbClr val="0D0A1E"/>
                </a:solidFill>
                <a:latin typeface="Montserrat Medium"/>
                <a:ea typeface="Montserrat Medium"/>
                <a:cs typeface="Montserrat Medium"/>
                <a:sym typeface="Montserrat Medium"/>
              </a:rPr>
              <a:t> </a:t>
            </a:r>
          </a:p>
          <a:p>
            <a:pPr>
              <a:lnSpc>
                <a:spcPts val="2079"/>
              </a:lnSpc>
            </a:pPr>
            <a:r>
              <a:rPr lang="en-US" sz="1386" b="1">
                <a:solidFill>
                  <a:srgbClr val="0D0A1E"/>
                </a:solidFill>
                <a:latin typeface="Montserrat Medium"/>
                <a:ea typeface="Montserrat Medium"/>
                <a:cs typeface="Montserrat Medium"/>
                <a:sym typeface="Montserrat Medium"/>
              </a:rPr>
              <a:t>LAOS, CAMBODIA, THAILAND </a:t>
            </a:r>
          </a:p>
        </p:txBody>
      </p:sp>
      <p:sp>
        <p:nvSpPr>
          <p:cNvPr id="15" name="TextBox 15"/>
          <p:cNvSpPr txBox="1"/>
          <p:nvPr/>
        </p:nvSpPr>
        <p:spPr>
          <a:xfrm>
            <a:off x="2479615" y="1437818"/>
            <a:ext cx="1502063" cy="166712"/>
          </a:xfrm>
          <a:prstGeom prst="rect">
            <a:avLst/>
          </a:prstGeom>
        </p:spPr>
        <p:txBody>
          <a:bodyPr lIns="0" tIns="0" rIns="0" bIns="0" rtlCol="0" anchor="t">
            <a:spAutoFit/>
          </a:bodyPr>
          <a:lstStyle/>
          <a:p>
            <a:pPr algn="ctr">
              <a:lnSpc>
                <a:spcPts val="1298"/>
              </a:lnSpc>
              <a:spcBef>
                <a:spcPct val="0"/>
              </a:spcBef>
            </a:pPr>
            <a:r>
              <a:rPr lang="en-US" sz="1225" b="1">
                <a:solidFill>
                  <a:srgbClr val="0D0A1E"/>
                </a:solidFill>
                <a:latin typeface="Montserrat Medium"/>
                <a:ea typeface="Montserrat Medium"/>
                <a:cs typeface="Montserrat Medium"/>
                <a:sym typeface="Montserrat Medium"/>
              </a:rPr>
              <a:t>Multilingual Teams</a:t>
            </a:r>
          </a:p>
        </p:txBody>
      </p:sp>
      <p:sp>
        <p:nvSpPr>
          <p:cNvPr id="16" name="TextBox 16"/>
          <p:cNvSpPr txBox="1"/>
          <p:nvPr/>
        </p:nvSpPr>
        <p:spPr>
          <a:xfrm>
            <a:off x="4557107" y="1437818"/>
            <a:ext cx="2659640" cy="166712"/>
          </a:xfrm>
          <a:prstGeom prst="rect">
            <a:avLst/>
          </a:prstGeom>
        </p:spPr>
        <p:txBody>
          <a:bodyPr lIns="0" tIns="0" rIns="0" bIns="0" rtlCol="0" anchor="t">
            <a:spAutoFit/>
          </a:bodyPr>
          <a:lstStyle/>
          <a:p>
            <a:pPr algn="ctr">
              <a:lnSpc>
                <a:spcPts val="1298"/>
              </a:lnSpc>
              <a:spcBef>
                <a:spcPct val="0"/>
              </a:spcBef>
            </a:pPr>
            <a:r>
              <a:rPr lang="en-US" sz="1225" b="1">
                <a:solidFill>
                  <a:srgbClr val="0D0A1E"/>
                </a:solidFill>
                <a:latin typeface="Montserrat Medium"/>
                <a:ea typeface="Montserrat Medium"/>
                <a:cs typeface="Montserrat Medium"/>
                <a:sym typeface="Montserrat Medium"/>
              </a:rPr>
              <a:t>Specialized MICE &amp; Leisure Teams</a:t>
            </a:r>
          </a:p>
        </p:txBody>
      </p:sp>
      <p:sp>
        <p:nvSpPr>
          <p:cNvPr id="17" name="TextBox 17"/>
          <p:cNvSpPr txBox="1"/>
          <p:nvPr/>
        </p:nvSpPr>
        <p:spPr>
          <a:xfrm>
            <a:off x="7662901" y="1437818"/>
            <a:ext cx="1941513" cy="166712"/>
          </a:xfrm>
          <a:prstGeom prst="rect">
            <a:avLst/>
          </a:prstGeom>
        </p:spPr>
        <p:txBody>
          <a:bodyPr lIns="0" tIns="0" rIns="0" bIns="0" rtlCol="0" anchor="t">
            <a:spAutoFit/>
          </a:bodyPr>
          <a:lstStyle/>
          <a:p>
            <a:pPr algn="ctr">
              <a:lnSpc>
                <a:spcPts val="1298"/>
              </a:lnSpc>
              <a:spcBef>
                <a:spcPct val="0"/>
              </a:spcBef>
            </a:pPr>
            <a:r>
              <a:rPr lang="en-US" sz="1225" b="1">
                <a:solidFill>
                  <a:srgbClr val="0D0A1E"/>
                </a:solidFill>
                <a:latin typeface="Montserrat Medium"/>
                <a:ea typeface="Montserrat Medium"/>
                <a:cs typeface="Montserrat Medium"/>
                <a:sym typeface="Montserrat Medium"/>
              </a:rPr>
              <a:t>Professional Tour Guides</a:t>
            </a:r>
          </a:p>
        </p:txBody>
      </p:sp>
      <p:sp>
        <p:nvSpPr>
          <p:cNvPr id="18" name="AutoShape 18"/>
          <p:cNvSpPr/>
          <p:nvPr/>
        </p:nvSpPr>
        <p:spPr>
          <a:xfrm>
            <a:off x="3735070" y="3318723"/>
            <a:ext cx="4328160" cy="0"/>
          </a:xfrm>
          <a:prstGeom prst="line">
            <a:avLst/>
          </a:prstGeom>
          <a:ln w="38100" cap="flat">
            <a:solidFill>
              <a:srgbClr val="000000"/>
            </a:solidFill>
            <a:prstDash val="solid"/>
            <a:headEnd type="none" w="sm" len="sm"/>
            <a:tailEnd type="none" w="sm" len="sm"/>
          </a:ln>
        </p:spPr>
      </p:sp>
      <p:sp>
        <p:nvSpPr>
          <p:cNvPr id="19" name="Freeform 19"/>
          <p:cNvSpPr/>
          <p:nvPr/>
        </p:nvSpPr>
        <p:spPr>
          <a:xfrm>
            <a:off x="2479615" y="1893783"/>
            <a:ext cx="7124799" cy="26718"/>
          </a:xfrm>
          <a:custGeom>
            <a:avLst/>
            <a:gdLst/>
            <a:ahLst/>
            <a:cxnLst/>
            <a:rect l="l" t="t" r="r" b="b"/>
            <a:pathLst>
              <a:path w="10687198" h="40077">
                <a:moveTo>
                  <a:pt x="0" y="0"/>
                </a:moveTo>
                <a:lnTo>
                  <a:pt x="10687198" y="0"/>
                </a:lnTo>
                <a:lnTo>
                  <a:pt x="10687198" y="40077"/>
                </a:lnTo>
                <a:lnTo>
                  <a:pt x="0" y="400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71853"/>
            <a:ext cx="5955131" cy="3686147"/>
          </a:xfrm>
          <a:custGeom>
            <a:avLst/>
            <a:gdLst/>
            <a:ahLst/>
            <a:cxnLst/>
            <a:rect l="l" t="t" r="r" b="b"/>
            <a:pathLst>
              <a:path w="8932696" h="5529221">
                <a:moveTo>
                  <a:pt x="0" y="0"/>
                </a:moveTo>
                <a:lnTo>
                  <a:pt x="8932696" y="0"/>
                </a:lnTo>
                <a:lnTo>
                  <a:pt x="8932696" y="5529221"/>
                </a:lnTo>
                <a:lnTo>
                  <a:pt x="0" y="5529221"/>
                </a:lnTo>
                <a:lnTo>
                  <a:pt x="0" y="0"/>
                </a:lnTo>
                <a:close/>
              </a:path>
            </a:pathLst>
          </a:custGeom>
          <a:blipFill>
            <a:blip r:embed="rId2">
              <a:alphaModFix amt="30000"/>
            </a:blip>
            <a:stretch>
              <a:fillRect r="-285319"/>
            </a:stretch>
          </a:blipFill>
        </p:spPr>
      </p:sp>
      <p:grpSp>
        <p:nvGrpSpPr>
          <p:cNvPr id="3" name="Group 3"/>
          <p:cNvGrpSpPr/>
          <p:nvPr/>
        </p:nvGrpSpPr>
        <p:grpSpPr>
          <a:xfrm rot="-10800000">
            <a:off x="749328" y="-414676"/>
            <a:ext cx="11442673" cy="7427830"/>
            <a:chOff x="0" y="0"/>
            <a:chExt cx="4520562" cy="2934451"/>
          </a:xfrm>
        </p:grpSpPr>
        <p:sp>
          <p:nvSpPr>
            <p:cNvPr id="4" name="Freeform 4"/>
            <p:cNvSpPr/>
            <p:nvPr/>
          </p:nvSpPr>
          <p:spPr>
            <a:xfrm>
              <a:off x="0" y="0"/>
              <a:ext cx="4520562" cy="2934451"/>
            </a:xfrm>
            <a:custGeom>
              <a:avLst/>
              <a:gdLst/>
              <a:ahLst/>
              <a:cxnLst/>
              <a:rect l="l" t="t" r="r" b="b"/>
              <a:pathLst>
                <a:path w="4520562" h="2934451">
                  <a:moveTo>
                    <a:pt x="0" y="0"/>
                  </a:moveTo>
                  <a:lnTo>
                    <a:pt x="4520562" y="0"/>
                  </a:lnTo>
                  <a:lnTo>
                    <a:pt x="4520562" y="2934451"/>
                  </a:lnTo>
                  <a:lnTo>
                    <a:pt x="0" y="2934451"/>
                  </a:lnTo>
                  <a:close/>
                </a:path>
              </a:pathLst>
            </a:custGeom>
            <a:gradFill rotWithShape="1">
              <a:gsLst>
                <a:gs pos="0">
                  <a:srgbClr val="FFFFFF">
                    <a:alpha val="100000"/>
                  </a:srgbClr>
                </a:gs>
                <a:gs pos="50000">
                  <a:srgbClr val="FFFFFF">
                    <a:alpha val="100000"/>
                  </a:srgbClr>
                </a:gs>
                <a:gs pos="100000">
                  <a:srgbClr val="FFFFFF">
                    <a:alpha val="0"/>
                  </a:srgbClr>
                </a:gs>
              </a:gsLst>
              <a:lin ang="0"/>
            </a:gradFill>
          </p:spPr>
        </p:sp>
        <p:sp>
          <p:nvSpPr>
            <p:cNvPr id="5" name="TextBox 5"/>
            <p:cNvSpPr txBox="1"/>
            <p:nvPr/>
          </p:nvSpPr>
          <p:spPr>
            <a:xfrm>
              <a:off x="0" y="-38100"/>
              <a:ext cx="4520562" cy="2972551"/>
            </a:xfrm>
            <a:prstGeom prst="rect">
              <a:avLst/>
            </a:prstGeom>
          </p:spPr>
          <p:txBody>
            <a:bodyPr lIns="33867" tIns="33867" rIns="33867" bIns="33867" rtlCol="0" anchor="ctr"/>
            <a:lstStyle/>
            <a:p>
              <a:pPr algn="ctr">
                <a:lnSpc>
                  <a:spcPts val="1711"/>
                </a:lnSpc>
              </a:pPr>
              <a:endParaRPr sz="1200"/>
            </a:p>
          </p:txBody>
        </p:sp>
      </p:grpSp>
      <p:sp>
        <p:nvSpPr>
          <p:cNvPr id="6" name="Freeform 6"/>
          <p:cNvSpPr/>
          <p:nvPr/>
        </p:nvSpPr>
        <p:spPr>
          <a:xfrm>
            <a:off x="685800" y="1799738"/>
            <a:ext cx="2524092" cy="847836"/>
          </a:xfrm>
          <a:custGeom>
            <a:avLst/>
            <a:gdLst/>
            <a:ahLst/>
            <a:cxnLst/>
            <a:rect l="l" t="t" r="r" b="b"/>
            <a:pathLst>
              <a:path w="3786138" h="1271754">
                <a:moveTo>
                  <a:pt x="0" y="0"/>
                </a:moveTo>
                <a:lnTo>
                  <a:pt x="3786138" y="0"/>
                </a:lnTo>
                <a:lnTo>
                  <a:pt x="3786138" y="1271754"/>
                </a:lnTo>
                <a:lnTo>
                  <a:pt x="0" y="1271754"/>
                </a:lnTo>
                <a:lnTo>
                  <a:pt x="0" y="0"/>
                </a:lnTo>
                <a:close/>
              </a:path>
            </a:pathLst>
          </a:custGeom>
          <a:blipFill>
            <a:blip r:embed="rId3"/>
            <a:stretch>
              <a:fillRect l="-16325" t="-33612" r="-14952" b="-38155"/>
            </a:stretch>
          </a:blipFill>
        </p:spPr>
      </p:sp>
      <p:sp>
        <p:nvSpPr>
          <p:cNvPr id="7" name="Freeform 7"/>
          <p:cNvSpPr/>
          <p:nvPr/>
        </p:nvSpPr>
        <p:spPr>
          <a:xfrm>
            <a:off x="3367114" y="1747161"/>
            <a:ext cx="2506847" cy="835669"/>
          </a:xfrm>
          <a:custGeom>
            <a:avLst/>
            <a:gdLst/>
            <a:ahLst/>
            <a:cxnLst/>
            <a:rect l="l" t="t" r="r" b="b"/>
            <a:pathLst>
              <a:path w="3760271" h="1253504">
                <a:moveTo>
                  <a:pt x="0" y="0"/>
                </a:moveTo>
                <a:lnTo>
                  <a:pt x="3760270" y="0"/>
                </a:lnTo>
                <a:lnTo>
                  <a:pt x="3760270" y="1253504"/>
                </a:lnTo>
                <a:lnTo>
                  <a:pt x="0" y="1253504"/>
                </a:lnTo>
                <a:lnTo>
                  <a:pt x="0" y="0"/>
                </a:lnTo>
                <a:close/>
              </a:path>
            </a:pathLst>
          </a:custGeom>
          <a:blipFill>
            <a:blip r:embed="rId4"/>
            <a:stretch>
              <a:fillRect l="-10144" t="-30486" r="-11811" b="-27512"/>
            </a:stretch>
          </a:blipFill>
        </p:spPr>
      </p:sp>
      <p:sp>
        <p:nvSpPr>
          <p:cNvPr id="8" name="Freeform 8"/>
          <p:cNvSpPr/>
          <p:nvPr/>
        </p:nvSpPr>
        <p:spPr>
          <a:xfrm>
            <a:off x="1092286" y="4592272"/>
            <a:ext cx="1708061" cy="728061"/>
          </a:xfrm>
          <a:custGeom>
            <a:avLst/>
            <a:gdLst/>
            <a:ahLst/>
            <a:cxnLst/>
            <a:rect l="l" t="t" r="r" b="b"/>
            <a:pathLst>
              <a:path w="2562092" h="1092092">
                <a:moveTo>
                  <a:pt x="0" y="0"/>
                </a:moveTo>
                <a:lnTo>
                  <a:pt x="2562092" y="0"/>
                </a:lnTo>
                <a:lnTo>
                  <a:pt x="2562092" y="1092092"/>
                </a:lnTo>
                <a:lnTo>
                  <a:pt x="0" y="1092092"/>
                </a:lnTo>
                <a:lnTo>
                  <a:pt x="0" y="0"/>
                </a:lnTo>
                <a:close/>
              </a:path>
            </a:pathLst>
          </a:custGeom>
          <a:blipFill>
            <a:blip r:embed="rId5"/>
            <a:stretch>
              <a:fillRect/>
            </a:stretch>
          </a:blipFill>
        </p:spPr>
      </p:sp>
      <p:sp>
        <p:nvSpPr>
          <p:cNvPr id="9" name="Freeform 9"/>
          <p:cNvSpPr/>
          <p:nvPr/>
        </p:nvSpPr>
        <p:spPr>
          <a:xfrm>
            <a:off x="3523926" y="3237003"/>
            <a:ext cx="2047857" cy="655108"/>
          </a:xfrm>
          <a:custGeom>
            <a:avLst/>
            <a:gdLst/>
            <a:ahLst/>
            <a:cxnLst/>
            <a:rect l="l" t="t" r="r" b="b"/>
            <a:pathLst>
              <a:path w="3071786" h="982662">
                <a:moveTo>
                  <a:pt x="0" y="0"/>
                </a:moveTo>
                <a:lnTo>
                  <a:pt x="3071786" y="0"/>
                </a:lnTo>
                <a:lnTo>
                  <a:pt x="3071786" y="982662"/>
                </a:lnTo>
                <a:lnTo>
                  <a:pt x="0" y="982662"/>
                </a:lnTo>
                <a:lnTo>
                  <a:pt x="0" y="0"/>
                </a:lnTo>
                <a:close/>
              </a:path>
            </a:pathLst>
          </a:custGeom>
          <a:blipFill>
            <a:blip r:embed="rId6"/>
            <a:stretch>
              <a:fillRect/>
            </a:stretch>
          </a:blipFill>
        </p:spPr>
      </p:sp>
      <p:sp>
        <p:nvSpPr>
          <p:cNvPr id="10" name="Freeform 10"/>
          <p:cNvSpPr/>
          <p:nvPr/>
        </p:nvSpPr>
        <p:spPr>
          <a:xfrm>
            <a:off x="684271" y="3125126"/>
            <a:ext cx="2524092" cy="878862"/>
          </a:xfrm>
          <a:custGeom>
            <a:avLst/>
            <a:gdLst/>
            <a:ahLst/>
            <a:cxnLst/>
            <a:rect l="l" t="t" r="r" b="b"/>
            <a:pathLst>
              <a:path w="3786138" h="1318293">
                <a:moveTo>
                  <a:pt x="0" y="0"/>
                </a:moveTo>
                <a:lnTo>
                  <a:pt x="3786139" y="0"/>
                </a:lnTo>
                <a:lnTo>
                  <a:pt x="3786139" y="1318294"/>
                </a:lnTo>
                <a:lnTo>
                  <a:pt x="0" y="1318294"/>
                </a:lnTo>
                <a:lnTo>
                  <a:pt x="0" y="0"/>
                </a:lnTo>
                <a:close/>
              </a:path>
            </a:pathLst>
          </a:custGeom>
          <a:blipFill>
            <a:blip r:embed="rId7"/>
            <a:stretch>
              <a:fillRect/>
            </a:stretch>
          </a:blipFill>
        </p:spPr>
      </p:sp>
      <p:sp>
        <p:nvSpPr>
          <p:cNvPr id="11" name="Freeform 11"/>
          <p:cNvSpPr/>
          <p:nvPr/>
        </p:nvSpPr>
        <p:spPr>
          <a:xfrm>
            <a:off x="3285943" y="4653962"/>
            <a:ext cx="2669188" cy="721929"/>
          </a:xfrm>
          <a:custGeom>
            <a:avLst/>
            <a:gdLst/>
            <a:ahLst/>
            <a:cxnLst/>
            <a:rect l="l" t="t" r="r" b="b"/>
            <a:pathLst>
              <a:path w="4003782" h="1082894">
                <a:moveTo>
                  <a:pt x="0" y="0"/>
                </a:moveTo>
                <a:lnTo>
                  <a:pt x="4003782" y="0"/>
                </a:lnTo>
                <a:lnTo>
                  <a:pt x="4003782" y="1082895"/>
                </a:lnTo>
                <a:lnTo>
                  <a:pt x="0" y="1082895"/>
                </a:lnTo>
                <a:lnTo>
                  <a:pt x="0" y="0"/>
                </a:lnTo>
                <a:close/>
              </a:path>
            </a:pathLst>
          </a:custGeom>
          <a:blipFill>
            <a:blip r:embed="rId8"/>
            <a:stretch>
              <a:fillRect/>
            </a:stretch>
          </a:blipFill>
        </p:spPr>
      </p:sp>
      <p:grpSp>
        <p:nvGrpSpPr>
          <p:cNvPr id="12" name="Group 12"/>
          <p:cNvGrpSpPr/>
          <p:nvPr/>
        </p:nvGrpSpPr>
        <p:grpSpPr>
          <a:xfrm>
            <a:off x="6193115" y="1808782"/>
            <a:ext cx="5782674" cy="3511551"/>
            <a:chOff x="0" y="0"/>
            <a:chExt cx="1502035" cy="912116"/>
          </a:xfrm>
        </p:grpSpPr>
        <p:sp>
          <p:nvSpPr>
            <p:cNvPr id="13" name="Freeform 13"/>
            <p:cNvSpPr/>
            <p:nvPr/>
          </p:nvSpPr>
          <p:spPr>
            <a:xfrm>
              <a:off x="0" y="0"/>
              <a:ext cx="1502035" cy="912116"/>
            </a:xfrm>
            <a:custGeom>
              <a:avLst/>
              <a:gdLst/>
              <a:ahLst/>
              <a:cxnLst/>
              <a:rect l="l" t="t" r="r" b="b"/>
              <a:pathLst>
                <a:path w="1502035" h="912116">
                  <a:moveTo>
                    <a:pt x="10711" y="0"/>
                  </a:moveTo>
                  <a:lnTo>
                    <a:pt x="1491324" y="0"/>
                  </a:lnTo>
                  <a:cubicBezTo>
                    <a:pt x="1494165" y="0"/>
                    <a:pt x="1496889" y="1128"/>
                    <a:pt x="1498898" y="3137"/>
                  </a:cubicBezTo>
                  <a:cubicBezTo>
                    <a:pt x="1500906" y="5146"/>
                    <a:pt x="1502035" y="7870"/>
                    <a:pt x="1502035" y="10711"/>
                  </a:cubicBezTo>
                  <a:lnTo>
                    <a:pt x="1502035" y="901406"/>
                  </a:lnTo>
                  <a:cubicBezTo>
                    <a:pt x="1502035" y="904247"/>
                    <a:pt x="1500906" y="906971"/>
                    <a:pt x="1498898" y="908979"/>
                  </a:cubicBezTo>
                  <a:cubicBezTo>
                    <a:pt x="1496889" y="910988"/>
                    <a:pt x="1494165" y="912116"/>
                    <a:pt x="1491324" y="912116"/>
                  </a:cubicBezTo>
                  <a:lnTo>
                    <a:pt x="10711" y="912116"/>
                  </a:lnTo>
                  <a:cubicBezTo>
                    <a:pt x="7870" y="912116"/>
                    <a:pt x="5146" y="910988"/>
                    <a:pt x="3137" y="908979"/>
                  </a:cubicBezTo>
                  <a:cubicBezTo>
                    <a:pt x="1128" y="906971"/>
                    <a:pt x="0" y="904247"/>
                    <a:pt x="0" y="901406"/>
                  </a:cubicBezTo>
                  <a:lnTo>
                    <a:pt x="0" y="10711"/>
                  </a:lnTo>
                  <a:cubicBezTo>
                    <a:pt x="0" y="7870"/>
                    <a:pt x="1128" y="5146"/>
                    <a:pt x="3137" y="3137"/>
                  </a:cubicBezTo>
                  <a:cubicBezTo>
                    <a:pt x="5146" y="1128"/>
                    <a:pt x="7870" y="0"/>
                    <a:pt x="10711" y="0"/>
                  </a:cubicBezTo>
                  <a:close/>
                </a:path>
              </a:pathLst>
            </a:custGeom>
            <a:blipFill>
              <a:blip r:embed="rId9"/>
              <a:stretch>
                <a:fillRect l="-4043" r="-4043"/>
              </a:stretch>
            </a:blipFill>
            <a:ln w="38100" cap="sq">
              <a:gradFill>
                <a:gsLst>
                  <a:gs pos="0">
                    <a:srgbClr val="0097B2">
                      <a:alpha val="100000"/>
                    </a:srgbClr>
                  </a:gs>
                  <a:gs pos="100000">
                    <a:srgbClr val="7ED957">
                      <a:alpha val="100000"/>
                    </a:srgbClr>
                  </a:gs>
                </a:gsLst>
                <a:path path="circle">
                  <a:fillToRect r="100000" b="100000"/>
                </a:path>
                <a:tileRect l="-100000" t="-100000"/>
              </a:gradFill>
              <a:prstDash val="solid"/>
              <a:miter/>
            </a:ln>
          </p:spPr>
        </p:sp>
      </p:grpSp>
      <p:sp>
        <p:nvSpPr>
          <p:cNvPr id="14" name="TextBox 14"/>
          <p:cNvSpPr txBox="1"/>
          <p:nvPr/>
        </p:nvSpPr>
        <p:spPr>
          <a:xfrm>
            <a:off x="3696108" y="791698"/>
            <a:ext cx="4518045" cy="359073"/>
          </a:xfrm>
          <a:prstGeom prst="rect">
            <a:avLst/>
          </a:prstGeom>
        </p:spPr>
        <p:txBody>
          <a:bodyPr lIns="0" tIns="0" rIns="0" bIns="0" rtlCol="0" anchor="t">
            <a:spAutoFit/>
          </a:bodyPr>
          <a:lstStyle/>
          <a:p>
            <a:pPr algn="ctr">
              <a:lnSpc>
                <a:spcPts val="2826"/>
              </a:lnSpc>
            </a:pPr>
            <a:r>
              <a:rPr lang="en-US" sz="2666" b="1">
                <a:solidFill>
                  <a:srgbClr val="000000"/>
                </a:solidFill>
                <a:latin typeface="Montserrat Semi-Bold"/>
                <a:ea typeface="Montserrat Semi-Bold"/>
                <a:cs typeface="Montserrat Semi-Bold"/>
                <a:sym typeface="Montserrat Semi-Bold"/>
              </a:rPr>
              <a:t>Meet our team at</a:t>
            </a:r>
          </a:p>
        </p:txBody>
      </p:sp>
      <p:sp>
        <p:nvSpPr>
          <p:cNvPr id="15" name="TextBox 15"/>
          <p:cNvSpPr txBox="1"/>
          <p:nvPr/>
        </p:nvSpPr>
        <p:spPr>
          <a:xfrm>
            <a:off x="1476970" y="6428316"/>
            <a:ext cx="1446135" cy="163891"/>
          </a:xfrm>
          <a:prstGeom prst="rect">
            <a:avLst/>
          </a:prstGeom>
        </p:spPr>
        <p:txBody>
          <a:bodyPr lIns="0" tIns="0" rIns="0" bIns="0" rtlCol="0" anchor="t">
            <a:spAutoFit/>
          </a:bodyPr>
          <a:lstStyle/>
          <a:p>
            <a:pPr>
              <a:lnSpc>
                <a:spcPts val="1400"/>
              </a:lnSpc>
              <a:spcBef>
                <a:spcPct val="0"/>
              </a:spcBef>
            </a:pPr>
            <a:r>
              <a:rPr lang="en-US" sz="1000">
                <a:solidFill>
                  <a:srgbClr val="0D0A1E"/>
                </a:solidFill>
                <a:latin typeface="Telegraf"/>
                <a:ea typeface="Telegraf"/>
                <a:cs typeface="Telegraf"/>
                <a:sym typeface="Telegraf"/>
              </a:rPr>
              <a:t>threeland.com</a:t>
            </a:r>
          </a:p>
        </p:txBody>
      </p:sp>
      <p:sp>
        <p:nvSpPr>
          <p:cNvPr id="16" name="AutoShape 16"/>
          <p:cNvSpPr/>
          <p:nvPr/>
        </p:nvSpPr>
        <p:spPr>
          <a:xfrm>
            <a:off x="1386507" y="6413500"/>
            <a:ext cx="0" cy="211665"/>
          </a:xfrm>
          <a:prstGeom prst="line">
            <a:avLst/>
          </a:prstGeom>
          <a:ln w="38100" cap="flat">
            <a:solidFill>
              <a:srgbClr val="1E4799"/>
            </a:solidFill>
            <a:prstDash val="solid"/>
            <a:headEnd type="none" w="sm" len="sm"/>
            <a:tailEnd type="none" w="sm" len="sm"/>
          </a:ln>
        </p:spPr>
      </p:sp>
      <p:sp>
        <p:nvSpPr>
          <p:cNvPr id="17" name="AutoShape 17"/>
          <p:cNvSpPr/>
          <p:nvPr/>
        </p:nvSpPr>
        <p:spPr>
          <a:xfrm>
            <a:off x="2923105" y="6536265"/>
            <a:ext cx="8149379" cy="0"/>
          </a:xfrm>
          <a:prstGeom prst="line">
            <a:avLst/>
          </a:prstGeom>
          <a:ln w="9525" cap="flat">
            <a:solidFill>
              <a:srgbClr val="000000"/>
            </a:solidFill>
            <a:prstDash val="solid"/>
            <a:headEnd type="none" w="sm" len="sm"/>
            <a:tailEnd type="none" w="sm" len="sm"/>
          </a:ln>
        </p:spPr>
      </p:sp>
      <p:sp>
        <p:nvSpPr>
          <p:cNvPr id="18" name="TextBox 18"/>
          <p:cNvSpPr txBox="1"/>
          <p:nvPr/>
        </p:nvSpPr>
        <p:spPr>
          <a:xfrm>
            <a:off x="1119517" y="6427469"/>
            <a:ext cx="254291" cy="152286"/>
          </a:xfrm>
          <a:prstGeom prst="rect">
            <a:avLst/>
          </a:prstGeom>
        </p:spPr>
        <p:txBody>
          <a:bodyPr lIns="0" tIns="0" rIns="0" bIns="0" rtlCol="0" anchor="t">
            <a:spAutoFit/>
          </a:bodyPr>
          <a:lstStyle/>
          <a:p>
            <a:pPr algn="ctr">
              <a:lnSpc>
                <a:spcPts val="1307"/>
              </a:lnSpc>
              <a:spcBef>
                <a:spcPct val="0"/>
              </a:spcBef>
            </a:pPr>
            <a:r>
              <a:rPr lang="en-US" sz="933" b="1">
                <a:solidFill>
                  <a:srgbClr val="0D0A1E"/>
                </a:solidFill>
                <a:latin typeface="Telegraf Bold"/>
                <a:ea typeface="Telegraf Bold"/>
                <a:cs typeface="Telegraf Bold"/>
                <a:sym typeface="Telegraf Bold"/>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t="-9333" b="-9333"/>
            </a:stretch>
          </a:blipFill>
        </p:spPr>
      </p:sp>
      <p:sp>
        <p:nvSpPr>
          <p:cNvPr id="3" name="Freeform 3"/>
          <p:cNvSpPr/>
          <p:nvPr/>
        </p:nvSpPr>
        <p:spPr>
          <a:xfrm>
            <a:off x="2004382" y="685800"/>
            <a:ext cx="3846994" cy="617991"/>
          </a:xfrm>
          <a:custGeom>
            <a:avLst/>
            <a:gdLst/>
            <a:ahLst/>
            <a:cxnLst/>
            <a:rect l="l" t="t" r="r" b="b"/>
            <a:pathLst>
              <a:path w="5770491" h="926986">
                <a:moveTo>
                  <a:pt x="0" y="0"/>
                </a:moveTo>
                <a:lnTo>
                  <a:pt x="5770491" y="0"/>
                </a:lnTo>
                <a:lnTo>
                  <a:pt x="5770491" y="926986"/>
                </a:lnTo>
                <a:lnTo>
                  <a:pt x="0" y="926986"/>
                </a:lnTo>
                <a:lnTo>
                  <a:pt x="0" y="0"/>
                </a:lnTo>
                <a:close/>
              </a:path>
            </a:pathLst>
          </a:custGeom>
          <a:blipFill>
            <a:blip r:embed="rId3"/>
            <a:stretch>
              <a:fillRect/>
            </a:stretch>
          </a:blipFill>
        </p:spPr>
      </p:sp>
      <p:sp>
        <p:nvSpPr>
          <p:cNvPr id="4" name="Freeform 4"/>
          <p:cNvSpPr/>
          <p:nvPr/>
        </p:nvSpPr>
        <p:spPr>
          <a:xfrm>
            <a:off x="6891901" y="296187"/>
            <a:ext cx="1543326" cy="1111555"/>
          </a:xfrm>
          <a:custGeom>
            <a:avLst/>
            <a:gdLst/>
            <a:ahLst/>
            <a:cxnLst/>
            <a:rect l="l" t="t" r="r" b="b"/>
            <a:pathLst>
              <a:path w="2314989" h="1667332">
                <a:moveTo>
                  <a:pt x="0" y="0"/>
                </a:moveTo>
                <a:lnTo>
                  <a:pt x="2314989" y="0"/>
                </a:lnTo>
                <a:lnTo>
                  <a:pt x="2314989" y="1667332"/>
                </a:lnTo>
                <a:lnTo>
                  <a:pt x="0" y="1667332"/>
                </a:lnTo>
                <a:lnTo>
                  <a:pt x="0" y="0"/>
                </a:lnTo>
                <a:close/>
              </a:path>
            </a:pathLst>
          </a:custGeom>
          <a:blipFill>
            <a:blip r:embed="rId4"/>
            <a:stretch>
              <a:fillRect r="-75310"/>
            </a:stretch>
          </a:blipFill>
        </p:spPr>
      </p:sp>
      <p:sp>
        <p:nvSpPr>
          <p:cNvPr id="5" name="Freeform 5"/>
          <p:cNvSpPr/>
          <p:nvPr/>
        </p:nvSpPr>
        <p:spPr>
          <a:xfrm>
            <a:off x="8435227" y="712924"/>
            <a:ext cx="1514979" cy="278081"/>
          </a:xfrm>
          <a:custGeom>
            <a:avLst/>
            <a:gdLst/>
            <a:ahLst/>
            <a:cxnLst/>
            <a:rect l="l" t="t" r="r" b="b"/>
            <a:pathLst>
              <a:path w="2272468" h="417122">
                <a:moveTo>
                  <a:pt x="0" y="0"/>
                </a:moveTo>
                <a:lnTo>
                  <a:pt x="2272468" y="0"/>
                </a:lnTo>
                <a:lnTo>
                  <a:pt x="2272468" y="417122"/>
                </a:lnTo>
                <a:lnTo>
                  <a:pt x="0" y="417122"/>
                </a:lnTo>
                <a:lnTo>
                  <a:pt x="0" y="0"/>
                </a:lnTo>
                <a:close/>
              </a:path>
            </a:pathLst>
          </a:custGeom>
          <a:blipFill>
            <a:blip r:embed="rId5"/>
            <a:stretch>
              <a:fillRect t="-362948" b="-81848"/>
            </a:stretch>
          </a:blipFill>
        </p:spPr>
      </p:sp>
      <p:sp>
        <p:nvSpPr>
          <p:cNvPr id="6" name="TextBox 6"/>
          <p:cNvSpPr txBox="1"/>
          <p:nvPr/>
        </p:nvSpPr>
        <p:spPr>
          <a:xfrm>
            <a:off x="2576428" y="1632585"/>
            <a:ext cx="2477103" cy="1416606"/>
          </a:xfrm>
          <a:prstGeom prst="rect">
            <a:avLst/>
          </a:prstGeom>
        </p:spPr>
        <p:txBody>
          <a:bodyPr lIns="0" tIns="0" rIns="0" bIns="0" rtlCol="0" anchor="t">
            <a:spAutoFit/>
          </a:bodyPr>
          <a:lstStyle/>
          <a:p>
            <a:pPr>
              <a:lnSpc>
                <a:spcPts val="1579"/>
              </a:lnSpc>
            </a:pPr>
            <a:r>
              <a:rPr lang="en-US" sz="999" b="1" spc="57">
                <a:solidFill>
                  <a:srgbClr val="000000"/>
                </a:solidFill>
                <a:latin typeface="Montserrat Bold"/>
                <a:ea typeface="Montserrat Bold"/>
                <a:cs typeface="Montserrat Bold"/>
                <a:sym typeface="Montserrat Bold"/>
              </a:rPr>
              <a:t>Headquarters and Sales Office</a:t>
            </a:r>
            <a:r>
              <a:rPr lang="en-US" sz="999" b="1" spc="57">
                <a:solidFill>
                  <a:srgbClr val="000000"/>
                </a:solidFill>
                <a:latin typeface="Montserrat Medium"/>
                <a:ea typeface="Montserrat Medium"/>
                <a:cs typeface="Montserrat Medium"/>
                <a:sym typeface="Montserrat Medium"/>
              </a:rPr>
              <a:t> </a:t>
            </a:r>
          </a:p>
          <a:p>
            <a:pPr>
              <a:lnSpc>
                <a:spcPts val="1579"/>
              </a:lnSpc>
            </a:pPr>
            <a:r>
              <a:rPr lang="en-US" sz="999" b="1" spc="57">
                <a:solidFill>
                  <a:srgbClr val="000000"/>
                </a:solidFill>
                <a:latin typeface="Montserrat Medium"/>
                <a:ea typeface="Montserrat Medium"/>
                <a:cs typeface="Montserrat Medium"/>
                <a:sym typeface="Montserrat Medium"/>
              </a:rPr>
              <a:t>Address: 15bis Ly Nam De Street, Ba Dinh, Hanoi, Vietnam </a:t>
            </a:r>
          </a:p>
          <a:p>
            <a:pPr>
              <a:lnSpc>
                <a:spcPts val="1579"/>
              </a:lnSpc>
            </a:pPr>
            <a:r>
              <a:rPr lang="en-US" sz="999" b="1" spc="57">
                <a:solidFill>
                  <a:srgbClr val="000000"/>
                </a:solidFill>
                <a:latin typeface="Montserrat Medium"/>
                <a:ea typeface="Montserrat Medium"/>
                <a:cs typeface="Montserrat Medium"/>
                <a:sym typeface="Montserrat Medium"/>
              </a:rPr>
              <a:t>Tel : +84 24 3926 2056 </a:t>
            </a:r>
          </a:p>
          <a:p>
            <a:pPr>
              <a:lnSpc>
                <a:spcPts val="1579"/>
              </a:lnSpc>
            </a:pPr>
            <a:r>
              <a:rPr lang="en-US" sz="999" b="1" spc="57">
                <a:solidFill>
                  <a:srgbClr val="000000"/>
                </a:solidFill>
                <a:latin typeface="Montserrat Medium"/>
                <a:ea typeface="Montserrat Medium"/>
                <a:cs typeface="Montserrat Medium"/>
                <a:sym typeface="Montserrat Medium"/>
              </a:rPr>
              <a:t>Hotline: +84 979 016 928 </a:t>
            </a:r>
          </a:p>
          <a:p>
            <a:pPr>
              <a:lnSpc>
                <a:spcPts val="1579"/>
              </a:lnSpc>
            </a:pPr>
            <a:r>
              <a:rPr lang="en-US" sz="999" b="1" spc="57">
                <a:solidFill>
                  <a:srgbClr val="000000"/>
                </a:solidFill>
                <a:latin typeface="Montserrat Medium"/>
                <a:ea typeface="Montserrat Medium"/>
                <a:cs typeface="Montserrat Medium"/>
                <a:sym typeface="Montserrat Medium"/>
              </a:rPr>
              <a:t>Email : help@threeland.com </a:t>
            </a:r>
          </a:p>
          <a:p>
            <a:pPr>
              <a:lnSpc>
                <a:spcPts val="1579"/>
              </a:lnSpc>
            </a:pPr>
            <a:r>
              <a:rPr lang="en-US" sz="999" b="1" spc="57">
                <a:solidFill>
                  <a:srgbClr val="000000"/>
                </a:solidFill>
                <a:latin typeface="Montserrat Medium"/>
                <a:ea typeface="Montserrat Medium"/>
                <a:cs typeface="Montserrat Medium"/>
                <a:sym typeface="Montserrat Medium"/>
              </a:rPr>
              <a:t>Website: www.threeland.com</a:t>
            </a:r>
          </a:p>
        </p:txBody>
      </p:sp>
      <p:sp>
        <p:nvSpPr>
          <p:cNvPr id="7" name="TextBox 7"/>
          <p:cNvSpPr txBox="1"/>
          <p:nvPr/>
        </p:nvSpPr>
        <p:spPr>
          <a:xfrm>
            <a:off x="2576428" y="3406140"/>
            <a:ext cx="2477103" cy="1006238"/>
          </a:xfrm>
          <a:prstGeom prst="rect">
            <a:avLst/>
          </a:prstGeom>
        </p:spPr>
        <p:txBody>
          <a:bodyPr lIns="0" tIns="0" rIns="0" bIns="0" rtlCol="0" anchor="t">
            <a:spAutoFit/>
          </a:bodyPr>
          <a:lstStyle/>
          <a:p>
            <a:pPr>
              <a:lnSpc>
                <a:spcPts val="1579"/>
              </a:lnSpc>
            </a:pPr>
            <a:r>
              <a:rPr lang="en-US" sz="999" b="1" spc="57">
                <a:solidFill>
                  <a:srgbClr val="000000"/>
                </a:solidFill>
                <a:latin typeface="Montserrat Bold"/>
                <a:ea typeface="Montserrat Bold"/>
                <a:cs typeface="Montserrat Bold"/>
                <a:sym typeface="Montserrat Bold"/>
              </a:rPr>
              <a:t>Cambodia Operation Office</a:t>
            </a:r>
            <a:r>
              <a:rPr lang="en-US" sz="999" b="1" spc="57">
                <a:solidFill>
                  <a:srgbClr val="000000"/>
                </a:solidFill>
                <a:latin typeface="Montserrat Medium"/>
                <a:ea typeface="Montserrat Medium"/>
                <a:cs typeface="Montserrat Medium"/>
                <a:sym typeface="Montserrat Medium"/>
              </a:rPr>
              <a:t> Address: #203, Sangkat: Svay Dungum, Siem Reap, Cambodia </a:t>
            </a:r>
          </a:p>
          <a:p>
            <a:pPr>
              <a:lnSpc>
                <a:spcPts val="1579"/>
              </a:lnSpc>
            </a:pPr>
            <a:r>
              <a:rPr lang="en-US" sz="999" b="1" spc="57">
                <a:solidFill>
                  <a:srgbClr val="000000"/>
                </a:solidFill>
                <a:latin typeface="Montserrat Medium"/>
                <a:ea typeface="Montserrat Medium"/>
                <a:cs typeface="Montserrat Medium"/>
                <a:sym typeface="Montserrat Medium"/>
              </a:rPr>
              <a:t>Contact person: Mr. Bunsoeung</a:t>
            </a:r>
          </a:p>
          <a:p>
            <a:pPr>
              <a:lnSpc>
                <a:spcPts val="1579"/>
              </a:lnSpc>
            </a:pPr>
            <a:r>
              <a:rPr lang="en-US" sz="999" b="1" spc="57">
                <a:solidFill>
                  <a:srgbClr val="000000"/>
                </a:solidFill>
                <a:latin typeface="Montserrat Medium"/>
                <a:ea typeface="Montserrat Medium"/>
                <a:cs typeface="Montserrat Medium"/>
                <a:sym typeface="Montserrat Medium"/>
              </a:rPr>
              <a:t>Email: cambodia1@threeland.com</a:t>
            </a:r>
          </a:p>
        </p:txBody>
      </p:sp>
      <p:sp>
        <p:nvSpPr>
          <p:cNvPr id="8" name="TextBox 8"/>
          <p:cNvSpPr txBox="1"/>
          <p:nvPr/>
        </p:nvSpPr>
        <p:spPr>
          <a:xfrm>
            <a:off x="2576428" y="4596131"/>
            <a:ext cx="2702903" cy="801053"/>
          </a:xfrm>
          <a:prstGeom prst="rect">
            <a:avLst/>
          </a:prstGeom>
        </p:spPr>
        <p:txBody>
          <a:bodyPr lIns="0" tIns="0" rIns="0" bIns="0" rtlCol="0" anchor="t">
            <a:spAutoFit/>
          </a:bodyPr>
          <a:lstStyle/>
          <a:p>
            <a:pPr>
              <a:lnSpc>
                <a:spcPts val="1579"/>
              </a:lnSpc>
            </a:pPr>
            <a:r>
              <a:rPr lang="en-US" sz="999" b="1" spc="57">
                <a:solidFill>
                  <a:srgbClr val="000000"/>
                </a:solidFill>
                <a:latin typeface="Montserrat Bold"/>
                <a:ea typeface="Montserrat Bold"/>
                <a:cs typeface="Montserrat Bold"/>
                <a:sym typeface="Montserrat Bold"/>
              </a:rPr>
              <a:t>Laos Operation Office </a:t>
            </a:r>
          </a:p>
          <a:p>
            <a:pPr>
              <a:lnSpc>
                <a:spcPts val="1579"/>
              </a:lnSpc>
            </a:pPr>
            <a:r>
              <a:rPr lang="en-US" sz="999" b="1" spc="57">
                <a:solidFill>
                  <a:srgbClr val="000000"/>
                </a:solidFill>
                <a:latin typeface="Montserrat Medium"/>
                <a:ea typeface="Montserrat Medium"/>
                <a:cs typeface="Montserrat Medium"/>
                <a:sym typeface="Montserrat Medium"/>
              </a:rPr>
              <a:t>Address: 88/07 Ban Phonpheng, Phouvao Road, Luang Prabang, Laos </a:t>
            </a:r>
          </a:p>
          <a:p>
            <a:pPr>
              <a:lnSpc>
                <a:spcPts val="1579"/>
              </a:lnSpc>
            </a:pPr>
            <a:r>
              <a:rPr lang="en-US" sz="999" b="1" spc="57">
                <a:solidFill>
                  <a:srgbClr val="000000"/>
                </a:solidFill>
                <a:latin typeface="Montserrat Medium"/>
                <a:ea typeface="Montserrat Medium"/>
                <a:cs typeface="Montserrat Medium"/>
                <a:sym typeface="Montserrat Medium"/>
              </a:rPr>
              <a:t>Contact person: Mr. Joy Siphanthong</a:t>
            </a:r>
          </a:p>
        </p:txBody>
      </p:sp>
      <p:sp>
        <p:nvSpPr>
          <p:cNvPr id="9" name="TextBox 9"/>
          <p:cNvSpPr txBox="1"/>
          <p:nvPr/>
        </p:nvSpPr>
        <p:spPr>
          <a:xfrm>
            <a:off x="7180905" y="1632585"/>
            <a:ext cx="3551462" cy="5163401"/>
          </a:xfrm>
          <a:prstGeom prst="rect">
            <a:avLst/>
          </a:prstGeom>
        </p:spPr>
        <p:txBody>
          <a:bodyPr lIns="0" tIns="0" rIns="0" bIns="0" rtlCol="0" anchor="t">
            <a:spAutoFit/>
          </a:bodyPr>
          <a:lstStyle/>
          <a:p>
            <a:pPr>
              <a:lnSpc>
                <a:spcPts val="1579"/>
              </a:lnSpc>
            </a:pPr>
            <a:r>
              <a:rPr lang="en-US" sz="999" b="1" spc="57">
                <a:solidFill>
                  <a:srgbClr val="000000"/>
                </a:solidFill>
                <a:latin typeface="Montserrat Bold"/>
                <a:ea typeface="Montserrat Bold"/>
                <a:cs typeface="Montserrat Bold"/>
                <a:sym typeface="Montserrat Bold"/>
              </a:rPr>
              <a:t>Global Representative</a:t>
            </a:r>
            <a:r>
              <a:rPr lang="en-US" sz="999" b="1" spc="57">
                <a:solidFill>
                  <a:srgbClr val="000000"/>
                </a:solidFill>
                <a:latin typeface="Montserrat Medium"/>
                <a:ea typeface="Montserrat Medium"/>
                <a:cs typeface="Montserrat Medium"/>
                <a:sym typeface="Montserrat Medium"/>
              </a:rPr>
              <a:t> </a:t>
            </a:r>
          </a:p>
          <a:p>
            <a:pPr>
              <a:lnSpc>
                <a:spcPts val="1579"/>
              </a:lnSpc>
            </a:pPr>
            <a:r>
              <a:rPr lang="en-US" sz="999" b="1" i="1" spc="57">
                <a:solidFill>
                  <a:srgbClr val="000000"/>
                </a:solidFill>
                <a:latin typeface="Montserrat Bold Italics"/>
                <a:ea typeface="Montserrat Bold Italics"/>
                <a:cs typeface="Montserrat Bold Italics"/>
                <a:sym typeface="Montserrat Bold Italics"/>
              </a:rPr>
              <a:t>Italia office - Rome: </a:t>
            </a:r>
          </a:p>
          <a:p>
            <a:pPr>
              <a:lnSpc>
                <a:spcPts val="1579"/>
              </a:lnSpc>
            </a:pPr>
            <a:r>
              <a:rPr lang="en-US" sz="999" b="1" spc="57">
                <a:solidFill>
                  <a:srgbClr val="000000"/>
                </a:solidFill>
                <a:latin typeface="Montserrat Medium"/>
                <a:ea typeface="Montserrat Medium"/>
                <a:cs typeface="Montserrat Medium"/>
                <a:sym typeface="Montserrat Medium"/>
              </a:rPr>
              <a:t>Contact person: Mr. Giovanni Caridi </a:t>
            </a:r>
          </a:p>
          <a:p>
            <a:pPr>
              <a:lnSpc>
                <a:spcPts val="1579"/>
              </a:lnSpc>
            </a:pPr>
            <a:r>
              <a:rPr lang="en-US" sz="999" b="1" spc="57">
                <a:solidFill>
                  <a:srgbClr val="000000"/>
                </a:solidFill>
                <a:latin typeface="Montserrat Medium"/>
                <a:ea typeface="Montserrat Medium"/>
                <a:cs typeface="Montserrat Medium"/>
                <a:sym typeface="Montserrat Medium"/>
              </a:rPr>
              <a:t>Email: italy@threeland.asia </a:t>
            </a:r>
          </a:p>
          <a:p>
            <a:pPr>
              <a:lnSpc>
                <a:spcPts val="1579"/>
              </a:lnSpc>
            </a:pPr>
            <a:endParaRPr lang="en-US" sz="999" b="1" spc="57">
              <a:solidFill>
                <a:srgbClr val="000000"/>
              </a:solidFill>
              <a:latin typeface="Montserrat Medium"/>
              <a:ea typeface="Montserrat Medium"/>
              <a:cs typeface="Montserrat Medium"/>
              <a:sym typeface="Montserrat Medium"/>
            </a:endParaRPr>
          </a:p>
          <a:p>
            <a:pPr>
              <a:lnSpc>
                <a:spcPts val="1579"/>
              </a:lnSpc>
            </a:pPr>
            <a:r>
              <a:rPr lang="en-US" sz="999" b="1" i="1" spc="57">
                <a:solidFill>
                  <a:srgbClr val="000000"/>
                </a:solidFill>
                <a:latin typeface="Montserrat Bold Italics"/>
                <a:ea typeface="Montserrat Bold Italics"/>
                <a:cs typeface="Montserrat Bold Italics"/>
                <a:sym typeface="Montserrat Bold Italics"/>
              </a:rPr>
              <a:t>India office - Mumbai: </a:t>
            </a:r>
          </a:p>
          <a:p>
            <a:pPr>
              <a:lnSpc>
                <a:spcPts val="1579"/>
              </a:lnSpc>
            </a:pPr>
            <a:r>
              <a:rPr lang="en-US" sz="999" b="1" spc="57">
                <a:solidFill>
                  <a:srgbClr val="000000"/>
                </a:solidFill>
                <a:latin typeface="Montserrat Medium"/>
                <a:ea typeface="Montserrat Medium"/>
                <a:cs typeface="Montserrat Medium"/>
                <a:sym typeface="Montserrat Medium"/>
              </a:rPr>
              <a:t>Contact person: Mr. Pranav Kapadia </a:t>
            </a:r>
          </a:p>
          <a:p>
            <a:pPr>
              <a:lnSpc>
                <a:spcPts val="1579"/>
              </a:lnSpc>
            </a:pPr>
            <a:r>
              <a:rPr lang="en-US" sz="999" b="1" spc="57">
                <a:solidFill>
                  <a:srgbClr val="000000"/>
                </a:solidFill>
                <a:latin typeface="Montserrat Medium"/>
                <a:ea typeface="Montserrat Medium"/>
                <a:cs typeface="Montserrat Medium"/>
                <a:sym typeface="Montserrat Medium"/>
              </a:rPr>
              <a:t>Email: india@threeland.asia</a:t>
            </a:r>
          </a:p>
          <a:p>
            <a:pPr>
              <a:lnSpc>
                <a:spcPts val="1579"/>
              </a:lnSpc>
            </a:pPr>
            <a:r>
              <a:rPr lang="en-US" sz="999" b="1" spc="57">
                <a:solidFill>
                  <a:srgbClr val="000000"/>
                </a:solidFill>
                <a:latin typeface="Montserrat Medium"/>
                <a:ea typeface="Montserrat Medium"/>
                <a:cs typeface="Montserrat Medium"/>
                <a:sym typeface="Montserrat Medium"/>
              </a:rPr>
              <a:t> </a:t>
            </a:r>
          </a:p>
          <a:p>
            <a:pPr>
              <a:lnSpc>
                <a:spcPts val="1579"/>
              </a:lnSpc>
            </a:pPr>
            <a:r>
              <a:rPr lang="en-US" sz="999" b="1" i="1" spc="57">
                <a:solidFill>
                  <a:srgbClr val="000000"/>
                </a:solidFill>
                <a:latin typeface="Montserrat Bold Italics"/>
                <a:ea typeface="Montserrat Bold Italics"/>
                <a:cs typeface="Montserrat Bold Italics"/>
                <a:sym typeface="Montserrat Bold Italics"/>
              </a:rPr>
              <a:t>Portugal office - Lisbon: </a:t>
            </a:r>
          </a:p>
          <a:p>
            <a:pPr>
              <a:lnSpc>
                <a:spcPts val="1579"/>
              </a:lnSpc>
            </a:pPr>
            <a:r>
              <a:rPr lang="en-US" sz="999" b="1" spc="57">
                <a:solidFill>
                  <a:srgbClr val="000000"/>
                </a:solidFill>
                <a:latin typeface="Montserrat Medium"/>
                <a:ea typeface="Montserrat Medium"/>
                <a:cs typeface="Montserrat Medium"/>
                <a:sym typeface="Montserrat Medium"/>
              </a:rPr>
              <a:t>Contact person: Mr. Nelson Coltez </a:t>
            </a:r>
          </a:p>
          <a:p>
            <a:pPr>
              <a:lnSpc>
                <a:spcPts val="1579"/>
              </a:lnSpc>
            </a:pPr>
            <a:r>
              <a:rPr lang="en-US" sz="999" b="1" spc="57">
                <a:solidFill>
                  <a:srgbClr val="000000"/>
                </a:solidFill>
                <a:latin typeface="Montserrat Medium"/>
                <a:ea typeface="Montserrat Medium"/>
                <a:cs typeface="Montserrat Medium"/>
                <a:sym typeface="Montserrat Medium"/>
              </a:rPr>
              <a:t>Email: portugal@threeland.asia </a:t>
            </a:r>
          </a:p>
          <a:p>
            <a:pPr>
              <a:lnSpc>
                <a:spcPts val="1579"/>
              </a:lnSpc>
            </a:pPr>
            <a:endParaRPr lang="en-US" sz="999" b="1" spc="57">
              <a:solidFill>
                <a:srgbClr val="000000"/>
              </a:solidFill>
              <a:latin typeface="Montserrat Medium"/>
              <a:ea typeface="Montserrat Medium"/>
              <a:cs typeface="Montserrat Medium"/>
              <a:sym typeface="Montserrat Medium"/>
            </a:endParaRPr>
          </a:p>
          <a:p>
            <a:pPr>
              <a:lnSpc>
                <a:spcPts val="1579"/>
              </a:lnSpc>
            </a:pPr>
            <a:r>
              <a:rPr lang="en-US" sz="999" b="1" i="1" spc="57">
                <a:solidFill>
                  <a:srgbClr val="000000"/>
                </a:solidFill>
                <a:latin typeface="Montserrat Bold Italics"/>
                <a:ea typeface="Montserrat Bold Italics"/>
                <a:cs typeface="Montserrat Bold Italics"/>
                <a:sym typeface="Montserrat Bold Italics"/>
              </a:rPr>
              <a:t>Spain &amp; Latin America: </a:t>
            </a:r>
          </a:p>
          <a:p>
            <a:pPr>
              <a:lnSpc>
                <a:spcPts val="1579"/>
              </a:lnSpc>
            </a:pPr>
            <a:r>
              <a:rPr lang="en-US" sz="999" b="1" spc="57">
                <a:solidFill>
                  <a:srgbClr val="000000"/>
                </a:solidFill>
                <a:latin typeface="Montserrat Medium"/>
                <a:ea typeface="Montserrat Medium"/>
                <a:cs typeface="Montserrat Medium"/>
                <a:sym typeface="Montserrat Medium"/>
              </a:rPr>
              <a:t>Contact person: Mr. Jose Redondo </a:t>
            </a:r>
          </a:p>
          <a:p>
            <a:pPr>
              <a:lnSpc>
                <a:spcPts val="1579"/>
              </a:lnSpc>
            </a:pPr>
            <a:r>
              <a:rPr lang="en-US" sz="999" b="1" spc="57">
                <a:solidFill>
                  <a:srgbClr val="000000"/>
                </a:solidFill>
                <a:latin typeface="Montserrat Medium"/>
                <a:ea typeface="Montserrat Medium"/>
                <a:cs typeface="Montserrat Medium"/>
                <a:sym typeface="Montserrat Medium"/>
              </a:rPr>
              <a:t>Email: spain1@threeland.asia</a:t>
            </a:r>
          </a:p>
          <a:p>
            <a:pPr>
              <a:lnSpc>
                <a:spcPts val="1579"/>
              </a:lnSpc>
            </a:pPr>
            <a:endParaRPr lang="en-US" sz="999" b="1" spc="57">
              <a:solidFill>
                <a:srgbClr val="000000"/>
              </a:solidFill>
              <a:latin typeface="Montserrat Medium"/>
              <a:ea typeface="Montserrat Medium"/>
              <a:cs typeface="Montserrat Medium"/>
              <a:sym typeface="Montserrat Medium"/>
            </a:endParaRPr>
          </a:p>
          <a:p>
            <a:pPr>
              <a:lnSpc>
                <a:spcPts val="1579"/>
              </a:lnSpc>
            </a:pPr>
            <a:r>
              <a:rPr lang="en-US" sz="999" b="1" spc="57">
                <a:solidFill>
                  <a:srgbClr val="000000"/>
                </a:solidFill>
                <a:latin typeface="Montserrat Bold"/>
                <a:ea typeface="Montserrat Bold"/>
                <a:cs typeface="Montserrat Bold"/>
                <a:sym typeface="Montserrat Bold"/>
              </a:rPr>
              <a:t>Benelux market:</a:t>
            </a:r>
          </a:p>
          <a:p>
            <a:pPr>
              <a:lnSpc>
                <a:spcPts val="1685"/>
              </a:lnSpc>
            </a:pPr>
            <a:r>
              <a:rPr lang="en-US" sz="1066">
                <a:solidFill>
                  <a:srgbClr val="191919"/>
                </a:solidFill>
                <a:latin typeface="Montserrat"/>
                <a:ea typeface="Montserrat"/>
                <a:cs typeface="Montserrat"/>
                <a:sym typeface="Montserrat"/>
              </a:rPr>
              <a:t>Contact person: Mrs. Inèz Ruska</a:t>
            </a:r>
          </a:p>
          <a:p>
            <a:pPr>
              <a:lnSpc>
                <a:spcPts val="1685"/>
              </a:lnSpc>
            </a:pPr>
            <a:r>
              <a:rPr lang="en-US" sz="1066">
                <a:solidFill>
                  <a:srgbClr val="191919"/>
                </a:solidFill>
                <a:latin typeface="Montserrat"/>
                <a:ea typeface="Montserrat"/>
                <a:cs typeface="Montserrat"/>
                <a:sym typeface="Montserrat"/>
              </a:rPr>
              <a:t>Email: </a:t>
            </a:r>
            <a:r>
              <a:rPr lang="en-US" sz="1066">
                <a:solidFill>
                  <a:srgbClr val="000000"/>
                </a:solidFill>
                <a:latin typeface="Montserrat"/>
                <a:ea typeface="Montserrat"/>
                <a:cs typeface="Montserrat"/>
                <a:sym typeface="Montserrat"/>
              </a:rPr>
              <a:t>sales@j</a:t>
            </a:r>
            <a:r>
              <a:rPr lang="en-US" sz="1066">
                <a:solidFill>
                  <a:srgbClr val="191919"/>
                </a:solidFill>
                <a:latin typeface="Montserrat"/>
                <a:ea typeface="Montserrat"/>
                <a:cs typeface="Montserrat"/>
                <a:sym typeface="Montserrat"/>
              </a:rPr>
              <a:t>antourism-consultancy.com</a:t>
            </a:r>
          </a:p>
          <a:p>
            <a:pPr>
              <a:lnSpc>
                <a:spcPts val="1579"/>
              </a:lnSpc>
            </a:pPr>
            <a:endParaRPr lang="en-US" sz="1066">
              <a:solidFill>
                <a:srgbClr val="191919"/>
              </a:solidFill>
              <a:latin typeface="Montserrat"/>
              <a:ea typeface="Montserrat"/>
              <a:cs typeface="Montserrat"/>
              <a:sym typeface="Montserrat"/>
            </a:endParaRPr>
          </a:p>
          <a:p>
            <a:pPr>
              <a:lnSpc>
                <a:spcPts val="1579"/>
              </a:lnSpc>
            </a:pPr>
            <a:r>
              <a:rPr lang="en-US" sz="999" b="1" spc="57">
                <a:solidFill>
                  <a:srgbClr val="0D0A1E"/>
                </a:solidFill>
                <a:latin typeface="Montserrat Bold"/>
                <a:ea typeface="Montserrat Bold"/>
                <a:cs typeface="Montserrat Bold"/>
                <a:sym typeface="Montserrat Bold"/>
              </a:rPr>
              <a:t>Dach market: </a:t>
            </a:r>
          </a:p>
          <a:p>
            <a:pPr>
              <a:lnSpc>
                <a:spcPts val="1685"/>
              </a:lnSpc>
            </a:pPr>
            <a:r>
              <a:rPr lang="en-US" sz="1066">
                <a:solidFill>
                  <a:srgbClr val="0D0A1E"/>
                </a:solidFill>
                <a:latin typeface="Montserrat"/>
                <a:ea typeface="Montserrat"/>
                <a:cs typeface="Montserrat"/>
                <a:sym typeface="Montserrat"/>
              </a:rPr>
              <a:t>Contact person: Mr. Rob Knoedl  </a:t>
            </a:r>
          </a:p>
          <a:p>
            <a:pPr>
              <a:lnSpc>
                <a:spcPts val="1685"/>
              </a:lnSpc>
            </a:pPr>
            <a:r>
              <a:rPr lang="en-US" sz="1066">
                <a:solidFill>
                  <a:srgbClr val="0D0A1E"/>
                </a:solidFill>
                <a:latin typeface="Montserrat"/>
                <a:ea typeface="Montserrat"/>
                <a:cs typeface="Montserrat"/>
                <a:sym typeface="Montserrat"/>
              </a:rPr>
              <a:t>Email: Dach@threeland.asia</a:t>
            </a:r>
          </a:p>
          <a:p>
            <a:pPr>
              <a:lnSpc>
                <a:spcPts val="1579"/>
              </a:lnSpc>
            </a:pPr>
            <a:endParaRPr lang="en-US" sz="1066">
              <a:solidFill>
                <a:srgbClr val="0D0A1E"/>
              </a:solidFill>
              <a:latin typeface="Montserrat"/>
              <a:ea typeface="Montserrat"/>
              <a:cs typeface="Montserrat"/>
              <a:sym typeface="Montserrat"/>
            </a:endParaRPr>
          </a:p>
        </p:txBody>
      </p:sp>
      <p:sp>
        <p:nvSpPr>
          <p:cNvPr id="10" name="TextBox 10"/>
          <p:cNvSpPr txBox="1"/>
          <p:nvPr/>
        </p:nvSpPr>
        <p:spPr>
          <a:xfrm>
            <a:off x="2576428" y="5591810"/>
            <a:ext cx="2899653" cy="595869"/>
          </a:xfrm>
          <a:prstGeom prst="rect">
            <a:avLst/>
          </a:prstGeom>
        </p:spPr>
        <p:txBody>
          <a:bodyPr lIns="0" tIns="0" rIns="0" bIns="0" rtlCol="0" anchor="t">
            <a:spAutoFit/>
          </a:bodyPr>
          <a:lstStyle/>
          <a:p>
            <a:pPr>
              <a:lnSpc>
                <a:spcPts val="1579"/>
              </a:lnSpc>
            </a:pPr>
            <a:r>
              <a:rPr lang="en-US" sz="999" b="1" spc="57">
                <a:solidFill>
                  <a:srgbClr val="000000"/>
                </a:solidFill>
                <a:latin typeface="Montserrat Bold"/>
                <a:ea typeface="Montserrat Bold"/>
                <a:cs typeface="Montserrat Bold"/>
                <a:sym typeface="Montserrat Bold"/>
              </a:rPr>
              <a:t>Thailand Office</a:t>
            </a:r>
          </a:p>
          <a:p>
            <a:pPr>
              <a:lnSpc>
                <a:spcPts val="1579"/>
              </a:lnSpc>
            </a:pPr>
            <a:r>
              <a:rPr lang="en-US" sz="999" b="1">
                <a:solidFill>
                  <a:srgbClr val="000000"/>
                </a:solidFill>
                <a:latin typeface="Montserrat Medium"/>
                <a:ea typeface="Montserrat Medium"/>
                <a:cs typeface="Montserrat Medium"/>
                <a:sym typeface="Montserrat Medium"/>
              </a:rPr>
              <a:t>Hotline: </a:t>
            </a:r>
            <a:r>
              <a:rPr lang="en-US" sz="999">
                <a:solidFill>
                  <a:srgbClr val="000000"/>
                </a:solidFill>
                <a:latin typeface="Montserrat"/>
                <a:ea typeface="Montserrat"/>
                <a:cs typeface="Montserrat"/>
                <a:sym typeface="Montserrat"/>
              </a:rPr>
              <a:t>+66 85 254 2899 </a:t>
            </a:r>
          </a:p>
          <a:p>
            <a:pPr>
              <a:lnSpc>
                <a:spcPts val="1579"/>
              </a:lnSpc>
            </a:pPr>
            <a:r>
              <a:rPr lang="en-US" sz="999" b="1" spc="57">
                <a:solidFill>
                  <a:srgbClr val="000000"/>
                </a:solidFill>
                <a:latin typeface="Montserrat Medium"/>
                <a:ea typeface="Montserrat Medium"/>
                <a:cs typeface="Montserrat Medium"/>
                <a:sym typeface="Montserrat Medium"/>
              </a:rPr>
              <a:t>Contact person: Ms. Nara Trithiparom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t="-9333" b="-9333"/>
            </a:stretch>
          </a:blipFill>
        </p:spPr>
      </p:sp>
      <p:sp>
        <p:nvSpPr>
          <p:cNvPr id="3" name="Freeform 3"/>
          <p:cNvSpPr/>
          <p:nvPr/>
        </p:nvSpPr>
        <p:spPr>
          <a:xfrm>
            <a:off x="0" y="1817825"/>
            <a:ext cx="12192000" cy="5138245"/>
          </a:xfrm>
          <a:custGeom>
            <a:avLst/>
            <a:gdLst/>
            <a:ahLst/>
            <a:cxnLst/>
            <a:rect l="l" t="t" r="r" b="b"/>
            <a:pathLst>
              <a:path w="18288000" h="7707368">
                <a:moveTo>
                  <a:pt x="0" y="0"/>
                </a:moveTo>
                <a:lnTo>
                  <a:pt x="18288000" y="0"/>
                </a:lnTo>
                <a:lnTo>
                  <a:pt x="18288000" y="7707368"/>
                </a:lnTo>
                <a:lnTo>
                  <a:pt x="0" y="7707368"/>
                </a:lnTo>
                <a:lnTo>
                  <a:pt x="0" y="0"/>
                </a:lnTo>
                <a:close/>
              </a:path>
            </a:pathLst>
          </a:custGeom>
          <a:blipFill>
            <a:blip r:embed="rId3"/>
            <a:stretch>
              <a:fillRect t="-28427"/>
            </a:stretch>
          </a:blipFill>
        </p:spPr>
      </p:sp>
      <p:sp>
        <p:nvSpPr>
          <p:cNvPr id="4" name="Freeform 4"/>
          <p:cNvSpPr/>
          <p:nvPr/>
        </p:nvSpPr>
        <p:spPr>
          <a:xfrm>
            <a:off x="2347755" y="740610"/>
            <a:ext cx="3846994" cy="617991"/>
          </a:xfrm>
          <a:custGeom>
            <a:avLst/>
            <a:gdLst/>
            <a:ahLst/>
            <a:cxnLst/>
            <a:rect l="l" t="t" r="r" b="b"/>
            <a:pathLst>
              <a:path w="5770491" h="926986">
                <a:moveTo>
                  <a:pt x="0" y="0"/>
                </a:moveTo>
                <a:lnTo>
                  <a:pt x="5770490" y="0"/>
                </a:lnTo>
                <a:lnTo>
                  <a:pt x="5770490" y="926987"/>
                </a:lnTo>
                <a:lnTo>
                  <a:pt x="0" y="926987"/>
                </a:lnTo>
                <a:lnTo>
                  <a:pt x="0" y="0"/>
                </a:lnTo>
                <a:close/>
              </a:path>
            </a:pathLst>
          </a:custGeom>
          <a:blipFill>
            <a:blip r:embed="rId4"/>
            <a:stretch>
              <a:fillRect/>
            </a:stretch>
          </a:blipFill>
        </p:spPr>
      </p:sp>
      <p:sp>
        <p:nvSpPr>
          <p:cNvPr id="5" name="Freeform 5"/>
          <p:cNvSpPr/>
          <p:nvPr/>
        </p:nvSpPr>
        <p:spPr>
          <a:xfrm>
            <a:off x="7656217" y="543038"/>
            <a:ext cx="1754347" cy="1013136"/>
          </a:xfrm>
          <a:custGeom>
            <a:avLst/>
            <a:gdLst/>
            <a:ahLst/>
            <a:cxnLst/>
            <a:rect l="l" t="t" r="r" b="b"/>
            <a:pathLst>
              <a:path w="2631521" h="1519704">
                <a:moveTo>
                  <a:pt x="0" y="0"/>
                </a:moveTo>
                <a:lnTo>
                  <a:pt x="2631521" y="0"/>
                </a:lnTo>
                <a:lnTo>
                  <a:pt x="2631521" y="1519703"/>
                </a:lnTo>
                <a:lnTo>
                  <a:pt x="0" y="1519703"/>
                </a:lnTo>
                <a:lnTo>
                  <a:pt x="0" y="0"/>
                </a:lnTo>
                <a:close/>
              </a:path>
            </a:pathLst>
          </a:custGeom>
          <a:blipFill>
            <a:blip r:embed="rId5"/>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769" y="-15596"/>
            <a:ext cx="8621081" cy="6873596"/>
          </a:xfrm>
          <a:custGeom>
            <a:avLst/>
            <a:gdLst/>
            <a:ahLst/>
            <a:cxnLst/>
            <a:rect l="l" t="t" r="r" b="b"/>
            <a:pathLst>
              <a:path w="12931621" h="10310394">
                <a:moveTo>
                  <a:pt x="0" y="0"/>
                </a:moveTo>
                <a:lnTo>
                  <a:pt x="12931621" y="0"/>
                </a:lnTo>
                <a:lnTo>
                  <a:pt x="12931621" y="10310394"/>
                </a:lnTo>
                <a:lnTo>
                  <a:pt x="0" y="10310394"/>
                </a:lnTo>
                <a:lnTo>
                  <a:pt x="0" y="0"/>
                </a:lnTo>
                <a:close/>
              </a:path>
            </a:pathLst>
          </a:custGeom>
          <a:blipFill>
            <a:blip r:embed="rId2">
              <a:alphaModFix amt="9999"/>
            </a:blip>
            <a:stretch>
              <a:fillRect t="-891" b="-891"/>
            </a:stretch>
          </a:blipFill>
        </p:spPr>
      </p:sp>
      <p:grpSp>
        <p:nvGrpSpPr>
          <p:cNvPr id="3" name="Group 3"/>
          <p:cNvGrpSpPr/>
          <p:nvPr/>
        </p:nvGrpSpPr>
        <p:grpSpPr>
          <a:xfrm rot="-10800000">
            <a:off x="87641" y="-472226"/>
            <a:ext cx="14260579" cy="7427830"/>
            <a:chOff x="0" y="0"/>
            <a:chExt cx="5633809" cy="2934451"/>
          </a:xfrm>
        </p:grpSpPr>
        <p:sp>
          <p:nvSpPr>
            <p:cNvPr id="4" name="Freeform 4"/>
            <p:cNvSpPr/>
            <p:nvPr/>
          </p:nvSpPr>
          <p:spPr>
            <a:xfrm>
              <a:off x="0" y="0"/>
              <a:ext cx="5633809" cy="2934451"/>
            </a:xfrm>
            <a:custGeom>
              <a:avLst/>
              <a:gdLst/>
              <a:ahLst/>
              <a:cxnLst/>
              <a:rect l="l" t="t" r="r" b="b"/>
              <a:pathLst>
                <a:path w="5633809" h="2934451">
                  <a:moveTo>
                    <a:pt x="0" y="0"/>
                  </a:moveTo>
                  <a:lnTo>
                    <a:pt x="5633809" y="0"/>
                  </a:lnTo>
                  <a:lnTo>
                    <a:pt x="5633809" y="2934451"/>
                  </a:lnTo>
                  <a:lnTo>
                    <a:pt x="0" y="2934451"/>
                  </a:lnTo>
                  <a:close/>
                </a:path>
              </a:pathLst>
            </a:custGeom>
            <a:gradFill rotWithShape="1">
              <a:gsLst>
                <a:gs pos="0">
                  <a:srgbClr val="FFFFFF">
                    <a:alpha val="100000"/>
                  </a:srgbClr>
                </a:gs>
                <a:gs pos="50000">
                  <a:srgbClr val="FFFFFF">
                    <a:alpha val="100000"/>
                  </a:srgbClr>
                </a:gs>
                <a:gs pos="100000">
                  <a:srgbClr val="FFFFFF">
                    <a:alpha val="0"/>
                  </a:srgbClr>
                </a:gs>
              </a:gsLst>
              <a:lin ang="0"/>
            </a:gradFill>
          </p:spPr>
        </p:sp>
        <p:sp>
          <p:nvSpPr>
            <p:cNvPr id="5" name="TextBox 5"/>
            <p:cNvSpPr txBox="1"/>
            <p:nvPr/>
          </p:nvSpPr>
          <p:spPr>
            <a:xfrm>
              <a:off x="0" y="-38100"/>
              <a:ext cx="5633809" cy="2972551"/>
            </a:xfrm>
            <a:prstGeom prst="rect">
              <a:avLst/>
            </a:prstGeom>
          </p:spPr>
          <p:txBody>
            <a:bodyPr lIns="33867" tIns="33867" rIns="33867" bIns="33867" rtlCol="0" anchor="ctr"/>
            <a:lstStyle/>
            <a:p>
              <a:pPr algn="ctr">
                <a:lnSpc>
                  <a:spcPts val="1711"/>
                </a:lnSpc>
              </a:pPr>
              <a:endParaRPr sz="1200"/>
            </a:p>
          </p:txBody>
        </p:sp>
      </p:grpSp>
      <p:sp>
        <p:nvSpPr>
          <p:cNvPr id="6" name="AutoShape 6"/>
          <p:cNvSpPr/>
          <p:nvPr/>
        </p:nvSpPr>
        <p:spPr>
          <a:xfrm flipV="1">
            <a:off x="1061214" y="1990675"/>
            <a:ext cx="9698681" cy="3979068"/>
          </a:xfrm>
          <a:prstGeom prst="line">
            <a:avLst/>
          </a:prstGeom>
          <a:ln w="47625" cap="flat">
            <a:solidFill>
              <a:srgbClr val="78C78D"/>
            </a:solidFill>
            <a:prstDash val="solid"/>
            <a:headEnd type="none" w="sm" len="sm"/>
            <a:tailEnd type="none" w="sm" len="sm"/>
          </a:ln>
        </p:spPr>
      </p:sp>
      <p:grpSp>
        <p:nvGrpSpPr>
          <p:cNvPr id="7" name="Group 7"/>
          <p:cNvGrpSpPr/>
          <p:nvPr/>
        </p:nvGrpSpPr>
        <p:grpSpPr>
          <a:xfrm>
            <a:off x="5266519" y="3871377"/>
            <a:ext cx="172508" cy="935494"/>
            <a:chOff x="0" y="0"/>
            <a:chExt cx="345017" cy="1870988"/>
          </a:xfrm>
        </p:grpSpPr>
        <p:grpSp>
          <p:nvGrpSpPr>
            <p:cNvPr id="8" name="Group 8"/>
            <p:cNvGrpSpPr/>
            <p:nvPr/>
          </p:nvGrpSpPr>
          <p:grpSpPr>
            <a:xfrm>
              <a:off x="115887" y="1757746"/>
              <a:ext cx="113242" cy="11324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p:spPr>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sp>
          <p:nvSpPr>
            <p:cNvPr id="11" name="AutoShape 11"/>
            <p:cNvSpPr/>
            <p:nvPr/>
          </p:nvSpPr>
          <p:spPr>
            <a:xfrm>
              <a:off x="172508" y="334865"/>
              <a:ext cx="0" cy="1479502"/>
            </a:xfrm>
            <a:prstGeom prst="line">
              <a:avLst/>
            </a:prstGeom>
            <a:ln w="25400" cap="flat">
              <a:solidFill>
                <a:srgbClr val="78C78D"/>
              </a:solidFill>
              <a:prstDash val="solid"/>
              <a:headEnd type="none" w="sm" len="sm"/>
              <a:tailEnd type="none" w="sm" len="sm"/>
            </a:ln>
          </p:spPr>
        </p:sp>
        <p:grpSp>
          <p:nvGrpSpPr>
            <p:cNvPr id="12" name="Group 12"/>
            <p:cNvGrpSpPr/>
            <p:nvPr/>
          </p:nvGrpSpPr>
          <p:grpSpPr>
            <a:xfrm>
              <a:off x="0" y="0"/>
              <a:ext cx="345017" cy="3450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a:ln w="19050" cap="sq">
                <a:gradFill>
                  <a:gsLst>
                    <a:gs pos="0">
                      <a:srgbClr val="F4F4F4">
                        <a:alpha val="89500"/>
                      </a:srgbClr>
                    </a:gs>
                    <a:gs pos="50000">
                      <a:srgbClr val="004AAD">
                        <a:alpha val="100000"/>
                      </a:srgbClr>
                    </a:gs>
                    <a:gs pos="100000">
                      <a:srgbClr val="004AAD">
                        <a:alpha val="100000"/>
                      </a:srgbClr>
                    </a:gs>
                  </a:gsLst>
                  <a:path path="circle">
                    <a:fillToRect r="100000" b="100000"/>
                  </a:path>
                  <a:tileRect l="-100000" t="-100000"/>
                </a:gradFill>
                <a:prstDash val="solid"/>
                <a:miter/>
              </a:ln>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grpSp>
      <p:grpSp>
        <p:nvGrpSpPr>
          <p:cNvPr id="15" name="Group 15"/>
          <p:cNvGrpSpPr/>
          <p:nvPr/>
        </p:nvGrpSpPr>
        <p:grpSpPr>
          <a:xfrm>
            <a:off x="7302936" y="3015192"/>
            <a:ext cx="172508" cy="935494"/>
            <a:chOff x="0" y="0"/>
            <a:chExt cx="345017" cy="1870988"/>
          </a:xfrm>
        </p:grpSpPr>
        <p:grpSp>
          <p:nvGrpSpPr>
            <p:cNvPr id="16" name="Group 16"/>
            <p:cNvGrpSpPr/>
            <p:nvPr/>
          </p:nvGrpSpPr>
          <p:grpSpPr>
            <a:xfrm>
              <a:off x="115887" y="1757746"/>
              <a:ext cx="113242" cy="11324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p:spPr>
          </p:sp>
          <p:sp>
            <p:nvSpPr>
              <p:cNvPr id="18" name="TextBox 18"/>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sp>
          <p:nvSpPr>
            <p:cNvPr id="19" name="AutoShape 19"/>
            <p:cNvSpPr/>
            <p:nvPr/>
          </p:nvSpPr>
          <p:spPr>
            <a:xfrm>
              <a:off x="172508" y="334865"/>
              <a:ext cx="0" cy="1479502"/>
            </a:xfrm>
            <a:prstGeom prst="line">
              <a:avLst/>
            </a:prstGeom>
            <a:ln w="25400" cap="flat">
              <a:solidFill>
                <a:srgbClr val="78C78D"/>
              </a:solidFill>
              <a:prstDash val="solid"/>
              <a:headEnd type="none" w="sm" len="sm"/>
              <a:tailEnd type="none" w="sm" len="sm"/>
            </a:ln>
          </p:spPr>
        </p:sp>
        <p:grpSp>
          <p:nvGrpSpPr>
            <p:cNvPr id="20" name="Group 20"/>
            <p:cNvGrpSpPr/>
            <p:nvPr/>
          </p:nvGrpSpPr>
          <p:grpSpPr>
            <a:xfrm>
              <a:off x="0" y="0"/>
              <a:ext cx="345017" cy="34501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a:ln w="19050" cap="sq">
                <a:gradFill>
                  <a:gsLst>
                    <a:gs pos="0">
                      <a:srgbClr val="F4F4F4">
                        <a:alpha val="89500"/>
                      </a:srgbClr>
                    </a:gs>
                    <a:gs pos="50000">
                      <a:srgbClr val="004AAD">
                        <a:alpha val="100000"/>
                      </a:srgbClr>
                    </a:gs>
                    <a:gs pos="100000">
                      <a:srgbClr val="004AAD">
                        <a:alpha val="100000"/>
                      </a:srgbClr>
                    </a:gs>
                  </a:gsLst>
                  <a:path path="circle">
                    <a:fillToRect r="100000" b="100000"/>
                  </a:path>
                  <a:tileRect l="-100000" t="-100000"/>
                </a:gradFill>
                <a:prstDash val="solid"/>
                <a:miter/>
              </a:ln>
            </p:spPr>
          </p:sp>
          <p:sp>
            <p:nvSpPr>
              <p:cNvPr id="22" name="TextBox 22"/>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grpSp>
      <p:grpSp>
        <p:nvGrpSpPr>
          <p:cNvPr id="23" name="Group 23"/>
          <p:cNvGrpSpPr/>
          <p:nvPr/>
        </p:nvGrpSpPr>
        <p:grpSpPr>
          <a:xfrm>
            <a:off x="9257845" y="1978020"/>
            <a:ext cx="172508" cy="935494"/>
            <a:chOff x="0" y="0"/>
            <a:chExt cx="345017" cy="1870988"/>
          </a:xfrm>
        </p:grpSpPr>
        <p:grpSp>
          <p:nvGrpSpPr>
            <p:cNvPr id="24" name="Group 24"/>
            <p:cNvGrpSpPr/>
            <p:nvPr/>
          </p:nvGrpSpPr>
          <p:grpSpPr>
            <a:xfrm>
              <a:off x="115887" y="1757746"/>
              <a:ext cx="113242" cy="11324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p:spPr>
          </p:sp>
          <p:sp>
            <p:nvSpPr>
              <p:cNvPr id="26" name="TextBox 26"/>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sp>
          <p:nvSpPr>
            <p:cNvPr id="27" name="AutoShape 27"/>
            <p:cNvSpPr/>
            <p:nvPr/>
          </p:nvSpPr>
          <p:spPr>
            <a:xfrm>
              <a:off x="172508" y="334865"/>
              <a:ext cx="0" cy="1479502"/>
            </a:xfrm>
            <a:prstGeom prst="line">
              <a:avLst/>
            </a:prstGeom>
            <a:ln w="25400" cap="flat">
              <a:solidFill>
                <a:srgbClr val="78C78D"/>
              </a:solidFill>
              <a:prstDash val="solid"/>
              <a:headEnd type="none" w="sm" len="sm"/>
              <a:tailEnd type="none" w="sm" len="sm"/>
            </a:ln>
          </p:spPr>
        </p:sp>
        <p:grpSp>
          <p:nvGrpSpPr>
            <p:cNvPr id="28" name="Group 28"/>
            <p:cNvGrpSpPr/>
            <p:nvPr/>
          </p:nvGrpSpPr>
          <p:grpSpPr>
            <a:xfrm>
              <a:off x="0" y="0"/>
              <a:ext cx="345017" cy="345017"/>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a:ln w="19050" cap="sq">
                <a:gradFill>
                  <a:gsLst>
                    <a:gs pos="0">
                      <a:srgbClr val="F4F4F4">
                        <a:alpha val="89500"/>
                      </a:srgbClr>
                    </a:gs>
                    <a:gs pos="50000">
                      <a:srgbClr val="004AAD">
                        <a:alpha val="100000"/>
                      </a:srgbClr>
                    </a:gs>
                    <a:gs pos="100000">
                      <a:srgbClr val="004AAD">
                        <a:alpha val="100000"/>
                      </a:srgbClr>
                    </a:gs>
                  </a:gsLst>
                  <a:path path="circle">
                    <a:fillToRect r="100000" b="100000"/>
                  </a:path>
                  <a:tileRect l="-100000" t="-100000"/>
                </a:gradFill>
                <a:prstDash val="solid"/>
                <a:miter/>
              </a:ln>
            </p:spPr>
          </p:sp>
          <p:sp>
            <p:nvSpPr>
              <p:cNvPr id="30" name="TextBox 30"/>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grpSp>
      <p:grpSp>
        <p:nvGrpSpPr>
          <p:cNvPr id="31" name="Group 31"/>
          <p:cNvGrpSpPr/>
          <p:nvPr/>
        </p:nvGrpSpPr>
        <p:grpSpPr>
          <a:xfrm>
            <a:off x="3129739" y="4547147"/>
            <a:ext cx="172508" cy="935494"/>
            <a:chOff x="0" y="0"/>
            <a:chExt cx="345017" cy="1870988"/>
          </a:xfrm>
        </p:grpSpPr>
        <p:grpSp>
          <p:nvGrpSpPr>
            <p:cNvPr id="32" name="Group 32"/>
            <p:cNvGrpSpPr/>
            <p:nvPr/>
          </p:nvGrpSpPr>
          <p:grpSpPr>
            <a:xfrm>
              <a:off x="21435" y="20467"/>
              <a:ext cx="302146" cy="302146"/>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8C78D"/>
              </a:solidFill>
            </p:spPr>
          </p:sp>
        </p:grpSp>
        <p:grpSp>
          <p:nvGrpSpPr>
            <p:cNvPr id="34" name="Group 34"/>
            <p:cNvGrpSpPr/>
            <p:nvPr/>
          </p:nvGrpSpPr>
          <p:grpSpPr>
            <a:xfrm>
              <a:off x="115887" y="1757746"/>
              <a:ext cx="113242" cy="11324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p:spPr>
          </p:sp>
          <p:sp>
            <p:nvSpPr>
              <p:cNvPr id="36" name="TextBox 36"/>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sp>
          <p:nvSpPr>
            <p:cNvPr id="37" name="AutoShape 37"/>
            <p:cNvSpPr/>
            <p:nvPr/>
          </p:nvSpPr>
          <p:spPr>
            <a:xfrm>
              <a:off x="172508" y="334865"/>
              <a:ext cx="0" cy="1479502"/>
            </a:xfrm>
            <a:prstGeom prst="line">
              <a:avLst/>
            </a:prstGeom>
            <a:ln w="25400" cap="flat">
              <a:solidFill>
                <a:srgbClr val="78C78D"/>
              </a:solidFill>
              <a:prstDash val="solid"/>
              <a:headEnd type="none" w="sm" len="sm"/>
              <a:tailEnd type="none" w="sm" len="sm"/>
            </a:ln>
          </p:spPr>
        </p:sp>
        <p:grpSp>
          <p:nvGrpSpPr>
            <p:cNvPr id="38" name="Group 38"/>
            <p:cNvGrpSpPr/>
            <p:nvPr/>
          </p:nvGrpSpPr>
          <p:grpSpPr>
            <a:xfrm>
              <a:off x="0" y="0"/>
              <a:ext cx="345017" cy="345017"/>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a:ln w="19050" cap="sq">
                <a:gradFill>
                  <a:gsLst>
                    <a:gs pos="0">
                      <a:srgbClr val="F4F4F4">
                        <a:alpha val="89500"/>
                      </a:srgbClr>
                    </a:gs>
                    <a:gs pos="50000">
                      <a:srgbClr val="004AAD">
                        <a:alpha val="100000"/>
                      </a:srgbClr>
                    </a:gs>
                    <a:gs pos="100000">
                      <a:srgbClr val="004AAD">
                        <a:alpha val="100000"/>
                      </a:srgbClr>
                    </a:gs>
                  </a:gsLst>
                  <a:path path="circle">
                    <a:fillToRect r="100000" b="100000"/>
                  </a:path>
                  <a:tileRect l="-100000" t="-100000"/>
                </a:gradFill>
                <a:prstDash val="solid"/>
                <a:miter/>
              </a:ln>
            </p:spPr>
          </p:sp>
          <p:sp>
            <p:nvSpPr>
              <p:cNvPr id="40" name="TextBox 40"/>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grpSp>
      <p:grpSp>
        <p:nvGrpSpPr>
          <p:cNvPr id="41" name="Group 41"/>
          <p:cNvGrpSpPr/>
          <p:nvPr/>
        </p:nvGrpSpPr>
        <p:grpSpPr>
          <a:xfrm>
            <a:off x="974960" y="5034250"/>
            <a:ext cx="172508" cy="935494"/>
            <a:chOff x="0" y="0"/>
            <a:chExt cx="345017" cy="1870988"/>
          </a:xfrm>
        </p:grpSpPr>
        <p:grpSp>
          <p:nvGrpSpPr>
            <p:cNvPr id="42" name="Group 42"/>
            <p:cNvGrpSpPr/>
            <p:nvPr/>
          </p:nvGrpSpPr>
          <p:grpSpPr>
            <a:xfrm>
              <a:off x="21435" y="20467"/>
              <a:ext cx="302146" cy="302146"/>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97B2"/>
              </a:solidFill>
            </p:spPr>
          </p:sp>
        </p:grpSp>
        <p:grpSp>
          <p:nvGrpSpPr>
            <p:cNvPr id="44" name="Group 44"/>
            <p:cNvGrpSpPr/>
            <p:nvPr/>
          </p:nvGrpSpPr>
          <p:grpSpPr>
            <a:xfrm>
              <a:off x="115887" y="1757746"/>
              <a:ext cx="113242" cy="113242"/>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p:spPr>
          </p:sp>
          <p:sp>
            <p:nvSpPr>
              <p:cNvPr id="46" name="TextBox 46"/>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sp>
          <p:nvSpPr>
            <p:cNvPr id="47" name="AutoShape 47"/>
            <p:cNvSpPr/>
            <p:nvPr/>
          </p:nvSpPr>
          <p:spPr>
            <a:xfrm>
              <a:off x="172508" y="334865"/>
              <a:ext cx="0" cy="1479502"/>
            </a:xfrm>
            <a:prstGeom prst="line">
              <a:avLst/>
            </a:prstGeom>
            <a:ln w="25400" cap="flat">
              <a:solidFill>
                <a:srgbClr val="78C78D"/>
              </a:solidFill>
              <a:prstDash val="solid"/>
              <a:headEnd type="none" w="sm" len="sm"/>
              <a:tailEnd type="none" w="sm" len="sm"/>
            </a:ln>
          </p:spPr>
        </p:sp>
        <p:grpSp>
          <p:nvGrpSpPr>
            <p:cNvPr id="48" name="Group 48"/>
            <p:cNvGrpSpPr/>
            <p:nvPr/>
          </p:nvGrpSpPr>
          <p:grpSpPr>
            <a:xfrm>
              <a:off x="0" y="0"/>
              <a:ext cx="345017" cy="345017"/>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C78D"/>
              </a:solidFill>
              <a:ln w="19050" cap="sq">
                <a:gradFill>
                  <a:gsLst>
                    <a:gs pos="0">
                      <a:srgbClr val="F4F4F4">
                        <a:alpha val="89500"/>
                      </a:srgbClr>
                    </a:gs>
                    <a:gs pos="50000">
                      <a:srgbClr val="004AAD">
                        <a:alpha val="100000"/>
                      </a:srgbClr>
                    </a:gs>
                    <a:gs pos="100000">
                      <a:srgbClr val="004AAD">
                        <a:alpha val="100000"/>
                      </a:srgbClr>
                    </a:gs>
                  </a:gsLst>
                  <a:path path="circle">
                    <a:fillToRect r="100000" b="100000"/>
                  </a:path>
                  <a:tileRect l="-100000" t="-100000"/>
                </a:gradFill>
                <a:prstDash val="solid"/>
                <a:miter/>
              </a:ln>
            </p:spPr>
          </p:sp>
          <p:sp>
            <p:nvSpPr>
              <p:cNvPr id="50" name="TextBox 50"/>
              <p:cNvSpPr txBox="1"/>
              <p:nvPr/>
            </p:nvSpPr>
            <p:spPr>
              <a:xfrm>
                <a:off x="76200" y="38100"/>
                <a:ext cx="660400" cy="698500"/>
              </a:xfrm>
              <a:prstGeom prst="rect">
                <a:avLst/>
              </a:prstGeom>
            </p:spPr>
            <p:txBody>
              <a:bodyPr lIns="33867" tIns="33867" rIns="33867" bIns="33867" rtlCol="0" anchor="ctr"/>
              <a:lstStyle/>
              <a:p>
                <a:pPr algn="ctr">
                  <a:lnSpc>
                    <a:spcPts val="1480"/>
                  </a:lnSpc>
                </a:pPr>
                <a:endParaRPr sz="1200"/>
              </a:p>
            </p:txBody>
          </p:sp>
        </p:grpSp>
      </p:grpSp>
      <p:sp>
        <p:nvSpPr>
          <p:cNvPr id="51" name="Freeform 51"/>
          <p:cNvSpPr/>
          <p:nvPr/>
        </p:nvSpPr>
        <p:spPr>
          <a:xfrm rot="-306966" flipH="1">
            <a:off x="10107347" y="1474503"/>
            <a:ext cx="1909479" cy="629333"/>
          </a:xfrm>
          <a:custGeom>
            <a:avLst/>
            <a:gdLst/>
            <a:ahLst/>
            <a:cxnLst/>
            <a:rect l="l" t="t" r="r" b="b"/>
            <a:pathLst>
              <a:path w="2864219" h="943999">
                <a:moveTo>
                  <a:pt x="2864219" y="0"/>
                </a:moveTo>
                <a:lnTo>
                  <a:pt x="0" y="0"/>
                </a:lnTo>
                <a:lnTo>
                  <a:pt x="0" y="943998"/>
                </a:lnTo>
                <a:lnTo>
                  <a:pt x="2864219" y="943998"/>
                </a:lnTo>
                <a:lnTo>
                  <a:pt x="2864219" y="0"/>
                </a:lnTo>
                <a:close/>
              </a:path>
            </a:pathLst>
          </a:custGeom>
          <a:blipFill>
            <a:blip r:embed="rId3"/>
            <a:stretch>
              <a:fillRect/>
            </a:stretch>
          </a:blipFill>
        </p:spPr>
      </p:sp>
      <p:sp>
        <p:nvSpPr>
          <p:cNvPr id="52" name="Freeform 52"/>
          <p:cNvSpPr/>
          <p:nvPr/>
        </p:nvSpPr>
        <p:spPr>
          <a:xfrm>
            <a:off x="6596362" y="3567691"/>
            <a:ext cx="5667982" cy="3508406"/>
          </a:xfrm>
          <a:custGeom>
            <a:avLst/>
            <a:gdLst/>
            <a:ahLst/>
            <a:cxnLst/>
            <a:rect l="l" t="t" r="r" b="b"/>
            <a:pathLst>
              <a:path w="8501973" h="5262609">
                <a:moveTo>
                  <a:pt x="0" y="0"/>
                </a:moveTo>
                <a:lnTo>
                  <a:pt x="8501973" y="0"/>
                </a:lnTo>
                <a:lnTo>
                  <a:pt x="8501973" y="5262609"/>
                </a:lnTo>
                <a:lnTo>
                  <a:pt x="0" y="5262609"/>
                </a:lnTo>
                <a:lnTo>
                  <a:pt x="0" y="0"/>
                </a:lnTo>
                <a:close/>
              </a:path>
            </a:pathLst>
          </a:custGeom>
          <a:blipFill>
            <a:blip r:embed="rId4">
              <a:alphaModFix amt="15000"/>
            </a:blip>
            <a:stretch>
              <a:fillRect r="-285319"/>
            </a:stretch>
          </a:blipFill>
        </p:spPr>
      </p:sp>
      <p:sp>
        <p:nvSpPr>
          <p:cNvPr id="53" name="TextBox 53"/>
          <p:cNvSpPr txBox="1"/>
          <p:nvPr/>
        </p:nvSpPr>
        <p:spPr>
          <a:xfrm>
            <a:off x="1476970" y="6167331"/>
            <a:ext cx="1446135" cy="163891"/>
          </a:xfrm>
          <a:prstGeom prst="rect">
            <a:avLst/>
          </a:prstGeom>
        </p:spPr>
        <p:txBody>
          <a:bodyPr lIns="0" tIns="0" rIns="0" bIns="0" rtlCol="0" anchor="t">
            <a:spAutoFit/>
          </a:bodyPr>
          <a:lstStyle/>
          <a:p>
            <a:pPr>
              <a:lnSpc>
                <a:spcPts val="1400"/>
              </a:lnSpc>
              <a:spcBef>
                <a:spcPct val="0"/>
              </a:spcBef>
            </a:pPr>
            <a:r>
              <a:rPr lang="en-US" sz="1000">
                <a:solidFill>
                  <a:srgbClr val="0D0A1E"/>
                </a:solidFill>
                <a:latin typeface="Telegraf"/>
                <a:ea typeface="Telegraf"/>
                <a:cs typeface="Telegraf"/>
                <a:sym typeface="Telegraf"/>
              </a:rPr>
              <a:t>threeland.com</a:t>
            </a:r>
          </a:p>
        </p:txBody>
      </p:sp>
      <p:sp>
        <p:nvSpPr>
          <p:cNvPr id="54" name="AutoShape 54"/>
          <p:cNvSpPr/>
          <p:nvPr/>
        </p:nvSpPr>
        <p:spPr>
          <a:xfrm>
            <a:off x="1386507" y="6172200"/>
            <a:ext cx="0" cy="211665"/>
          </a:xfrm>
          <a:prstGeom prst="line">
            <a:avLst/>
          </a:prstGeom>
          <a:ln w="38100" cap="flat">
            <a:solidFill>
              <a:srgbClr val="191919"/>
            </a:solidFill>
            <a:prstDash val="solid"/>
            <a:headEnd type="none" w="sm" len="sm"/>
            <a:tailEnd type="none" w="sm" len="sm"/>
          </a:ln>
        </p:spPr>
      </p:sp>
      <p:sp>
        <p:nvSpPr>
          <p:cNvPr id="55" name="AutoShape 55"/>
          <p:cNvSpPr/>
          <p:nvPr/>
        </p:nvSpPr>
        <p:spPr>
          <a:xfrm>
            <a:off x="2923105" y="6275281"/>
            <a:ext cx="8149379" cy="0"/>
          </a:xfrm>
          <a:prstGeom prst="line">
            <a:avLst/>
          </a:prstGeom>
          <a:ln w="9525" cap="flat">
            <a:solidFill>
              <a:srgbClr val="191919"/>
            </a:solidFill>
            <a:prstDash val="solid"/>
            <a:headEnd type="none" w="sm" len="sm"/>
            <a:tailEnd type="none" w="sm" len="sm"/>
          </a:ln>
        </p:spPr>
      </p:sp>
      <p:grpSp>
        <p:nvGrpSpPr>
          <p:cNvPr id="56" name="Group 56"/>
          <p:cNvGrpSpPr/>
          <p:nvPr/>
        </p:nvGrpSpPr>
        <p:grpSpPr>
          <a:xfrm>
            <a:off x="238648" y="3482939"/>
            <a:ext cx="1830341" cy="1246433"/>
            <a:chOff x="0" y="0"/>
            <a:chExt cx="723098" cy="492418"/>
          </a:xfrm>
        </p:grpSpPr>
        <p:sp>
          <p:nvSpPr>
            <p:cNvPr id="57" name="Freeform 57"/>
            <p:cNvSpPr/>
            <p:nvPr/>
          </p:nvSpPr>
          <p:spPr>
            <a:xfrm>
              <a:off x="0" y="0"/>
              <a:ext cx="723098" cy="492418"/>
            </a:xfrm>
            <a:custGeom>
              <a:avLst/>
              <a:gdLst/>
              <a:ahLst/>
              <a:cxnLst/>
              <a:rect l="l" t="t" r="r" b="b"/>
              <a:pathLst>
                <a:path w="723098" h="492418">
                  <a:moveTo>
                    <a:pt x="0" y="0"/>
                  </a:moveTo>
                  <a:lnTo>
                    <a:pt x="723098" y="0"/>
                  </a:lnTo>
                  <a:lnTo>
                    <a:pt x="723098" y="492418"/>
                  </a:lnTo>
                  <a:lnTo>
                    <a:pt x="0" y="492418"/>
                  </a:lnTo>
                  <a:close/>
                </a:path>
              </a:pathLst>
            </a:custGeom>
            <a:solidFill>
              <a:srgbClr val="FFFFFF"/>
            </a:solidFill>
          </p:spPr>
        </p:sp>
        <p:sp>
          <p:nvSpPr>
            <p:cNvPr id="58" name="TextBox 58"/>
            <p:cNvSpPr txBox="1"/>
            <p:nvPr/>
          </p:nvSpPr>
          <p:spPr>
            <a:xfrm>
              <a:off x="0" y="-76200"/>
              <a:ext cx="723098" cy="568618"/>
            </a:xfrm>
            <a:prstGeom prst="rect">
              <a:avLst/>
            </a:prstGeom>
          </p:spPr>
          <p:txBody>
            <a:bodyPr lIns="33867" tIns="33867" rIns="33867" bIns="33867" rtlCol="0" anchor="ctr"/>
            <a:lstStyle/>
            <a:p>
              <a:pPr algn="just">
                <a:lnSpc>
                  <a:spcPts val="1800"/>
                </a:lnSpc>
              </a:pPr>
              <a:r>
                <a:rPr lang="en-US" sz="1200">
                  <a:solidFill>
                    <a:srgbClr val="16745E"/>
                  </a:solidFill>
                  <a:latin typeface="Poppins"/>
                  <a:ea typeface="Poppins"/>
                  <a:cs typeface="Poppins"/>
                  <a:sym typeface="Poppins"/>
                </a:rPr>
                <a:t>Established operations in Indochina; opened sales offices in the USA and Malaysia.</a:t>
              </a:r>
            </a:p>
          </p:txBody>
        </p:sp>
      </p:grpSp>
      <p:sp>
        <p:nvSpPr>
          <p:cNvPr id="59" name="TextBox 59"/>
          <p:cNvSpPr txBox="1"/>
          <p:nvPr/>
        </p:nvSpPr>
        <p:spPr>
          <a:xfrm>
            <a:off x="4687734" y="3616530"/>
            <a:ext cx="1330079" cy="244811"/>
          </a:xfrm>
          <a:prstGeom prst="rect">
            <a:avLst/>
          </a:prstGeom>
        </p:spPr>
        <p:txBody>
          <a:bodyPr lIns="0" tIns="0" rIns="0" bIns="0" rtlCol="0" anchor="t">
            <a:spAutoFit/>
          </a:bodyPr>
          <a:lstStyle/>
          <a:p>
            <a:pPr algn="ctr">
              <a:lnSpc>
                <a:spcPts val="2053"/>
              </a:lnSpc>
            </a:pPr>
            <a:r>
              <a:rPr lang="en-US" sz="1466">
                <a:solidFill>
                  <a:srgbClr val="16745E"/>
                </a:solidFill>
                <a:latin typeface="Bricolage Grotesque 18 Condensed"/>
                <a:ea typeface="Bricolage Grotesque 18 Condensed"/>
                <a:cs typeface="Bricolage Grotesque 18 Condensed"/>
                <a:sym typeface="Bricolage Grotesque 18 Condensed"/>
              </a:rPr>
              <a:t>2013</a:t>
            </a:r>
          </a:p>
        </p:txBody>
      </p:sp>
      <p:sp>
        <p:nvSpPr>
          <p:cNvPr id="60" name="TextBox 60"/>
          <p:cNvSpPr txBox="1"/>
          <p:nvPr/>
        </p:nvSpPr>
        <p:spPr>
          <a:xfrm>
            <a:off x="6734459" y="2792864"/>
            <a:ext cx="1309463" cy="244811"/>
          </a:xfrm>
          <a:prstGeom prst="rect">
            <a:avLst/>
          </a:prstGeom>
        </p:spPr>
        <p:txBody>
          <a:bodyPr lIns="0" tIns="0" rIns="0" bIns="0" rtlCol="0" anchor="t">
            <a:spAutoFit/>
          </a:bodyPr>
          <a:lstStyle/>
          <a:p>
            <a:pPr algn="ctr">
              <a:lnSpc>
                <a:spcPts val="2053"/>
              </a:lnSpc>
            </a:pPr>
            <a:r>
              <a:rPr lang="en-US" sz="1466">
                <a:solidFill>
                  <a:srgbClr val="16745E"/>
                </a:solidFill>
                <a:latin typeface="Bricolage Grotesque 18 Condensed"/>
                <a:ea typeface="Bricolage Grotesque 18 Condensed"/>
                <a:cs typeface="Bricolage Grotesque 18 Condensed"/>
                <a:sym typeface="Bricolage Grotesque 18 Condensed"/>
              </a:rPr>
              <a:t>2015–2016</a:t>
            </a:r>
          </a:p>
        </p:txBody>
      </p:sp>
      <p:sp>
        <p:nvSpPr>
          <p:cNvPr id="61" name="TextBox 61"/>
          <p:cNvSpPr txBox="1"/>
          <p:nvPr/>
        </p:nvSpPr>
        <p:spPr>
          <a:xfrm>
            <a:off x="8753011" y="1735829"/>
            <a:ext cx="1330079" cy="244811"/>
          </a:xfrm>
          <a:prstGeom prst="rect">
            <a:avLst/>
          </a:prstGeom>
        </p:spPr>
        <p:txBody>
          <a:bodyPr lIns="0" tIns="0" rIns="0" bIns="0" rtlCol="0" anchor="t">
            <a:spAutoFit/>
          </a:bodyPr>
          <a:lstStyle/>
          <a:p>
            <a:pPr algn="ctr">
              <a:lnSpc>
                <a:spcPts val="2053"/>
              </a:lnSpc>
            </a:pPr>
            <a:r>
              <a:rPr lang="en-US" sz="1466">
                <a:solidFill>
                  <a:srgbClr val="16745E"/>
                </a:solidFill>
                <a:latin typeface="Bricolage Grotesque 18 Condensed"/>
                <a:ea typeface="Bricolage Grotesque 18 Condensed"/>
                <a:cs typeface="Bricolage Grotesque 18 Condensed"/>
                <a:sym typeface="Bricolage Grotesque 18 Condensed"/>
              </a:rPr>
              <a:t>2017–2025</a:t>
            </a:r>
          </a:p>
        </p:txBody>
      </p:sp>
      <p:sp>
        <p:nvSpPr>
          <p:cNvPr id="62" name="TextBox 62"/>
          <p:cNvSpPr txBox="1"/>
          <p:nvPr/>
        </p:nvSpPr>
        <p:spPr>
          <a:xfrm>
            <a:off x="2496590" y="4327649"/>
            <a:ext cx="1438806" cy="244811"/>
          </a:xfrm>
          <a:prstGeom prst="rect">
            <a:avLst/>
          </a:prstGeom>
        </p:spPr>
        <p:txBody>
          <a:bodyPr lIns="0" tIns="0" rIns="0" bIns="0" rtlCol="0" anchor="t">
            <a:spAutoFit/>
          </a:bodyPr>
          <a:lstStyle/>
          <a:p>
            <a:pPr algn="ctr">
              <a:lnSpc>
                <a:spcPts val="2053"/>
              </a:lnSpc>
            </a:pPr>
            <a:r>
              <a:rPr lang="en-US" sz="1466">
                <a:solidFill>
                  <a:srgbClr val="16745E"/>
                </a:solidFill>
                <a:latin typeface="Bricolage Grotesque 18 Condensed"/>
                <a:ea typeface="Bricolage Grotesque 18 Condensed"/>
                <a:cs typeface="Bricolage Grotesque 18 Condensed"/>
                <a:sym typeface="Bricolage Grotesque 18 Condensed"/>
              </a:rPr>
              <a:t>2010</a:t>
            </a:r>
          </a:p>
        </p:txBody>
      </p:sp>
      <p:sp>
        <p:nvSpPr>
          <p:cNvPr id="63" name="TextBox 63"/>
          <p:cNvSpPr txBox="1"/>
          <p:nvPr/>
        </p:nvSpPr>
        <p:spPr>
          <a:xfrm>
            <a:off x="415634" y="4574670"/>
            <a:ext cx="1319771" cy="244811"/>
          </a:xfrm>
          <a:prstGeom prst="rect">
            <a:avLst/>
          </a:prstGeom>
        </p:spPr>
        <p:txBody>
          <a:bodyPr lIns="0" tIns="0" rIns="0" bIns="0" rtlCol="0" anchor="t">
            <a:spAutoFit/>
          </a:bodyPr>
          <a:lstStyle/>
          <a:p>
            <a:pPr algn="ctr">
              <a:lnSpc>
                <a:spcPts val="2053"/>
              </a:lnSpc>
            </a:pPr>
            <a:r>
              <a:rPr lang="en-US" sz="1466">
                <a:solidFill>
                  <a:srgbClr val="16745E"/>
                </a:solidFill>
                <a:latin typeface="Bricolage Grotesque 18 Condensed"/>
                <a:ea typeface="Bricolage Grotesque 18 Condensed"/>
                <a:cs typeface="Bricolage Grotesque 18 Condensed"/>
                <a:sym typeface="Bricolage Grotesque 18 Condensed"/>
              </a:rPr>
              <a:t>2002–2003</a:t>
            </a:r>
          </a:p>
        </p:txBody>
      </p:sp>
      <p:sp>
        <p:nvSpPr>
          <p:cNvPr id="64" name="TextBox 64"/>
          <p:cNvSpPr txBox="1"/>
          <p:nvPr/>
        </p:nvSpPr>
        <p:spPr>
          <a:xfrm>
            <a:off x="883617" y="1126760"/>
            <a:ext cx="3225947" cy="359073"/>
          </a:xfrm>
          <a:prstGeom prst="rect">
            <a:avLst/>
          </a:prstGeom>
        </p:spPr>
        <p:txBody>
          <a:bodyPr lIns="0" tIns="0" rIns="0" bIns="0" rtlCol="0" anchor="t">
            <a:spAutoFit/>
          </a:bodyPr>
          <a:lstStyle/>
          <a:p>
            <a:pPr algn="ctr">
              <a:lnSpc>
                <a:spcPts val="2826"/>
              </a:lnSpc>
            </a:pPr>
            <a:r>
              <a:rPr lang="en-US" sz="2666" b="1">
                <a:solidFill>
                  <a:srgbClr val="16745E"/>
                </a:solidFill>
                <a:latin typeface="Montserrat Bold"/>
                <a:ea typeface="Montserrat Bold"/>
                <a:cs typeface="Montserrat Bold"/>
                <a:sym typeface="Montserrat Bold"/>
              </a:rPr>
              <a:t>Our Milestones</a:t>
            </a:r>
          </a:p>
        </p:txBody>
      </p:sp>
      <p:sp>
        <p:nvSpPr>
          <p:cNvPr id="65" name="TextBox 65"/>
          <p:cNvSpPr txBox="1"/>
          <p:nvPr/>
        </p:nvSpPr>
        <p:spPr>
          <a:xfrm>
            <a:off x="1119517" y="6185534"/>
            <a:ext cx="254291" cy="152286"/>
          </a:xfrm>
          <a:prstGeom prst="rect">
            <a:avLst/>
          </a:prstGeom>
        </p:spPr>
        <p:txBody>
          <a:bodyPr lIns="0" tIns="0" rIns="0" bIns="0" rtlCol="0" anchor="t">
            <a:spAutoFit/>
          </a:bodyPr>
          <a:lstStyle/>
          <a:p>
            <a:pPr algn="ctr">
              <a:lnSpc>
                <a:spcPts val="1307"/>
              </a:lnSpc>
              <a:spcBef>
                <a:spcPct val="0"/>
              </a:spcBef>
            </a:pPr>
            <a:r>
              <a:rPr lang="en-US" sz="933" dirty="0">
                <a:solidFill>
                  <a:srgbClr val="0D0A1E"/>
                </a:solidFill>
                <a:latin typeface="Bricolage Grotesque 18 Condensed"/>
                <a:ea typeface="Bricolage Grotesque 18 Condensed"/>
                <a:cs typeface="Bricolage Grotesque 18 Condensed"/>
                <a:sym typeface="Bricolage Grotesque 18 Condensed"/>
              </a:rPr>
              <a:t>02</a:t>
            </a:r>
          </a:p>
        </p:txBody>
      </p:sp>
      <p:grpSp>
        <p:nvGrpSpPr>
          <p:cNvPr id="66" name="Group 66"/>
          <p:cNvGrpSpPr/>
          <p:nvPr/>
        </p:nvGrpSpPr>
        <p:grpSpPr>
          <a:xfrm>
            <a:off x="2235496" y="3021058"/>
            <a:ext cx="1960995" cy="1289609"/>
            <a:chOff x="0" y="0"/>
            <a:chExt cx="774714" cy="509475"/>
          </a:xfrm>
        </p:grpSpPr>
        <p:sp>
          <p:nvSpPr>
            <p:cNvPr id="67" name="Freeform 67"/>
            <p:cNvSpPr/>
            <p:nvPr/>
          </p:nvSpPr>
          <p:spPr>
            <a:xfrm>
              <a:off x="0" y="0"/>
              <a:ext cx="774714" cy="509475"/>
            </a:xfrm>
            <a:custGeom>
              <a:avLst/>
              <a:gdLst/>
              <a:ahLst/>
              <a:cxnLst/>
              <a:rect l="l" t="t" r="r" b="b"/>
              <a:pathLst>
                <a:path w="774714" h="509475">
                  <a:moveTo>
                    <a:pt x="0" y="0"/>
                  </a:moveTo>
                  <a:lnTo>
                    <a:pt x="774714" y="0"/>
                  </a:lnTo>
                  <a:lnTo>
                    <a:pt x="774714" y="509475"/>
                  </a:lnTo>
                  <a:lnTo>
                    <a:pt x="0" y="509475"/>
                  </a:lnTo>
                  <a:close/>
                </a:path>
              </a:pathLst>
            </a:custGeom>
            <a:solidFill>
              <a:srgbClr val="FFFFFF"/>
            </a:solidFill>
          </p:spPr>
        </p:sp>
        <p:sp>
          <p:nvSpPr>
            <p:cNvPr id="68" name="TextBox 68"/>
            <p:cNvSpPr txBox="1"/>
            <p:nvPr/>
          </p:nvSpPr>
          <p:spPr>
            <a:xfrm>
              <a:off x="0" y="-76200"/>
              <a:ext cx="774714" cy="585675"/>
            </a:xfrm>
            <a:prstGeom prst="rect">
              <a:avLst/>
            </a:prstGeom>
          </p:spPr>
          <p:txBody>
            <a:bodyPr lIns="50800" tIns="50800" rIns="50800" bIns="50800" rtlCol="0" anchor="ctr"/>
            <a:lstStyle/>
            <a:p>
              <a:pPr>
                <a:lnSpc>
                  <a:spcPts val="1800"/>
                </a:lnSpc>
              </a:pPr>
              <a:r>
                <a:rPr lang="en-US" sz="1200">
                  <a:solidFill>
                    <a:srgbClr val="16745E"/>
                  </a:solidFill>
                  <a:latin typeface="Poppins"/>
                  <a:ea typeface="Poppins"/>
                  <a:cs typeface="Poppins"/>
                  <a:sym typeface="Poppins"/>
                </a:rPr>
                <a:t>Secured exclusive Gray Line International license as Gray Line Vietnam; partnered with major global brands.</a:t>
              </a:r>
            </a:p>
          </p:txBody>
        </p:sp>
      </p:grpSp>
      <p:grpSp>
        <p:nvGrpSpPr>
          <p:cNvPr id="69" name="Group 69"/>
          <p:cNvGrpSpPr/>
          <p:nvPr/>
        </p:nvGrpSpPr>
        <p:grpSpPr>
          <a:xfrm>
            <a:off x="4355200" y="2335822"/>
            <a:ext cx="1919036" cy="1246433"/>
            <a:chOff x="0" y="0"/>
            <a:chExt cx="758138" cy="492418"/>
          </a:xfrm>
        </p:grpSpPr>
        <p:sp>
          <p:nvSpPr>
            <p:cNvPr id="70" name="Freeform 70"/>
            <p:cNvSpPr/>
            <p:nvPr/>
          </p:nvSpPr>
          <p:spPr>
            <a:xfrm>
              <a:off x="0" y="0"/>
              <a:ext cx="758138" cy="492418"/>
            </a:xfrm>
            <a:custGeom>
              <a:avLst/>
              <a:gdLst/>
              <a:ahLst/>
              <a:cxnLst/>
              <a:rect l="l" t="t" r="r" b="b"/>
              <a:pathLst>
                <a:path w="758138" h="492418">
                  <a:moveTo>
                    <a:pt x="0" y="0"/>
                  </a:moveTo>
                  <a:lnTo>
                    <a:pt x="758138" y="0"/>
                  </a:lnTo>
                  <a:lnTo>
                    <a:pt x="758138" y="492418"/>
                  </a:lnTo>
                  <a:lnTo>
                    <a:pt x="0" y="492418"/>
                  </a:lnTo>
                  <a:close/>
                </a:path>
              </a:pathLst>
            </a:custGeom>
            <a:solidFill>
              <a:srgbClr val="FFFFFF"/>
            </a:solidFill>
          </p:spPr>
        </p:sp>
        <p:sp>
          <p:nvSpPr>
            <p:cNvPr id="71" name="TextBox 71"/>
            <p:cNvSpPr txBox="1"/>
            <p:nvPr/>
          </p:nvSpPr>
          <p:spPr>
            <a:xfrm>
              <a:off x="0" y="-76200"/>
              <a:ext cx="758138" cy="568618"/>
            </a:xfrm>
            <a:prstGeom prst="rect">
              <a:avLst/>
            </a:prstGeom>
          </p:spPr>
          <p:txBody>
            <a:bodyPr lIns="169333" tIns="169333" rIns="169333" bIns="169333" rtlCol="0" anchor="ctr"/>
            <a:lstStyle/>
            <a:p>
              <a:pPr algn="just">
                <a:lnSpc>
                  <a:spcPts val="1800"/>
                </a:lnSpc>
              </a:pPr>
              <a:r>
                <a:rPr lang="en-US" sz="1200">
                  <a:solidFill>
                    <a:srgbClr val="16745E"/>
                  </a:solidFill>
                  <a:latin typeface="Poppins"/>
                  <a:ea typeface="Poppins"/>
                  <a:cs typeface="Poppins"/>
                  <a:sym typeface="Poppins"/>
                </a:rPr>
                <a:t>Launched Gray Line Halong 4-star cruise, enhancing sightseeing network.</a:t>
              </a:r>
            </a:p>
          </p:txBody>
        </p:sp>
      </p:grpSp>
      <p:grpSp>
        <p:nvGrpSpPr>
          <p:cNvPr id="72" name="Group 72"/>
          <p:cNvGrpSpPr/>
          <p:nvPr/>
        </p:nvGrpSpPr>
        <p:grpSpPr>
          <a:xfrm>
            <a:off x="6479810" y="1541897"/>
            <a:ext cx="1818761" cy="1264209"/>
            <a:chOff x="0" y="0"/>
            <a:chExt cx="718523" cy="499441"/>
          </a:xfrm>
        </p:grpSpPr>
        <p:sp>
          <p:nvSpPr>
            <p:cNvPr id="73" name="Freeform 73"/>
            <p:cNvSpPr/>
            <p:nvPr/>
          </p:nvSpPr>
          <p:spPr>
            <a:xfrm>
              <a:off x="0" y="0"/>
              <a:ext cx="718523" cy="499440"/>
            </a:xfrm>
            <a:custGeom>
              <a:avLst/>
              <a:gdLst/>
              <a:ahLst/>
              <a:cxnLst/>
              <a:rect l="l" t="t" r="r" b="b"/>
              <a:pathLst>
                <a:path w="718523" h="499440">
                  <a:moveTo>
                    <a:pt x="0" y="0"/>
                  </a:moveTo>
                  <a:lnTo>
                    <a:pt x="718523" y="0"/>
                  </a:lnTo>
                  <a:lnTo>
                    <a:pt x="718523" y="499440"/>
                  </a:lnTo>
                  <a:lnTo>
                    <a:pt x="0" y="499440"/>
                  </a:lnTo>
                  <a:close/>
                </a:path>
              </a:pathLst>
            </a:custGeom>
            <a:solidFill>
              <a:srgbClr val="FFFFFF"/>
            </a:solidFill>
          </p:spPr>
        </p:sp>
        <p:sp>
          <p:nvSpPr>
            <p:cNvPr id="74" name="TextBox 74"/>
            <p:cNvSpPr txBox="1"/>
            <p:nvPr/>
          </p:nvSpPr>
          <p:spPr>
            <a:xfrm>
              <a:off x="0" y="-76200"/>
              <a:ext cx="718523" cy="575641"/>
            </a:xfrm>
            <a:prstGeom prst="rect">
              <a:avLst/>
            </a:prstGeom>
          </p:spPr>
          <p:txBody>
            <a:bodyPr lIns="33867" tIns="33867" rIns="33867" bIns="33867" rtlCol="0" anchor="ctr"/>
            <a:lstStyle/>
            <a:p>
              <a:pPr algn="just">
                <a:lnSpc>
                  <a:spcPts val="1800"/>
                </a:lnSpc>
              </a:pPr>
              <a:r>
                <a:rPr lang="en-US" sz="1200">
                  <a:solidFill>
                    <a:srgbClr val="16745E"/>
                  </a:solidFill>
                  <a:latin typeface="Poppins"/>
                  <a:ea typeface="Poppins"/>
                  <a:cs typeface="Poppins"/>
                  <a:sym typeface="Poppins"/>
                </a:rPr>
                <a:t>Expanded into Europe and India; focused on MICE and co-invested in an eco-retreat in </a:t>
              </a:r>
            </a:p>
            <a:p>
              <a:pPr algn="just">
                <a:lnSpc>
                  <a:spcPts val="1800"/>
                </a:lnSpc>
              </a:pPr>
              <a:r>
                <a:rPr lang="en-US" sz="1200">
                  <a:solidFill>
                    <a:srgbClr val="16745E"/>
                  </a:solidFill>
                  <a:latin typeface="Poppins"/>
                  <a:ea typeface="Poppins"/>
                  <a:cs typeface="Poppins"/>
                  <a:sym typeface="Poppins"/>
                </a:rPr>
                <a:t>Pu Luong.</a:t>
              </a:r>
            </a:p>
          </p:txBody>
        </p:sp>
      </p:grpSp>
      <p:grpSp>
        <p:nvGrpSpPr>
          <p:cNvPr id="75" name="Group 75"/>
          <p:cNvGrpSpPr/>
          <p:nvPr/>
        </p:nvGrpSpPr>
        <p:grpSpPr>
          <a:xfrm>
            <a:off x="8499313" y="497020"/>
            <a:ext cx="1719175" cy="1264209"/>
            <a:chOff x="0" y="0"/>
            <a:chExt cx="679180" cy="499441"/>
          </a:xfrm>
        </p:grpSpPr>
        <p:sp>
          <p:nvSpPr>
            <p:cNvPr id="76" name="Freeform 76"/>
            <p:cNvSpPr/>
            <p:nvPr/>
          </p:nvSpPr>
          <p:spPr>
            <a:xfrm>
              <a:off x="0" y="0"/>
              <a:ext cx="679180" cy="499440"/>
            </a:xfrm>
            <a:custGeom>
              <a:avLst/>
              <a:gdLst/>
              <a:ahLst/>
              <a:cxnLst/>
              <a:rect l="l" t="t" r="r" b="b"/>
              <a:pathLst>
                <a:path w="679180" h="499440">
                  <a:moveTo>
                    <a:pt x="0" y="0"/>
                  </a:moveTo>
                  <a:lnTo>
                    <a:pt x="679180" y="0"/>
                  </a:lnTo>
                  <a:lnTo>
                    <a:pt x="679180" y="499440"/>
                  </a:lnTo>
                  <a:lnTo>
                    <a:pt x="0" y="499440"/>
                  </a:lnTo>
                  <a:close/>
                </a:path>
              </a:pathLst>
            </a:custGeom>
            <a:solidFill>
              <a:srgbClr val="FFFFFF"/>
            </a:solidFill>
          </p:spPr>
        </p:sp>
        <p:sp>
          <p:nvSpPr>
            <p:cNvPr id="77" name="TextBox 77"/>
            <p:cNvSpPr txBox="1"/>
            <p:nvPr/>
          </p:nvSpPr>
          <p:spPr>
            <a:xfrm>
              <a:off x="0" y="-76200"/>
              <a:ext cx="679180" cy="575641"/>
            </a:xfrm>
            <a:prstGeom prst="rect">
              <a:avLst/>
            </a:prstGeom>
          </p:spPr>
          <p:txBody>
            <a:bodyPr lIns="33867" tIns="33867" rIns="33867" bIns="33867" rtlCol="0" anchor="ctr"/>
            <a:lstStyle/>
            <a:p>
              <a:pPr algn="just">
                <a:lnSpc>
                  <a:spcPts val="1800"/>
                </a:lnSpc>
              </a:pPr>
              <a:r>
                <a:rPr lang="en-US" sz="1200">
                  <a:solidFill>
                    <a:srgbClr val="16745E"/>
                  </a:solidFill>
                  <a:latin typeface="Poppins"/>
                  <a:ea typeface="Poppins"/>
                  <a:cs typeface="Poppins"/>
                  <a:sym typeface="Poppins"/>
                </a:rPr>
                <a:t>Opened new sales offices in Italy and Poland, Dach, Benelux markets; honored as a Travelife partner.</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07744" y="3854264"/>
            <a:ext cx="6218206" cy="0"/>
          </a:xfrm>
          <a:prstGeom prst="line">
            <a:avLst/>
          </a:prstGeom>
          <a:ln w="28575" cap="flat">
            <a:solidFill>
              <a:srgbClr val="000000"/>
            </a:solidFill>
            <a:prstDash val="sysDash"/>
            <a:headEnd type="none" w="sm" len="sm"/>
            <a:tailEnd type="none" w="sm" len="sm"/>
          </a:ln>
        </p:spPr>
      </p:sp>
      <p:sp>
        <p:nvSpPr>
          <p:cNvPr id="3" name="Freeform 3"/>
          <p:cNvSpPr/>
          <p:nvPr/>
        </p:nvSpPr>
        <p:spPr>
          <a:xfrm rot="-1199392">
            <a:off x="-552101" y="1361819"/>
            <a:ext cx="14572316" cy="8233359"/>
          </a:xfrm>
          <a:custGeom>
            <a:avLst/>
            <a:gdLst/>
            <a:ahLst/>
            <a:cxnLst/>
            <a:rect l="l" t="t" r="r" b="b"/>
            <a:pathLst>
              <a:path w="21858474" h="12350038">
                <a:moveTo>
                  <a:pt x="0" y="0"/>
                </a:moveTo>
                <a:lnTo>
                  <a:pt x="21858475" y="0"/>
                </a:lnTo>
                <a:lnTo>
                  <a:pt x="21858475" y="12350038"/>
                </a:lnTo>
                <a:lnTo>
                  <a:pt x="0" y="12350038"/>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6414038" y="5126600"/>
            <a:ext cx="2057400" cy="380659"/>
            <a:chOff x="0" y="0"/>
            <a:chExt cx="812800" cy="150384"/>
          </a:xfrm>
        </p:grpSpPr>
        <p:sp>
          <p:nvSpPr>
            <p:cNvPr id="5" name="Freeform 5"/>
            <p:cNvSpPr/>
            <p:nvPr/>
          </p:nvSpPr>
          <p:spPr>
            <a:xfrm>
              <a:off x="0" y="0"/>
              <a:ext cx="812800" cy="150384"/>
            </a:xfrm>
            <a:custGeom>
              <a:avLst/>
              <a:gdLst/>
              <a:ahLst/>
              <a:cxnLst/>
              <a:rect l="l" t="t" r="r" b="b"/>
              <a:pathLst>
                <a:path w="812800" h="150384">
                  <a:moveTo>
                    <a:pt x="65225" y="0"/>
                  </a:moveTo>
                  <a:lnTo>
                    <a:pt x="747575" y="0"/>
                  </a:lnTo>
                  <a:cubicBezTo>
                    <a:pt x="783598" y="0"/>
                    <a:pt x="812800" y="29202"/>
                    <a:pt x="812800" y="65225"/>
                  </a:cubicBezTo>
                  <a:lnTo>
                    <a:pt x="812800" y="85159"/>
                  </a:lnTo>
                  <a:cubicBezTo>
                    <a:pt x="812800" y="121182"/>
                    <a:pt x="783598" y="150384"/>
                    <a:pt x="747575" y="150384"/>
                  </a:cubicBezTo>
                  <a:lnTo>
                    <a:pt x="65225" y="150384"/>
                  </a:lnTo>
                  <a:cubicBezTo>
                    <a:pt x="29202" y="150384"/>
                    <a:pt x="0" y="121182"/>
                    <a:pt x="0" y="85159"/>
                  </a:cubicBezTo>
                  <a:lnTo>
                    <a:pt x="0" y="65225"/>
                  </a:lnTo>
                  <a:cubicBezTo>
                    <a:pt x="0" y="29202"/>
                    <a:pt x="29202" y="0"/>
                    <a:pt x="65225" y="0"/>
                  </a:cubicBezTo>
                  <a:close/>
                </a:path>
              </a:pathLst>
            </a:custGeom>
            <a:solidFill>
              <a:srgbClr val="358F5C"/>
            </a:solidFill>
          </p:spPr>
        </p:sp>
        <p:sp>
          <p:nvSpPr>
            <p:cNvPr id="6" name="TextBox 6"/>
            <p:cNvSpPr txBox="1"/>
            <p:nvPr/>
          </p:nvSpPr>
          <p:spPr>
            <a:xfrm>
              <a:off x="0" y="-76200"/>
              <a:ext cx="812800" cy="226584"/>
            </a:xfrm>
            <a:prstGeom prst="rect">
              <a:avLst/>
            </a:prstGeom>
          </p:spPr>
          <p:txBody>
            <a:bodyPr lIns="33867" tIns="33867" rIns="33867" bIns="33867" rtlCol="0" anchor="ctr"/>
            <a:lstStyle/>
            <a:p>
              <a:pPr algn="ctr">
                <a:lnSpc>
                  <a:spcPts val="2239"/>
                </a:lnSpc>
              </a:pPr>
              <a:endParaRPr sz="1200"/>
            </a:p>
          </p:txBody>
        </p:sp>
      </p:grpSp>
      <p:grpSp>
        <p:nvGrpSpPr>
          <p:cNvPr id="7" name="Group 7"/>
          <p:cNvGrpSpPr/>
          <p:nvPr/>
        </p:nvGrpSpPr>
        <p:grpSpPr>
          <a:xfrm>
            <a:off x="3721638" y="5126600"/>
            <a:ext cx="2057400" cy="380659"/>
            <a:chOff x="0" y="0"/>
            <a:chExt cx="812800" cy="150384"/>
          </a:xfrm>
        </p:grpSpPr>
        <p:sp>
          <p:nvSpPr>
            <p:cNvPr id="8" name="Freeform 8"/>
            <p:cNvSpPr/>
            <p:nvPr/>
          </p:nvSpPr>
          <p:spPr>
            <a:xfrm>
              <a:off x="0" y="0"/>
              <a:ext cx="812800" cy="150384"/>
            </a:xfrm>
            <a:custGeom>
              <a:avLst/>
              <a:gdLst/>
              <a:ahLst/>
              <a:cxnLst/>
              <a:rect l="l" t="t" r="r" b="b"/>
              <a:pathLst>
                <a:path w="812800" h="150384">
                  <a:moveTo>
                    <a:pt x="65225" y="0"/>
                  </a:moveTo>
                  <a:lnTo>
                    <a:pt x="747575" y="0"/>
                  </a:lnTo>
                  <a:cubicBezTo>
                    <a:pt x="783598" y="0"/>
                    <a:pt x="812800" y="29202"/>
                    <a:pt x="812800" y="65225"/>
                  </a:cubicBezTo>
                  <a:lnTo>
                    <a:pt x="812800" y="85159"/>
                  </a:lnTo>
                  <a:cubicBezTo>
                    <a:pt x="812800" y="121182"/>
                    <a:pt x="783598" y="150384"/>
                    <a:pt x="747575" y="150384"/>
                  </a:cubicBezTo>
                  <a:lnTo>
                    <a:pt x="65225" y="150384"/>
                  </a:lnTo>
                  <a:cubicBezTo>
                    <a:pt x="29202" y="150384"/>
                    <a:pt x="0" y="121182"/>
                    <a:pt x="0" y="85159"/>
                  </a:cubicBezTo>
                  <a:lnTo>
                    <a:pt x="0" y="65225"/>
                  </a:lnTo>
                  <a:cubicBezTo>
                    <a:pt x="0" y="29202"/>
                    <a:pt x="29202" y="0"/>
                    <a:pt x="65225" y="0"/>
                  </a:cubicBezTo>
                  <a:close/>
                </a:path>
              </a:pathLst>
            </a:custGeom>
            <a:solidFill>
              <a:srgbClr val="64B671"/>
            </a:solidFill>
          </p:spPr>
        </p:sp>
        <p:sp>
          <p:nvSpPr>
            <p:cNvPr id="9" name="TextBox 9"/>
            <p:cNvSpPr txBox="1"/>
            <p:nvPr/>
          </p:nvSpPr>
          <p:spPr>
            <a:xfrm>
              <a:off x="0" y="-76200"/>
              <a:ext cx="812800" cy="226584"/>
            </a:xfrm>
            <a:prstGeom prst="rect">
              <a:avLst/>
            </a:prstGeom>
          </p:spPr>
          <p:txBody>
            <a:bodyPr lIns="33867" tIns="33867" rIns="33867" bIns="33867" rtlCol="0" anchor="ctr"/>
            <a:lstStyle/>
            <a:p>
              <a:pPr algn="ctr">
                <a:lnSpc>
                  <a:spcPts val="2239"/>
                </a:lnSpc>
              </a:pPr>
              <a:endParaRPr sz="1200"/>
            </a:p>
          </p:txBody>
        </p:sp>
      </p:grpSp>
      <p:grpSp>
        <p:nvGrpSpPr>
          <p:cNvPr id="10" name="Group 10"/>
          <p:cNvGrpSpPr/>
          <p:nvPr/>
        </p:nvGrpSpPr>
        <p:grpSpPr>
          <a:xfrm>
            <a:off x="1029238" y="5126600"/>
            <a:ext cx="2057400" cy="380659"/>
            <a:chOff x="0" y="0"/>
            <a:chExt cx="812800" cy="150384"/>
          </a:xfrm>
        </p:grpSpPr>
        <p:sp>
          <p:nvSpPr>
            <p:cNvPr id="11" name="Freeform 11"/>
            <p:cNvSpPr/>
            <p:nvPr/>
          </p:nvSpPr>
          <p:spPr>
            <a:xfrm>
              <a:off x="0" y="0"/>
              <a:ext cx="812800" cy="150384"/>
            </a:xfrm>
            <a:custGeom>
              <a:avLst/>
              <a:gdLst/>
              <a:ahLst/>
              <a:cxnLst/>
              <a:rect l="l" t="t" r="r" b="b"/>
              <a:pathLst>
                <a:path w="812800" h="150384">
                  <a:moveTo>
                    <a:pt x="65225" y="0"/>
                  </a:moveTo>
                  <a:lnTo>
                    <a:pt x="747575" y="0"/>
                  </a:lnTo>
                  <a:cubicBezTo>
                    <a:pt x="783598" y="0"/>
                    <a:pt x="812800" y="29202"/>
                    <a:pt x="812800" y="65225"/>
                  </a:cubicBezTo>
                  <a:lnTo>
                    <a:pt x="812800" y="85159"/>
                  </a:lnTo>
                  <a:cubicBezTo>
                    <a:pt x="812800" y="121182"/>
                    <a:pt x="783598" y="150384"/>
                    <a:pt x="747575" y="150384"/>
                  </a:cubicBezTo>
                  <a:lnTo>
                    <a:pt x="65225" y="150384"/>
                  </a:lnTo>
                  <a:cubicBezTo>
                    <a:pt x="29202" y="150384"/>
                    <a:pt x="0" y="121182"/>
                    <a:pt x="0" y="85159"/>
                  </a:cubicBezTo>
                  <a:lnTo>
                    <a:pt x="0" y="65225"/>
                  </a:lnTo>
                  <a:cubicBezTo>
                    <a:pt x="0" y="29202"/>
                    <a:pt x="29202" y="0"/>
                    <a:pt x="65225" y="0"/>
                  </a:cubicBezTo>
                  <a:close/>
                </a:path>
              </a:pathLst>
            </a:custGeom>
            <a:solidFill>
              <a:srgbClr val="ACD167"/>
            </a:solidFill>
          </p:spPr>
        </p:sp>
        <p:sp>
          <p:nvSpPr>
            <p:cNvPr id="12" name="TextBox 12"/>
            <p:cNvSpPr txBox="1"/>
            <p:nvPr/>
          </p:nvSpPr>
          <p:spPr>
            <a:xfrm>
              <a:off x="0" y="-76200"/>
              <a:ext cx="812800" cy="226584"/>
            </a:xfrm>
            <a:prstGeom prst="rect">
              <a:avLst/>
            </a:prstGeom>
          </p:spPr>
          <p:txBody>
            <a:bodyPr lIns="33867" tIns="33867" rIns="33867" bIns="33867" rtlCol="0" anchor="ctr"/>
            <a:lstStyle/>
            <a:p>
              <a:pPr algn="ctr">
                <a:lnSpc>
                  <a:spcPts val="2239"/>
                </a:lnSpc>
              </a:pPr>
              <a:endParaRPr sz="1200"/>
            </a:p>
          </p:txBody>
        </p:sp>
      </p:grpSp>
      <p:grpSp>
        <p:nvGrpSpPr>
          <p:cNvPr id="13" name="Group 13"/>
          <p:cNvGrpSpPr/>
          <p:nvPr/>
        </p:nvGrpSpPr>
        <p:grpSpPr>
          <a:xfrm>
            <a:off x="1028162" y="2855255"/>
            <a:ext cx="2057400" cy="2554403"/>
            <a:chOff x="0" y="0"/>
            <a:chExt cx="812800" cy="1009147"/>
          </a:xfrm>
        </p:grpSpPr>
        <p:sp>
          <p:nvSpPr>
            <p:cNvPr id="14" name="Freeform 14"/>
            <p:cNvSpPr/>
            <p:nvPr/>
          </p:nvSpPr>
          <p:spPr>
            <a:xfrm>
              <a:off x="0" y="0"/>
              <a:ext cx="812800" cy="1009147"/>
            </a:xfrm>
            <a:custGeom>
              <a:avLst/>
              <a:gdLst/>
              <a:ahLst/>
              <a:cxnLst/>
              <a:rect l="l" t="t" r="r" b="b"/>
              <a:pathLst>
                <a:path w="812800" h="1009147">
                  <a:moveTo>
                    <a:pt x="65225" y="0"/>
                  </a:moveTo>
                  <a:lnTo>
                    <a:pt x="747575" y="0"/>
                  </a:lnTo>
                  <a:cubicBezTo>
                    <a:pt x="783598" y="0"/>
                    <a:pt x="812800" y="29202"/>
                    <a:pt x="812800" y="65225"/>
                  </a:cubicBezTo>
                  <a:lnTo>
                    <a:pt x="812800" y="943922"/>
                  </a:lnTo>
                  <a:cubicBezTo>
                    <a:pt x="812800" y="979945"/>
                    <a:pt x="783598" y="1009147"/>
                    <a:pt x="747575" y="1009147"/>
                  </a:cubicBezTo>
                  <a:lnTo>
                    <a:pt x="65225" y="1009147"/>
                  </a:lnTo>
                  <a:cubicBezTo>
                    <a:pt x="47926" y="1009147"/>
                    <a:pt x="31336" y="1002275"/>
                    <a:pt x="19104" y="990043"/>
                  </a:cubicBezTo>
                  <a:cubicBezTo>
                    <a:pt x="6872" y="977811"/>
                    <a:pt x="0" y="961221"/>
                    <a:pt x="0" y="943922"/>
                  </a:cubicBezTo>
                  <a:lnTo>
                    <a:pt x="0" y="65225"/>
                  </a:lnTo>
                  <a:cubicBezTo>
                    <a:pt x="0" y="29202"/>
                    <a:pt x="29202" y="0"/>
                    <a:pt x="65225" y="0"/>
                  </a:cubicBezTo>
                  <a:close/>
                </a:path>
              </a:pathLst>
            </a:custGeom>
            <a:solidFill>
              <a:srgbClr val="FFFFFF"/>
            </a:solidFill>
          </p:spPr>
        </p:sp>
        <p:sp>
          <p:nvSpPr>
            <p:cNvPr id="15" name="TextBox 15"/>
            <p:cNvSpPr txBox="1"/>
            <p:nvPr/>
          </p:nvSpPr>
          <p:spPr>
            <a:xfrm>
              <a:off x="0" y="-76200"/>
              <a:ext cx="812800" cy="1085347"/>
            </a:xfrm>
            <a:prstGeom prst="rect">
              <a:avLst/>
            </a:prstGeom>
          </p:spPr>
          <p:txBody>
            <a:bodyPr lIns="33867" tIns="33867" rIns="33867" bIns="33867" rtlCol="0" anchor="ctr"/>
            <a:lstStyle/>
            <a:p>
              <a:pPr algn="ctr">
                <a:lnSpc>
                  <a:spcPts val="2239"/>
                </a:lnSpc>
              </a:pPr>
              <a:endParaRPr sz="1200"/>
            </a:p>
          </p:txBody>
        </p:sp>
      </p:grpSp>
      <p:grpSp>
        <p:nvGrpSpPr>
          <p:cNvPr id="16" name="Group 16"/>
          <p:cNvGrpSpPr/>
          <p:nvPr/>
        </p:nvGrpSpPr>
        <p:grpSpPr>
          <a:xfrm>
            <a:off x="3721638" y="2855255"/>
            <a:ext cx="2057400" cy="2554403"/>
            <a:chOff x="0" y="0"/>
            <a:chExt cx="812800" cy="1009147"/>
          </a:xfrm>
        </p:grpSpPr>
        <p:sp>
          <p:nvSpPr>
            <p:cNvPr id="17" name="Freeform 17"/>
            <p:cNvSpPr/>
            <p:nvPr/>
          </p:nvSpPr>
          <p:spPr>
            <a:xfrm>
              <a:off x="0" y="0"/>
              <a:ext cx="812800" cy="1009147"/>
            </a:xfrm>
            <a:custGeom>
              <a:avLst/>
              <a:gdLst/>
              <a:ahLst/>
              <a:cxnLst/>
              <a:rect l="l" t="t" r="r" b="b"/>
              <a:pathLst>
                <a:path w="812800" h="1009147">
                  <a:moveTo>
                    <a:pt x="65225" y="0"/>
                  </a:moveTo>
                  <a:lnTo>
                    <a:pt x="747575" y="0"/>
                  </a:lnTo>
                  <a:cubicBezTo>
                    <a:pt x="783598" y="0"/>
                    <a:pt x="812800" y="29202"/>
                    <a:pt x="812800" y="65225"/>
                  </a:cubicBezTo>
                  <a:lnTo>
                    <a:pt x="812800" y="943922"/>
                  </a:lnTo>
                  <a:cubicBezTo>
                    <a:pt x="812800" y="979945"/>
                    <a:pt x="783598" y="1009147"/>
                    <a:pt x="747575" y="1009147"/>
                  </a:cubicBezTo>
                  <a:lnTo>
                    <a:pt x="65225" y="1009147"/>
                  </a:lnTo>
                  <a:cubicBezTo>
                    <a:pt x="47926" y="1009147"/>
                    <a:pt x="31336" y="1002275"/>
                    <a:pt x="19104" y="990043"/>
                  </a:cubicBezTo>
                  <a:cubicBezTo>
                    <a:pt x="6872" y="977811"/>
                    <a:pt x="0" y="961221"/>
                    <a:pt x="0" y="943922"/>
                  </a:cubicBezTo>
                  <a:lnTo>
                    <a:pt x="0" y="65225"/>
                  </a:lnTo>
                  <a:cubicBezTo>
                    <a:pt x="0" y="29202"/>
                    <a:pt x="29202" y="0"/>
                    <a:pt x="65225" y="0"/>
                  </a:cubicBezTo>
                  <a:close/>
                </a:path>
              </a:pathLst>
            </a:custGeom>
            <a:solidFill>
              <a:srgbClr val="FFFFFF"/>
            </a:solidFill>
          </p:spPr>
        </p:sp>
        <p:sp>
          <p:nvSpPr>
            <p:cNvPr id="18" name="TextBox 18"/>
            <p:cNvSpPr txBox="1"/>
            <p:nvPr/>
          </p:nvSpPr>
          <p:spPr>
            <a:xfrm>
              <a:off x="0" y="-76200"/>
              <a:ext cx="812800" cy="1085347"/>
            </a:xfrm>
            <a:prstGeom prst="rect">
              <a:avLst/>
            </a:prstGeom>
          </p:spPr>
          <p:txBody>
            <a:bodyPr lIns="33867" tIns="33867" rIns="33867" bIns="33867" rtlCol="0" anchor="ctr"/>
            <a:lstStyle/>
            <a:p>
              <a:pPr algn="ctr">
                <a:lnSpc>
                  <a:spcPts val="2239"/>
                </a:lnSpc>
              </a:pPr>
              <a:endParaRPr sz="1200"/>
            </a:p>
          </p:txBody>
        </p:sp>
      </p:grpSp>
      <p:grpSp>
        <p:nvGrpSpPr>
          <p:cNvPr id="19" name="Group 19"/>
          <p:cNvGrpSpPr/>
          <p:nvPr/>
        </p:nvGrpSpPr>
        <p:grpSpPr>
          <a:xfrm>
            <a:off x="1483838" y="2329600"/>
            <a:ext cx="1146049" cy="114604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D167"/>
            </a:solidFill>
          </p:spPr>
        </p:sp>
        <p:sp>
          <p:nvSpPr>
            <p:cNvPr id="21" name="TextBox 21"/>
            <p:cNvSpPr txBox="1"/>
            <p:nvPr/>
          </p:nvSpPr>
          <p:spPr>
            <a:xfrm>
              <a:off x="76200" y="-57150"/>
              <a:ext cx="660400" cy="793750"/>
            </a:xfrm>
            <a:prstGeom prst="rect">
              <a:avLst/>
            </a:prstGeom>
          </p:spPr>
          <p:txBody>
            <a:bodyPr lIns="33867" tIns="33867" rIns="33867" bIns="33867" rtlCol="0" anchor="ctr"/>
            <a:lstStyle/>
            <a:p>
              <a:pPr algn="ctr">
                <a:lnSpc>
                  <a:spcPts val="3920"/>
                </a:lnSpc>
              </a:pPr>
              <a:endParaRPr sz="1200"/>
            </a:p>
          </p:txBody>
        </p:sp>
      </p:grpSp>
      <p:grpSp>
        <p:nvGrpSpPr>
          <p:cNvPr id="22" name="Group 22"/>
          <p:cNvGrpSpPr/>
          <p:nvPr/>
        </p:nvGrpSpPr>
        <p:grpSpPr>
          <a:xfrm>
            <a:off x="4177314" y="2329600"/>
            <a:ext cx="1146049" cy="114604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4B671"/>
            </a:solidFill>
          </p:spPr>
        </p:sp>
        <p:sp>
          <p:nvSpPr>
            <p:cNvPr id="24" name="TextBox 24"/>
            <p:cNvSpPr txBox="1"/>
            <p:nvPr/>
          </p:nvSpPr>
          <p:spPr>
            <a:xfrm>
              <a:off x="76200" y="-57150"/>
              <a:ext cx="660400" cy="793750"/>
            </a:xfrm>
            <a:prstGeom prst="rect">
              <a:avLst/>
            </a:prstGeom>
          </p:spPr>
          <p:txBody>
            <a:bodyPr lIns="33867" tIns="33867" rIns="33867" bIns="33867" rtlCol="0" anchor="ctr"/>
            <a:lstStyle/>
            <a:p>
              <a:pPr algn="ctr">
                <a:lnSpc>
                  <a:spcPts val="3920"/>
                </a:lnSpc>
              </a:pPr>
              <a:endParaRPr sz="1200"/>
            </a:p>
          </p:txBody>
        </p:sp>
      </p:grpSp>
      <p:sp>
        <p:nvSpPr>
          <p:cNvPr id="25" name="TextBox 25"/>
          <p:cNvSpPr txBox="1"/>
          <p:nvPr/>
        </p:nvSpPr>
        <p:spPr>
          <a:xfrm>
            <a:off x="1294173" y="3769939"/>
            <a:ext cx="1510371" cy="1060098"/>
          </a:xfrm>
          <a:prstGeom prst="rect">
            <a:avLst/>
          </a:prstGeom>
        </p:spPr>
        <p:txBody>
          <a:bodyPr lIns="0" tIns="0" rIns="0" bIns="0" rtlCol="0" anchor="t">
            <a:spAutoFit/>
          </a:bodyPr>
          <a:lstStyle/>
          <a:p>
            <a:pPr>
              <a:lnSpc>
                <a:spcPts val="2099"/>
              </a:lnSpc>
            </a:pPr>
            <a:r>
              <a:rPr lang="en-US" sz="1399" spc="27">
                <a:solidFill>
                  <a:srgbClr val="191919"/>
                </a:solidFill>
                <a:latin typeface="Poppins"/>
                <a:ea typeface="Poppins"/>
                <a:cs typeface="Poppins"/>
                <a:sym typeface="Poppins"/>
              </a:rPr>
              <a:t>Exclusive liensee of Gray Line Worldwide in Vietnam</a:t>
            </a:r>
          </a:p>
        </p:txBody>
      </p:sp>
      <p:sp>
        <p:nvSpPr>
          <p:cNvPr id="26" name="TextBox 26"/>
          <p:cNvSpPr txBox="1"/>
          <p:nvPr/>
        </p:nvSpPr>
        <p:spPr>
          <a:xfrm>
            <a:off x="4071499" y="3793149"/>
            <a:ext cx="1611368" cy="790794"/>
          </a:xfrm>
          <a:prstGeom prst="rect">
            <a:avLst/>
          </a:prstGeom>
        </p:spPr>
        <p:txBody>
          <a:bodyPr lIns="0" tIns="0" rIns="0" bIns="0" rtlCol="0" anchor="t">
            <a:spAutoFit/>
          </a:bodyPr>
          <a:lstStyle/>
          <a:p>
            <a:pPr>
              <a:lnSpc>
                <a:spcPts val="2099"/>
              </a:lnSpc>
            </a:pPr>
            <a:r>
              <a:rPr lang="en-US" sz="1399" spc="27">
                <a:solidFill>
                  <a:srgbClr val="000000"/>
                </a:solidFill>
                <a:latin typeface="Poppins"/>
                <a:ea typeface="Poppins"/>
                <a:cs typeface="Poppins"/>
                <a:sym typeface="Poppins"/>
              </a:rPr>
              <a:t>US$ 1,000,000 Travel Liability Insurance</a:t>
            </a:r>
          </a:p>
        </p:txBody>
      </p:sp>
      <p:grpSp>
        <p:nvGrpSpPr>
          <p:cNvPr id="27" name="Group 27"/>
          <p:cNvGrpSpPr/>
          <p:nvPr/>
        </p:nvGrpSpPr>
        <p:grpSpPr>
          <a:xfrm>
            <a:off x="6414038" y="2855255"/>
            <a:ext cx="2057400" cy="2554403"/>
            <a:chOff x="0" y="0"/>
            <a:chExt cx="812800" cy="1009147"/>
          </a:xfrm>
        </p:grpSpPr>
        <p:sp>
          <p:nvSpPr>
            <p:cNvPr id="28" name="Freeform 28"/>
            <p:cNvSpPr/>
            <p:nvPr/>
          </p:nvSpPr>
          <p:spPr>
            <a:xfrm>
              <a:off x="0" y="0"/>
              <a:ext cx="812800" cy="1009147"/>
            </a:xfrm>
            <a:custGeom>
              <a:avLst/>
              <a:gdLst/>
              <a:ahLst/>
              <a:cxnLst/>
              <a:rect l="l" t="t" r="r" b="b"/>
              <a:pathLst>
                <a:path w="812800" h="1009147">
                  <a:moveTo>
                    <a:pt x="65225" y="0"/>
                  </a:moveTo>
                  <a:lnTo>
                    <a:pt x="747575" y="0"/>
                  </a:lnTo>
                  <a:cubicBezTo>
                    <a:pt x="783598" y="0"/>
                    <a:pt x="812800" y="29202"/>
                    <a:pt x="812800" y="65225"/>
                  </a:cubicBezTo>
                  <a:lnTo>
                    <a:pt x="812800" y="943922"/>
                  </a:lnTo>
                  <a:cubicBezTo>
                    <a:pt x="812800" y="979945"/>
                    <a:pt x="783598" y="1009147"/>
                    <a:pt x="747575" y="1009147"/>
                  </a:cubicBezTo>
                  <a:lnTo>
                    <a:pt x="65225" y="1009147"/>
                  </a:lnTo>
                  <a:cubicBezTo>
                    <a:pt x="47926" y="1009147"/>
                    <a:pt x="31336" y="1002275"/>
                    <a:pt x="19104" y="990043"/>
                  </a:cubicBezTo>
                  <a:cubicBezTo>
                    <a:pt x="6872" y="977811"/>
                    <a:pt x="0" y="961221"/>
                    <a:pt x="0" y="943922"/>
                  </a:cubicBezTo>
                  <a:lnTo>
                    <a:pt x="0" y="65225"/>
                  </a:lnTo>
                  <a:cubicBezTo>
                    <a:pt x="0" y="29202"/>
                    <a:pt x="29202" y="0"/>
                    <a:pt x="65225" y="0"/>
                  </a:cubicBezTo>
                  <a:close/>
                </a:path>
              </a:pathLst>
            </a:custGeom>
            <a:solidFill>
              <a:srgbClr val="FFFFFF"/>
            </a:solidFill>
          </p:spPr>
        </p:sp>
        <p:sp>
          <p:nvSpPr>
            <p:cNvPr id="29" name="TextBox 29"/>
            <p:cNvSpPr txBox="1"/>
            <p:nvPr/>
          </p:nvSpPr>
          <p:spPr>
            <a:xfrm>
              <a:off x="0" y="-76200"/>
              <a:ext cx="812800" cy="1085347"/>
            </a:xfrm>
            <a:prstGeom prst="rect">
              <a:avLst/>
            </a:prstGeom>
          </p:spPr>
          <p:txBody>
            <a:bodyPr lIns="33867" tIns="33867" rIns="33867" bIns="33867" rtlCol="0" anchor="ctr"/>
            <a:lstStyle/>
            <a:p>
              <a:pPr algn="ctr">
                <a:lnSpc>
                  <a:spcPts val="2239"/>
                </a:lnSpc>
              </a:pPr>
              <a:endParaRPr sz="1200"/>
            </a:p>
          </p:txBody>
        </p:sp>
      </p:grpSp>
      <p:grpSp>
        <p:nvGrpSpPr>
          <p:cNvPr id="30" name="Group 30"/>
          <p:cNvGrpSpPr/>
          <p:nvPr/>
        </p:nvGrpSpPr>
        <p:grpSpPr>
          <a:xfrm>
            <a:off x="6869714" y="2329600"/>
            <a:ext cx="1146049" cy="114604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8F5C"/>
            </a:solidFill>
          </p:spPr>
        </p:sp>
        <p:sp>
          <p:nvSpPr>
            <p:cNvPr id="32" name="TextBox 32"/>
            <p:cNvSpPr txBox="1"/>
            <p:nvPr/>
          </p:nvSpPr>
          <p:spPr>
            <a:xfrm>
              <a:off x="76200" y="-57150"/>
              <a:ext cx="660400" cy="793750"/>
            </a:xfrm>
            <a:prstGeom prst="rect">
              <a:avLst/>
            </a:prstGeom>
          </p:spPr>
          <p:txBody>
            <a:bodyPr lIns="33867" tIns="33867" rIns="33867" bIns="33867" rtlCol="0" anchor="ctr"/>
            <a:lstStyle/>
            <a:p>
              <a:pPr algn="ctr">
                <a:lnSpc>
                  <a:spcPts val="3920"/>
                </a:lnSpc>
              </a:pPr>
              <a:endParaRPr sz="1200"/>
            </a:p>
          </p:txBody>
        </p:sp>
      </p:grpSp>
      <p:sp>
        <p:nvSpPr>
          <p:cNvPr id="33" name="TextBox 33"/>
          <p:cNvSpPr txBox="1"/>
          <p:nvPr/>
        </p:nvSpPr>
        <p:spPr>
          <a:xfrm>
            <a:off x="6693438" y="3646961"/>
            <a:ext cx="1547868" cy="1012008"/>
          </a:xfrm>
          <a:prstGeom prst="rect">
            <a:avLst/>
          </a:prstGeom>
        </p:spPr>
        <p:txBody>
          <a:bodyPr lIns="0" tIns="0" rIns="0" bIns="0" rtlCol="0" anchor="t">
            <a:spAutoFit/>
          </a:bodyPr>
          <a:lstStyle/>
          <a:p>
            <a:pPr algn="ctr">
              <a:lnSpc>
                <a:spcPts val="1959"/>
              </a:lnSpc>
            </a:pPr>
            <a:r>
              <a:rPr lang="en-US" sz="1399">
                <a:solidFill>
                  <a:srgbClr val="000000"/>
                </a:solidFill>
                <a:latin typeface="Poppins"/>
                <a:ea typeface="Poppins"/>
                <a:cs typeface="Poppins"/>
                <a:sym typeface="Poppins"/>
              </a:rPr>
              <a:t>NOIP’s Trademark</a:t>
            </a:r>
          </a:p>
          <a:p>
            <a:pPr algn="ctr">
              <a:lnSpc>
                <a:spcPts val="1959"/>
              </a:lnSpc>
            </a:pPr>
            <a:r>
              <a:rPr lang="en-US" sz="1399">
                <a:solidFill>
                  <a:srgbClr val="000000"/>
                </a:solidFill>
                <a:latin typeface="Poppins"/>
                <a:ea typeface="Poppins"/>
                <a:cs typeface="Poppins"/>
                <a:sym typeface="Poppins"/>
              </a:rPr>
              <a:t>Protection No. 79041</a:t>
            </a:r>
          </a:p>
        </p:txBody>
      </p:sp>
      <p:grpSp>
        <p:nvGrpSpPr>
          <p:cNvPr id="34" name="Group 34"/>
          <p:cNvGrpSpPr/>
          <p:nvPr/>
        </p:nvGrpSpPr>
        <p:grpSpPr>
          <a:xfrm>
            <a:off x="9106438" y="5126600"/>
            <a:ext cx="2057400" cy="380659"/>
            <a:chOff x="0" y="0"/>
            <a:chExt cx="812800" cy="150384"/>
          </a:xfrm>
        </p:grpSpPr>
        <p:sp>
          <p:nvSpPr>
            <p:cNvPr id="35" name="Freeform 35"/>
            <p:cNvSpPr/>
            <p:nvPr/>
          </p:nvSpPr>
          <p:spPr>
            <a:xfrm>
              <a:off x="0" y="0"/>
              <a:ext cx="812800" cy="150384"/>
            </a:xfrm>
            <a:custGeom>
              <a:avLst/>
              <a:gdLst/>
              <a:ahLst/>
              <a:cxnLst/>
              <a:rect l="l" t="t" r="r" b="b"/>
              <a:pathLst>
                <a:path w="812800" h="150384">
                  <a:moveTo>
                    <a:pt x="65225" y="0"/>
                  </a:moveTo>
                  <a:lnTo>
                    <a:pt x="747575" y="0"/>
                  </a:lnTo>
                  <a:cubicBezTo>
                    <a:pt x="783598" y="0"/>
                    <a:pt x="812800" y="29202"/>
                    <a:pt x="812800" y="65225"/>
                  </a:cubicBezTo>
                  <a:lnTo>
                    <a:pt x="812800" y="85159"/>
                  </a:lnTo>
                  <a:cubicBezTo>
                    <a:pt x="812800" y="121182"/>
                    <a:pt x="783598" y="150384"/>
                    <a:pt x="747575" y="150384"/>
                  </a:cubicBezTo>
                  <a:lnTo>
                    <a:pt x="65225" y="150384"/>
                  </a:lnTo>
                  <a:cubicBezTo>
                    <a:pt x="29202" y="150384"/>
                    <a:pt x="0" y="121182"/>
                    <a:pt x="0" y="85159"/>
                  </a:cubicBezTo>
                  <a:lnTo>
                    <a:pt x="0" y="65225"/>
                  </a:lnTo>
                  <a:cubicBezTo>
                    <a:pt x="0" y="29202"/>
                    <a:pt x="29202" y="0"/>
                    <a:pt x="65225" y="0"/>
                  </a:cubicBezTo>
                  <a:close/>
                </a:path>
              </a:pathLst>
            </a:custGeom>
            <a:solidFill>
              <a:srgbClr val="1E7042"/>
            </a:solidFill>
          </p:spPr>
        </p:sp>
        <p:sp>
          <p:nvSpPr>
            <p:cNvPr id="36" name="TextBox 36"/>
            <p:cNvSpPr txBox="1"/>
            <p:nvPr/>
          </p:nvSpPr>
          <p:spPr>
            <a:xfrm>
              <a:off x="0" y="-76200"/>
              <a:ext cx="812800" cy="226584"/>
            </a:xfrm>
            <a:prstGeom prst="rect">
              <a:avLst/>
            </a:prstGeom>
          </p:spPr>
          <p:txBody>
            <a:bodyPr lIns="33867" tIns="33867" rIns="33867" bIns="33867" rtlCol="0" anchor="ctr"/>
            <a:lstStyle/>
            <a:p>
              <a:pPr algn="ctr">
                <a:lnSpc>
                  <a:spcPts val="2239"/>
                </a:lnSpc>
              </a:pPr>
              <a:endParaRPr sz="1200"/>
            </a:p>
          </p:txBody>
        </p:sp>
      </p:grpSp>
      <p:grpSp>
        <p:nvGrpSpPr>
          <p:cNvPr id="37" name="Group 37"/>
          <p:cNvGrpSpPr/>
          <p:nvPr/>
        </p:nvGrpSpPr>
        <p:grpSpPr>
          <a:xfrm>
            <a:off x="9106438" y="2855255"/>
            <a:ext cx="2057400" cy="2554403"/>
            <a:chOff x="0" y="0"/>
            <a:chExt cx="812800" cy="1009147"/>
          </a:xfrm>
        </p:grpSpPr>
        <p:sp>
          <p:nvSpPr>
            <p:cNvPr id="38" name="Freeform 38"/>
            <p:cNvSpPr/>
            <p:nvPr/>
          </p:nvSpPr>
          <p:spPr>
            <a:xfrm>
              <a:off x="0" y="0"/>
              <a:ext cx="812800" cy="1009147"/>
            </a:xfrm>
            <a:custGeom>
              <a:avLst/>
              <a:gdLst/>
              <a:ahLst/>
              <a:cxnLst/>
              <a:rect l="l" t="t" r="r" b="b"/>
              <a:pathLst>
                <a:path w="812800" h="1009147">
                  <a:moveTo>
                    <a:pt x="65225" y="0"/>
                  </a:moveTo>
                  <a:lnTo>
                    <a:pt x="747575" y="0"/>
                  </a:lnTo>
                  <a:cubicBezTo>
                    <a:pt x="783598" y="0"/>
                    <a:pt x="812800" y="29202"/>
                    <a:pt x="812800" y="65225"/>
                  </a:cubicBezTo>
                  <a:lnTo>
                    <a:pt x="812800" y="943922"/>
                  </a:lnTo>
                  <a:cubicBezTo>
                    <a:pt x="812800" y="979945"/>
                    <a:pt x="783598" y="1009147"/>
                    <a:pt x="747575" y="1009147"/>
                  </a:cubicBezTo>
                  <a:lnTo>
                    <a:pt x="65225" y="1009147"/>
                  </a:lnTo>
                  <a:cubicBezTo>
                    <a:pt x="47926" y="1009147"/>
                    <a:pt x="31336" y="1002275"/>
                    <a:pt x="19104" y="990043"/>
                  </a:cubicBezTo>
                  <a:cubicBezTo>
                    <a:pt x="6872" y="977811"/>
                    <a:pt x="0" y="961221"/>
                    <a:pt x="0" y="943922"/>
                  </a:cubicBezTo>
                  <a:lnTo>
                    <a:pt x="0" y="65225"/>
                  </a:lnTo>
                  <a:cubicBezTo>
                    <a:pt x="0" y="29202"/>
                    <a:pt x="29202" y="0"/>
                    <a:pt x="65225" y="0"/>
                  </a:cubicBezTo>
                  <a:close/>
                </a:path>
              </a:pathLst>
            </a:custGeom>
            <a:solidFill>
              <a:srgbClr val="FFFFFF"/>
            </a:solidFill>
          </p:spPr>
        </p:sp>
        <p:sp>
          <p:nvSpPr>
            <p:cNvPr id="39" name="TextBox 39"/>
            <p:cNvSpPr txBox="1"/>
            <p:nvPr/>
          </p:nvSpPr>
          <p:spPr>
            <a:xfrm>
              <a:off x="0" y="-76200"/>
              <a:ext cx="812800" cy="1085347"/>
            </a:xfrm>
            <a:prstGeom prst="rect">
              <a:avLst/>
            </a:prstGeom>
          </p:spPr>
          <p:txBody>
            <a:bodyPr lIns="33867" tIns="33867" rIns="33867" bIns="33867" rtlCol="0" anchor="ctr"/>
            <a:lstStyle/>
            <a:p>
              <a:pPr algn="ctr">
                <a:lnSpc>
                  <a:spcPts val="2239"/>
                </a:lnSpc>
              </a:pPr>
              <a:endParaRPr sz="1200"/>
            </a:p>
          </p:txBody>
        </p:sp>
      </p:grpSp>
      <p:grpSp>
        <p:nvGrpSpPr>
          <p:cNvPr id="40" name="Group 40"/>
          <p:cNvGrpSpPr/>
          <p:nvPr/>
        </p:nvGrpSpPr>
        <p:grpSpPr>
          <a:xfrm>
            <a:off x="9562114" y="2329600"/>
            <a:ext cx="1146049" cy="1146049"/>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7042"/>
            </a:solidFill>
          </p:spPr>
        </p:sp>
        <p:sp>
          <p:nvSpPr>
            <p:cNvPr id="42" name="TextBox 42"/>
            <p:cNvSpPr txBox="1"/>
            <p:nvPr/>
          </p:nvSpPr>
          <p:spPr>
            <a:xfrm>
              <a:off x="76200" y="-57150"/>
              <a:ext cx="660400" cy="793750"/>
            </a:xfrm>
            <a:prstGeom prst="rect">
              <a:avLst/>
            </a:prstGeom>
          </p:spPr>
          <p:txBody>
            <a:bodyPr lIns="33867" tIns="33867" rIns="33867" bIns="33867" rtlCol="0" anchor="ctr"/>
            <a:lstStyle/>
            <a:p>
              <a:pPr algn="ctr">
                <a:lnSpc>
                  <a:spcPts val="3920"/>
                </a:lnSpc>
              </a:pPr>
              <a:r>
                <a:rPr lang="en-US" sz="2800" b="1">
                  <a:solidFill>
                    <a:srgbClr val="FFFFFF"/>
                  </a:solidFill>
                  <a:latin typeface="Telegraf Bold"/>
                  <a:ea typeface="Telegraf Bold"/>
                  <a:cs typeface="Telegraf Bold"/>
                  <a:sym typeface="Telegraf Bold"/>
                </a:rPr>
                <a:t>T</a:t>
              </a:r>
            </a:p>
          </p:txBody>
        </p:sp>
      </p:grpSp>
      <p:sp>
        <p:nvSpPr>
          <p:cNvPr id="43" name="TextBox 43"/>
          <p:cNvSpPr txBox="1"/>
          <p:nvPr/>
        </p:nvSpPr>
        <p:spPr>
          <a:xfrm>
            <a:off x="9481088" y="3816164"/>
            <a:ext cx="1417123" cy="755528"/>
          </a:xfrm>
          <a:prstGeom prst="rect">
            <a:avLst/>
          </a:prstGeom>
        </p:spPr>
        <p:txBody>
          <a:bodyPr lIns="0" tIns="0" rIns="0" bIns="0" rtlCol="0" anchor="t">
            <a:spAutoFit/>
          </a:bodyPr>
          <a:lstStyle/>
          <a:p>
            <a:pPr algn="ctr">
              <a:lnSpc>
                <a:spcPts val="1959"/>
              </a:lnSpc>
            </a:pPr>
            <a:r>
              <a:rPr lang="en-US" sz="1399">
                <a:solidFill>
                  <a:srgbClr val="000000"/>
                </a:solidFill>
                <a:latin typeface="Poppins"/>
                <a:ea typeface="Poppins"/>
                <a:cs typeface="Poppins"/>
                <a:sym typeface="Poppins"/>
              </a:rPr>
              <a:t>Travelife Partner</a:t>
            </a:r>
          </a:p>
          <a:p>
            <a:pPr algn="ctr">
              <a:lnSpc>
                <a:spcPts val="1959"/>
              </a:lnSpc>
            </a:pPr>
            <a:r>
              <a:rPr lang="en-US" sz="1399">
                <a:solidFill>
                  <a:srgbClr val="000000"/>
                </a:solidFill>
                <a:latin typeface="Poppins"/>
                <a:ea typeface="Poppins"/>
                <a:cs typeface="Poppins"/>
                <a:sym typeface="Poppins"/>
              </a:rPr>
              <a:t>No. VN0121</a:t>
            </a:r>
          </a:p>
        </p:txBody>
      </p:sp>
      <p:sp>
        <p:nvSpPr>
          <p:cNvPr id="44" name="Freeform 44"/>
          <p:cNvSpPr/>
          <p:nvPr/>
        </p:nvSpPr>
        <p:spPr>
          <a:xfrm>
            <a:off x="4877183" y="685800"/>
            <a:ext cx="2725307" cy="438320"/>
          </a:xfrm>
          <a:custGeom>
            <a:avLst/>
            <a:gdLst/>
            <a:ahLst/>
            <a:cxnLst/>
            <a:rect l="l" t="t" r="r" b="b"/>
            <a:pathLst>
              <a:path w="4087960" h="657480">
                <a:moveTo>
                  <a:pt x="0" y="0"/>
                </a:moveTo>
                <a:lnTo>
                  <a:pt x="4087960" y="0"/>
                </a:lnTo>
                <a:lnTo>
                  <a:pt x="4087960" y="657480"/>
                </a:lnTo>
                <a:lnTo>
                  <a:pt x="0" y="657480"/>
                </a:lnTo>
                <a:lnTo>
                  <a:pt x="0" y="0"/>
                </a:lnTo>
                <a:close/>
              </a:path>
            </a:pathLst>
          </a:custGeom>
          <a:blipFill>
            <a:blip r:embed="rId4"/>
            <a:stretch>
              <a:fillRect/>
            </a:stretch>
          </a:blipFill>
        </p:spPr>
      </p:sp>
      <p:sp>
        <p:nvSpPr>
          <p:cNvPr id="45" name="TextBox 45"/>
          <p:cNvSpPr txBox="1"/>
          <p:nvPr/>
        </p:nvSpPr>
        <p:spPr>
          <a:xfrm>
            <a:off x="887236" y="1273676"/>
            <a:ext cx="3184263" cy="359073"/>
          </a:xfrm>
          <a:prstGeom prst="rect">
            <a:avLst/>
          </a:prstGeom>
        </p:spPr>
        <p:txBody>
          <a:bodyPr lIns="0" tIns="0" rIns="0" bIns="0" rtlCol="0" anchor="t">
            <a:spAutoFit/>
          </a:bodyPr>
          <a:lstStyle/>
          <a:p>
            <a:pPr algn="ctr">
              <a:lnSpc>
                <a:spcPts val="2827"/>
              </a:lnSpc>
            </a:pPr>
            <a:r>
              <a:rPr lang="en-US" sz="2667" b="1">
                <a:solidFill>
                  <a:srgbClr val="16745E"/>
                </a:solidFill>
                <a:latin typeface="Montserrat Semi-Bold"/>
                <a:ea typeface="Montserrat Semi-Bold"/>
                <a:cs typeface="Montserrat Semi-Bold"/>
                <a:sym typeface="Montserrat Semi-Bold"/>
              </a:rPr>
              <a:t>Our Certificate</a:t>
            </a:r>
          </a:p>
        </p:txBody>
      </p:sp>
      <p:sp>
        <p:nvSpPr>
          <p:cNvPr id="46" name="Freeform 46"/>
          <p:cNvSpPr/>
          <p:nvPr/>
        </p:nvSpPr>
        <p:spPr>
          <a:xfrm>
            <a:off x="1574166" y="2613187"/>
            <a:ext cx="965393" cy="557515"/>
          </a:xfrm>
          <a:custGeom>
            <a:avLst/>
            <a:gdLst/>
            <a:ahLst/>
            <a:cxnLst/>
            <a:rect l="l" t="t" r="r" b="b"/>
            <a:pathLst>
              <a:path w="1448089" h="836272">
                <a:moveTo>
                  <a:pt x="0" y="0"/>
                </a:moveTo>
                <a:lnTo>
                  <a:pt x="1448089" y="0"/>
                </a:lnTo>
                <a:lnTo>
                  <a:pt x="1448089" y="836272"/>
                </a:lnTo>
                <a:lnTo>
                  <a:pt x="0" y="836272"/>
                </a:lnTo>
                <a:lnTo>
                  <a:pt x="0" y="0"/>
                </a:lnTo>
                <a:close/>
              </a:path>
            </a:pathLst>
          </a:custGeom>
          <a:blipFill>
            <a:blip r:embed="rId5"/>
            <a:stretch>
              <a:fillRect/>
            </a:stretch>
          </a:blipFill>
        </p:spPr>
      </p:sp>
      <p:sp>
        <p:nvSpPr>
          <p:cNvPr id="47" name="Freeform 47"/>
          <p:cNvSpPr/>
          <p:nvPr/>
        </p:nvSpPr>
        <p:spPr>
          <a:xfrm>
            <a:off x="4500489" y="2634548"/>
            <a:ext cx="498623" cy="536154"/>
          </a:xfrm>
          <a:custGeom>
            <a:avLst/>
            <a:gdLst/>
            <a:ahLst/>
            <a:cxnLst/>
            <a:rect l="l" t="t" r="r" b="b"/>
            <a:pathLst>
              <a:path w="747935" h="804231">
                <a:moveTo>
                  <a:pt x="0" y="0"/>
                </a:moveTo>
                <a:lnTo>
                  <a:pt x="747934" y="0"/>
                </a:lnTo>
                <a:lnTo>
                  <a:pt x="747934" y="804231"/>
                </a:lnTo>
                <a:lnTo>
                  <a:pt x="0" y="8042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TextBox 48"/>
          <p:cNvSpPr txBox="1"/>
          <p:nvPr/>
        </p:nvSpPr>
        <p:spPr>
          <a:xfrm>
            <a:off x="1476970" y="6167331"/>
            <a:ext cx="1446135" cy="163891"/>
          </a:xfrm>
          <a:prstGeom prst="rect">
            <a:avLst/>
          </a:prstGeom>
        </p:spPr>
        <p:txBody>
          <a:bodyPr lIns="0" tIns="0" rIns="0" bIns="0" rtlCol="0" anchor="t">
            <a:spAutoFit/>
          </a:bodyPr>
          <a:lstStyle/>
          <a:p>
            <a:pPr>
              <a:lnSpc>
                <a:spcPts val="1400"/>
              </a:lnSpc>
              <a:spcBef>
                <a:spcPct val="0"/>
              </a:spcBef>
            </a:pPr>
            <a:r>
              <a:rPr lang="en-US" sz="1000">
                <a:solidFill>
                  <a:srgbClr val="0D0A1E"/>
                </a:solidFill>
                <a:latin typeface="Telegraf"/>
                <a:ea typeface="Telegraf"/>
                <a:cs typeface="Telegraf"/>
                <a:sym typeface="Telegraf"/>
              </a:rPr>
              <a:t>threeland.com</a:t>
            </a:r>
          </a:p>
        </p:txBody>
      </p:sp>
      <p:sp>
        <p:nvSpPr>
          <p:cNvPr id="49" name="AutoShape 49"/>
          <p:cNvSpPr/>
          <p:nvPr/>
        </p:nvSpPr>
        <p:spPr>
          <a:xfrm>
            <a:off x="1386507" y="6172200"/>
            <a:ext cx="0" cy="211665"/>
          </a:xfrm>
          <a:prstGeom prst="line">
            <a:avLst/>
          </a:prstGeom>
          <a:ln w="38100" cap="flat">
            <a:solidFill>
              <a:srgbClr val="1E4799"/>
            </a:solidFill>
            <a:prstDash val="solid"/>
            <a:headEnd type="none" w="sm" len="sm"/>
            <a:tailEnd type="none" w="sm" len="sm"/>
          </a:ln>
        </p:spPr>
      </p:sp>
      <p:sp>
        <p:nvSpPr>
          <p:cNvPr id="50" name="AutoShape 50"/>
          <p:cNvSpPr/>
          <p:nvPr/>
        </p:nvSpPr>
        <p:spPr>
          <a:xfrm>
            <a:off x="2923105" y="6275281"/>
            <a:ext cx="8149379" cy="0"/>
          </a:xfrm>
          <a:prstGeom prst="line">
            <a:avLst/>
          </a:prstGeom>
          <a:ln w="9525" cap="flat">
            <a:solidFill>
              <a:srgbClr val="000000"/>
            </a:solidFill>
            <a:prstDash val="solid"/>
            <a:headEnd type="none" w="sm" len="sm"/>
            <a:tailEnd type="none" w="sm" len="sm"/>
          </a:ln>
        </p:spPr>
      </p:sp>
      <p:sp>
        <p:nvSpPr>
          <p:cNvPr id="51" name="TextBox 51"/>
          <p:cNvSpPr txBox="1"/>
          <p:nvPr/>
        </p:nvSpPr>
        <p:spPr>
          <a:xfrm>
            <a:off x="1119517" y="6166484"/>
            <a:ext cx="254291" cy="152286"/>
          </a:xfrm>
          <a:prstGeom prst="rect">
            <a:avLst/>
          </a:prstGeom>
        </p:spPr>
        <p:txBody>
          <a:bodyPr lIns="0" tIns="0" rIns="0" bIns="0" rtlCol="0" anchor="t">
            <a:spAutoFit/>
          </a:bodyPr>
          <a:lstStyle/>
          <a:p>
            <a:pPr algn="ctr">
              <a:lnSpc>
                <a:spcPts val="1307"/>
              </a:lnSpc>
              <a:spcBef>
                <a:spcPct val="0"/>
              </a:spcBef>
            </a:pPr>
            <a:r>
              <a:rPr lang="en-US" sz="933" b="1">
                <a:solidFill>
                  <a:srgbClr val="0D0A1E"/>
                </a:solidFill>
                <a:latin typeface="Telegraf Bold"/>
                <a:ea typeface="Telegraf Bold"/>
                <a:cs typeface="Telegraf Bold"/>
                <a:sym typeface="Telegraf Bold"/>
              </a:rPr>
              <a:t>03</a:t>
            </a:r>
          </a:p>
        </p:txBody>
      </p:sp>
      <p:sp>
        <p:nvSpPr>
          <p:cNvPr id="52" name="Freeform 52"/>
          <p:cNvSpPr/>
          <p:nvPr/>
        </p:nvSpPr>
        <p:spPr>
          <a:xfrm>
            <a:off x="7160997" y="2569266"/>
            <a:ext cx="629295" cy="629295"/>
          </a:xfrm>
          <a:custGeom>
            <a:avLst/>
            <a:gdLst/>
            <a:ahLst/>
            <a:cxnLst/>
            <a:rect l="l" t="t" r="r" b="b"/>
            <a:pathLst>
              <a:path w="943942" h="943942">
                <a:moveTo>
                  <a:pt x="0" y="0"/>
                </a:moveTo>
                <a:lnTo>
                  <a:pt x="943943" y="0"/>
                </a:lnTo>
                <a:lnTo>
                  <a:pt x="943943" y="943943"/>
                </a:lnTo>
                <a:lnTo>
                  <a:pt x="0" y="9439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3" name="Freeform 53"/>
          <p:cNvSpPr/>
          <p:nvPr/>
        </p:nvSpPr>
        <p:spPr>
          <a:xfrm>
            <a:off x="9622409" y="2703301"/>
            <a:ext cx="1025459" cy="398647"/>
          </a:xfrm>
          <a:custGeom>
            <a:avLst/>
            <a:gdLst/>
            <a:ahLst/>
            <a:cxnLst/>
            <a:rect l="l" t="t" r="r" b="b"/>
            <a:pathLst>
              <a:path w="1538188" h="597971">
                <a:moveTo>
                  <a:pt x="0" y="0"/>
                </a:moveTo>
                <a:lnTo>
                  <a:pt x="1538188" y="0"/>
                </a:lnTo>
                <a:lnTo>
                  <a:pt x="1538188" y="597971"/>
                </a:lnTo>
                <a:lnTo>
                  <a:pt x="0" y="597971"/>
                </a:lnTo>
                <a:lnTo>
                  <a:pt x="0" y="0"/>
                </a:lnTo>
                <a:close/>
              </a:path>
            </a:pathLst>
          </a:custGeom>
          <a:blipFill>
            <a:blip r:embed="rId10"/>
            <a:stretch>
              <a:fillRect/>
            </a:stretch>
          </a:blipFill>
        </p:spPr>
      </p:sp>
      <p:sp>
        <p:nvSpPr>
          <p:cNvPr id="54" name="Freeform 54"/>
          <p:cNvSpPr/>
          <p:nvPr/>
        </p:nvSpPr>
        <p:spPr>
          <a:xfrm>
            <a:off x="-2498794" y="2453757"/>
            <a:ext cx="5667982" cy="3508406"/>
          </a:xfrm>
          <a:custGeom>
            <a:avLst/>
            <a:gdLst/>
            <a:ahLst/>
            <a:cxnLst/>
            <a:rect l="l" t="t" r="r" b="b"/>
            <a:pathLst>
              <a:path w="8501973" h="5262609">
                <a:moveTo>
                  <a:pt x="0" y="0"/>
                </a:moveTo>
                <a:lnTo>
                  <a:pt x="8501973" y="0"/>
                </a:lnTo>
                <a:lnTo>
                  <a:pt x="8501973" y="5262609"/>
                </a:lnTo>
                <a:lnTo>
                  <a:pt x="0" y="5262609"/>
                </a:lnTo>
                <a:lnTo>
                  <a:pt x="0" y="0"/>
                </a:lnTo>
                <a:close/>
              </a:path>
            </a:pathLst>
          </a:custGeom>
          <a:blipFill>
            <a:blip r:embed="rId11">
              <a:alphaModFix amt="14000"/>
            </a:blip>
            <a:stretch>
              <a:fillRect r="-285319"/>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r>
              <a:rPr lang="en-US" dirty="0"/>
              <a:t>3</a:t>
            </a:r>
            <a:endParaRPr dirty="0"/>
          </a:p>
        </p:txBody>
      </p:sp>
      <p:pic>
        <p:nvPicPr>
          <p:cNvPr id="1027" name="Picture 3" descr="D:\Tung documents\threeland_profile\Logo\grayline_withregisterdmark[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1155" y="3016691"/>
            <a:ext cx="1858669"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3886199" y="1143000"/>
            <a:ext cx="7142019" cy="1352717"/>
          </a:xfrm>
          <a:prstGeom prst="wedgeRoundRectCallout">
            <a:avLst>
              <a:gd name="adj1" fmla="val -56605"/>
              <a:gd name="adj2" fmla="val 3780"/>
              <a:gd name="adj3" fmla="val 16667"/>
            </a:avLst>
          </a:prstGeom>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marL="214313" indent="-214313" algn="just">
              <a:buFont typeface="Wingdings" pitchFamily="2" charset="2"/>
              <a:buChar char="Ø"/>
            </a:pPr>
            <a:r>
              <a:rPr lang="en-GB" sz="1400" dirty="0">
                <a:solidFill>
                  <a:schemeClr val="bg1"/>
                </a:solidFill>
                <a:latin typeface="Arial" panose="020B0604020202020204" pitchFamily="34" charset="0"/>
                <a:cs typeface="Arial" panose="020B0604020202020204" pitchFamily="34" charset="0"/>
              </a:rPr>
              <a:t>Our Primary Brand, mainly on tour packages </a:t>
            </a:r>
          </a:p>
          <a:p>
            <a:pPr marL="214313" indent="-214313" algn="just">
              <a:buFont typeface="Wingdings" pitchFamily="2" charset="2"/>
              <a:buChar char="Ø"/>
            </a:pPr>
            <a:r>
              <a:rPr lang="en-GB" sz="1400" b="1" dirty="0">
                <a:solidFill>
                  <a:schemeClr val="bg1"/>
                </a:solidFill>
                <a:latin typeface="Arial" panose="020B0604020202020204" pitchFamily="34" charset="0"/>
                <a:cs typeface="Arial" panose="020B0604020202020204" pitchFamily="34" charset="0"/>
              </a:rPr>
              <a:t>Our Clients: </a:t>
            </a:r>
            <a:r>
              <a:rPr lang="en-US" sz="1400" dirty="0">
                <a:solidFill>
                  <a:schemeClr val="bg1"/>
                </a:solidFill>
                <a:latin typeface="Arial" panose="020B0604020202020204" pitchFamily="34" charset="0"/>
                <a:cs typeface="Arial" panose="020B0604020202020204" pitchFamily="34" charset="0"/>
              </a:rPr>
              <a:t>FIT, Families, Groups ( ad hoc and set departures ), Corporate/MICE.</a:t>
            </a:r>
          </a:p>
          <a:p>
            <a:pPr marL="214313" indent="-214313" algn="just">
              <a:buFont typeface="Wingdings" pitchFamily="2" charset="2"/>
              <a:buChar char="Ø"/>
            </a:pPr>
            <a:r>
              <a:rPr lang="en-GB" sz="1400" b="1" dirty="0">
                <a:solidFill>
                  <a:schemeClr val="bg1"/>
                </a:solidFill>
                <a:latin typeface="Arial" panose="020B0604020202020204" pitchFamily="34" charset="0"/>
                <a:cs typeface="Arial" panose="020B0604020202020204" pitchFamily="34" charset="0"/>
              </a:rPr>
              <a:t>Product Range: </a:t>
            </a:r>
            <a:r>
              <a:rPr lang="en-US" sz="1400" dirty="0">
                <a:solidFill>
                  <a:schemeClr val="bg1"/>
                </a:solidFill>
                <a:latin typeface="Arial" panose="020B0604020202020204" pitchFamily="34" charset="0"/>
                <a:cs typeface="Arial" panose="020B0604020202020204" pitchFamily="34" charset="0"/>
              </a:rPr>
              <a:t>Classic, Adventure, Family holidays, MICE, School tour, Wellness tour, Customized tour</a:t>
            </a:r>
          </a:p>
          <a:p>
            <a:pPr marL="214313" indent="-214313" algn="just">
              <a:buFont typeface="Wingdings" pitchFamily="2" charset="2"/>
              <a:buChar char="Ø"/>
            </a:pPr>
            <a:r>
              <a:rPr lang="en-US" sz="1400" b="1" dirty="0">
                <a:solidFill>
                  <a:schemeClr val="bg1"/>
                </a:solidFill>
                <a:latin typeface="Arial" panose="020B0604020202020204" pitchFamily="34" charset="0"/>
                <a:cs typeface="Arial" panose="020B0604020202020204" pitchFamily="34" charset="0"/>
              </a:rPr>
              <a:t>White-labelling: </a:t>
            </a:r>
            <a:r>
              <a:rPr lang="en-US" sz="1400" dirty="0">
                <a:solidFill>
                  <a:schemeClr val="bg1"/>
                </a:solidFill>
                <a:latin typeface="Arial" panose="020B0604020202020204" pitchFamily="34" charset="0"/>
                <a:cs typeface="Arial" panose="020B0604020202020204" pitchFamily="34" charset="0"/>
              </a:rPr>
              <a:t>we operate tours under your brands</a:t>
            </a:r>
          </a:p>
        </p:txBody>
      </p:sp>
      <p:sp>
        <p:nvSpPr>
          <p:cNvPr id="9" name="Rounded Rectangular Callout 8"/>
          <p:cNvSpPr/>
          <p:nvPr/>
        </p:nvSpPr>
        <p:spPr>
          <a:xfrm>
            <a:off x="702424" y="2849696"/>
            <a:ext cx="7637141" cy="1657307"/>
          </a:xfrm>
          <a:prstGeom prst="wedgeRoundRectCallout">
            <a:avLst>
              <a:gd name="adj1" fmla="val 58479"/>
              <a:gd name="adj2" fmla="val -16566"/>
              <a:gd name="adj3" fmla="val 16667"/>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45244" indent="-214313" algn="just">
              <a:buFont typeface="Wingdings" pitchFamily="2" charset="2"/>
              <a:buChar char="Ø"/>
            </a:pPr>
            <a:r>
              <a:rPr lang="en-GB" sz="1400" dirty="0">
                <a:solidFill>
                  <a:schemeClr val="bg1"/>
                </a:solidFill>
                <a:latin typeface="Arial" panose="020B0604020202020204" pitchFamily="34" charset="0"/>
                <a:cs typeface="Arial" panose="020B0604020202020204" pitchFamily="34" charset="0"/>
              </a:rPr>
              <a:t>A Master Licensee of Gray Line Worldwide, mainly on day trips, activities, shore excursions and transfers</a:t>
            </a:r>
          </a:p>
          <a:p>
            <a:pPr marL="214313" indent="-214313" algn="just">
              <a:buFont typeface="Wingdings" pitchFamily="2" charset="2"/>
              <a:buChar char="Ø"/>
            </a:pPr>
            <a:r>
              <a:rPr lang="en-GB" sz="1400" b="1" dirty="0">
                <a:solidFill>
                  <a:schemeClr val="bg1"/>
                </a:solidFill>
                <a:latin typeface="Arial" panose="020B0604020202020204" pitchFamily="34" charset="0"/>
                <a:cs typeface="Arial" panose="020B0604020202020204" pitchFamily="34" charset="0"/>
              </a:rPr>
              <a:t>Product Range</a:t>
            </a:r>
            <a:r>
              <a:rPr lang="en-GB" sz="1400" dirty="0">
                <a:solidFill>
                  <a:schemeClr val="bg1"/>
                </a:solidFill>
                <a:latin typeface="Arial" panose="020B0604020202020204" pitchFamily="34" charset="0"/>
                <a:cs typeface="Arial" panose="020B0604020202020204" pitchFamily="34" charset="0"/>
              </a:rPr>
              <a:t>: Shore excursion, Day trips, Airport transfer, Limousine service, VIP greetings and meeting, Visa fast track service</a:t>
            </a:r>
          </a:p>
          <a:p>
            <a:pPr marL="214313" indent="-214313">
              <a:buFont typeface="Wingdings" pitchFamily="2" charset="2"/>
              <a:buChar char="Ø"/>
            </a:pPr>
            <a:r>
              <a:rPr lang="en-US" sz="1400" b="1" dirty="0">
                <a:solidFill>
                  <a:schemeClr val="bg1"/>
                </a:solidFill>
                <a:latin typeface="Arial" panose="020B0604020202020204" pitchFamily="34" charset="0"/>
                <a:cs typeface="Arial" panose="020B0604020202020204" pitchFamily="34" charset="0"/>
              </a:rPr>
              <a:t>Local Suppliers for well-known OTAs: </a:t>
            </a:r>
            <a:r>
              <a:rPr lang="en-US" sz="1400" dirty="0">
                <a:solidFill>
                  <a:schemeClr val="bg1"/>
                </a:solidFill>
                <a:latin typeface="Arial" panose="020B0604020202020204" pitchFamily="34" charset="0"/>
                <a:cs typeface="Arial" panose="020B0604020202020204" pitchFamily="34" charset="0"/>
              </a:rPr>
              <a:t>Expedia, </a:t>
            </a:r>
            <a:r>
              <a:rPr lang="en-US" sz="1400" dirty="0" err="1">
                <a:solidFill>
                  <a:schemeClr val="bg1"/>
                </a:solidFill>
                <a:latin typeface="Arial" panose="020B0604020202020204" pitchFamily="34" charset="0"/>
                <a:cs typeface="Arial" panose="020B0604020202020204" pitchFamily="34" charset="0"/>
              </a:rPr>
              <a:t>Viator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Getyourguide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Ctrip</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Rideways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Qnar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Tuniu</a:t>
            </a:r>
            <a:endParaRPr lang="en-US" sz="1400" dirty="0">
              <a:solidFill>
                <a:schemeClr val="bg1"/>
              </a:solidFill>
              <a:latin typeface="Arial" panose="020B0604020202020204" pitchFamily="34" charset="0"/>
              <a:cs typeface="Arial" panose="020B0604020202020204" pitchFamily="34" charset="0"/>
            </a:endParaRPr>
          </a:p>
          <a:p>
            <a:pPr marL="214313" indent="-214313" algn="just">
              <a:buFont typeface="Wingdings" pitchFamily="2" charset="2"/>
              <a:buChar char="Ø"/>
            </a:pPr>
            <a:endParaRPr lang="en-GB" sz="1400" dirty="0">
              <a:solidFill>
                <a:schemeClr val="bg1"/>
              </a:solidFill>
              <a:latin typeface="Arial" panose="020B0604020202020204" pitchFamily="34" charset="0"/>
              <a:cs typeface="Arial" panose="020B0604020202020204" pitchFamily="34" charset="0"/>
            </a:endParaRPr>
          </a:p>
        </p:txBody>
      </p:sp>
      <p:sp>
        <p:nvSpPr>
          <p:cNvPr id="8" name="Rounded Rectangular Callout 7"/>
          <p:cNvSpPr/>
          <p:nvPr/>
        </p:nvSpPr>
        <p:spPr>
          <a:xfrm>
            <a:off x="3886199" y="4860983"/>
            <a:ext cx="7142019" cy="1250832"/>
          </a:xfrm>
          <a:prstGeom prst="wedgeRoundRectCallout">
            <a:avLst>
              <a:gd name="adj1" fmla="val -56498"/>
              <a:gd name="adj2" fmla="val 4903"/>
              <a:gd name="adj3" fmla="val 16667"/>
            </a:avLst>
          </a:prstGeom>
          <a:solidFill>
            <a:schemeClr val="accent6">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marL="285750" indent="-285750">
              <a:buFont typeface="Wingdings" panose="05000000000000000000" pitchFamily="2" charset="2"/>
              <a:buChar char="Ø"/>
            </a:pPr>
            <a:r>
              <a:rPr lang="en-GB" sz="1400" dirty="0">
                <a:solidFill>
                  <a:schemeClr val="bg1"/>
                </a:solidFill>
                <a:latin typeface="Arial" panose="020B0604020202020204" pitchFamily="34" charset="0"/>
                <a:cs typeface="Arial" panose="020B0604020202020204" pitchFamily="34" charset="0"/>
              </a:rPr>
              <a:t>A division / sub franchisee of Gray Line Worldwide, mainly on cruising service.</a:t>
            </a:r>
          </a:p>
          <a:p>
            <a:pPr marL="285750" indent="-285750">
              <a:buFont typeface="Wingdings" panose="05000000000000000000" pitchFamily="2" charset="2"/>
              <a:buChar char="Ø"/>
            </a:pPr>
            <a:r>
              <a:rPr lang="en-GB" sz="1400" b="1" dirty="0">
                <a:solidFill>
                  <a:schemeClr val="bg1"/>
                </a:solidFill>
                <a:latin typeface="Arial" panose="020B0604020202020204" pitchFamily="34" charset="0"/>
                <a:cs typeface="Arial" panose="020B0604020202020204" pitchFamily="34" charset="0"/>
              </a:rPr>
              <a:t>Capacity</a:t>
            </a:r>
            <a:r>
              <a:rPr lang="en-GB" sz="1400" dirty="0">
                <a:solidFill>
                  <a:schemeClr val="bg1"/>
                </a:solidFill>
                <a:latin typeface="Arial" panose="020B0604020202020204" pitchFamily="34" charset="0"/>
                <a:cs typeface="Arial" panose="020B0604020202020204" pitchFamily="34" charset="0"/>
              </a:rPr>
              <a:t>: cruise with capacity of 14 cabins. </a:t>
            </a:r>
          </a:p>
          <a:p>
            <a:pPr marL="285750" indent="-285750">
              <a:buFont typeface="Wingdings" panose="05000000000000000000" pitchFamily="2" charset="2"/>
              <a:buChar char="Ø"/>
            </a:pPr>
            <a:r>
              <a:rPr lang="en-GB" sz="1400" b="1" dirty="0">
                <a:solidFill>
                  <a:schemeClr val="bg1"/>
                </a:solidFill>
                <a:latin typeface="Arial" panose="020B0604020202020204" pitchFamily="34" charset="0"/>
                <a:cs typeface="Arial" panose="020B0604020202020204" pitchFamily="34" charset="0"/>
              </a:rPr>
              <a:t>Product range: </a:t>
            </a:r>
            <a:r>
              <a:rPr lang="en-GB" sz="1400" dirty="0">
                <a:solidFill>
                  <a:schemeClr val="bg1"/>
                </a:solidFill>
                <a:latin typeface="Arial" panose="020B0604020202020204" pitchFamily="34" charset="0"/>
                <a:cs typeface="Arial" panose="020B0604020202020204" pitchFamily="34" charset="0"/>
              </a:rPr>
              <a:t>Cruise service, MICE and Incentives</a:t>
            </a:r>
          </a:p>
          <a:p>
            <a:pPr marL="285750" indent="-285750">
              <a:buFont typeface="Wingdings" panose="05000000000000000000" pitchFamily="2" charset="2"/>
              <a:buChar char="Ø"/>
            </a:pPr>
            <a:r>
              <a:rPr lang="en-GB" sz="1400" b="1" dirty="0">
                <a:solidFill>
                  <a:schemeClr val="bg1"/>
                </a:solidFill>
                <a:latin typeface="Arial" panose="020B0604020202020204" pitchFamily="34" charset="0"/>
                <a:cs typeface="Arial" panose="020B0604020202020204" pitchFamily="34" charset="0"/>
              </a:rPr>
              <a:t>Partner name</a:t>
            </a:r>
            <a:r>
              <a:rPr lang="en-GB" sz="1400" dirty="0">
                <a:solidFill>
                  <a:schemeClr val="bg1"/>
                </a:solidFill>
                <a:latin typeface="Arial" panose="020B0604020202020204" pitchFamily="34" charset="0"/>
                <a:cs typeface="Arial" panose="020B0604020202020204" pitchFamily="34" charset="0"/>
              </a:rPr>
              <a:t>: Agoda, Booking.com, Expedia, Hotelbeds, DOTW, Ctrip</a:t>
            </a:r>
          </a:p>
          <a:p>
            <a:endParaRPr lang="en-GB" sz="1400" dirty="0">
              <a:solidFill>
                <a:schemeClr val="bg1"/>
              </a:solidFill>
              <a:latin typeface="Arial" panose="020B0604020202020204" pitchFamily="34" charset="0"/>
              <a:cs typeface="Arial" panose="020B0604020202020204" pitchFamily="34" charset="0"/>
            </a:endParaRPr>
          </a:p>
        </p:txBody>
      </p:sp>
      <p:pic>
        <p:nvPicPr>
          <p:cNvPr id="10" name="Picture 9" descr="Gray_Line_Cruise.png"/>
          <p:cNvPicPr>
            <a:picLocks noChangeAspect="1"/>
          </p:cNvPicPr>
          <p:nvPr/>
        </p:nvPicPr>
        <p:blipFill>
          <a:blip r:embed="rId4" cstate="print"/>
          <a:stretch>
            <a:fillRect/>
          </a:stretch>
        </p:blipFill>
        <p:spPr>
          <a:xfrm>
            <a:off x="1104208" y="4932365"/>
            <a:ext cx="2164290" cy="1165902"/>
          </a:xfrm>
          <a:prstGeom prst="rect">
            <a:avLst/>
          </a:prstGeom>
        </p:spPr>
      </p:pic>
      <p:sp>
        <p:nvSpPr>
          <p:cNvPr id="11" name="Rectangle 10"/>
          <p:cNvSpPr/>
          <p:nvPr/>
        </p:nvSpPr>
        <p:spPr>
          <a:xfrm>
            <a:off x="1" y="246229"/>
            <a:ext cx="1817716" cy="3316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Arial Black" panose="020B0A04020102020204" pitchFamily="34" charset="0"/>
              </a:rPr>
              <a:t>OUR PORTFOLIO </a:t>
            </a:r>
          </a:p>
        </p:txBody>
      </p:sp>
      <p:sp>
        <p:nvSpPr>
          <p:cNvPr id="13"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4" name="object 9"/>
          <p:cNvSpPr>
            <a:spLocks noChangeArrowheads="1"/>
          </p:cNvSpPr>
          <p:nvPr/>
        </p:nvSpPr>
        <p:spPr bwMode="auto">
          <a:xfrm rot="5400000">
            <a:off x="-99219" y="724616"/>
            <a:ext cx="963613" cy="76517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15" name="Picture 2" descr="http://static.tumblr.com/f45faab49321958bb661be2e69124337/gltbmdt/p3amp94ag/tumblr_static_logo_threeland_28110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994" y="1461344"/>
            <a:ext cx="3158650" cy="50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05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73" y="76200"/>
            <a:ext cx="4010736" cy="304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Arial Black" panose="020B0A04020102020204" pitchFamily="34" charset="0"/>
              </a:rPr>
              <a:t>OUR PROPERTIES - PU LUONG RETREAT</a:t>
            </a:r>
          </a:p>
        </p:txBody>
      </p:sp>
      <p:sp>
        <p:nvSpPr>
          <p:cNvPr id="2" name="Rectangle 1"/>
          <p:cNvSpPr/>
          <p:nvPr/>
        </p:nvSpPr>
        <p:spPr>
          <a:xfrm>
            <a:off x="439487" y="2178698"/>
            <a:ext cx="3581400" cy="4072910"/>
          </a:xfrm>
          <a:prstGeom prst="rect">
            <a:avLst/>
          </a:prstGeom>
          <a:solidFill>
            <a:schemeClr val="accent6">
              <a:lumMod val="75000"/>
            </a:schemeClr>
          </a:solidFill>
        </p:spPr>
        <p:txBody>
          <a:bodyPr wrap="square">
            <a:spAutoFit/>
          </a:bodyPr>
          <a:lstStyle/>
          <a:p>
            <a:r>
              <a:rPr lang="en-US" b="1" i="1" dirty="0">
                <a:solidFill>
                  <a:schemeClr val="bg1"/>
                </a:solidFill>
                <a:ea typeface="Arial" panose="020B0604020202020204" pitchFamily="34" charset="0"/>
                <a:cs typeface="Arial" panose="020B0604020202020204" pitchFamily="34" charset="0"/>
              </a:rPr>
              <a:t>Highlights:</a:t>
            </a:r>
          </a:p>
          <a:p>
            <a:endParaRPr lang="en-US" dirty="0">
              <a:solidFill>
                <a:schemeClr val="bg1"/>
              </a:solidFill>
              <a:ea typeface="Calibri" panose="020F0502020204030204" pitchFamily="34" charset="0"/>
              <a:cs typeface="Arial" panose="020B0604020202020204" pitchFamily="34" charset="0"/>
            </a:endParaRPr>
          </a:p>
          <a:p>
            <a:pPr>
              <a:lnSpc>
                <a:spcPts val="250"/>
              </a:lnSpc>
            </a:pPr>
            <a:r>
              <a:rPr lang="en-US" dirty="0">
                <a:solidFill>
                  <a:schemeClr val="bg1"/>
                </a:solidFill>
                <a:ea typeface="Times New Roman" panose="02020603050405020304" pitchFamily="18" charset="0"/>
                <a:cs typeface="Arial" panose="020B0604020202020204" pitchFamily="34" charset="0"/>
              </a:rPr>
              <a:t> </a:t>
            </a:r>
            <a:endParaRPr lang="en-US" dirty="0">
              <a:solidFill>
                <a:schemeClr val="bg1"/>
              </a:solidFill>
              <a:ea typeface="Calibri" panose="020F0502020204030204" pitchFamily="34" charset="0"/>
              <a:cs typeface="Arial" panose="020B0604020202020204" pitchFamily="34" charset="0"/>
            </a:endParaRPr>
          </a:p>
          <a:p>
            <a:pPr marL="342900" indent="-342900">
              <a:buFont typeface="Symbol" panose="05050102010706020507" pitchFamily="18" charset="2"/>
              <a:buChar char="-"/>
              <a:tabLst>
                <a:tab pos="241300" algn="l"/>
              </a:tabLst>
            </a:pPr>
            <a:r>
              <a:rPr lang="en-US" i="1" dirty="0">
                <a:solidFill>
                  <a:schemeClr val="bg1"/>
                </a:solidFill>
                <a:ea typeface="Arial" panose="020B0604020202020204" pitchFamily="34" charset="0"/>
                <a:cs typeface="Arial" panose="020B0604020202020204" pitchFamily="34" charset="0"/>
              </a:rPr>
              <a:t>30 boutique bungalows with panoramic valley view.</a:t>
            </a:r>
          </a:p>
          <a:p>
            <a:pPr marL="342900" marR="0" lvl="0" indent="-342900">
              <a:spcBef>
                <a:spcPts val="0"/>
              </a:spcBef>
              <a:spcAft>
                <a:spcPts val="0"/>
              </a:spcAft>
              <a:buFont typeface="Symbol" panose="05050102010706020507" pitchFamily="18" charset="2"/>
              <a:buChar char="-"/>
              <a:tabLst>
                <a:tab pos="241300" algn="l"/>
              </a:tabLst>
            </a:pPr>
            <a:r>
              <a:rPr lang="en-US" i="1" dirty="0">
                <a:solidFill>
                  <a:schemeClr val="bg1"/>
                </a:solidFill>
                <a:ea typeface="Arial" panose="020B0604020202020204" pitchFamily="34" charset="0"/>
                <a:cs typeface="Arial" panose="020B0604020202020204" pitchFamily="34" charset="0"/>
              </a:rPr>
              <a:t>A "microcosm" of Northern Vietnam</a:t>
            </a:r>
            <a:endParaRPr lang="en-US" dirty="0">
              <a:solidFill>
                <a:schemeClr val="bg1"/>
              </a:solidFill>
              <a:ea typeface="Calibri" panose="020F0502020204030204" pitchFamily="34" charset="0"/>
              <a:cs typeface="Arial" panose="020B0604020202020204" pitchFamily="34" charset="0"/>
            </a:endParaRPr>
          </a:p>
          <a:p>
            <a:pPr>
              <a:lnSpc>
                <a:spcPts val="60"/>
              </a:lnSpc>
            </a:pPr>
            <a:r>
              <a:rPr lang="en-US" i="1" dirty="0">
                <a:solidFill>
                  <a:schemeClr val="bg1"/>
                </a:solidFill>
                <a:ea typeface="Arial" panose="020B0604020202020204" pitchFamily="34" charset="0"/>
                <a:cs typeface="Arial" panose="020B0604020202020204" pitchFamily="34" charset="0"/>
              </a:rPr>
              <a:t> </a:t>
            </a:r>
            <a:endParaRPr lang="en-US" dirty="0">
              <a:solidFill>
                <a:schemeClr val="bg1"/>
              </a:solidFill>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41300" algn="l"/>
              </a:tabLst>
            </a:pPr>
            <a:r>
              <a:rPr lang="en-US" i="1" dirty="0">
                <a:solidFill>
                  <a:schemeClr val="bg1"/>
                </a:solidFill>
                <a:ea typeface="Arial" panose="020B0604020202020204" pitchFamily="34" charset="0"/>
                <a:cs typeface="Arial" panose="020B0604020202020204" pitchFamily="34" charset="0"/>
              </a:rPr>
              <a:t>Breathtaking mountainous view</a:t>
            </a:r>
            <a:endParaRPr lang="en-US" dirty="0">
              <a:solidFill>
                <a:schemeClr val="bg1"/>
              </a:solidFill>
              <a:ea typeface="Calibri" panose="020F0502020204030204" pitchFamily="34" charset="0"/>
              <a:cs typeface="Arial" panose="020B0604020202020204" pitchFamily="34" charset="0"/>
            </a:endParaRPr>
          </a:p>
          <a:p>
            <a:pPr>
              <a:lnSpc>
                <a:spcPts val="60"/>
              </a:lnSpc>
            </a:pPr>
            <a:r>
              <a:rPr lang="en-US" i="1" dirty="0">
                <a:solidFill>
                  <a:schemeClr val="bg1"/>
                </a:solidFill>
                <a:ea typeface="Arial" panose="020B0604020202020204" pitchFamily="34" charset="0"/>
                <a:cs typeface="Arial" panose="020B0604020202020204" pitchFamily="34" charset="0"/>
              </a:rPr>
              <a:t> </a:t>
            </a:r>
            <a:endParaRPr lang="en-US" dirty="0">
              <a:solidFill>
                <a:schemeClr val="bg1"/>
              </a:solidFill>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41300" algn="l"/>
              </a:tabLst>
            </a:pPr>
            <a:r>
              <a:rPr lang="en-US" i="1" dirty="0">
                <a:solidFill>
                  <a:schemeClr val="bg1"/>
                </a:solidFill>
                <a:ea typeface="Arial" panose="020B0604020202020204" pitchFamily="34" charset="0"/>
                <a:cs typeface="Arial" panose="020B0604020202020204" pitchFamily="34" charset="0"/>
              </a:rPr>
              <a:t>Boutique living - Authentic life style</a:t>
            </a:r>
            <a:endParaRPr lang="en-US" dirty="0">
              <a:solidFill>
                <a:schemeClr val="bg1"/>
              </a:solidFill>
              <a:ea typeface="Calibri" panose="020F0502020204030204" pitchFamily="34" charset="0"/>
              <a:cs typeface="Arial" panose="020B0604020202020204" pitchFamily="34" charset="0"/>
            </a:endParaRPr>
          </a:p>
          <a:p>
            <a:pPr>
              <a:lnSpc>
                <a:spcPts val="60"/>
              </a:lnSpc>
            </a:pPr>
            <a:r>
              <a:rPr lang="en-US" i="1" dirty="0">
                <a:solidFill>
                  <a:schemeClr val="bg1"/>
                </a:solidFill>
                <a:ea typeface="Arial" panose="020B0604020202020204" pitchFamily="34" charset="0"/>
                <a:cs typeface="Arial" panose="020B0604020202020204" pitchFamily="34" charset="0"/>
              </a:rPr>
              <a:t> </a:t>
            </a:r>
            <a:endParaRPr lang="en-US" dirty="0">
              <a:solidFill>
                <a:schemeClr val="bg1"/>
              </a:solidFill>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41300" algn="l"/>
              </a:tabLst>
            </a:pPr>
            <a:r>
              <a:rPr lang="en-US" i="1" dirty="0">
                <a:solidFill>
                  <a:schemeClr val="bg1"/>
                </a:solidFill>
                <a:ea typeface="Arial" panose="020B0604020202020204" pitchFamily="34" charset="0"/>
                <a:cs typeface="Arial" panose="020B0604020202020204" pitchFamily="34" charset="0"/>
              </a:rPr>
              <a:t>Ideal trekking routes with moderate / medium levels</a:t>
            </a:r>
            <a:endParaRPr lang="en-US" dirty="0">
              <a:solidFill>
                <a:schemeClr val="bg1"/>
              </a:solidFill>
              <a:ea typeface="Calibri" panose="020F0502020204030204" pitchFamily="34" charset="0"/>
              <a:cs typeface="Arial" panose="020B0604020202020204" pitchFamily="34" charset="0"/>
            </a:endParaRPr>
          </a:p>
          <a:p>
            <a:pPr>
              <a:lnSpc>
                <a:spcPts val="60"/>
              </a:lnSpc>
            </a:pPr>
            <a:r>
              <a:rPr lang="en-US" i="1" dirty="0">
                <a:solidFill>
                  <a:schemeClr val="bg1"/>
                </a:solidFill>
                <a:ea typeface="Arial" panose="020B0604020202020204" pitchFamily="34" charset="0"/>
                <a:cs typeface="Arial" panose="020B0604020202020204" pitchFamily="34" charset="0"/>
              </a:rPr>
              <a:t> </a:t>
            </a:r>
            <a:endParaRPr lang="en-US" dirty="0">
              <a:solidFill>
                <a:schemeClr val="bg1"/>
              </a:solidFill>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41300" algn="l"/>
              </a:tabLst>
            </a:pPr>
            <a:r>
              <a:rPr lang="en-US" i="1" dirty="0">
                <a:solidFill>
                  <a:schemeClr val="bg1"/>
                </a:solidFill>
                <a:ea typeface="Arial" panose="020B0604020202020204" pitchFamily="34" charset="0"/>
                <a:cs typeface="Arial" panose="020B0604020202020204" pitchFamily="34" charset="0"/>
              </a:rPr>
              <a:t>A tranquil landscape of hill tribal villages</a:t>
            </a:r>
            <a:endParaRPr lang="en-US" dirty="0">
              <a:solidFill>
                <a:schemeClr val="bg1"/>
              </a:solidFill>
              <a:ea typeface="Calibri" panose="020F0502020204030204" pitchFamily="34" charset="0"/>
              <a:cs typeface="Arial" panose="020B0604020202020204" pitchFamily="34" charset="0"/>
            </a:endParaRPr>
          </a:p>
          <a:p>
            <a:pPr>
              <a:lnSpc>
                <a:spcPts val="60"/>
              </a:lnSpc>
            </a:pPr>
            <a:r>
              <a:rPr lang="en-US" i="1" dirty="0">
                <a:solidFill>
                  <a:schemeClr val="bg1"/>
                </a:solidFill>
                <a:ea typeface="Arial" panose="020B0604020202020204" pitchFamily="34" charset="0"/>
                <a:cs typeface="Arial" panose="020B0604020202020204" pitchFamily="34" charset="0"/>
              </a:rPr>
              <a:t> </a:t>
            </a:r>
            <a:endParaRPr lang="en-US" dirty="0">
              <a:solidFill>
                <a:schemeClr val="bg1"/>
              </a:solidFill>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41300" algn="l"/>
              </a:tabLst>
            </a:pPr>
            <a:r>
              <a:rPr lang="en-US" i="1" dirty="0">
                <a:solidFill>
                  <a:schemeClr val="bg1"/>
                </a:solidFill>
                <a:ea typeface="Arial" panose="020B0604020202020204" pitchFamily="34" charset="0"/>
                <a:cs typeface="Arial" panose="020B0604020202020204" pitchFamily="34" charset="0"/>
              </a:rPr>
              <a:t>Pure beauty of Nature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6982" y="4435023"/>
            <a:ext cx="3848100" cy="208860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263236"/>
            <a:ext cx="7696200" cy="40449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4342085" y="4435022"/>
            <a:ext cx="3581400" cy="20886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556" y="862706"/>
            <a:ext cx="2857500" cy="952500"/>
          </a:xfrm>
          <a:prstGeom prst="rect">
            <a:avLst/>
          </a:prstGeom>
        </p:spPr>
      </p:pic>
      <p:sp>
        <p:nvSpPr>
          <p:cNvPr id="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r>
              <a:rPr lang="en" dirty="0"/>
              <a:t>11</a:t>
            </a:r>
            <a:endParaRPr dirty="0"/>
          </a:p>
        </p:txBody>
      </p:sp>
      <p:sp>
        <p:nvSpPr>
          <p:cNvPr id="1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1" name="object 9"/>
          <p:cNvSpPr>
            <a:spLocks noChangeArrowheads="1"/>
          </p:cNvSpPr>
          <p:nvPr/>
        </p:nvSpPr>
        <p:spPr bwMode="auto">
          <a:xfrm rot="5400000">
            <a:off x="-110765" y="480119"/>
            <a:ext cx="963613" cy="76517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Tree>
    <p:extLst>
      <p:ext uri="{BB962C8B-B14F-4D97-AF65-F5344CB8AC3E}">
        <p14:creationId xmlns:p14="http://schemas.microsoft.com/office/powerpoint/2010/main" val="416048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73" y="0"/>
            <a:ext cx="10279657" cy="6858000"/>
          </a:xfrm>
          <a:custGeom>
            <a:avLst/>
            <a:gdLst/>
            <a:ahLst/>
            <a:cxnLst/>
            <a:rect l="l" t="t" r="r" b="b"/>
            <a:pathLst>
              <a:path w="15419486" h="10287000">
                <a:moveTo>
                  <a:pt x="0" y="0"/>
                </a:moveTo>
                <a:lnTo>
                  <a:pt x="15419486" y="0"/>
                </a:lnTo>
                <a:lnTo>
                  <a:pt x="15419486" y="10287000"/>
                </a:lnTo>
                <a:lnTo>
                  <a:pt x="0" y="10287000"/>
                </a:lnTo>
                <a:lnTo>
                  <a:pt x="0" y="0"/>
                </a:lnTo>
                <a:close/>
              </a:path>
            </a:pathLst>
          </a:custGeom>
          <a:blipFill>
            <a:blip r:embed="rId2">
              <a:alphaModFix amt="19999"/>
            </a:blip>
            <a:stretch>
              <a:fillRect/>
            </a:stretch>
          </a:blipFill>
        </p:spPr>
      </p:sp>
      <p:grpSp>
        <p:nvGrpSpPr>
          <p:cNvPr id="3" name="Group 3"/>
          <p:cNvGrpSpPr/>
          <p:nvPr/>
        </p:nvGrpSpPr>
        <p:grpSpPr>
          <a:xfrm rot="-10800000">
            <a:off x="5660635" y="-472226"/>
            <a:ext cx="8687585" cy="7427830"/>
            <a:chOff x="0" y="0"/>
            <a:chExt cx="3432132" cy="2934451"/>
          </a:xfrm>
        </p:grpSpPr>
        <p:sp>
          <p:nvSpPr>
            <p:cNvPr id="4" name="Freeform 4"/>
            <p:cNvSpPr/>
            <p:nvPr/>
          </p:nvSpPr>
          <p:spPr>
            <a:xfrm>
              <a:off x="0" y="0"/>
              <a:ext cx="3432132" cy="2934451"/>
            </a:xfrm>
            <a:custGeom>
              <a:avLst/>
              <a:gdLst/>
              <a:ahLst/>
              <a:cxnLst/>
              <a:rect l="l" t="t" r="r" b="b"/>
              <a:pathLst>
                <a:path w="3432132" h="2934451">
                  <a:moveTo>
                    <a:pt x="0" y="0"/>
                  </a:moveTo>
                  <a:lnTo>
                    <a:pt x="3432132" y="0"/>
                  </a:lnTo>
                  <a:lnTo>
                    <a:pt x="3432132" y="2934451"/>
                  </a:lnTo>
                  <a:lnTo>
                    <a:pt x="0" y="2934451"/>
                  </a:lnTo>
                  <a:close/>
                </a:path>
              </a:pathLst>
            </a:custGeom>
            <a:gradFill rotWithShape="1">
              <a:gsLst>
                <a:gs pos="0">
                  <a:srgbClr val="FFFFFF">
                    <a:alpha val="100000"/>
                  </a:srgbClr>
                </a:gs>
                <a:gs pos="50000">
                  <a:srgbClr val="FFFFFF">
                    <a:alpha val="100000"/>
                  </a:srgbClr>
                </a:gs>
                <a:gs pos="100000">
                  <a:srgbClr val="FFFFFF">
                    <a:alpha val="0"/>
                  </a:srgbClr>
                </a:gs>
              </a:gsLst>
              <a:lin ang="0"/>
            </a:gradFill>
          </p:spPr>
        </p:sp>
        <p:sp>
          <p:nvSpPr>
            <p:cNvPr id="5" name="TextBox 5"/>
            <p:cNvSpPr txBox="1"/>
            <p:nvPr/>
          </p:nvSpPr>
          <p:spPr>
            <a:xfrm>
              <a:off x="0" y="-38100"/>
              <a:ext cx="3432132" cy="2972551"/>
            </a:xfrm>
            <a:prstGeom prst="rect">
              <a:avLst/>
            </a:prstGeom>
          </p:spPr>
          <p:txBody>
            <a:bodyPr lIns="33867" tIns="33867" rIns="33867" bIns="33867" rtlCol="0" anchor="ctr"/>
            <a:lstStyle/>
            <a:p>
              <a:pPr algn="ctr">
                <a:lnSpc>
                  <a:spcPts val="1711"/>
                </a:lnSpc>
              </a:pPr>
              <a:endParaRPr sz="1200"/>
            </a:p>
          </p:txBody>
        </p:sp>
      </p:grpSp>
      <p:sp>
        <p:nvSpPr>
          <p:cNvPr id="6" name="TextBox 6"/>
          <p:cNvSpPr txBox="1"/>
          <p:nvPr/>
        </p:nvSpPr>
        <p:spPr>
          <a:xfrm>
            <a:off x="1476970" y="6167331"/>
            <a:ext cx="1446135" cy="163891"/>
          </a:xfrm>
          <a:prstGeom prst="rect">
            <a:avLst/>
          </a:prstGeom>
        </p:spPr>
        <p:txBody>
          <a:bodyPr lIns="0" tIns="0" rIns="0" bIns="0" rtlCol="0" anchor="t">
            <a:spAutoFit/>
          </a:bodyPr>
          <a:lstStyle/>
          <a:p>
            <a:pPr>
              <a:lnSpc>
                <a:spcPts val="1400"/>
              </a:lnSpc>
              <a:spcBef>
                <a:spcPct val="0"/>
              </a:spcBef>
            </a:pPr>
            <a:r>
              <a:rPr lang="en-US" sz="1000">
                <a:solidFill>
                  <a:srgbClr val="0D0A1E"/>
                </a:solidFill>
                <a:latin typeface="Telegraf"/>
                <a:ea typeface="Telegraf"/>
                <a:cs typeface="Telegraf"/>
                <a:sym typeface="Telegraf"/>
              </a:rPr>
              <a:t>threeland.com</a:t>
            </a:r>
          </a:p>
        </p:txBody>
      </p:sp>
      <p:sp>
        <p:nvSpPr>
          <p:cNvPr id="7" name="AutoShape 7"/>
          <p:cNvSpPr/>
          <p:nvPr/>
        </p:nvSpPr>
        <p:spPr>
          <a:xfrm>
            <a:off x="1386507" y="6172200"/>
            <a:ext cx="0" cy="211665"/>
          </a:xfrm>
          <a:prstGeom prst="line">
            <a:avLst/>
          </a:prstGeom>
          <a:ln w="38100" cap="flat">
            <a:solidFill>
              <a:srgbClr val="1E4799"/>
            </a:solidFill>
            <a:prstDash val="solid"/>
            <a:headEnd type="none" w="sm" len="sm"/>
            <a:tailEnd type="none" w="sm" len="sm"/>
          </a:ln>
        </p:spPr>
      </p:sp>
      <p:sp>
        <p:nvSpPr>
          <p:cNvPr id="8" name="Freeform 8"/>
          <p:cNvSpPr/>
          <p:nvPr/>
        </p:nvSpPr>
        <p:spPr>
          <a:xfrm>
            <a:off x="352970" y="-297678"/>
            <a:ext cx="6462293" cy="7078733"/>
          </a:xfrm>
          <a:custGeom>
            <a:avLst/>
            <a:gdLst/>
            <a:ahLst/>
            <a:cxnLst/>
            <a:rect l="l" t="t" r="r" b="b"/>
            <a:pathLst>
              <a:path w="9693440" h="10618100">
                <a:moveTo>
                  <a:pt x="0" y="0"/>
                </a:moveTo>
                <a:lnTo>
                  <a:pt x="9693440" y="0"/>
                </a:lnTo>
                <a:lnTo>
                  <a:pt x="9693440" y="10618100"/>
                </a:lnTo>
                <a:lnTo>
                  <a:pt x="0" y="10618100"/>
                </a:lnTo>
                <a:lnTo>
                  <a:pt x="0" y="0"/>
                </a:lnTo>
                <a:close/>
              </a:path>
            </a:pathLst>
          </a:custGeom>
          <a:blipFill>
            <a:blip r:embed="rId3"/>
            <a:stretch>
              <a:fillRect/>
            </a:stretch>
          </a:blipFill>
        </p:spPr>
      </p:sp>
      <p:sp>
        <p:nvSpPr>
          <p:cNvPr id="9" name="AutoShape 9"/>
          <p:cNvSpPr/>
          <p:nvPr/>
        </p:nvSpPr>
        <p:spPr>
          <a:xfrm>
            <a:off x="2923105" y="6275281"/>
            <a:ext cx="8149379" cy="0"/>
          </a:xfrm>
          <a:prstGeom prst="line">
            <a:avLst/>
          </a:prstGeom>
          <a:ln w="9525" cap="flat">
            <a:solidFill>
              <a:srgbClr val="000000"/>
            </a:solidFill>
            <a:prstDash val="solid"/>
            <a:headEnd type="none" w="sm" len="sm"/>
            <a:tailEnd type="none" w="sm" len="sm"/>
          </a:ln>
        </p:spPr>
      </p:sp>
      <p:sp>
        <p:nvSpPr>
          <p:cNvPr id="10" name="Freeform 10"/>
          <p:cNvSpPr/>
          <p:nvPr/>
        </p:nvSpPr>
        <p:spPr>
          <a:xfrm>
            <a:off x="3110921" y="3241689"/>
            <a:ext cx="413919" cy="530665"/>
          </a:xfrm>
          <a:custGeom>
            <a:avLst/>
            <a:gdLst/>
            <a:ahLst/>
            <a:cxnLst/>
            <a:rect l="l" t="t" r="r" b="b"/>
            <a:pathLst>
              <a:path w="620878" h="795998">
                <a:moveTo>
                  <a:pt x="0" y="0"/>
                </a:moveTo>
                <a:lnTo>
                  <a:pt x="620878" y="0"/>
                </a:lnTo>
                <a:lnTo>
                  <a:pt x="620878" y="795998"/>
                </a:lnTo>
                <a:lnTo>
                  <a:pt x="0" y="795998"/>
                </a:lnTo>
                <a:lnTo>
                  <a:pt x="0" y="0"/>
                </a:lnTo>
                <a:close/>
              </a:path>
            </a:pathLst>
          </a:custGeom>
          <a:blipFill>
            <a:blip r:embed="rId4"/>
            <a:stretch>
              <a:fillRect/>
            </a:stretch>
          </a:blipFill>
        </p:spPr>
      </p:sp>
      <p:sp>
        <p:nvSpPr>
          <p:cNvPr id="11" name="TextBox 11"/>
          <p:cNvSpPr txBox="1"/>
          <p:nvPr/>
        </p:nvSpPr>
        <p:spPr>
          <a:xfrm>
            <a:off x="6961854" y="1596331"/>
            <a:ext cx="3857373" cy="359073"/>
          </a:xfrm>
          <a:prstGeom prst="rect">
            <a:avLst/>
          </a:prstGeom>
        </p:spPr>
        <p:txBody>
          <a:bodyPr lIns="0" tIns="0" rIns="0" bIns="0" rtlCol="0" anchor="t">
            <a:spAutoFit/>
          </a:bodyPr>
          <a:lstStyle/>
          <a:p>
            <a:pPr algn="ctr">
              <a:lnSpc>
                <a:spcPts val="2826"/>
              </a:lnSpc>
            </a:pPr>
            <a:r>
              <a:rPr lang="en-US" sz="2666" b="1">
                <a:solidFill>
                  <a:srgbClr val="16745E"/>
                </a:solidFill>
                <a:latin typeface="Montserrat Semi-Bold"/>
                <a:ea typeface="Montserrat Semi-Bold"/>
                <a:cs typeface="Montserrat Semi-Bold"/>
                <a:sym typeface="Montserrat Semi-Bold"/>
              </a:rPr>
              <a:t>Our operation Offices</a:t>
            </a:r>
          </a:p>
        </p:txBody>
      </p:sp>
      <p:sp>
        <p:nvSpPr>
          <p:cNvPr id="12" name="TextBox 12"/>
          <p:cNvSpPr txBox="1"/>
          <p:nvPr/>
        </p:nvSpPr>
        <p:spPr>
          <a:xfrm>
            <a:off x="6961854" y="2489655"/>
            <a:ext cx="4234971" cy="2542940"/>
          </a:xfrm>
          <a:prstGeom prst="rect">
            <a:avLst/>
          </a:prstGeom>
        </p:spPr>
        <p:txBody>
          <a:bodyPr lIns="0" tIns="0" rIns="0" bIns="0" rtlCol="0" anchor="t">
            <a:spAutoFit/>
          </a:bodyPr>
          <a:lstStyle/>
          <a:p>
            <a:pPr>
              <a:lnSpc>
                <a:spcPts val="2000"/>
              </a:lnSpc>
            </a:pPr>
            <a:r>
              <a:rPr lang="en-US" sz="1333">
                <a:solidFill>
                  <a:srgbClr val="000000"/>
                </a:solidFill>
                <a:latin typeface="Montserrat"/>
                <a:ea typeface="Montserrat"/>
                <a:cs typeface="Montserrat"/>
                <a:sym typeface="Montserrat"/>
              </a:rPr>
              <a:t>Threeland Travel is strategically positioned with operation offices in Vietnam, Cambodia, Thailand, Laos &amp; Myanmar with a network of local and international sales offices.</a:t>
            </a:r>
          </a:p>
          <a:p>
            <a:pPr>
              <a:lnSpc>
                <a:spcPts val="2000"/>
              </a:lnSpc>
            </a:pPr>
            <a:endParaRPr lang="en-US" sz="1333">
              <a:solidFill>
                <a:srgbClr val="000000"/>
              </a:solidFill>
              <a:latin typeface="Montserrat"/>
              <a:ea typeface="Montserrat"/>
              <a:cs typeface="Montserrat"/>
              <a:sym typeface="Montserrat"/>
            </a:endParaRPr>
          </a:p>
          <a:p>
            <a:pPr>
              <a:lnSpc>
                <a:spcPts val="2000"/>
              </a:lnSpc>
            </a:pPr>
            <a:r>
              <a:rPr lang="en-US" sz="1333">
                <a:solidFill>
                  <a:srgbClr val="000000"/>
                </a:solidFill>
                <a:latin typeface="Montserrat"/>
                <a:ea typeface="Montserrat"/>
                <a:cs typeface="Montserrat"/>
                <a:sym typeface="Montserrat"/>
              </a:rPr>
              <a:t> This setup enhances operational efficiency, supports global collaboration, and reflects our commitment to cultural understanding ensuring exceptional travel experiences through a well-connected international presence.</a:t>
            </a:r>
          </a:p>
        </p:txBody>
      </p:sp>
      <p:sp>
        <p:nvSpPr>
          <p:cNvPr id="13" name="TextBox 13"/>
          <p:cNvSpPr txBox="1"/>
          <p:nvPr/>
        </p:nvSpPr>
        <p:spPr>
          <a:xfrm>
            <a:off x="1119517" y="6166484"/>
            <a:ext cx="254291" cy="152286"/>
          </a:xfrm>
          <a:prstGeom prst="rect">
            <a:avLst/>
          </a:prstGeom>
        </p:spPr>
        <p:txBody>
          <a:bodyPr lIns="0" tIns="0" rIns="0" bIns="0" rtlCol="0" anchor="t">
            <a:spAutoFit/>
          </a:bodyPr>
          <a:lstStyle/>
          <a:p>
            <a:pPr algn="ctr">
              <a:lnSpc>
                <a:spcPts val="1307"/>
              </a:lnSpc>
              <a:spcBef>
                <a:spcPct val="0"/>
              </a:spcBef>
            </a:pPr>
            <a:r>
              <a:rPr lang="en-US" sz="933" b="1">
                <a:solidFill>
                  <a:srgbClr val="0D0A1E"/>
                </a:solidFill>
                <a:latin typeface="Telegraf Bold"/>
                <a:ea typeface="Telegraf Bold"/>
                <a:cs typeface="Telegraf Bold"/>
                <a:sym typeface="Telegraf Bold"/>
              </a:rPr>
              <a:t>08</a:t>
            </a:r>
          </a:p>
        </p:txBody>
      </p:sp>
      <p:sp>
        <p:nvSpPr>
          <p:cNvPr id="14" name="Freeform 14"/>
          <p:cNvSpPr/>
          <p:nvPr/>
        </p:nvSpPr>
        <p:spPr>
          <a:xfrm>
            <a:off x="5861972" y="3429000"/>
            <a:ext cx="455357" cy="583790"/>
          </a:xfrm>
          <a:custGeom>
            <a:avLst/>
            <a:gdLst/>
            <a:ahLst/>
            <a:cxnLst/>
            <a:rect l="l" t="t" r="r" b="b"/>
            <a:pathLst>
              <a:path w="683035" h="875685">
                <a:moveTo>
                  <a:pt x="0" y="0"/>
                </a:moveTo>
                <a:lnTo>
                  <a:pt x="683034" y="0"/>
                </a:lnTo>
                <a:lnTo>
                  <a:pt x="683034" y="875685"/>
                </a:lnTo>
                <a:lnTo>
                  <a:pt x="0" y="875685"/>
                </a:lnTo>
                <a:lnTo>
                  <a:pt x="0" y="0"/>
                </a:lnTo>
                <a:close/>
              </a:path>
            </a:pathLst>
          </a:custGeom>
          <a:blipFill>
            <a:blip r:embed="rId5"/>
            <a:stretch>
              <a:fillRect/>
            </a:stretch>
          </a:blipFill>
        </p:spPr>
      </p:sp>
      <p:sp>
        <p:nvSpPr>
          <p:cNvPr id="15" name="Freeform 15"/>
          <p:cNvSpPr/>
          <p:nvPr/>
        </p:nvSpPr>
        <p:spPr>
          <a:xfrm>
            <a:off x="4660482" y="4239656"/>
            <a:ext cx="451424" cy="578749"/>
          </a:xfrm>
          <a:custGeom>
            <a:avLst/>
            <a:gdLst/>
            <a:ahLst/>
            <a:cxnLst/>
            <a:rect l="l" t="t" r="r" b="b"/>
            <a:pathLst>
              <a:path w="677136" h="868123">
                <a:moveTo>
                  <a:pt x="0" y="0"/>
                </a:moveTo>
                <a:lnTo>
                  <a:pt x="677135" y="0"/>
                </a:lnTo>
                <a:lnTo>
                  <a:pt x="677135" y="868123"/>
                </a:lnTo>
                <a:lnTo>
                  <a:pt x="0" y="868123"/>
                </a:lnTo>
                <a:lnTo>
                  <a:pt x="0" y="0"/>
                </a:lnTo>
                <a:close/>
              </a:path>
            </a:pathLst>
          </a:custGeom>
          <a:blipFill>
            <a:blip r:embed="rId6"/>
            <a:stretch>
              <a:fillRect/>
            </a:stretch>
          </a:blipFill>
        </p:spPr>
      </p:sp>
      <p:sp>
        <p:nvSpPr>
          <p:cNvPr id="16" name="Freeform 16"/>
          <p:cNvSpPr/>
          <p:nvPr/>
        </p:nvSpPr>
        <p:spPr>
          <a:xfrm>
            <a:off x="1682306" y="1354491"/>
            <a:ext cx="397081" cy="509079"/>
          </a:xfrm>
          <a:custGeom>
            <a:avLst/>
            <a:gdLst/>
            <a:ahLst/>
            <a:cxnLst/>
            <a:rect l="l" t="t" r="r" b="b"/>
            <a:pathLst>
              <a:path w="595622" h="763618">
                <a:moveTo>
                  <a:pt x="0" y="0"/>
                </a:moveTo>
                <a:lnTo>
                  <a:pt x="595621" y="0"/>
                </a:lnTo>
                <a:lnTo>
                  <a:pt x="595621" y="763618"/>
                </a:lnTo>
                <a:lnTo>
                  <a:pt x="0" y="763618"/>
                </a:lnTo>
                <a:lnTo>
                  <a:pt x="0" y="0"/>
                </a:lnTo>
                <a:close/>
              </a:path>
            </a:pathLst>
          </a:custGeom>
          <a:blipFill>
            <a:blip r:embed="rId7"/>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2945" y="0"/>
            <a:ext cx="10379055" cy="6970301"/>
          </a:xfrm>
          <a:custGeom>
            <a:avLst/>
            <a:gdLst/>
            <a:ahLst/>
            <a:cxnLst/>
            <a:rect l="l" t="t" r="r" b="b"/>
            <a:pathLst>
              <a:path w="15568582" h="10455452">
                <a:moveTo>
                  <a:pt x="0" y="0"/>
                </a:moveTo>
                <a:lnTo>
                  <a:pt x="15568582" y="0"/>
                </a:lnTo>
                <a:lnTo>
                  <a:pt x="15568582" y="10455452"/>
                </a:lnTo>
                <a:lnTo>
                  <a:pt x="0" y="10455452"/>
                </a:lnTo>
                <a:lnTo>
                  <a:pt x="0" y="0"/>
                </a:lnTo>
                <a:close/>
              </a:path>
            </a:pathLst>
          </a:custGeom>
          <a:blipFill>
            <a:blip r:embed="rId2">
              <a:alphaModFix amt="19999"/>
            </a:blip>
            <a:stretch>
              <a:fillRect l="-19273" r="-41903"/>
            </a:stretch>
          </a:blipFill>
        </p:spPr>
      </p:sp>
      <p:grpSp>
        <p:nvGrpSpPr>
          <p:cNvPr id="3" name="Group 3"/>
          <p:cNvGrpSpPr/>
          <p:nvPr/>
        </p:nvGrpSpPr>
        <p:grpSpPr>
          <a:xfrm>
            <a:off x="-1278640" y="-457528"/>
            <a:ext cx="11989307" cy="7427830"/>
            <a:chOff x="0" y="0"/>
            <a:chExt cx="4736516" cy="2934451"/>
          </a:xfrm>
        </p:grpSpPr>
        <p:sp>
          <p:nvSpPr>
            <p:cNvPr id="4" name="Freeform 4"/>
            <p:cNvSpPr/>
            <p:nvPr/>
          </p:nvSpPr>
          <p:spPr>
            <a:xfrm>
              <a:off x="0" y="0"/>
              <a:ext cx="4736516" cy="2934451"/>
            </a:xfrm>
            <a:custGeom>
              <a:avLst/>
              <a:gdLst/>
              <a:ahLst/>
              <a:cxnLst/>
              <a:rect l="l" t="t" r="r" b="b"/>
              <a:pathLst>
                <a:path w="4736516" h="2934451">
                  <a:moveTo>
                    <a:pt x="0" y="0"/>
                  </a:moveTo>
                  <a:lnTo>
                    <a:pt x="4736516" y="0"/>
                  </a:lnTo>
                  <a:lnTo>
                    <a:pt x="4736516" y="2934451"/>
                  </a:lnTo>
                  <a:lnTo>
                    <a:pt x="0" y="2934451"/>
                  </a:lnTo>
                  <a:close/>
                </a:path>
              </a:pathLst>
            </a:custGeom>
            <a:gradFill rotWithShape="1">
              <a:gsLst>
                <a:gs pos="0">
                  <a:srgbClr val="FFFFFF">
                    <a:alpha val="100000"/>
                  </a:srgbClr>
                </a:gs>
                <a:gs pos="50000">
                  <a:srgbClr val="FFFFFF">
                    <a:alpha val="100000"/>
                  </a:srgbClr>
                </a:gs>
                <a:gs pos="100000">
                  <a:srgbClr val="FFFFFF">
                    <a:alpha val="0"/>
                  </a:srgbClr>
                </a:gs>
              </a:gsLst>
              <a:lin ang="0"/>
            </a:gradFill>
          </p:spPr>
        </p:sp>
        <p:sp>
          <p:nvSpPr>
            <p:cNvPr id="5" name="TextBox 5"/>
            <p:cNvSpPr txBox="1"/>
            <p:nvPr/>
          </p:nvSpPr>
          <p:spPr>
            <a:xfrm>
              <a:off x="0" y="-38100"/>
              <a:ext cx="4736516" cy="2972551"/>
            </a:xfrm>
            <a:prstGeom prst="rect">
              <a:avLst/>
            </a:prstGeom>
          </p:spPr>
          <p:txBody>
            <a:bodyPr lIns="33867" tIns="33867" rIns="33867" bIns="33867" rtlCol="0" anchor="ctr"/>
            <a:lstStyle/>
            <a:p>
              <a:pPr algn="ctr">
                <a:lnSpc>
                  <a:spcPts val="1711"/>
                </a:lnSpc>
              </a:pPr>
              <a:endParaRPr sz="1200"/>
            </a:p>
          </p:txBody>
        </p:sp>
      </p:grpSp>
      <p:sp>
        <p:nvSpPr>
          <p:cNvPr id="6" name="TextBox 6"/>
          <p:cNvSpPr txBox="1"/>
          <p:nvPr/>
        </p:nvSpPr>
        <p:spPr>
          <a:xfrm>
            <a:off x="1476970" y="6167331"/>
            <a:ext cx="1446135" cy="163891"/>
          </a:xfrm>
          <a:prstGeom prst="rect">
            <a:avLst/>
          </a:prstGeom>
        </p:spPr>
        <p:txBody>
          <a:bodyPr lIns="0" tIns="0" rIns="0" bIns="0" rtlCol="0" anchor="t">
            <a:spAutoFit/>
          </a:bodyPr>
          <a:lstStyle/>
          <a:p>
            <a:pPr>
              <a:lnSpc>
                <a:spcPts val="1400"/>
              </a:lnSpc>
              <a:spcBef>
                <a:spcPct val="0"/>
              </a:spcBef>
            </a:pPr>
            <a:r>
              <a:rPr lang="en-US" sz="1000">
                <a:solidFill>
                  <a:srgbClr val="0D0A1E"/>
                </a:solidFill>
                <a:latin typeface="Telegraf"/>
                <a:ea typeface="Telegraf"/>
                <a:cs typeface="Telegraf"/>
                <a:sym typeface="Telegraf"/>
              </a:rPr>
              <a:t>threeland.com</a:t>
            </a:r>
          </a:p>
        </p:txBody>
      </p:sp>
      <p:sp>
        <p:nvSpPr>
          <p:cNvPr id="7" name="AutoShape 7"/>
          <p:cNvSpPr/>
          <p:nvPr/>
        </p:nvSpPr>
        <p:spPr>
          <a:xfrm>
            <a:off x="1386507" y="6172200"/>
            <a:ext cx="0" cy="211665"/>
          </a:xfrm>
          <a:prstGeom prst="line">
            <a:avLst/>
          </a:prstGeom>
          <a:ln w="38100" cap="flat">
            <a:solidFill>
              <a:srgbClr val="1E4799"/>
            </a:solidFill>
            <a:prstDash val="solid"/>
            <a:headEnd type="none" w="sm" len="sm"/>
            <a:tailEnd type="none" w="sm" len="sm"/>
          </a:ln>
        </p:spPr>
      </p:sp>
      <p:sp>
        <p:nvSpPr>
          <p:cNvPr id="8" name="AutoShape 8"/>
          <p:cNvSpPr/>
          <p:nvPr/>
        </p:nvSpPr>
        <p:spPr>
          <a:xfrm>
            <a:off x="2923105" y="6275281"/>
            <a:ext cx="8149379" cy="0"/>
          </a:xfrm>
          <a:prstGeom prst="line">
            <a:avLst/>
          </a:prstGeom>
          <a:ln w="9525" cap="flat">
            <a:solidFill>
              <a:srgbClr val="000000"/>
            </a:solidFill>
            <a:prstDash val="solid"/>
            <a:headEnd type="none" w="sm" len="sm"/>
            <a:tailEnd type="none" w="sm" len="sm"/>
          </a:ln>
        </p:spPr>
      </p:sp>
      <p:grpSp>
        <p:nvGrpSpPr>
          <p:cNvPr id="9" name="Group 9"/>
          <p:cNvGrpSpPr/>
          <p:nvPr/>
        </p:nvGrpSpPr>
        <p:grpSpPr>
          <a:xfrm>
            <a:off x="1909655" y="1180002"/>
            <a:ext cx="7813850" cy="2248998"/>
            <a:chOff x="0" y="0"/>
            <a:chExt cx="3086953" cy="888493"/>
          </a:xfrm>
        </p:grpSpPr>
        <p:sp>
          <p:nvSpPr>
            <p:cNvPr id="10" name="Freeform 10"/>
            <p:cNvSpPr/>
            <p:nvPr/>
          </p:nvSpPr>
          <p:spPr>
            <a:xfrm>
              <a:off x="0" y="0"/>
              <a:ext cx="3086953" cy="888493"/>
            </a:xfrm>
            <a:custGeom>
              <a:avLst/>
              <a:gdLst/>
              <a:ahLst/>
              <a:cxnLst/>
              <a:rect l="l" t="t" r="r" b="b"/>
              <a:pathLst>
                <a:path w="3086953" h="888493">
                  <a:moveTo>
                    <a:pt x="0" y="0"/>
                  </a:moveTo>
                  <a:lnTo>
                    <a:pt x="3086953" y="0"/>
                  </a:lnTo>
                  <a:lnTo>
                    <a:pt x="3086953" y="888493"/>
                  </a:lnTo>
                  <a:lnTo>
                    <a:pt x="0" y="888493"/>
                  </a:lnTo>
                  <a:close/>
                </a:path>
              </a:pathLst>
            </a:custGeom>
            <a:gradFill rotWithShape="1">
              <a:gsLst>
                <a:gs pos="0">
                  <a:srgbClr val="FFFFFF">
                    <a:alpha val="100000"/>
                  </a:srgbClr>
                </a:gs>
                <a:gs pos="50000">
                  <a:srgbClr val="FFFFFF">
                    <a:alpha val="100000"/>
                  </a:srgbClr>
                </a:gs>
                <a:gs pos="100000">
                  <a:srgbClr val="FFFFFF">
                    <a:alpha val="0"/>
                  </a:srgbClr>
                </a:gs>
              </a:gsLst>
              <a:path path="circle">
                <a:fillToRect r="100000" b="100000"/>
              </a:path>
              <a:tileRect l="-100000" t="-100000"/>
            </a:gradFill>
          </p:spPr>
        </p:sp>
        <p:sp>
          <p:nvSpPr>
            <p:cNvPr id="11" name="TextBox 11"/>
            <p:cNvSpPr txBox="1"/>
            <p:nvPr/>
          </p:nvSpPr>
          <p:spPr>
            <a:xfrm>
              <a:off x="0" y="-47625"/>
              <a:ext cx="3086953" cy="936118"/>
            </a:xfrm>
            <a:prstGeom prst="rect">
              <a:avLst/>
            </a:prstGeom>
          </p:spPr>
          <p:txBody>
            <a:bodyPr lIns="33867" tIns="33867" rIns="33867" bIns="33867" rtlCol="0" anchor="ctr"/>
            <a:lstStyle/>
            <a:p>
              <a:pPr algn="ctr">
                <a:lnSpc>
                  <a:spcPts val="1400"/>
                </a:lnSpc>
              </a:pPr>
              <a:endParaRPr sz="1200"/>
            </a:p>
          </p:txBody>
        </p:sp>
      </p:grpSp>
      <p:sp>
        <p:nvSpPr>
          <p:cNvPr id="12" name="Freeform 12"/>
          <p:cNvSpPr/>
          <p:nvPr/>
        </p:nvSpPr>
        <p:spPr>
          <a:xfrm>
            <a:off x="2283464" y="1216673"/>
            <a:ext cx="2199563" cy="2175655"/>
          </a:xfrm>
          <a:custGeom>
            <a:avLst/>
            <a:gdLst/>
            <a:ahLst/>
            <a:cxnLst/>
            <a:rect l="l" t="t" r="r" b="b"/>
            <a:pathLst>
              <a:path w="3299345" h="3263482">
                <a:moveTo>
                  <a:pt x="0" y="0"/>
                </a:moveTo>
                <a:lnTo>
                  <a:pt x="3299344" y="0"/>
                </a:lnTo>
                <a:lnTo>
                  <a:pt x="3299344" y="3263483"/>
                </a:lnTo>
                <a:lnTo>
                  <a:pt x="0" y="3263483"/>
                </a:lnTo>
                <a:lnTo>
                  <a:pt x="0" y="0"/>
                </a:lnTo>
                <a:close/>
              </a:path>
            </a:pathLst>
          </a:custGeom>
          <a:blipFill>
            <a:blip r:embed="rId3"/>
            <a:stretch>
              <a:fillRect/>
            </a:stretch>
          </a:blipFill>
        </p:spPr>
      </p:sp>
      <p:grpSp>
        <p:nvGrpSpPr>
          <p:cNvPr id="13" name="Group 13"/>
          <p:cNvGrpSpPr/>
          <p:nvPr/>
        </p:nvGrpSpPr>
        <p:grpSpPr>
          <a:xfrm>
            <a:off x="4886227" y="1496325"/>
            <a:ext cx="5396120" cy="1667719"/>
            <a:chOff x="0" y="-38100"/>
            <a:chExt cx="10792240" cy="3335438"/>
          </a:xfrm>
        </p:grpSpPr>
        <p:grpSp>
          <p:nvGrpSpPr>
            <p:cNvPr id="14" name="Group 14"/>
            <p:cNvGrpSpPr/>
            <p:nvPr/>
          </p:nvGrpSpPr>
          <p:grpSpPr>
            <a:xfrm>
              <a:off x="0" y="48329"/>
              <a:ext cx="283496" cy="28349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4799"/>
              </a:solidFill>
            </p:spPr>
          </p:sp>
          <p:sp>
            <p:nvSpPr>
              <p:cNvPr id="16" name="TextBox 16"/>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17" name="Group 17"/>
            <p:cNvGrpSpPr/>
            <p:nvPr/>
          </p:nvGrpSpPr>
          <p:grpSpPr>
            <a:xfrm>
              <a:off x="0" y="533147"/>
              <a:ext cx="283496" cy="28349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07A"/>
              </a:solidFill>
            </p:spPr>
          </p:sp>
          <p:sp>
            <p:nvSpPr>
              <p:cNvPr id="19" name="TextBox 19"/>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20" name="Group 20"/>
            <p:cNvGrpSpPr/>
            <p:nvPr/>
          </p:nvGrpSpPr>
          <p:grpSpPr>
            <a:xfrm>
              <a:off x="0" y="1017965"/>
              <a:ext cx="283496" cy="28349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9466"/>
              </a:solidFill>
            </p:spPr>
          </p:sp>
          <p:sp>
            <p:nvSpPr>
              <p:cNvPr id="22" name="TextBox 22"/>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23" name="Group 23"/>
            <p:cNvGrpSpPr/>
            <p:nvPr/>
          </p:nvGrpSpPr>
          <p:grpSpPr>
            <a:xfrm>
              <a:off x="0" y="1502783"/>
              <a:ext cx="283496" cy="28349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94A"/>
              </a:solidFill>
            </p:spPr>
          </p:sp>
          <p:sp>
            <p:nvSpPr>
              <p:cNvPr id="25" name="TextBox 25"/>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26" name="Group 26"/>
            <p:cNvGrpSpPr/>
            <p:nvPr/>
          </p:nvGrpSpPr>
          <p:grpSpPr>
            <a:xfrm>
              <a:off x="0" y="1987601"/>
              <a:ext cx="283496" cy="28349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BB37"/>
              </a:solidFill>
            </p:spPr>
          </p:sp>
          <p:sp>
            <p:nvSpPr>
              <p:cNvPr id="28" name="TextBox 28"/>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29" name="Group 29"/>
            <p:cNvGrpSpPr/>
            <p:nvPr/>
          </p:nvGrpSpPr>
          <p:grpSpPr>
            <a:xfrm>
              <a:off x="0" y="2472419"/>
              <a:ext cx="283496" cy="28349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BC1A"/>
              </a:solidFill>
            </p:spPr>
          </p:sp>
          <p:sp>
            <p:nvSpPr>
              <p:cNvPr id="31" name="TextBox 31"/>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32" name="Group 32"/>
            <p:cNvGrpSpPr/>
            <p:nvPr/>
          </p:nvGrpSpPr>
          <p:grpSpPr>
            <a:xfrm>
              <a:off x="0" y="2957238"/>
              <a:ext cx="283496" cy="283496"/>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E00"/>
              </a:solidFill>
            </p:spPr>
          </p:sp>
          <p:sp>
            <p:nvSpPr>
              <p:cNvPr id="34" name="TextBox 34"/>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sp>
          <p:nvSpPr>
            <p:cNvPr id="35" name="TextBox 35"/>
            <p:cNvSpPr txBox="1"/>
            <p:nvPr/>
          </p:nvSpPr>
          <p:spPr>
            <a:xfrm>
              <a:off x="427508" y="-38100"/>
              <a:ext cx="8757618" cy="426528"/>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India and South Asian/ Middle East</a:t>
              </a:r>
            </a:p>
          </p:txBody>
        </p:sp>
        <p:sp>
          <p:nvSpPr>
            <p:cNvPr id="36" name="TextBox 36"/>
            <p:cNvSpPr txBox="1"/>
            <p:nvPr/>
          </p:nvSpPr>
          <p:spPr>
            <a:xfrm>
              <a:off x="427508" y="446718"/>
              <a:ext cx="8757618" cy="426528"/>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Spain/ Latin America/ Portugal</a:t>
              </a:r>
            </a:p>
          </p:txBody>
        </p:sp>
        <p:sp>
          <p:nvSpPr>
            <p:cNvPr id="37" name="TextBox 37"/>
            <p:cNvSpPr txBox="1"/>
            <p:nvPr/>
          </p:nvSpPr>
          <p:spPr>
            <a:xfrm>
              <a:off x="427508" y="931536"/>
              <a:ext cx="10364732" cy="426528"/>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Eastern Europe: Czech, Baltic countries, Slovenia...</a:t>
              </a:r>
            </a:p>
          </p:txBody>
        </p:sp>
        <p:sp>
          <p:nvSpPr>
            <p:cNvPr id="38" name="TextBox 38"/>
            <p:cNvSpPr txBox="1"/>
            <p:nvPr/>
          </p:nvSpPr>
          <p:spPr>
            <a:xfrm>
              <a:off x="427508" y="1416354"/>
              <a:ext cx="8757618" cy="426528"/>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Benelux countries</a:t>
              </a:r>
            </a:p>
          </p:txBody>
        </p:sp>
        <p:sp>
          <p:nvSpPr>
            <p:cNvPr id="39" name="TextBox 39"/>
            <p:cNvSpPr txBox="1"/>
            <p:nvPr/>
          </p:nvSpPr>
          <p:spPr>
            <a:xfrm>
              <a:off x="427508" y="1901172"/>
              <a:ext cx="8757618" cy="426528"/>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DACHs countries and Nordic countries</a:t>
              </a:r>
            </a:p>
          </p:txBody>
        </p:sp>
        <p:sp>
          <p:nvSpPr>
            <p:cNvPr id="40" name="TextBox 40"/>
            <p:cNvSpPr txBox="1"/>
            <p:nvPr/>
          </p:nvSpPr>
          <p:spPr>
            <a:xfrm>
              <a:off x="427508" y="2385992"/>
              <a:ext cx="8757618" cy="426528"/>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UK, Canada, USA, Australia</a:t>
              </a:r>
            </a:p>
          </p:txBody>
        </p:sp>
        <p:sp>
          <p:nvSpPr>
            <p:cNvPr id="41" name="TextBox 41"/>
            <p:cNvSpPr txBox="1"/>
            <p:nvPr/>
          </p:nvSpPr>
          <p:spPr>
            <a:xfrm>
              <a:off x="427508" y="2870810"/>
              <a:ext cx="8757618" cy="426528"/>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Others</a:t>
              </a:r>
            </a:p>
          </p:txBody>
        </p:sp>
      </p:grpSp>
      <p:sp>
        <p:nvSpPr>
          <p:cNvPr id="42" name="Freeform 42"/>
          <p:cNvSpPr/>
          <p:nvPr/>
        </p:nvSpPr>
        <p:spPr>
          <a:xfrm>
            <a:off x="1909655" y="1180002"/>
            <a:ext cx="2356280" cy="2356280"/>
          </a:xfrm>
          <a:custGeom>
            <a:avLst/>
            <a:gdLst/>
            <a:ahLst/>
            <a:cxnLst/>
            <a:rect l="l" t="t" r="r" b="b"/>
            <a:pathLst>
              <a:path w="3534420" h="3534420">
                <a:moveTo>
                  <a:pt x="0" y="0"/>
                </a:moveTo>
                <a:lnTo>
                  <a:pt x="3534419" y="0"/>
                </a:lnTo>
                <a:lnTo>
                  <a:pt x="3534419" y="3534420"/>
                </a:lnTo>
                <a:lnTo>
                  <a:pt x="0" y="3534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Freeform 43"/>
          <p:cNvSpPr/>
          <p:nvPr/>
        </p:nvSpPr>
        <p:spPr>
          <a:xfrm rot="-10800000">
            <a:off x="7584286" y="1072720"/>
            <a:ext cx="2356280" cy="2356280"/>
          </a:xfrm>
          <a:custGeom>
            <a:avLst/>
            <a:gdLst/>
            <a:ahLst/>
            <a:cxnLst/>
            <a:rect l="l" t="t" r="r" b="b"/>
            <a:pathLst>
              <a:path w="3534420" h="3534420">
                <a:moveTo>
                  <a:pt x="0" y="0"/>
                </a:moveTo>
                <a:lnTo>
                  <a:pt x="3534419" y="0"/>
                </a:lnTo>
                <a:lnTo>
                  <a:pt x="3534419" y="3534420"/>
                </a:lnTo>
                <a:lnTo>
                  <a:pt x="0" y="3534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4" name="Group 44"/>
          <p:cNvGrpSpPr/>
          <p:nvPr/>
        </p:nvGrpSpPr>
        <p:grpSpPr>
          <a:xfrm>
            <a:off x="1909655" y="3726782"/>
            <a:ext cx="7813850" cy="2248998"/>
            <a:chOff x="0" y="0"/>
            <a:chExt cx="3086953" cy="888493"/>
          </a:xfrm>
        </p:grpSpPr>
        <p:sp>
          <p:nvSpPr>
            <p:cNvPr id="45" name="Freeform 45"/>
            <p:cNvSpPr/>
            <p:nvPr/>
          </p:nvSpPr>
          <p:spPr>
            <a:xfrm>
              <a:off x="0" y="0"/>
              <a:ext cx="3086953" cy="888493"/>
            </a:xfrm>
            <a:custGeom>
              <a:avLst/>
              <a:gdLst/>
              <a:ahLst/>
              <a:cxnLst/>
              <a:rect l="l" t="t" r="r" b="b"/>
              <a:pathLst>
                <a:path w="3086953" h="888493">
                  <a:moveTo>
                    <a:pt x="0" y="0"/>
                  </a:moveTo>
                  <a:lnTo>
                    <a:pt x="3086953" y="0"/>
                  </a:lnTo>
                  <a:lnTo>
                    <a:pt x="3086953" y="888493"/>
                  </a:lnTo>
                  <a:lnTo>
                    <a:pt x="0" y="888493"/>
                  </a:lnTo>
                  <a:close/>
                </a:path>
              </a:pathLst>
            </a:custGeom>
            <a:gradFill rotWithShape="1">
              <a:gsLst>
                <a:gs pos="0">
                  <a:srgbClr val="FFFFFF">
                    <a:alpha val="100000"/>
                  </a:srgbClr>
                </a:gs>
                <a:gs pos="50000">
                  <a:srgbClr val="FFFFFF">
                    <a:alpha val="100000"/>
                  </a:srgbClr>
                </a:gs>
                <a:gs pos="100000">
                  <a:srgbClr val="FFFFFF">
                    <a:alpha val="0"/>
                  </a:srgbClr>
                </a:gs>
              </a:gsLst>
              <a:path path="circle">
                <a:fillToRect r="100000" b="100000"/>
              </a:path>
              <a:tileRect l="-100000" t="-100000"/>
            </a:gradFill>
          </p:spPr>
        </p:sp>
        <p:sp>
          <p:nvSpPr>
            <p:cNvPr id="46" name="TextBox 46"/>
            <p:cNvSpPr txBox="1"/>
            <p:nvPr/>
          </p:nvSpPr>
          <p:spPr>
            <a:xfrm>
              <a:off x="0" y="-47625"/>
              <a:ext cx="3086953" cy="936118"/>
            </a:xfrm>
            <a:prstGeom prst="rect">
              <a:avLst/>
            </a:prstGeom>
          </p:spPr>
          <p:txBody>
            <a:bodyPr lIns="33867" tIns="33867" rIns="33867" bIns="33867" rtlCol="0" anchor="ctr"/>
            <a:lstStyle/>
            <a:p>
              <a:pPr algn="ctr">
                <a:lnSpc>
                  <a:spcPts val="1400"/>
                </a:lnSpc>
              </a:pPr>
              <a:endParaRPr sz="1200"/>
            </a:p>
          </p:txBody>
        </p:sp>
      </p:grpSp>
      <p:sp>
        <p:nvSpPr>
          <p:cNvPr id="47" name="Freeform 47"/>
          <p:cNvSpPr/>
          <p:nvPr/>
        </p:nvSpPr>
        <p:spPr>
          <a:xfrm>
            <a:off x="1909655" y="3726782"/>
            <a:ext cx="2356280" cy="2356280"/>
          </a:xfrm>
          <a:custGeom>
            <a:avLst/>
            <a:gdLst/>
            <a:ahLst/>
            <a:cxnLst/>
            <a:rect l="l" t="t" r="r" b="b"/>
            <a:pathLst>
              <a:path w="3534420" h="3534420">
                <a:moveTo>
                  <a:pt x="0" y="0"/>
                </a:moveTo>
                <a:lnTo>
                  <a:pt x="3534419" y="0"/>
                </a:lnTo>
                <a:lnTo>
                  <a:pt x="3534419" y="3534419"/>
                </a:lnTo>
                <a:lnTo>
                  <a:pt x="0" y="35344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8" name="Group 48"/>
          <p:cNvGrpSpPr/>
          <p:nvPr/>
        </p:nvGrpSpPr>
        <p:grpSpPr>
          <a:xfrm>
            <a:off x="2312855" y="4363153"/>
            <a:ext cx="141748" cy="141748"/>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E00"/>
            </a:solidFill>
          </p:spPr>
        </p:sp>
        <p:sp>
          <p:nvSpPr>
            <p:cNvPr id="50" name="TextBox 50"/>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51" name="Group 51"/>
          <p:cNvGrpSpPr/>
          <p:nvPr/>
        </p:nvGrpSpPr>
        <p:grpSpPr>
          <a:xfrm>
            <a:off x="2312855" y="4605561"/>
            <a:ext cx="141748" cy="141748"/>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4799"/>
            </a:solidFill>
          </p:spPr>
        </p:sp>
        <p:sp>
          <p:nvSpPr>
            <p:cNvPr id="53" name="TextBox 53"/>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54" name="Group 54"/>
          <p:cNvGrpSpPr/>
          <p:nvPr/>
        </p:nvGrpSpPr>
        <p:grpSpPr>
          <a:xfrm>
            <a:off x="2312855" y="4847971"/>
            <a:ext cx="141748" cy="141748"/>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9466"/>
            </a:solidFill>
          </p:spPr>
        </p:sp>
        <p:sp>
          <p:nvSpPr>
            <p:cNvPr id="56" name="TextBox 56"/>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57" name="Group 57"/>
          <p:cNvGrpSpPr/>
          <p:nvPr/>
        </p:nvGrpSpPr>
        <p:grpSpPr>
          <a:xfrm>
            <a:off x="2312855" y="5090379"/>
            <a:ext cx="141748" cy="141748"/>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94A"/>
            </a:solidFill>
          </p:spPr>
        </p:sp>
        <p:sp>
          <p:nvSpPr>
            <p:cNvPr id="59" name="TextBox 59"/>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sp>
        <p:nvSpPr>
          <p:cNvPr id="60" name="TextBox 60"/>
          <p:cNvSpPr txBox="1"/>
          <p:nvPr/>
        </p:nvSpPr>
        <p:spPr>
          <a:xfrm>
            <a:off x="2526608" y="4798406"/>
            <a:ext cx="5182365"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Extended Tours (10-14 days)</a:t>
            </a:r>
          </a:p>
        </p:txBody>
      </p:sp>
      <p:sp>
        <p:nvSpPr>
          <p:cNvPr id="61" name="Freeform 61"/>
          <p:cNvSpPr/>
          <p:nvPr/>
        </p:nvSpPr>
        <p:spPr>
          <a:xfrm rot="-10800000">
            <a:off x="7584286" y="3619500"/>
            <a:ext cx="2356280" cy="2356280"/>
          </a:xfrm>
          <a:custGeom>
            <a:avLst/>
            <a:gdLst/>
            <a:ahLst/>
            <a:cxnLst/>
            <a:rect l="l" t="t" r="r" b="b"/>
            <a:pathLst>
              <a:path w="3534420" h="3534420">
                <a:moveTo>
                  <a:pt x="0" y="0"/>
                </a:moveTo>
                <a:lnTo>
                  <a:pt x="3534419" y="0"/>
                </a:lnTo>
                <a:lnTo>
                  <a:pt x="3534419" y="3534420"/>
                </a:lnTo>
                <a:lnTo>
                  <a:pt x="0" y="3534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2" name="Freeform 62"/>
          <p:cNvSpPr/>
          <p:nvPr/>
        </p:nvSpPr>
        <p:spPr>
          <a:xfrm>
            <a:off x="7367205" y="3726782"/>
            <a:ext cx="2356300" cy="2194355"/>
          </a:xfrm>
          <a:custGeom>
            <a:avLst/>
            <a:gdLst/>
            <a:ahLst/>
            <a:cxnLst/>
            <a:rect l="l" t="t" r="r" b="b"/>
            <a:pathLst>
              <a:path w="3534450" h="3291532">
                <a:moveTo>
                  <a:pt x="0" y="0"/>
                </a:moveTo>
                <a:lnTo>
                  <a:pt x="3534450" y="0"/>
                </a:lnTo>
                <a:lnTo>
                  <a:pt x="3534450" y="3291532"/>
                </a:lnTo>
                <a:lnTo>
                  <a:pt x="0" y="3291532"/>
                </a:lnTo>
                <a:lnTo>
                  <a:pt x="0" y="0"/>
                </a:lnTo>
                <a:close/>
              </a:path>
            </a:pathLst>
          </a:custGeom>
          <a:blipFill>
            <a:blip r:embed="rId6"/>
            <a:stretch>
              <a:fillRect/>
            </a:stretch>
          </a:blipFill>
        </p:spPr>
      </p:sp>
      <p:sp>
        <p:nvSpPr>
          <p:cNvPr id="63" name="TextBox 63"/>
          <p:cNvSpPr txBox="1"/>
          <p:nvPr/>
        </p:nvSpPr>
        <p:spPr>
          <a:xfrm>
            <a:off x="2526608" y="4313588"/>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Short Breaks (3-5 days)</a:t>
            </a:r>
          </a:p>
        </p:txBody>
      </p:sp>
      <p:sp>
        <p:nvSpPr>
          <p:cNvPr id="64" name="TextBox 64"/>
          <p:cNvSpPr txBox="1"/>
          <p:nvPr/>
        </p:nvSpPr>
        <p:spPr>
          <a:xfrm>
            <a:off x="2526608" y="4555997"/>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One-week Tours (7-9 days)</a:t>
            </a:r>
          </a:p>
        </p:txBody>
      </p:sp>
      <p:sp>
        <p:nvSpPr>
          <p:cNvPr id="65" name="TextBox 65"/>
          <p:cNvSpPr txBox="1"/>
          <p:nvPr/>
        </p:nvSpPr>
        <p:spPr>
          <a:xfrm>
            <a:off x="2526608" y="5040815"/>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Longer Stays (15+ days)</a:t>
            </a:r>
          </a:p>
        </p:txBody>
      </p:sp>
      <p:sp>
        <p:nvSpPr>
          <p:cNvPr id="66" name="TextBox 66"/>
          <p:cNvSpPr txBox="1"/>
          <p:nvPr/>
        </p:nvSpPr>
        <p:spPr>
          <a:xfrm>
            <a:off x="4483027" y="522394"/>
            <a:ext cx="3225947" cy="359073"/>
          </a:xfrm>
          <a:prstGeom prst="rect">
            <a:avLst/>
          </a:prstGeom>
        </p:spPr>
        <p:txBody>
          <a:bodyPr lIns="0" tIns="0" rIns="0" bIns="0" rtlCol="0" anchor="t">
            <a:spAutoFit/>
          </a:bodyPr>
          <a:lstStyle/>
          <a:p>
            <a:pPr algn="ctr">
              <a:lnSpc>
                <a:spcPts val="2826"/>
              </a:lnSpc>
            </a:pPr>
            <a:r>
              <a:rPr lang="en-US" sz="2666" b="1">
                <a:solidFill>
                  <a:srgbClr val="1E4799"/>
                </a:solidFill>
                <a:latin typeface="Montserrat Semi-Bold"/>
                <a:ea typeface="Montserrat Semi-Bold"/>
                <a:cs typeface="Montserrat Semi-Bold"/>
                <a:sym typeface="Montserrat Semi-Bold"/>
              </a:rPr>
              <a:t>Business Insights</a:t>
            </a:r>
          </a:p>
        </p:txBody>
      </p:sp>
      <p:sp>
        <p:nvSpPr>
          <p:cNvPr id="67" name="TextBox 67"/>
          <p:cNvSpPr txBox="1"/>
          <p:nvPr/>
        </p:nvSpPr>
        <p:spPr>
          <a:xfrm>
            <a:off x="1119517" y="6166484"/>
            <a:ext cx="254291" cy="152286"/>
          </a:xfrm>
          <a:prstGeom prst="rect">
            <a:avLst/>
          </a:prstGeom>
        </p:spPr>
        <p:txBody>
          <a:bodyPr lIns="0" tIns="0" rIns="0" bIns="0" rtlCol="0" anchor="t">
            <a:spAutoFit/>
          </a:bodyPr>
          <a:lstStyle/>
          <a:p>
            <a:pPr algn="ctr">
              <a:lnSpc>
                <a:spcPts val="1307"/>
              </a:lnSpc>
              <a:spcBef>
                <a:spcPct val="0"/>
              </a:spcBef>
            </a:pPr>
            <a:r>
              <a:rPr lang="en-US" sz="933" b="1">
                <a:solidFill>
                  <a:srgbClr val="0D0A1E"/>
                </a:solidFill>
                <a:latin typeface="Telegraf Bold"/>
                <a:ea typeface="Telegraf Bold"/>
                <a:cs typeface="Telegraf Bold"/>
                <a:sym typeface="Telegraf Bold"/>
              </a:rPr>
              <a:t>11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718"/>
            <a:ext cx="10118355" cy="6854897"/>
          </a:xfrm>
          <a:custGeom>
            <a:avLst/>
            <a:gdLst/>
            <a:ahLst/>
            <a:cxnLst/>
            <a:rect l="l" t="t" r="r" b="b"/>
            <a:pathLst>
              <a:path w="15177532" h="10282345">
                <a:moveTo>
                  <a:pt x="0" y="0"/>
                </a:moveTo>
                <a:lnTo>
                  <a:pt x="15177532" y="0"/>
                </a:lnTo>
                <a:lnTo>
                  <a:pt x="15177532" y="10282345"/>
                </a:lnTo>
                <a:lnTo>
                  <a:pt x="0" y="10282345"/>
                </a:lnTo>
                <a:lnTo>
                  <a:pt x="0" y="0"/>
                </a:lnTo>
                <a:close/>
              </a:path>
            </a:pathLst>
          </a:custGeom>
          <a:blipFill>
            <a:blip r:embed="rId2">
              <a:alphaModFix amt="19999"/>
            </a:blip>
            <a:stretch>
              <a:fillRect r="-1620"/>
            </a:stretch>
          </a:blipFill>
        </p:spPr>
      </p:sp>
      <p:grpSp>
        <p:nvGrpSpPr>
          <p:cNvPr id="3" name="Group 3"/>
          <p:cNvGrpSpPr/>
          <p:nvPr/>
        </p:nvGrpSpPr>
        <p:grpSpPr>
          <a:xfrm rot="-10800000">
            <a:off x="1525620" y="-457528"/>
            <a:ext cx="11989307" cy="7427830"/>
            <a:chOff x="0" y="0"/>
            <a:chExt cx="4736516" cy="2934451"/>
          </a:xfrm>
        </p:grpSpPr>
        <p:sp>
          <p:nvSpPr>
            <p:cNvPr id="4" name="Freeform 4"/>
            <p:cNvSpPr/>
            <p:nvPr/>
          </p:nvSpPr>
          <p:spPr>
            <a:xfrm>
              <a:off x="0" y="0"/>
              <a:ext cx="4736516" cy="2934451"/>
            </a:xfrm>
            <a:custGeom>
              <a:avLst/>
              <a:gdLst/>
              <a:ahLst/>
              <a:cxnLst/>
              <a:rect l="l" t="t" r="r" b="b"/>
              <a:pathLst>
                <a:path w="4736516" h="2934451">
                  <a:moveTo>
                    <a:pt x="0" y="0"/>
                  </a:moveTo>
                  <a:lnTo>
                    <a:pt x="4736516" y="0"/>
                  </a:lnTo>
                  <a:lnTo>
                    <a:pt x="4736516" y="2934451"/>
                  </a:lnTo>
                  <a:lnTo>
                    <a:pt x="0" y="2934451"/>
                  </a:lnTo>
                  <a:close/>
                </a:path>
              </a:pathLst>
            </a:custGeom>
            <a:gradFill rotWithShape="1">
              <a:gsLst>
                <a:gs pos="0">
                  <a:srgbClr val="FFFFFF">
                    <a:alpha val="100000"/>
                  </a:srgbClr>
                </a:gs>
                <a:gs pos="50000">
                  <a:srgbClr val="FFFFFF">
                    <a:alpha val="100000"/>
                  </a:srgbClr>
                </a:gs>
                <a:gs pos="100000">
                  <a:srgbClr val="FFFFFF">
                    <a:alpha val="0"/>
                  </a:srgbClr>
                </a:gs>
              </a:gsLst>
              <a:lin ang="0"/>
            </a:gradFill>
          </p:spPr>
        </p:sp>
        <p:sp>
          <p:nvSpPr>
            <p:cNvPr id="5" name="TextBox 5"/>
            <p:cNvSpPr txBox="1"/>
            <p:nvPr/>
          </p:nvSpPr>
          <p:spPr>
            <a:xfrm>
              <a:off x="0" y="-38100"/>
              <a:ext cx="4736516" cy="2972551"/>
            </a:xfrm>
            <a:prstGeom prst="rect">
              <a:avLst/>
            </a:prstGeom>
          </p:spPr>
          <p:txBody>
            <a:bodyPr lIns="33867" tIns="33867" rIns="33867" bIns="33867" rtlCol="0" anchor="ctr"/>
            <a:lstStyle/>
            <a:p>
              <a:pPr algn="ctr">
                <a:lnSpc>
                  <a:spcPts val="1711"/>
                </a:lnSpc>
              </a:pPr>
              <a:endParaRPr sz="1200"/>
            </a:p>
          </p:txBody>
        </p:sp>
      </p:grpSp>
      <p:sp>
        <p:nvSpPr>
          <p:cNvPr id="6" name="TextBox 6"/>
          <p:cNvSpPr txBox="1"/>
          <p:nvPr/>
        </p:nvSpPr>
        <p:spPr>
          <a:xfrm>
            <a:off x="1476970" y="6167331"/>
            <a:ext cx="1446135" cy="163891"/>
          </a:xfrm>
          <a:prstGeom prst="rect">
            <a:avLst/>
          </a:prstGeom>
        </p:spPr>
        <p:txBody>
          <a:bodyPr lIns="0" tIns="0" rIns="0" bIns="0" rtlCol="0" anchor="t">
            <a:spAutoFit/>
          </a:bodyPr>
          <a:lstStyle/>
          <a:p>
            <a:pPr>
              <a:lnSpc>
                <a:spcPts val="1400"/>
              </a:lnSpc>
              <a:spcBef>
                <a:spcPct val="0"/>
              </a:spcBef>
            </a:pPr>
            <a:r>
              <a:rPr lang="en-US" sz="1000">
                <a:solidFill>
                  <a:srgbClr val="0D0A1E"/>
                </a:solidFill>
                <a:latin typeface="Telegraf"/>
                <a:ea typeface="Telegraf"/>
                <a:cs typeface="Telegraf"/>
                <a:sym typeface="Telegraf"/>
              </a:rPr>
              <a:t>threeland.com</a:t>
            </a:r>
          </a:p>
        </p:txBody>
      </p:sp>
      <p:sp>
        <p:nvSpPr>
          <p:cNvPr id="7" name="AutoShape 7"/>
          <p:cNvSpPr/>
          <p:nvPr/>
        </p:nvSpPr>
        <p:spPr>
          <a:xfrm>
            <a:off x="1386507" y="6172200"/>
            <a:ext cx="0" cy="211665"/>
          </a:xfrm>
          <a:prstGeom prst="line">
            <a:avLst/>
          </a:prstGeom>
          <a:ln w="38100" cap="flat">
            <a:solidFill>
              <a:srgbClr val="1E4799"/>
            </a:solidFill>
            <a:prstDash val="solid"/>
            <a:headEnd type="none" w="sm" len="sm"/>
            <a:tailEnd type="none" w="sm" len="sm"/>
          </a:ln>
        </p:spPr>
      </p:sp>
      <p:sp>
        <p:nvSpPr>
          <p:cNvPr id="8" name="AutoShape 8"/>
          <p:cNvSpPr/>
          <p:nvPr/>
        </p:nvSpPr>
        <p:spPr>
          <a:xfrm>
            <a:off x="2923105" y="6275281"/>
            <a:ext cx="8149379" cy="0"/>
          </a:xfrm>
          <a:prstGeom prst="line">
            <a:avLst/>
          </a:prstGeom>
          <a:ln w="9525" cap="flat">
            <a:solidFill>
              <a:srgbClr val="000000"/>
            </a:solidFill>
            <a:prstDash val="solid"/>
            <a:headEnd type="none" w="sm" len="sm"/>
            <a:tailEnd type="none" w="sm" len="sm"/>
          </a:ln>
        </p:spPr>
      </p:sp>
      <p:grpSp>
        <p:nvGrpSpPr>
          <p:cNvPr id="9" name="Group 9"/>
          <p:cNvGrpSpPr/>
          <p:nvPr/>
        </p:nvGrpSpPr>
        <p:grpSpPr>
          <a:xfrm>
            <a:off x="1909655" y="1180002"/>
            <a:ext cx="7813850" cy="2248998"/>
            <a:chOff x="0" y="0"/>
            <a:chExt cx="3086953" cy="888493"/>
          </a:xfrm>
        </p:grpSpPr>
        <p:sp>
          <p:nvSpPr>
            <p:cNvPr id="10" name="Freeform 10"/>
            <p:cNvSpPr/>
            <p:nvPr/>
          </p:nvSpPr>
          <p:spPr>
            <a:xfrm>
              <a:off x="0" y="0"/>
              <a:ext cx="3086953" cy="888493"/>
            </a:xfrm>
            <a:custGeom>
              <a:avLst/>
              <a:gdLst/>
              <a:ahLst/>
              <a:cxnLst/>
              <a:rect l="l" t="t" r="r" b="b"/>
              <a:pathLst>
                <a:path w="3086953" h="888493">
                  <a:moveTo>
                    <a:pt x="0" y="0"/>
                  </a:moveTo>
                  <a:lnTo>
                    <a:pt x="3086953" y="0"/>
                  </a:lnTo>
                  <a:lnTo>
                    <a:pt x="3086953" y="888493"/>
                  </a:lnTo>
                  <a:lnTo>
                    <a:pt x="0" y="888493"/>
                  </a:lnTo>
                  <a:close/>
                </a:path>
              </a:pathLst>
            </a:custGeom>
            <a:gradFill rotWithShape="1">
              <a:gsLst>
                <a:gs pos="0">
                  <a:srgbClr val="FFFFFF">
                    <a:alpha val="100000"/>
                  </a:srgbClr>
                </a:gs>
                <a:gs pos="50000">
                  <a:srgbClr val="FFFFFF">
                    <a:alpha val="100000"/>
                  </a:srgbClr>
                </a:gs>
                <a:gs pos="100000">
                  <a:srgbClr val="FFFFFF">
                    <a:alpha val="0"/>
                  </a:srgbClr>
                </a:gs>
              </a:gsLst>
              <a:path path="circle">
                <a:fillToRect r="100000" b="100000"/>
              </a:path>
              <a:tileRect l="-100000" t="-100000"/>
            </a:gradFill>
          </p:spPr>
        </p:sp>
        <p:sp>
          <p:nvSpPr>
            <p:cNvPr id="11" name="TextBox 11"/>
            <p:cNvSpPr txBox="1"/>
            <p:nvPr/>
          </p:nvSpPr>
          <p:spPr>
            <a:xfrm>
              <a:off x="0" y="-47625"/>
              <a:ext cx="3086953" cy="936118"/>
            </a:xfrm>
            <a:prstGeom prst="rect">
              <a:avLst/>
            </a:prstGeom>
          </p:spPr>
          <p:txBody>
            <a:bodyPr lIns="33867" tIns="33867" rIns="33867" bIns="33867" rtlCol="0" anchor="ctr"/>
            <a:lstStyle/>
            <a:p>
              <a:pPr algn="ctr">
                <a:lnSpc>
                  <a:spcPts val="1400"/>
                </a:lnSpc>
              </a:pPr>
              <a:endParaRPr sz="1200"/>
            </a:p>
          </p:txBody>
        </p:sp>
      </p:grpSp>
      <p:grpSp>
        <p:nvGrpSpPr>
          <p:cNvPr id="12" name="Group 12"/>
          <p:cNvGrpSpPr/>
          <p:nvPr/>
        </p:nvGrpSpPr>
        <p:grpSpPr>
          <a:xfrm>
            <a:off x="4886227" y="1539539"/>
            <a:ext cx="141748" cy="14174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4799"/>
            </a:solidFill>
          </p:spPr>
        </p:sp>
        <p:sp>
          <p:nvSpPr>
            <p:cNvPr id="14" name="TextBox 14"/>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15" name="Group 15"/>
          <p:cNvGrpSpPr/>
          <p:nvPr/>
        </p:nvGrpSpPr>
        <p:grpSpPr>
          <a:xfrm>
            <a:off x="4886227" y="1781949"/>
            <a:ext cx="141748" cy="14174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07A"/>
            </a:solidFill>
          </p:spPr>
        </p:sp>
        <p:sp>
          <p:nvSpPr>
            <p:cNvPr id="17" name="TextBox 17"/>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18" name="Group 18"/>
          <p:cNvGrpSpPr/>
          <p:nvPr/>
        </p:nvGrpSpPr>
        <p:grpSpPr>
          <a:xfrm>
            <a:off x="4886227" y="2024357"/>
            <a:ext cx="141748" cy="14174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9466"/>
            </a:solidFill>
          </p:spPr>
        </p:sp>
        <p:sp>
          <p:nvSpPr>
            <p:cNvPr id="20" name="TextBox 20"/>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21" name="Group 21"/>
          <p:cNvGrpSpPr/>
          <p:nvPr/>
        </p:nvGrpSpPr>
        <p:grpSpPr>
          <a:xfrm>
            <a:off x="4886227" y="2266767"/>
            <a:ext cx="141748" cy="14174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94A"/>
            </a:solidFill>
          </p:spPr>
        </p:sp>
        <p:sp>
          <p:nvSpPr>
            <p:cNvPr id="23" name="TextBox 23"/>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24" name="Group 24"/>
          <p:cNvGrpSpPr/>
          <p:nvPr/>
        </p:nvGrpSpPr>
        <p:grpSpPr>
          <a:xfrm>
            <a:off x="4886227" y="2509175"/>
            <a:ext cx="141748" cy="1417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BB37"/>
            </a:solidFill>
          </p:spPr>
        </p:sp>
        <p:sp>
          <p:nvSpPr>
            <p:cNvPr id="26" name="TextBox 26"/>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27" name="Group 27"/>
          <p:cNvGrpSpPr/>
          <p:nvPr/>
        </p:nvGrpSpPr>
        <p:grpSpPr>
          <a:xfrm>
            <a:off x="4886227" y="2751585"/>
            <a:ext cx="141748" cy="1417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BC1A"/>
            </a:solidFill>
          </p:spPr>
        </p:sp>
        <p:sp>
          <p:nvSpPr>
            <p:cNvPr id="29" name="TextBox 29"/>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30" name="Group 30"/>
          <p:cNvGrpSpPr/>
          <p:nvPr/>
        </p:nvGrpSpPr>
        <p:grpSpPr>
          <a:xfrm>
            <a:off x="4886227" y="2993994"/>
            <a:ext cx="141748" cy="1417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E00"/>
            </a:solidFill>
          </p:spPr>
        </p:sp>
        <p:sp>
          <p:nvSpPr>
            <p:cNvPr id="32" name="TextBox 32"/>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sp>
        <p:nvSpPr>
          <p:cNvPr id="33" name="TextBox 33"/>
          <p:cNvSpPr txBox="1"/>
          <p:nvPr/>
        </p:nvSpPr>
        <p:spPr>
          <a:xfrm>
            <a:off x="5099980" y="1489975"/>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Leisure &amp; Group Travel</a:t>
            </a:r>
          </a:p>
        </p:txBody>
      </p:sp>
      <p:sp>
        <p:nvSpPr>
          <p:cNvPr id="34" name="TextBox 34"/>
          <p:cNvSpPr txBox="1"/>
          <p:nvPr/>
        </p:nvSpPr>
        <p:spPr>
          <a:xfrm>
            <a:off x="5099980" y="1732384"/>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Adventure Travel</a:t>
            </a:r>
          </a:p>
        </p:txBody>
      </p:sp>
      <p:sp>
        <p:nvSpPr>
          <p:cNvPr id="35" name="TextBox 35"/>
          <p:cNvSpPr txBox="1"/>
          <p:nvPr/>
        </p:nvSpPr>
        <p:spPr>
          <a:xfrm>
            <a:off x="5099980" y="1974793"/>
            <a:ext cx="5182365"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Luxury Travel</a:t>
            </a:r>
          </a:p>
        </p:txBody>
      </p:sp>
      <p:sp>
        <p:nvSpPr>
          <p:cNvPr id="36" name="TextBox 36"/>
          <p:cNvSpPr txBox="1"/>
          <p:nvPr/>
        </p:nvSpPr>
        <p:spPr>
          <a:xfrm>
            <a:off x="5099980" y="2217202"/>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Solo Travel</a:t>
            </a:r>
          </a:p>
        </p:txBody>
      </p:sp>
      <p:sp>
        <p:nvSpPr>
          <p:cNvPr id="37" name="TextBox 37"/>
          <p:cNvSpPr txBox="1"/>
          <p:nvPr/>
        </p:nvSpPr>
        <p:spPr>
          <a:xfrm>
            <a:off x="5099980" y="2459611"/>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Ecotourism/Responsible Travel</a:t>
            </a:r>
          </a:p>
        </p:txBody>
      </p:sp>
      <p:sp>
        <p:nvSpPr>
          <p:cNvPr id="38" name="TextBox 38"/>
          <p:cNvSpPr txBox="1"/>
          <p:nvPr/>
        </p:nvSpPr>
        <p:spPr>
          <a:xfrm>
            <a:off x="5099980" y="2702020"/>
            <a:ext cx="4840586"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MICE (Meetings, Incentives, Conferences, Exhibitions)</a:t>
            </a:r>
          </a:p>
        </p:txBody>
      </p:sp>
      <p:sp>
        <p:nvSpPr>
          <p:cNvPr id="39" name="TextBox 39"/>
          <p:cNvSpPr txBox="1"/>
          <p:nvPr/>
        </p:nvSpPr>
        <p:spPr>
          <a:xfrm>
            <a:off x="5099980" y="2944429"/>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Wellness Travel</a:t>
            </a:r>
          </a:p>
        </p:txBody>
      </p:sp>
      <p:sp>
        <p:nvSpPr>
          <p:cNvPr id="40" name="Freeform 40"/>
          <p:cNvSpPr/>
          <p:nvPr/>
        </p:nvSpPr>
        <p:spPr>
          <a:xfrm>
            <a:off x="1909655" y="1180002"/>
            <a:ext cx="2356280" cy="2356280"/>
          </a:xfrm>
          <a:custGeom>
            <a:avLst/>
            <a:gdLst/>
            <a:ahLst/>
            <a:cxnLst/>
            <a:rect l="l" t="t" r="r" b="b"/>
            <a:pathLst>
              <a:path w="3534420" h="3534420">
                <a:moveTo>
                  <a:pt x="0" y="0"/>
                </a:moveTo>
                <a:lnTo>
                  <a:pt x="3534419" y="0"/>
                </a:lnTo>
                <a:lnTo>
                  <a:pt x="3534419" y="3534420"/>
                </a:lnTo>
                <a:lnTo>
                  <a:pt x="0" y="3534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1" name="Freeform 41"/>
          <p:cNvSpPr/>
          <p:nvPr/>
        </p:nvSpPr>
        <p:spPr>
          <a:xfrm rot="-10800000">
            <a:off x="7584286" y="1072720"/>
            <a:ext cx="2356280" cy="2356280"/>
          </a:xfrm>
          <a:custGeom>
            <a:avLst/>
            <a:gdLst/>
            <a:ahLst/>
            <a:cxnLst/>
            <a:rect l="l" t="t" r="r" b="b"/>
            <a:pathLst>
              <a:path w="3534420" h="3534420">
                <a:moveTo>
                  <a:pt x="0" y="0"/>
                </a:moveTo>
                <a:lnTo>
                  <a:pt x="3534419" y="0"/>
                </a:lnTo>
                <a:lnTo>
                  <a:pt x="3534419" y="3534420"/>
                </a:lnTo>
                <a:lnTo>
                  <a:pt x="0" y="3534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2" name="Group 42"/>
          <p:cNvGrpSpPr/>
          <p:nvPr/>
        </p:nvGrpSpPr>
        <p:grpSpPr>
          <a:xfrm>
            <a:off x="1909655" y="3726782"/>
            <a:ext cx="7813850" cy="2248998"/>
            <a:chOff x="0" y="0"/>
            <a:chExt cx="3086953" cy="888493"/>
          </a:xfrm>
        </p:grpSpPr>
        <p:sp>
          <p:nvSpPr>
            <p:cNvPr id="43" name="Freeform 43"/>
            <p:cNvSpPr/>
            <p:nvPr/>
          </p:nvSpPr>
          <p:spPr>
            <a:xfrm>
              <a:off x="0" y="0"/>
              <a:ext cx="3086953" cy="888493"/>
            </a:xfrm>
            <a:custGeom>
              <a:avLst/>
              <a:gdLst/>
              <a:ahLst/>
              <a:cxnLst/>
              <a:rect l="l" t="t" r="r" b="b"/>
              <a:pathLst>
                <a:path w="3086953" h="888493">
                  <a:moveTo>
                    <a:pt x="0" y="0"/>
                  </a:moveTo>
                  <a:lnTo>
                    <a:pt x="3086953" y="0"/>
                  </a:lnTo>
                  <a:lnTo>
                    <a:pt x="3086953" y="888493"/>
                  </a:lnTo>
                  <a:lnTo>
                    <a:pt x="0" y="888493"/>
                  </a:lnTo>
                  <a:close/>
                </a:path>
              </a:pathLst>
            </a:custGeom>
            <a:gradFill rotWithShape="1">
              <a:gsLst>
                <a:gs pos="0">
                  <a:srgbClr val="FFFFFF">
                    <a:alpha val="100000"/>
                  </a:srgbClr>
                </a:gs>
                <a:gs pos="50000">
                  <a:srgbClr val="FFFFFF">
                    <a:alpha val="100000"/>
                  </a:srgbClr>
                </a:gs>
                <a:gs pos="100000">
                  <a:srgbClr val="FFFFFF">
                    <a:alpha val="0"/>
                  </a:srgbClr>
                </a:gs>
              </a:gsLst>
              <a:path path="circle">
                <a:fillToRect r="100000" b="100000"/>
              </a:path>
              <a:tileRect l="-100000" t="-100000"/>
            </a:gradFill>
          </p:spPr>
        </p:sp>
        <p:sp>
          <p:nvSpPr>
            <p:cNvPr id="44" name="TextBox 44"/>
            <p:cNvSpPr txBox="1"/>
            <p:nvPr/>
          </p:nvSpPr>
          <p:spPr>
            <a:xfrm>
              <a:off x="0" y="-47625"/>
              <a:ext cx="3086953" cy="936118"/>
            </a:xfrm>
            <a:prstGeom prst="rect">
              <a:avLst/>
            </a:prstGeom>
          </p:spPr>
          <p:txBody>
            <a:bodyPr lIns="33867" tIns="33867" rIns="33867" bIns="33867" rtlCol="0" anchor="ctr"/>
            <a:lstStyle/>
            <a:p>
              <a:pPr algn="ctr">
                <a:lnSpc>
                  <a:spcPts val="1400"/>
                </a:lnSpc>
              </a:pPr>
              <a:endParaRPr sz="1200"/>
            </a:p>
          </p:txBody>
        </p:sp>
      </p:grpSp>
      <p:sp>
        <p:nvSpPr>
          <p:cNvPr id="45" name="Freeform 45"/>
          <p:cNvSpPr/>
          <p:nvPr/>
        </p:nvSpPr>
        <p:spPr>
          <a:xfrm>
            <a:off x="1909655" y="3740705"/>
            <a:ext cx="2356280" cy="2356280"/>
          </a:xfrm>
          <a:custGeom>
            <a:avLst/>
            <a:gdLst/>
            <a:ahLst/>
            <a:cxnLst/>
            <a:rect l="l" t="t" r="r" b="b"/>
            <a:pathLst>
              <a:path w="3534420" h="3534420">
                <a:moveTo>
                  <a:pt x="0" y="0"/>
                </a:moveTo>
                <a:lnTo>
                  <a:pt x="3534419" y="0"/>
                </a:lnTo>
                <a:lnTo>
                  <a:pt x="3534419" y="3534419"/>
                </a:lnTo>
                <a:lnTo>
                  <a:pt x="0" y="3534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6" name="Group 46"/>
          <p:cNvGrpSpPr/>
          <p:nvPr/>
        </p:nvGrpSpPr>
        <p:grpSpPr>
          <a:xfrm>
            <a:off x="2312855" y="4363153"/>
            <a:ext cx="141748" cy="141748"/>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E00"/>
            </a:solidFill>
          </p:spPr>
        </p:sp>
        <p:sp>
          <p:nvSpPr>
            <p:cNvPr id="48" name="TextBox 48"/>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49" name="Group 49"/>
          <p:cNvGrpSpPr/>
          <p:nvPr/>
        </p:nvGrpSpPr>
        <p:grpSpPr>
          <a:xfrm>
            <a:off x="2312855" y="4605561"/>
            <a:ext cx="141748" cy="141748"/>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4799"/>
            </a:solidFill>
          </p:spPr>
        </p:sp>
        <p:sp>
          <p:nvSpPr>
            <p:cNvPr id="51" name="TextBox 51"/>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52" name="Group 52"/>
          <p:cNvGrpSpPr/>
          <p:nvPr/>
        </p:nvGrpSpPr>
        <p:grpSpPr>
          <a:xfrm>
            <a:off x="2312855" y="4847971"/>
            <a:ext cx="141748" cy="141748"/>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9466"/>
            </a:solidFill>
          </p:spPr>
        </p:sp>
        <p:sp>
          <p:nvSpPr>
            <p:cNvPr id="54" name="TextBox 54"/>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grpSp>
        <p:nvGrpSpPr>
          <p:cNvPr id="55" name="Group 55"/>
          <p:cNvGrpSpPr/>
          <p:nvPr/>
        </p:nvGrpSpPr>
        <p:grpSpPr>
          <a:xfrm>
            <a:off x="2312855" y="5090379"/>
            <a:ext cx="141748" cy="141748"/>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94A"/>
            </a:solidFill>
          </p:spPr>
        </p:sp>
        <p:sp>
          <p:nvSpPr>
            <p:cNvPr id="57" name="TextBox 57"/>
            <p:cNvSpPr txBox="1"/>
            <p:nvPr/>
          </p:nvSpPr>
          <p:spPr>
            <a:xfrm>
              <a:off x="76200" y="28575"/>
              <a:ext cx="660400" cy="708025"/>
            </a:xfrm>
            <a:prstGeom prst="rect">
              <a:avLst/>
            </a:prstGeom>
          </p:spPr>
          <p:txBody>
            <a:bodyPr lIns="33867" tIns="33867" rIns="33867" bIns="33867" rtlCol="0" anchor="ctr"/>
            <a:lstStyle/>
            <a:p>
              <a:pPr algn="ctr">
                <a:lnSpc>
                  <a:spcPts val="1400"/>
                </a:lnSpc>
              </a:pPr>
              <a:endParaRPr sz="1200"/>
            </a:p>
          </p:txBody>
        </p:sp>
      </p:grpSp>
      <p:sp>
        <p:nvSpPr>
          <p:cNvPr id="58" name="TextBox 58"/>
          <p:cNvSpPr txBox="1"/>
          <p:nvPr/>
        </p:nvSpPr>
        <p:spPr>
          <a:xfrm>
            <a:off x="2526608" y="4798406"/>
            <a:ext cx="5182365"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Middle-aged Travelers (45-60 years)</a:t>
            </a:r>
          </a:p>
        </p:txBody>
      </p:sp>
      <p:sp>
        <p:nvSpPr>
          <p:cNvPr id="59" name="Freeform 59"/>
          <p:cNvSpPr/>
          <p:nvPr/>
        </p:nvSpPr>
        <p:spPr>
          <a:xfrm rot="-10800000">
            <a:off x="7584286" y="3619500"/>
            <a:ext cx="2356280" cy="2356280"/>
          </a:xfrm>
          <a:custGeom>
            <a:avLst/>
            <a:gdLst/>
            <a:ahLst/>
            <a:cxnLst/>
            <a:rect l="l" t="t" r="r" b="b"/>
            <a:pathLst>
              <a:path w="3534420" h="3534420">
                <a:moveTo>
                  <a:pt x="0" y="0"/>
                </a:moveTo>
                <a:lnTo>
                  <a:pt x="3534419" y="0"/>
                </a:lnTo>
                <a:lnTo>
                  <a:pt x="3534419" y="3534420"/>
                </a:lnTo>
                <a:lnTo>
                  <a:pt x="0" y="3534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0" name="Freeform 60"/>
          <p:cNvSpPr/>
          <p:nvPr/>
        </p:nvSpPr>
        <p:spPr>
          <a:xfrm>
            <a:off x="2200038" y="1190893"/>
            <a:ext cx="2199563" cy="2151747"/>
          </a:xfrm>
          <a:custGeom>
            <a:avLst/>
            <a:gdLst/>
            <a:ahLst/>
            <a:cxnLst/>
            <a:rect l="l" t="t" r="r" b="b"/>
            <a:pathLst>
              <a:path w="3299345" h="3227620">
                <a:moveTo>
                  <a:pt x="0" y="0"/>
                </a:moveTo>
                <a:lnTo>
                  <a:pt x="3299345" y="0"/>
                </a:lnTo>
                <a:lnTo>
                  <a:pt x="3299345" y="3227620"/>
                </a:lnTo>
                <a:lnTo>
                  <a:pt x="0" y="3227620"/>
                </a:lnTo>
                <a:lnTo>
                  <a:pt x="0" y="0"/>
                </a:lnTo>
                <a:close/>
              </a:path>
            </a:pathLst>
          </a:custGeom>
          <a:blipFill>
            <a:blip r:embed="rId5"/>
            <a:stretch>
              <a:fillRect/>
            </a:stretch>
          </a:blipFill>
        </p:spPr>
      </p:sp>
      <p:sp>
        <p:nvSpPr>
          <p:cNvPr id="61" name="Freeform 61"/>
          <p:cNvSpPr/>
          <p:nvPr/>
        </p:nvSpPr>
        <p:spPr>
          <a:xfrm>
            <a:off x="7584286" y="3839278"/>
            <a:ext cx="2134873" cy="2159133"/>
          </a:xfrm>
          <a:custGeom>
            <a:avLst/>
            <a:gdLst/>
            <a:ahLst/>
            <a:cxnLst/>
            <a:rect l="l" t="t" r="r" b="b"/>
            <a:pathLst>
              <a:path w="3202310" h="3238700">
                <a:moveTo>
                  <a:pt x="0" y="0"/>
                </a:moveTo>
                <a:lnTo>
                  <a:pt x="3202310" y="0"/>
                </a:lnTo>
                <a:lnTo>
                  <a:pt x="3202310" y="3238701"/>
                </a:lnTo>
                <a:lnTo>
                  <a:pt x="0" y="3238701"/>
                </a:lnTo>
                <a:lnTo>
                  <a:pt x="0" y="0"/>
                </a:lnTo>
                <a:close/>
              </a:path>
            </a:pathLst>
          </a:custGeom>
          <a:blipFill>
            <a:blip r:embed="rId6"/>
            <a:stretch>
              <a:fillRect/>
            </a:stretch>
          </a:blipFill>
        </p:spPr>
      </p:sp>
      <p:sp>
        <p:nvSpPr>
          <p:cNvPr id="62" name="TextBox 62"/>
          <p:cNvSpPr txBox="1"/>
          <p:nvPr/>
        </p:nvSpPr>
        <p:spPr>
          <a:xfrm>
            <a:off x="2526608" y="4313588"/>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Young Adults (18-30 years)</a:t>
            </a:r>
          </a:p>
        </p:txBody>
      </p:sp>
      <p:sp>
        <p:nvSpPr>
          <p:cNvPr id="63" name="TextBox 63"/>
          <p:cNvSpPr txBox="1"/>
          <p:nvPr/>
        </p:nvSpPr>
        <p:spPr>
          <a:xfrm>
            <a:off x="2526608" y="4555997"/>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Families (30-45 years)</a:t>
            </a:r>
          </a:p>
        </p:txBody>
      </p:sp>
      <p:sp>
        <p:nvSpPr>
          <p:cNvPr id="64" name="TextBox 64"/>
          <p:cNvSpPr txBox="1"/>
          <p:nvPr/>
        </p:nvSpPr>
        <p:spPr>
          <a:xfrm>
            <a:off x="2526608" y="5040815"/>
            <a:ext cx="4378809" cy="213264"/>
          </a:xfrm>
          <a:prstGeom prst="rect">
            <a:avLst/>
          </a:prstGeom>
        </p:spPr>
        <p:txBody>
          <a:bodyPr lIns="0" tIns="0" rIns="0" bIns="0" rtlCol="0" anchor="t">
            <a:spAutoFit/>
          </a:bodyPr>
          <a:lstStyle/>
          <a:p>
            <a:pPr>
              <a:lnSpc>
                <a:spcPts val="1773"/>
              </a:lnSpc>
              <a:spcBef>
                <a:spcPct val="0"/>
              </a:spcBef>
            </a:pPr>
            <a:r>
              <a:rPr lang="en-US" sz="1267" spc="72">
                <a:solidFill>
                  <a:srgbClr val="000000"/>
                </a:solidFill>
                <a:latin typeface="Montserrat"/>
                <a:ea typeface="Montserrat"/>
                <a:cs typeface="Montserrat"/>
                <a:sym typeface="Montserrat"/>
              </a:rPr>
              <a:t>Seniors (60+ years)</a:t>
            </a:r>
          </a:p>
        </p:txBody>
      </p:sp>
      <p:sp>
        <p:nvSpPr>
          <p:cNvPr id="65" name="TextBox 65"/>
          <p:cNvSpPr txBox="1"/>
          <p:nvPr/>
        </p:nvSpPr>
        <p:spPr>
          <a:xfrm>
            <a:off x="4483027" y="522394"/>
            <a:ext cx="3225947" cy="359073"/>
          </a:xfrm>
          <a:prstGeom prst="rect">
            <a:avLst/>
          </a:prstGeom>
        </p:spPr>
        <p:txBody>
          <a:bodyPr lIns="0" tIns="0" rIns="0" bIns="0" rtlCol="0" anchor="t">
            <a:spAutoFit/>
          </a:bodyPr>
          <a:lstStyle/>
          <a:p>
            <a:pPr algn="ctr">
              <a:lnSpc>
                <a:spcPts val="2826"/>
              </a:lnSpc>
            </a:pPr>
            <a:r>
              <a:rPr lang="en-US" sz="2666" b="1">
                <a:solidFill>
                  <a:srgbClr val="1E4799"/>
                </a:solidFill>
                <a:latin typeface="Montserrat Semi-Bold"/>
                <a:ea typeface="Montserrat Semi-Bold"/>
                <a:cs typeface="Montserrat Semi-Bold"/>
                <a:sym typeface="Montserrat Semi-Bold"/>
              </a:rPr>
              <a:t>Business Insights</a:t>
            </a:r>
          </a:p>
        </p:txBody>
      </p:sp>
      <p:sp>
        <p:nvSpPr>
          <p:cNvPr id="66" name="TextBox 66"/>
          <p:cNvSpPr txBox="1"/>
          <p:nvPr/>
        </p:nvSpPr>
        <p:spPr>
          <a:xfrm>
            <a:off x="1119517" y="6166484"/>
            <a:ext cx="254291" cy="152286"/>
          </a:xfrm>
          <a:prstGeom prst="rect">
            <a:avLst/>
          </a:prstGeom>
        </p:spPr>
        <p:txBody>
          <a:bodyPr lIns="0" tIns="0" rIns="0" bIns="0" rtlCol="0" anchor="t">
            <a:spAutoFit/>
          </a:bodyPr>
          <a:lstStyle/>
          <a:p>
            <a:pPr algn="ctr">
              <a:lnSpc>
                <a:spcPts val="1307"/>
              </a:lnSpc>
              <a:spcBef>
                <a:spcPct val="0"/>
              </a:spcBef>
            </a:pPr>
            <a:r>
              <a:rPr lang="en-US" sz="933" b="1">
                <a:solidFill>
                  <a:srgbClr val="0D0A1E"/>
                </a:solidFill>
                <a:latin typeface="Telegraf Bold"/>
                <a:ea typeface="Telegraf Bold"/>
                <a:cs typeface="Telegraf Bold"/>
                <a:sym typeface="Telegraf Bold"/>
              </a:rPr>
              <a:t>12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025"/>
            <a:ext cx="12192000" cy="6834975"/>
          </a:xfrm>
          <a:custGeom>
            <a:avLst/>
            <a:gdLst/>
            <a:ahLst/>
            <a:cxnLst/>
            <a:rect l="l" t="t" r="r" b="b"/>
            <a:pathLst>
              <a:path w="18288000" h="10252462">
                <a:moveTo>
                  <a:pt x="0" y="0"/>
                </a:moveTo>
                <a:lnTo>
                  <a:pt x="18288000" y="0"/>
                </a:lnTo>
                <a:lnTo>
                  <a:pt x="18288000" y="10252462"/>
                </a:lnTo>
                <a:lnTo>
                  <a:pt x="0" y="10252462"/>
                </a:lnTo>
                <a:lnTo>
                  <a:pt x="0" y="0"/>
                </a:lnTo>
                <a:close/>
              </a:path>
            </a:pathLst>
          </a:custGeom>
          <a:blipFill>
            <a:blip r:embed="rId2">
              <a:alphaModFix amt="19999"/>
            </a:blip>
            <a:stretch>
              <a:fillRect t="-16891" b="-16891"/>
            </a:stretch>
          </a:blipFill>
        </p:spPr>
      </p:sp>
      <p:grpSp>
        <p:nvGrpSpPr>
          <p:cNvPr id="3" name="Group 3"/>
          <p:cNvGrpSpPr/>
          <p:nvPr/>
        </p:nvGrpSpPr>
        <p:grpSpPr>
          <a:xfrm rot="5400000">
            <a:off x="2431475" y="-2902525"/>
            <a:ext cx="7329051" cy="12192000"/>
            <a:chOff x="0" y="0"/>
            <a:chExt cx="2895427" cy="4816593"/>
          </a:xfrm>
        </p:grpSpPr>
        <p:sp>
          <p:nvSpPr>
            <p:cNvPr id="4" name="Freeform 4"/>
            <p:cNvSpPr/>
            <p:nvPr/>
          </p:nvSpPr>
          <p:spPr>
            <a:xfrm>
              <a:off x="0" y="0"/>
              <a:ext cx="2895427" cy="4816592"/>
            </a:xfrm>
            <a:custGeom>
              <a:avLst/>
              <a:gdLst/>
              <a:ahLst/>
              <a:cxnLst/>
              <a:rect l="l" t="t" r="r" b="b"/>
              <a:pathLst>
                <a:path w="2895427" h="4816592">
                  <a:moveTo>
                    <a:pt x="0" y="0"/>
                  </a:moveTo>
                  <a:lnTo>
                    <a:pt x="2895427" y="0"/>
                  </a:lnTo>
                  <a:lnTo>
                    <a:pt x="2895427" y="4816592"/>
                  </a:lnTo>
                  <a:lnTo>
                    <a:pt x="0" y="4816592"/>
                  </a:lnTo>
                  <a:close/>
                </a:path>
              </a:pathLst>
            </a:custGeom>
            <a:gradFill rotWithShape="1">
              <a:gsLst>
                <a:gs pos="0">
                  <a:srgbClr val="FFFFFF">
                    <a:alpha val="100000"/>
                  </a:srgbClr>
                </a:gs>
                <a:gs pos="50000">
                  <a:srgbClr val="FFFFFF">
                    <a:alpha val="100000"/>
                  </a:srgbClr>
                </a:gs>
                <a:gs pos="100000">
                  <a:srgbClr val="FFFFFF">
                    <a:alpha val="0"/>
                  </a:srgbClr>
                </a:gs>
              </a:gsLst>
              <a:lin ang="0"/>
            </a:gradFill>
          </p:spPr>
        </p:sp>
        <p:sp>
          <p:nvSpPr>
            <p:cNvPr id="5" name="TextBox 5"/>
            <p:cNvSpPr txBox="1"/>
            <p:nvPr/>
          </p:nvSpPr>
          <p:spPr>
            <a:xfrm>
              <a:off x="0" y="-38100"/>
              <a:ext cx="2895427" cy="4854693"/>
            </a:xfrm>
            <a:prstGeom prst="rect">
              <a:avLst/>
            </a:prstGeom>
          </p:spPr>
          <p:txBody>
            <a:bodyPr lIns="33867" tIns="33867" rIns="33867" bIns="33867" rtlCol="0" anchor="ctr"/>
            <a:lstStyle/>
            <a:p>
              <a:pPr algn="ctr">
                <a:lnSpc>
                  <a:spcPts val="1711"/>
                </a:lnSpc>
              </a:pPr>
              <a:endParaRPr sz="1200"/>
            </a:p>
          </p:txBody>
        </p:sp>
      </p:grpSp>
      <p:sp>
        <p:nvSpPr>
          <p:cNvPr id="6" name="TextBox 6"/>
          <p:cNvSpPr txBox="1"/>
          <p:nvPr/>
        </p:nvSpPr>
        <p:spPr>
          <a:xfrm>
            <a:off x="1476970" y="6180031"/>
            <a:ext cx="1446135" cy="163891"/>
          </a:xfrm>
          <a:prstGeom prst="rect">
            <a:avLst/>
          </a:prstGeom>
        </p:spPr>
        <p:txBody>
          <a:bodyPr lIns="0" tIns="0" rIns="0" bIns="0" rtlCol="0" anchor="t">
            <a:spAutoFit/>
          </a:bodyPr>
          <a:lstStyle/>
          <a:p>
            <a:pPr>
              <a:lnSpc>
                <a:spcPts val="1400"/>
              </a:lnSpc>
              <a:spcBef>
                <a:spcPct val="0"/>
              </a:spcBef>
            </a:pPr>
            <a:r>
              <a:rPr lang="en-US" sz="1000">
                <a:solidFill>
                  <a:srgbClr val="193C43"/>
                </a:solidFill>
                <a:latin typeface="Muli"/>
                <a:ea typeface="Muli"/>
                <a:cs typeface="Muli"/>
                <a:sym typeface="Muli"/>
              </a:rPr>
              <a:t>threeland.com</a:t>
            </a:r>
          </a:p>
        </p:txBody>
      </p:sp>
      <p:sp>
        <p:nvSpPr>
          <p:cNvPr id="7" name="AutoShape 7"/>
          <p:cNvSpPr/>
          <p:nvPr/>
        </p:nvSpPr>
        <p:spPr>
          <a:xfrm>
            <a:off x="1386507" y="6172200"/>
            <a:ext cx="0" cy="211665"/>
          </a:xfrm>
          <a:prstGeom prst="line">
            <a:avLst/>
          </a:prstGeom>
          <a:ln w="38100" cap="flat">
            <a:solidFill>
              <a:srgbClr val="04A180"/>
            </a:solidFill>
            <a:prstDash val="solid"/>
            <a:headEnd type="none" w="sm" len="sm"/>
            <a:tailEnd type="none" w="sm" len="sm"/>
          </a:ln>
        </p:spPr>
      </p:sp>
      <p:sp>
        <p:nvSpPr>
          <p:cNvPr id="8" name="AutoShape 8"/>
          <p:cNvSpPr/>
          <p:nvPr/>
        </p:nvSpPr>
        <p:spPr>
          <a:xfrm>
            <a:off x="2923105" y="6275281"/>
            <a:ext cx="8149379" cy="0"/>
          </a:xfrm>
          <a:prstGeom prst="line">
            <a:avLst/>
          </a:prstGeom>
          <a:ln w="9525" cap="flat">
            <a:solidFill>
              <a:srgbClr val="A5E473"/>
            </a:solidFill>
            <a:prstDash val="solid"/>
            <a:headEnd type="none" w="sm" len="sm"/>
            <a:tailEnd type="none" w="sm" len="sm"/>
          </a:ln>
        </p:spPr>
      </p:sp>
      <p:sp>
        <p:nvSpPr>
          <p:cNvPr id="9" name="TextBox 9"/>
          <p:cNvSpPr txBox="1"/>
          <p:nvPr/>
        </p:nvSpPr>
        <p:spPr>
          <a:xfrm>
            <a:off x="4185021" y="522394"/>
            <a:ext cx="3764963" cy="359073"/>
          </a:xfrm>
          <a:prstGeom prst="rect">
            <a:avLst/>
          </a:prstGeom>
        </p:spPr>
        <p:txBody>
          <a:bodyPr lIns="0" tIns="0" rIns="0" bIns="0" rtlCol="0" anchor="t">
            <a:spAutoFit/>
          </a:bodyPr>
          <a:lstStyle/>
          <a:p>
            <a:pPr algn="ctr">
              <a:lnSpc>
                <a:spcPts val="2826"/>
              </a:lnSpc>
            </a:pPr>
            <a:r>
              <a:rPr lang="en-US" sz="2666" b="1" spc="-29">
                <a:solidFill>
                  <a:srgbClr val="04A180"/>
                </a:solidFill>
                <a:latin typeface="Montserrat Bold"/>
                <a:ea typeface="Montserrat Bold"/>
                <a:cs typeface="Montserrat Bold"/>
                <a:sym typeface="Montserrat Bold"/>
              </a:rPr>
              <a:t>Our Scope of Service</a:t>
            </a:r>
          </a:p>
        </p:txBody>
      </p:sp>
      <p:sp>
        <p:nvSpPr>
          <p:cNvPr id="10" name="TextBox 10"/>
          <p:cNvSpPr txBox="1"/>
          <p:nvPr/>
        </p:nvSpPr>
        <p:spPr>
          <a:xfrm>
            <a:off x="1269753" y="1126348"/>
            <a:ext cx="9652494" cy="465320"/>
          </a:xfrm>
          <a:prstGeom prst="rect">
            <a:avLst/>
          </a:prstGeom>
        </p:spPr>
        <p:txBody>
          <a:bodyPr lIns="0" tIns="0" rIns="0" bIns="0" rtlCol="0" anchor="t">
            <a:spAutoFit/>
          </a:bodyPr>
          <a:lstStyle/>
          <a:p>
            <a:pPr algn="ctr">
              <a:lnSpc>
                <a:spcPts val="1867"/>
              </a:lnSpc>
              <a:spcBef>
                <a:spcPct val="0"/>
              </a:spcBef>
            </a:pPr>
            <a:r>
              <a:rPr lang="en-US" sz="1333">
                <a:solidFill>
                  <a:srgbClr val="04A180"/>
                </a:solidFill>
                <a:latin typeface="Muli"/>
                <a:ea typeface="Muli"/>
                <a:cs typeface="Muli"/>
                <a:sym typeface="Muli"/>
              </a:rPr>
              <a:t>Our core B2B products’s range from long-haul packages and family holidays to exclusive MICE</a:t>
            </a:r>
          </a:p>
          <a:p>
            <a:pPr algn="ctr">
              <a:lnSpc>
                <a:spcPts val="1867"/>
              </a:lnSpc>
              <a:spcBef>
                <a:spcPct val="0"/>
              </a:spcBef>
            </a:pPr>
            <a:r>
              <a:rPr lang="en-US" sz="1333">
                <a:solidFill>
                  <a:srgbClr val="04A180"/>
                </a:solidFill>
                <a:latin typeface="Muli"/>
                <a:ea typeface="Muli"/>
                <a:cs typeface="Muli"/>
                <a:sym typeface="Muli"/>
              </a:rPr>
              <a:t>services, all uniquely crafted to meet diverse client needs.</a:t>
            </a:r>
          </a:p>
        </p:txBody>
      </p:sp>
      <p:sp>
        <p:nvSpPr>
          <p:cNvPr id="11" name="TextBox 11"/>
          <p:cNvSpPr txBox="1"/>
          <p:nvPr/>
        </p:nvSpPr>
        <p:spPr>
          <a:xfrm>
            <a:off x="1119517" y="6191884"/>
            <a:ext cx="254291" cy="152286"/>
          </a:xfrm>
          <a:prstGeom prst="rect">
            <a:avLst/>
          </a:prstGeom>
        </p:spPr>
        <p:txBody>
          <a:bodyPr lIns="0" tIns="0" rIns="0" bIns="0" rtlCol="0" anchor="t">
            <a:spAutoFit/>
          </a:bodyPr>
          <a:lstStyle/>
          <a:p>
            <a:pPr algn="ctr">
              <a:lnSpc>
                <a:spcPts val="1307"/>
              </a:lnSpc>
              <a:spcBef>
                <a:spcPct val="0"/>
              </a:spcBef>
            </a:pPr>
            <a:r>
              <a:rPr lang="en-US" sz="933">
                <a:solidFill>
                  <a:srgbClr val="193C43"/>
                </a:solidFill>
                <a:latin typeface="Muli"/>
                <a:ea typeface="Muli"/>
                <a:cs typeface="Muli"/>
                <a:sym typeface="Muli"/>
              </a:rPr>
              <a:t>23</a:t>
            </a:r>
          </a:p>
        </p:txBody>
      </p:sp>
      <p:grpSp>
        <p:nvGrpSpPr>
          <p:cNvPr id="12" name="Group 12"/>
          <p:cNvGrpSpPr/>
          <p:nvPr/>
        </p:nvGrpSpPr>
        <p:grpSpPr>
          <a:xfrm>
            <a:off x="1396139" y="2038955"/>
            <a:ext cx="2610908" cy="1458708"/>
            <a:chOff x="0" y="0"/>
            <a:chExt cx="1031470" cy="576280"/>
          </a:xfrm>
        </p:grpSpPr>
        <p:sp>
          <p:nvSpPr>
            <p:cNvPr id="13" name="Freeform 13"/>
            <p:cNvSpPr/>
            <p:nvPr/>
          </p:nvSpPr>
          <p:spPr>
            <a:xfrm>
              <a:off x="0" y="0"/>
              <a:ext cx="1031470" cy="576280"/>
            </a:xfrm>
            <a:custGeom>
              <a:avLst/>
              <a:gdLst/>
              <a:ahLst/>
              <a:cxnLst/>
              <a:rect l="l" t="t" r="r" b="b"/>
              <a:pathLst>
                <a:path w="1031470" h="576280">
                  <a:moveTo>
                    <a:pt x="0" y="0"/>
                  </a:moveTo>
                  <a:lnTo>
                    <a:pt x="1031470" y="0"/>
                  </a:lnTo>
                  <a:lnTo>
                    <a:pt x="1031470" y="576280"/>
                  </a:lnTo>
                  <a:lnTo>
                    <a:pt x="0" y="576280"/>
                  </a:lnTo>
                  <a:close/>
                </a:path>
              </a:pathLst>
            </a:custGeom>
            <a:solidFill>
              <a:srgbClr val="F3F3F3"/>
            </a:solidFill>
          </p:spPr>
        </p:sp>
        <p:sp>
          <p:nvSpPr>
            <p:cNvPr id="14" name="TextBox 14"/>
            <p:cNvSpPr txBox="1"/>
            <p:nvPr/>
          </p:nvSpPr>
          <p:spPr>
            <a:xfrm>
              <a:off x="0" y="-38100"/>
              <a:ext cx="1031470" cy="614380"/>
            </a:xfrm>
            <a:prstGeom prst="rect">
              <a:avLst/>
            </a:prstGeom>
          </p:spPr>
          <p:txBody>
            <a:bodyPr lIns="33867" tIns="33867" rIns="33867" bIns="33867" rtlCol="0" anchor="ctr"/>
            <a:lstStyle/>
            <a:p>
              <a:pPr algn="ctr">
                <a:lnSpc>
                  <a:spcPts val="1773"/>
                </a:lnSpc>
              </a:pPr>
              <a:r>
                <a:rPr lang="en-US" sz="1266">
                  <a:solidFill>
                    <a:srgbClr val="000000"/>
                  </a:solidFill>
                  <a:latin typeface="Muli"/>
                  <a:ea typeface="Muli"/>
                  <a:cs typeface="Muli"/>
                  <a:sym typeface="Muli"/>
                </a:rPr>
                <a:t>Greeting Services</a:t>
              </a:r>
            </a:p>
            <a:p>
              <a:pPr algn="ctr">
                <a:lnSpc>
                  <a:spcPts val="1773"/>
                </a:lnSpc>
              </a:pPr>
              <a:r>
                <a:rPr lang="en-US" sz="1266">
                  <a:solidFill>
                    <a:srgbClr val="000000"/>
                  </a:solidFill>
                  <a:latin typeface="Muli"/>
                  <a:ea typeface="Muli"/>
                  <a:cs typeface="Muli"/>
                  <a:sym typeface="Muli"/>
                </a:rPr>
                <a:t>VIP airport meet and greet,</a:t>
              </a:r>
            </a:p>
            <a:p>
              <a:pPr algn="ctr">
                <a:lnSpc>
                  <a:spcPts val="1773"/>
                </a:lnSpc>
              </a:pPr>
              <a:r>
                <a:rPr lang="en-US" sz="1266">
                  <a:solidFill>
                    <a:srgbClr val="000000"/>
                  </a:solidFill>
                  <a:latin typeface="Muli"/>
                  <a:ea typeface="Muli"/>
                  <a:cs typeface="Muli"/>
                  <a:sym typeface="Muli"/>
                </a:rPr>
                <a:t>fast-tracked visa/ immigration</a:t>
              </a:r>
            </a:p>
          </p:txBody>
        </p:sp>
      </p:grpSp>
      <p:sp>
        <p:nvSpPr>
          <p:cNvPr id="15" name="Freeform 15"/>
          <p:cNvSpPr/>
          <p:nvPr/>
        </p:nvSpPr>
        <p:spPr>
          <a:xfrm>
            <a:off x="1396139" y="2038955"/>
            <a:ext cx="1458708" cy="1458708"/>
          </a:xfrm>
          <a:custGeom>
            <a:avLst/>
            <a:gdLst/>
            <a:ahLst/>
            <a:cxnLst/>
            <a:rect l="l" t="t" r="r" b="b"/>
            <a:pathLst>
              <a:path w="2188062" h="2188062">
                <a:moveTo>
                  <a:pt x="0" y="0"/>
                </a:moveTo>
                <a:lnTo>
                  <a:pt x="2188062" y="0"/>
                </a:lnTo>
                <a:lnTo>
                  <a:pt x="2188062" y="2188061"/>
                </a:lnTo>
                <a:lnTo>
                  <a:pt x="0" y="2188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rot="-10800000">
            <a:off x="2548339" y="2038955"/>
            <a:ext cx="1458708" cy="1458708"/>
          </a:xfrm>
          <a:custGeom>
            <a:avLst/>
            <a:gdLst/>
            <a:ahLst/>
            <a:cxnLst/>
            <a:rect l="l" t="t" r="r" b="b"/>
            <a:pathLst>
              <a:path w="2188062" h="2188062">
                <a:moveTo>
                  <a:pt x="0" y="0"/>
                </a:moveTo>
                <a:lnTo>
                  <a:pt x="2188062" y="0"/>
                </a:lnTo>
                <a:lnTo>
                  <a:pt x="2188062" y="2188061"/>
                </a:lnTo>
                <a:lnTo>
                  <a:pt x="0" y="2188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7" name="Group 17"/>
          <p:cNvGrpSpPr/>
          <p:nvPr/>
        </p:nvGrpSpPr>
        <p:grpSpPr>
          <a:xfrm>
            <a:off x="4790546" y="2050467"/>
            <a:ext cx="2610908" cy="1458708"/>
            <a:chOff x="0" y="0"/>
            <a:chExt cx="1031470" cy="576280"/>
          </a:xfrm>
        </p:grpSpPr>
        <p:sp>
          <p:nvSpPr>
            <p:cNvPr id="18" name="Freeform 18"/>
            <p:cNvSpPr/>
            <p:nvPr/>
          </p:nvSpPr>
          <p:spPr>
            <a:xfrm>
              <a:off x="0" y="0"/>
              <a:ext cx="1031470" cy="576280"/>
            </a:xfrm>
            <a:custGeom>
              <a:avLst/>
              <a:gdLst/>
              <a:ahLst/>
              <a:cxnLst/>
              <a:rect l="l" t="t" r="r" b="b"/>
              <a:pathLst>
                <a:path w="1031470" h="576280">
                  <a:moveTo>
                    <a:pt x="0" y="0"/>
                  </a:moveTo>
                  <a:lnTo>
                    <a:pt x="1031470" y="0"/>
                  </a:lnTo>
                  <a:lnTo>
                    <a:pt x="1031470" y="576280"/>
                  </a:lnTo>
                  <a:lnTo>
                    <a:pt x="0" y="576280"/>
                  </a:lnTo>
                  <a:close/>
                </a:path>
              </a:pathLst>
            </a:custGeom>
            <a:solidFill>
              <a:srgbClr val="F3F3F3"/>
            </a:solidFill>
          </p:spPr>
        </p:sp>
        <p:sp>
          <p:nvSpPr>
            <p:cNvPr id="19" name="TextBox 19"/>
            <p:cNvSpPr txBox="1"/>
            <p:nvPr/>
          </p:nvSpPr>
          <p:spPr>
            <a:xfrm>
              <a:off x="0" y="-38100"/>
              <a:ext cx="1031470" cy="614380"/>
            </a:xfrm>
            <a:prstGeom prst="rect">
              <a:avLst/>
            </a:prstGeom>
          </p:spPr>
          <p:txBody>
            <a:bodyPr lIns="33867" tIns="33867" rIns="33867" bIns="33867" rtlCol="0" anchor="ctr"/>
            <a:lstStyle/>
            <a:p>
              <a:pPr algn="ctr">
                <a:lnSpc>
                  <a:spcPts val="1773"/>
                </a:lnSpc>
              </a:pPr>
              <a:r>
                <a:rPr lang="en-US" sz="1266">
                  <a:solidFill>
                    <a:srgbClr val="000000"/>
                  </a:solidFill>
                  <a:latin typeface="Muli"/>
                  <a:ea typeface="Muli"/>
                  <a:cs typeface="Muli"/>
                  <a:sym typeface="Muli"/>
                </a:rPr>
                <a:t>Hotel/Accommodation</a:t>
              </a:r>
            </a:p>
            <a:p>
              <a:pPr algn="ctr">
                <a:lnSpc>
                  <a:spcPts val="1773"/>
                </a:lnSpc>
              </a:pPr>
              <a:r>
                <a:rPr lang="en-US" sz="1266">
                  <a:solidFill>
                    <a:srgbClr val="000000"/>
                  </a:solidFill>
                  <a:latin typeface="Muli"/>
                  <a:ea typeface="Muli"/>
                  <a:cs typeface="Muli"/>
                  <a:sym typeface="Muli"/>
                </a:rPr>
                <a:t>Wide range of hotels from 3</a:t>
              </a:r>
            </a:p>
            <a:p>
              <a:pPr algn="ctr">
                <a:lnSpc>
                  <a:spcPts val="1773"/>
                </a:lnSpc>
              </a:pPr>
              <a:r>
                <a:rPr lang="en-US" sz="1266">
                  <a:solidFill>
                    <a:srgbClr val="000000"/>
                  </a:solidFill>
                  <a:latin typeface="Muli"/>
                  <a:ea typeface="Muli"/>
                  <a:cs typeface="Muli"/>
                  <a:sym typeface="Muli"/>
                </a:rPr>
                <a:t>star to luxury, API connection</a:t>
              </a:r>
            </a:p>
          </p:txBody>
        </p:sp>
      </p:grpSp>
      <p:sp>
        <p:nvSpPr>
          <p:cNvPr id="20" name="Freeform 20"/>
          <p:cNvSpPr/>
          <p:nvPr/>
        </p:nvSpPr>
        <p:spPr>
          <a:xfrm>
            <a:off x="4790546" y="2050467"/>
            <a:ext cx="1458708" cy="1458708"/>
          </a:xfrm>
          <a:custGeom>
            <a:avLst/>
            <a:gdLst/>
            <a:ahLst/>
            <a:cxnLst/>
            <a:rect l="l" t="t" r="r" b="b"/>
            <a:pathLst>
              <a:path w="2188062" h="2188062">
                <a:moveTo>
                  <a:pt x="0" y="0"/>
                </a:moveTo>
                <a:lnTo>
                  <a:pt x="2188062" y="0"/>
                </a:lnTo>
                <a:lnTo>
                  <a:pt x="2188062" y="2188061"/>
                </a:lnTo>
                <a:lnTo>
                  <a:pt x="0" y="2188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21"/>
          <p:cNvSpPr/>
          <p:nvPr/>
        </p:nvSpPr>
        <p:spPr>
          <a:xfrm rot="-10800000">
            <a:off x="5942746" y="2050467"/>
            <a:ext cx="1458708" cy="1458708"/>
          </a:xfrm>
          <a:custGeom>
            <a:avLst/>
            <a:gdLst/>
            <a:ahLst/>
            <a:cxnLst/>
            <a:rect l="l" t="t" r="r" b="b"/>
            <a:pathLst>
              <a:path w="2188062" h="2188062">
                <a:moveTo>
                  <a:pt x="0" y="0"/>
                </a:moveTo>
                <a:lnTo>
                  <a:pt x="2188062" y="0"/>
                </a:lnTo>
                <a:lnTo>
                  <a:pt x="2188062" y="2188061"/>
                </a:lnTo>
                <a:lnTo>
                  <a:pt x="0" y="2188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2" name="Group 22"/>
          <p:cNvGrpSpPr/>
          <p:nvPr/>
        </p:nvGrpSpPr>
        <p:grpSpPr>
          <a:xfrm>
            <a:off x="8184953" y="2050467"/>
            <a:ext cx="2610908" cy="1458708"/>
            <a:chOff x="0" y="0"/>
            <a:chExt cx="1031470" cy="576280"/>
          </a:xfrm>
        </p:grpSpPr>
        <p:sp>
          <p:nvSpPr>
            <p:cNvPr id="23" name="Freeform 23"/>
            <p:cNvSpPr/>
            <p:nvPr/>
          </p:nvSpPr>
          <p:spPr>
            <a:xfrm>
              <a:off x="0" y="0"/>
              <a:ext cx="1031470" cy="576280"/>
            </a:xfrm>
            <a:custGeom>
              <a:avLst/>
              <a:gdLst/>
              <a:ahLst/>
              <a:cxnLst/>
              <a:rect l="l" t="t" r="r" b="b"/>
              <a:pathLst>
                <a:path w="1031470" h="576280">
                  <a:moveTo>
                    <a:pt x="0" y="0"/>
                  </a:moveTo>
                  <a:lnTo>
                    <a:pt x="1031470" y="0"/>
                  </a:lnTo>
                  <a:lnTo>
                    <a:pt x="1031470" y="576280"/>
                  </a:lnTo>
                  <a:lnTo>
                    <a:pt x="0" y="576280"/>
                  </a:lnTo>
                  <a:close/>
                </a:path>
              </a:pathLst>
            </a:custGeom>
            <a:solidFill>
              <a:srgbClr val="F3F3F3"/>
            </a:solidFill>
          </p:spPr>
        </p:sp>
        <p:sp>
          <p:nvSpPr>
            <p:cNvPr id="24" name="TextBox 24"/>
            <p:cNvSpPr txBox="1"/>
            <p:nvPr/>
          </p:nvSpPr>
          <p:spPr>
            <a:xfrm>
              <a:off x="0" y="-38100"/>
              <a:ext cx="1031470" cy="614380"/>
            </a:xfrm>
            <a:prstGeom prst="rect">
              <a:avLst/>
            </a:prstGeom>
          </p:spPr>
          <p:txBody>
            <a:bodyPr lIns="33867" tIns="33867" rIns="33867" bIns="33867" rtlCol="0" anchor="ctr"/>
            <a:lstStyle/>
            <a:p>
              <a:pPr algn="ctr">
                <a:lnSpc>
                  <a:spcPts val="1773"/>
                </a:lnSpc>
              </a:pPr>
              <a:r>
                <a:rPr lang="en-US" sz="1266">
                  <a:solidFill>
                    <a:srgbClr val="000000"/>
                  </a:solidFill>
                  <a:latin typeface="Muli"/>
                  <a:ea typeface="Muli"/>
                  <a:cs typeface="Muli"/>
                  <a:sym typeface="Muli"/>
                </a:rPr>
                <a:t>Tour Packages</a:t>
              </a:r>
            </a:p>
            <a:p>
              <a:pPr algn="ctr">
                <a:lnSpc>
                  <a:spcPts val="1773"/>
                </a:lnSpc>
              </a:pPr>
              <a:r>
                <a:rPr lang="en-US" sz="1266">
                  <a:solidFill>
                    <a:srgbClr val="000000"/>
                  </a:solidFill>
                  <a:latin typeface="Muli"/>
                  <a:ea typeface="Muli"/>
                  <a:cs typeface="Muli"/>
                  <a:sym typeface="Muli"/>
                </a:rPr>
                <a:t>FIT &amp; GIT, S.I.C Tours, theme tours (adventure, wellness, responsible, sport,</a:t>
              </a:r>
            </a:p>
            <a:p>
              <a:pPr algn="ctr">
                <a:lnSpc>
                  <a:spcPts val="1773"/>
                </a:lnSpc>
              </a:pPr>
              <a:r>
                <a:rPr lang="en-US" sz="1266">
                  <a:solidFill>
                    <a:srgbClr val="000000"/>
                  </a:solidFill>
                  <a:latin typeface="Muli"/>
                  <a:ea typeface="Muli"/>
                  <a:cs typeface="Muli"/>
                  <a:sym typeface="Muli"/>
                </a:rPr>
                <a:t>LGBT-friendly travel…)</a:t>
              </a:r>
            </a:p>
          </p:txBody>
        </p:sp>
      </p:grpSp>
      <p:sp>
        <p:nvSpPr>
          <p:cNvPr id="25" name="Freeform 25"/>
          <p:cNvSpPr/>
          <p:nvPr/>
        </p:nvSpPr>
        <p:spPr>
          <a:xfrm>
            <a:off x="8184953" y="2050467"/>
            <a:ext cx="1458708" cy="1458708"/>
          </a:xfrm>
          <a:custGeom>
            <a:avLst/>
            <a:gdLst/>
            <a:ahLst/>
            <a:cxnLst/>
            <a:rect l="l" t="t" r="r" b="b"/>
            <a:pathLst>
              <a:path w="2188062" h="2188062">
                <a:moveTo>
                  <a:pt x="0" y="0"/>
                </a:moveTo>
                <a:lnTo>
                  <a:pt x="2188062" y="0"/>
                </a:lnTo>
                <a:lnTo>
                  <a:pt x="2188062" y="2188061"/>
                </a:lnTo>
                <a:lnTo>
                  <a:pt x="0" y="2188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26"/>
          <p:cNvSpPr/>
          <p:nvPr/>
        </p:nvSpPr>
        <p:spPr>
          <a:xfrm rot="-10800000">
            <a:off x="9312433" y="2050467"/>
            <a:ext cx="1458708" cy="1458708"/>
          </a:xfrm>
          <a:custGeom>
            <a:avLst/>
            <a:gdLst/>
            <a:ahLst/>
            <a:cxnLst/>
            <a:rect l="l" t="t" r="r" b="b"/>
            <a:pathLst>
              <a:path w="2188062" h="2188062">
                <a:moveTo>
                  <a:pt x="0" y="0"/>
                </a:moveTo>
                <a:lnTo>
                  <a:pt x="2188061" y="0"/>
                </a:lnTo>
                <a:lnTo>
                  <a:pt x="2188061" y="2188061"/>
                </a:lnTo>
                <a:lnTo>
                  <a:pt x="0" y="2188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7" name="Group 27"/>
          <p:cNvGrpSpPr/>
          <p:nvPr/>
        </p:nvGrpSpPr>
        <p:grpSpPr>
          <a:xfrm>
            <a:off x="2879567" y="4106518"/>
            <a:ext cx="2610908" cy="1458708"/>
            <a:chOff x="0" y="0"/>
            <a:chExt cx="1031470" cy="576280"/>
          </a:xfrm>
        </p:grpSpPr>
        <p:sp>
          <p:nvSpPr>
            <p:cNvPr id="28" name="Freeform 28"/>
            <p:cNvSpPr/>
            <p:nvPr/>
          </p:nvSpPr>
          <p:spPr>
            <a:xfrm>
              <a:off x="0" y="0"/>
              <a:ext cx="1031470" cy="576280"/>
            </a:xfrm>
            <a:custGeom>
              <a:avLst/>
              <a:gdLst/>
              <a:ahLst/>
              <a:cxnLst/>
              <a:rect l="l" t="t" r="r" b="b"/>
              <a:pathLst>
                <a:path w="1031470" h="576280">
                  <a:moveTo>
                    <a:pt x="0" y="0"/>
                  </a:moveTo>
                  <a:lnTo>
                    <a:pt x="1031470" y="0"/>
                  </a:lnTo>
                  <a:lnTo>
                    <a:pt x="1031470" y="576280"/>
                  </a:lnTo>
                  <a:lnTo>
                    <a:pt x="0" y="576280"/>
                  </a:lnTo>
                  <a:close/>
                </a:path>
              </a:pathLst>
            </a:custGeom>
            <a:solidFill>
              <a:srgbClr val="F3F3F3"/>
            </a:solidFill>
          </p:spPr>
        </p:sp>
        <p:sp>
          <p:nvSpPr>
            <p:cNvPr id="29" name="TextBox 29"/>
            <p:cNvSpPr txBox="1"/>
            <p:nvPr/>
          </p:nvSpPr>
          <p:spPr>
            <a:xfrm>
              <a:off x="0" y="-38100"/>
              <a:ext cx="1031470" cy="614380"/>
            </a:xfrm>
            <a:prstGeom prst="rect">
              <a:avLst/>
            </a:prstGeom>
          </p:spPr>
          <p:txBody>
            <a:bodyPr lIns="33867" tIns="33867" rIns="33867" bIns="33867" rtlCol="0" anchor="ctr"/>
            <a:lstStyle/>
            <a:p>
              <a:pPr algn="ctr">
                <a:lnSpc>
                  <a:spcPts val="1773"/>
                </a:lnSpc>
              </a:pPr>
              <a:r>
                <a:rPr lang="en-US" sz="1266">
                  <a:solidFill>
                    <a:srgbClr val="000000"/>
                  </a:solidFill>
                  <a:latin typeface="Muli"/>
                  <a:ea typeface="Muli"/>
                  <a:cs typeface="Muli"/>
                  <a:sym typeface="Muli"/>
                </a:rPr>
                <a:t>MICE Services</a:t>
              </a:r>
            </a:p>
            <a:p>
              <a:pPr algn="ctr">
                <a:lnSpc>
                  <a:spcPts val="1773"/>
                </a:lnSpc>
              </a:pPr>
              <a:r>
                <a:rPr lang="en-US" sz="1266">
                  <a:solidFill>
                    <a:srgbClr val="000000"/>
                  </a:solidFill>
                  <a:latin typeface="Muli"/>
                  <a:ea typeface="Muli"/>
                  <a:cs typeface="Muli"/>
                  <a:sym typeface="Muli"/>
                </a:rPr>
                <a:t>Meeting &amp; conference, incentive trips, corporate travel for group from 100 to 2000 guests</a:t>
              </a:r>
            </a:p>
          </p:txBody>
        </p:sp>
      </p:grpSp>
      <p:sp>
        <p:nvSpPr>
          <p:cNvPr id="30" name="Freeform 30"/>
          <p:cNvSpPr/>
          <p:nvPr/>
        </p:nvSpPr>
        <p:spPr>
          <a:xfrm>
            <a:off x="2879567" y="4106518"/>
            <a:ext cx="1458708" cy="1458708"/>
          </a:xfrm>
          <a:custGeom>
            <a:avLst/>
            <a:gdLst/>
            <a:ahLst/>
            <a:cxnLst/>
            <a:rect l="l" t="t" r="r" b="b"/>
            <a:pathLst>
              <a:path w="2188062" h="2188062">
                <a:moveTo>
                  <a:pt x="0" y="0"/>
                </a:moveTo>
                <a:lnTo>
                  <a:pt x="2188062" y="0"/>
                </a:lnTo>
                <a:lnTo>
                  <a:pt x="2188062" y="2188061"/>
                </a:lnTo>
                <a:lnTo>
                  <a:pt x="0" y="2188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rot="-10800000">
            <a:off x="4061192" y="4106518"/>
            <a:ext cx="1458708" cy="1458708"/>
          </a:xfrm>
          <a:custGeom>
            <a:avLst/>
            <a:gdLst/>
            <a:ahLst/>
            <a:cxnLst/>
            <a:rect l="l" t="t" r="r" b="b"/>
            <a:pathLst>
              <a:path w="2188062" h="2188062">
                <a:moveTo>
                  <a:pt x="0" y="0"/>
                </a:moveTo>
                <a:lnTo>
                  <a:pt x="2188062" y="0"/>
                </a:lnTo>
                <a:lnTo>
                  <a:pt x="2188062" y="2188061"/>
                </a:lnTo>
                <a:lnTo>
                  <a:pt x="0" y="2188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2" name="Group 32"/>
          <p:cNvGrpSpPr/>
          <p:nvPr/>
        </p:nvGrpSpPr>
        <p:grpSpPr>
          <a:xfrm>
            <a:off x="6701525" y="4143030"/>
            <a:ext cx="2610908" cy="1458708"/>
            <a:chOff x="0" y="0"/>
            <a:chExt cx="1031470" cy="576280"/>
          </a:xfrm>
        </p:grpSpPr>
        <p:sp>
          <p:nvSpPr>
            <p:cNvPr id="33" name="Freeform 33"/>
            <p:cNvSpPr/>
            <p:nvPr/>
          </p:nvSpPr>
          <p:spPr>
            <a:xfrm>
              <a:off x="0" y="0"/>
              <a:ext cx="1031470" cy="576280"/>
            </a:xfrm>
            <a:custGeom>
              <a:avLst/>
              <a:gdLst/>
              <a:ahLst/>
              <a:cxnLst/>
              <a:rect l="l" t="t" r="r" b="b"/>
              <a:pathLst>
                <a:path w="1031470" h="576280">
                  <a:moveTo>
                    <a:pt x="0" y="0"/>
                  </a:moveTo>
                  <a:lnTo>
                    <a:pt x="1031470" y="0"/>
                  </a:lnTo>
                  <a:lnTo>
                    <a:pt x="1031470" y="576280"/>
                  </a:lnTo>
                  <a:lnTo>
                    <a:pt x="0" y="576280"/>
                  </a:lnTo>
                  <a:close/>
                </a:path>
              </a:pathLst>
            </a:custGeom>
            <a:solidFill>
              <a:srgbClr val="F3F3F3"/>
            </a:solidFill>
          </p:spPr>
        </p:sp>
        <p:sp>
          <p:nvSpPr>
            <p:cNvPr id="34" name="TextBox 34"/>
            <p:cNvSpPr txBox="1"/>
            <p:nvPr/>
          </p:nvSpPr>
          <p:spPr>
            <a:xfrm>
              <a:off x="0" y="-38100"/>
              <a:ext cx="1031470" cy="614380"/>
            </a:xfrm>
            <a:prstGeom prst="rect">
              <a:avLst/>
            </a:prstGeom>
          </p:spPr>
          <p:txBody>
            <a:bodyPr lIns="33867" tIns="33867" rIns="33867" bIns="33867" rtlCol="0" anchor="ctr"/>
            <a:lstStyle/>
            <a:p>
              <a:pPr algn="ctr">
                <a:lnSpc>
                  <a:spcPts val="1773"/>
                </a:lnSpc>
              </a:pPr>
              <a:r>
                <a:rPr lang="en-US" sz="1266">
                  <a:solidFill>
                    <a:srgbClr val="000000"/>
                  </a:solidFill>
                  <a:latin typeface="Muli"/>
                  <a:ea typeface="Muli"/>
                  <a:cs typeface="Muli"/>
                  <a:sym typeface="Muli"/>
                </a:rPr>
                <a:t>Shore Excursions | Free &amp; Easy Packages</a:t>
              </a:r>
            </a:p>
            <a:p>
              <a:pPr algn="ctr">
                <a:lnSpc>
                  <a:spcPts val="1773"/>
                </a:lnSpc>
              </a:pPr>
              <a:r>
                <a:rPr lang="en-US" sz="1266">
                  <a:solidFill>
                    <a:srgbClr val="000000"/>
                  </a:solidFill>
                  <a:latin typeface="Muli"/>
                  <a:ea typeface="Muli"/>
                  <a:cs typeface="Muli"/>
                  <a:sym typeface="Muli"/>
                </a:rPr>
                <a:t>Shore excursion, sightseeing tours, culture show tickets, golfer &amp; none golfer</a:t>
              </a:r>
            </a:p>
          </p:txBody>
        </p:sp>
      </p:grpSp>
      <p:sp>
        <p:nvSpPr>
          <p:cNvPr id="35" name="Freeform 35"/>
          <p:cNvSpPr/>
          <p:nvPr/>
        </p:nvSpPr>
        <p:spPr>
          <a:xfrm>
            <a:off x="6701525" y="4143030"/>
            <a:ext cx="1458708" cy="1458708"/>
          </a:xfrm>
          <a:custGeom>
            <a:avLst/>
            <a:gdLst/>
            <a:ahLst/>
            <a:cxnLst/>
            <a:rect l="l" t="t" r="r" b="b"/>
            <a:pathLst>
              <a:path w="2188062" h="2188062">
                <a:moveTo>
                  <a:pt x="0" y="0"/>
                </a:moveTo>
                <a:lnTo>
                  <a:pt x="2188061" y="0"/>
                </a:lnTo>
                <a:lnTo>
                  <a:pt x="2188061" y="2188062"/>
                </a:lnTo>
                <a:lnTo>
                  <a:pt x="0" y="21880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Freeform 36"/>
          <p:cNvSpPr/>
          <p:nvPr/>
        </p:nvSpPr>
        <p:spPr>
          <a:xfrm rot="-10800000">
            <a:off x="7853725" y="4143030"/>
            <a:ext cx="1458708" cy="1458708"/>
          </a:xfrm>
          <a:custGeom>
            <a:avLst/>
            <a:gdLst/>
            <a:ahLst/>
            <a:cxnLst/>
            <a:rect l="l" t="t" r="r" b="b"/>
            <a:pathLst>
              <a:path w="2188062" h="2188062">
                <a:moveTo>
                  <a:pt x="0" y="0"/>
                </a:moveTo>
                <a:lnTo>
                  <a:pt x="2188062" y="0"/>
                </a:lnTo>
                <a:lnTo>
                  <a:pt x="2188062" y="2188062"/>
                </a:lnTo>
                <a:lnTo>
                  <a:pt x="0" y="21880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12438</TotalTime>
  <Words>1232</Words>
  <Application>Microsoft Office PowerPoint</Application>
  <PresentationFormat>Widescreen</PresentationFormat>
  <Paragraphs>198</Paragraphs>
  <Slides>16</Slides>
  <Notes>4</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16</vt:i4>
      </vt:variant>
    </vt:vector>
  </HeadingPairs>
  <TitlesOfParts>
    <vt:vector size="39" baseType="lpstr">
      <vt:lpstr>Arial</vt:lpstr>
      <vt:lpstr>Arial Black</vt:lpstr>
      <vt:lpstr>Bricolage Grotesque 18 Condensed</vt:lpstr>
      <vt:lpstr>Calibri</vt:lpstr>
      <vt:lpstr>Calibri Light</vt:lpstr>
      <vt:lpstr>Montserrat</vt:lpstr>
      <vt:lpstr>Montserrat Bold</vt:lpstr>
      <vt:lpstr>Montserrat Bold Italics</vt:lpstr>
      <vt:lpstr>Montserrat Medium</vt:lpstr>
      <vt:lpstr>Montserrat Semi-Bold</vt:lpstr>
      <vt:lpstr>Montserrat Ultra-Bold</vt:lpstr>
      <vt:lpstr>Muli</vt:lpstr>
      <vt:lpstr>Playfair Display Bold</vt:lpstr>
      <vt:lpstr>Poppins</vt:lpstr>
      <vt:lpstr>Poppins Light</vt:lpstr>
      <vt:lpstr>Public Sans Bold</vt:lpstr>
      <vt:lpstr>Public Sans Heavy</vt:lpstr>
      <vt:lpstr>Symbol</vt:lpstr>
      <vt:lpstr>Telegraf</vt:lpstr>
      <vt:lpstr>Telegraf 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Thi Thu Huong</cp:lastModifiedBy>
  <cp:revision>40</cp:revision>
  <dcterms:created xsi:type="dcterms:W3CDTF">2024-04-26T03:58:22Z</dcterms:created>
  <dcterms:modified xsi:type="dcterms:W3CDTF">2025-07-25T06:36:03Z</dcterms:modified>
</cp:coreProperties>
</file>