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81.jpg" ContentType="image/jp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 id="2147483794" r:id="rId2"/>
  </p:sldMasterIdLst>
  <p:notesMasterIdLst>
    <p:notesMasterId r:id="rId74"/>
  </p:notesMasterIdLst>
  <p:handoutMasterIdLst>
    <p:handoutMasterId r:id="rId75"/>
  </p:handoutMasterIdLst>
  <p:sldIdLst>
    <p:sldId id="574" r:id="rId3"/>
    <p:sldId id="284" r:id="rId4"/>
    <p:sldId id="261" r:id="rId5"/>
    <p:sldId id="491" r:id="rId6"/>
    <p:sldId id="490" r:id="rId7"/>
    <p:sldId id="492" r:id="rId8"/>
    <p:sldId id="493" r:id="rId9"/>
    <p:sldId id="575" r:id="rId10"/>
    <p:sldId id="257" r:id="rId11"/>
    <p:sldId id="599" r:id="rId12"/>
    <p:sldId id="262" r:id="rId13"/>
    <p:sldId id="263" r:id="rId14"/>
    <p:sldId id="541" r:id="rId15"/>
    <p:sldId id="542" r:id="rId16"/>
    <p:sldId id="543" r:id="rId17"/>
    <p:sldId id="544" r:id="rId18"/>
    <p:sldId id="545" r:id="rId19"/>
    <p:sldId id="547" r:id="rId20"/>
    <p:sldId id="548" r:id="rId21"/>
    <p:sldId id="549" r:id="rId22"/>
    <p:sldId id="550" r:id="rId23"/>
    <p:sldId id="552" r:id="rId24"/>
    <p:sldId id="553" r:id="rId25"/>
    <p:sldId id="446" r:id="rId26"/>
    <p:sldId id="447" r:id="rId27"/>
    <p:sldId id="448" r:id="rId28"/>
    <p:sldId id="554" r:id="rId29"/>
    <p:sldId id="555" r:id="rId30"/>
    <p:sldId id="561" r:id="rId31"/>
    <p:sldId id="557" r:id="rId32"/>
    <p:sldId id="558" r:id="rId33"/>
    <p:sldId id="559" r:id="rId34"/>
    <p:sldId id="577" r:id="rId35"/>
    <p:sldId id="578" r:id="rId36"/>
    <p:sldId id="579" r:id="rId37"/>
    <p:sldId id="568" r:id="rId38"/>
    <p:sldId id="534" r:id="rId39"/>
    <p:sldId id="538" r:id="rId40"/>
    <p:sldId id="539" r:id="rId41"/>
    <p:sldId id="540" r:id="rId42"/>
    <p:sldId id="580" r:id="rId43"/>
    <p:sldId id="581" r:id="rId44"/>
    <p:sldId id="260" r:id="rId45"/>
    <p:sldId id="290" r:id="rId46"/>
    <p:sldId id="513" r:id="rId47"/>
    <p:sldId id="514" r:id="rId48"/>
    <p:sldId id="515" r:id="rId49"/>
    <p:sldId id="535" r:id="rId50"/>
    <p:sldId id="582" r:id="rId51"/>
    <p:sldId id="583" r:id="rId52"/>
    <p:sldId id="584" r:id="rId53"/>
    <p:sldId id="310" r:id="rId54"/>
    <p:sldId id="307" r:id="rId55"/>
    <p:sldId id="308" r:id="rId56"/>
    <p:sldId id="311" r:id="rId57"/>
    <p:sldId id="309" r:id="rId58"/>
    <p:sldId id="485" r:id="rId59"/>
    <p:sldId id="320" r:id="rId60"/>
    <p:sldId id="576" r:id="rId61"/>
    <p:sldId id="600" r:id="rId62"/>
    <p:sldId id="452" r:id="rId63"/>
    <p:sldId id="338" r:id="rId64"/>
    <p:sldId id="479" r:id="rId65"/>
    <p:sldId id="489" r:id="rId66"/>
    <p:sldId id="566" r:id="rId67"/>
    <p:sldId id="323" r:id="rId68"/>
    <p:sldId id="324" r:id="rId69"/>
    <p:sldId id="327" r:id="rId70"/>
    <p:sldId id="328" r:id="rId71"/>
    <p:sldId id="329" r:id="rId72"/>
    <p:sldId id="396" r:id="rId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2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E9F25"/>
    <a:srgbClr val="F8E9B2"/>
    <a:srgbClr val="F6E1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28" autoAdjust="0"/>
    <p:restoredTop sz="85817" autoAdjust="0"/>
  </p:normalViewPr>
  <p:slideViewPr>
    <p:cSldViewPr snapToGrid="0">
      <p:cViewPr varScale="1">
        <p:scale>
          <a:sx n="67" d="100"/>
          <a:sy n="67" d="100"/>
        </p:scale>
        <p:origin x="552" y="44"/>
      </p:cViewPr>
      <p:guideLst>
        <p:guide orient="horz" pos="2160"/>
        <p:guide pos="3840"/>
        <p:guide orient="horz" pos="2260"/>
      </p:guideLst>
    </p:cSldViewPr>
  </p:slideViewPr>
  <p:notesTextViewPr>
    <p:cViewPr>
      <p:scale>
        <a:sx n="3" d="2"/>
        <a:sy n="3" d="2"/>
      </p:scale>
      <p:origin x="0" y="0"/>
    </p:cViewPr>
  </p:notesTextViewPr>
  <p:notesViewPr>
    <p:cSldViewPr snapToGrid="0">
      <p:cViewPr varScale="1">
        <p:scale>
          <a:sx n="68" d="100"/>
          <a:sy n="68" d="100"/>
        </p:scale>
        <p:origin x="2808"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111350B-FBD4-4933-8FF8-36AE2E64459A}"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012645DE-861B-485A-AE2E-E29694EEA15D}">
      <dgm:prSet custT="1"/>
      <dgm:spPr/>
      <dgm:t>
        <a:bodyPr/>
        <a:lstStyle/>
        <a:p>
          <a:r>
            <a:rPr lang="en-US" sz="2000" b="0" dirty="0"/>
            <a:t>DANANG &amp; SURROUNDING 8 DAYS 7 NIGHTS</a:t>
          </a:r>
          <a:endParaRPr lang="en-US" sz="2000" dirty="0">
            <a:latin typeface="Baskerville Old Face" panose="02020602080505020303" pitchFamily="18" charset="0"/>
          </a:endParaRPr>
        </a:p>
      </dgm:t>
    </dgm:pt>
    <dgm:pt modelId="{3BCB5865-BBE9-4DB2-9620-C1E895E22A5B}" type="parTrans" cxnId="{DCC60523-80E2-4278-B5F6-F72FB6C6F04F}">
      <dgm:prSet/>
      <dgm:spPr/>
      <dgm:t>
        <a:bodyPr/>
        <a:lstStyle/>
        <a:p>
          <a:endParaRPr lang="en-US" sz="2000">
            <a:latin typeface="Baskerville Old Face" panose="02020602080505020303" pitchFamily="18" charset="0"/>
          </a:endParaRPr>
        </a:p>
      </dgm:t>
    </dgm:pt>
    <dgm:pt modelId="{74858A09-E097-468F-A37A-81CA01C9DF93}" type="sibTrans" cxnId="{DCC60523-80E2-4278-B5F6-F72FB6C6F04F}">
      <dgm:prSet/>
      <dgm:spPr/>
      <dgm:t>
        <a:bodyPr/>
        <a:lstStyle/>
        <a:p>
          <a:endParaRPr lang="en-US" sz="2000">
            <a:latin typeface="Baskerville Old Face" panose="02020602080505020303" pitchFamily="18" charset="0"/>
          </a:endParaRPr>
        </a:p>
      </dgm:t>
    </dgm:pt>
    <dgm:pt modelId="{35865F66-6E32-4785-AFDB-03F9154B085D}">
      <dgm:prSet custT="1"/>
      <dgm:spPr/>
      <dgm:t>
        <a:bodyPr/>
        <a:lstStyle/>
        <a:p>
          <a:r>
            <a:rPr lang="en-US" sz="2000" b="0" dirty="0"/>
            <a:t>HANOI &amp; SURROUNDING WITH SAPA 8 DAYS 7 NIGHTS</a:t>
          </a:r>
          <a:endParaRPr lang="en-US" sz="2000" dirty="0">
            <a:latin typeface="Baskerville Old Face" panose="02020602080505020303" pitchFamily="18" charset="0"/>
          </a:endParaRPr>
        </a:p>
      </dgm:t>
    </dgm:pt>
    <dgm:pt modelId="{F62C2352-8BE9-4EB0-8BF4-0C7CB5F39F92}" type="parTrans" cxnId="{4CBC9735-3AF2-4A2C-B576-8B339508B980}">
      <dgm:prSet/>
      <dgm:spPr/>
      <dgm:t>
        <a:bodyPr/>
        <a:lstStyle/>
        <a:p>
          <a:endParaRPr lang="en-US" sz="2000">
            <a:latin typeface="Baskerville Old Face" panose="02020602080505020303" pitchFamily="18" charset="0"/>
          </a:endParaRPr>
        </a:p>
      </dgm:t>
    </dgm:pt>
    <dgm:pt modelId="{8096E0A0-8A81-4CEA-8DBD-918410285A94}" type="sibTrans" cxnId="{4CBC9735-3AF2-4A2C-B576-8B339508B980}">
      <dgm:prSet/>
      <dgm:spPr/>
      <dgm:t>
        <a:bodyPr/>
        <a:lstStyle/>
        <a:p>
          <a:endParaRPr lang="en-US" sz="2000">
            <a:latin typeface="Baskerville Old Face" panose="02020602080505020303" pitchFamily="18" charset="0"/>
          </a:endParaRPr>
        </a:p>
      </dgm:t>
    </dgm:pt>
    <dgm:pt modelId="{13947477-AEF2-4E95-B810-EC6E9F205774}">
      <dgm:prSet custT="1"/>
      <dgm:spPr/>
      <dgm:t>
        <a:bodyPr/>
        <a:lstStyle/>
        <a:p>
          <a:r>
            <a:rPr lang="en-US" sz="2000" b="0" dirty="0"/>
            <a:t>SAIGON &amp; SURROUNDING 7 DAYS 6 NIGHTS</a:t>
          </a:r>
          <a:endParaRPr lang="en-US" sz="2000" dirty="0">
            <a:latin typeface="Baskerville Old Face" panose="02020602080505020303" pitchFamily="18" charset="0"/>
          </a:endParaRPr>
        </a:p>
      </dgm:t>
    </dgm:pt>
    <dgm:pt modelId="{0276C5FF-8FA5-4F07-827E-6F5D5465600F}" type="parTrans" cxnId="{2BB9AD9D-65FE-4DF8-9B7A-DE2F6F4855FF}">
      <dgm:prSet/>
      <dgm:spPr/>
      <dgm:t>
        <a:bodyPr/>
        <a:lstStyle/>
        <a:p>
          <a:endParaRPr lang="en-US" sz="2000">
            <a:latin typeface="Baskerville Old Face" panose="02020602080505020303" pitchFamily="18" charset="0"/>
          </a:endParaRPr>
        </a:p>
      </dgm:t>
    </dgm:pt>
    <dgm:pt modelId="{7E3FC18A-E51E-42F6-AF10-587226E36AFD}" type="sibTrans" cxnId="{2BB9AD9D-65FE-4DF8-9B7A-DE2F6F4855FF}">
      <dgm:prSet/>
      <dgm:spPr/>
      <dgm:t>
        <a:bodyPr/>
        <a:lstStyle/>
        <a:p>
          <a:endParaRPr lang="en-US" sz="2000">
            <a:latin typeface="Baskerville Old Face" panose="02020602080505020303" pitchFamily="18" charset="0"/>
          </a:endParaRPr>
        </a:p>
      </dgm:t>
    </dgm:pt>
    <dgm:pt modelId="{26008870-5915-4A3C-A13F-599A8984A740}" type="pres">
      <dgm:prSet presAssocID="{9111350B-FBD4-4933-8FF8-36AE2E64459A}" presName="Name0" presStyleCnt="0">
        <dgm:presLayoutVars>
          <dgm:chMax val="7"/>
          <dgm:chPref val="7"/>
          <dgm:dir/>
        </dgm:presLayoutVars>
      </dgm:prSet>
      <dgm:spPr/>
    </dgm:pt>
    <dgm:pt modelId="{D4870E30-1967-45DB-9452-6D20DA995F0B}" type="pres">
      <dgm:prSet presAssocID="{9111350B-FBD4-4933-8FF8-36AE2E64459A}" presName="Name1" presStyleCnt="0"/>
      <dgm:spPr/>
    </dgm:pt>
    <dgm:pt modelId="{7DEBFD76-9C08-4828-BC33-64945CA99177}" type="pres">
      <dgm:prSet presAssocID="{9111350B-FBD4-4933-8FF8-36AE2E64459A}" presName="cycle" presStyleCnt="0"/>
      <dgm:spPr/>
    </dgm:pt>
    <dgm:pt modelId="{F238C357-BB0F-45C7-A56A-0814A949E1B2}" type="pres">
      <dgm:prSet presAssocID="{9111350B-FBD4-4933-8FF8-36AE2E64459A}" presName="srcNode" presStyleLbl="node1" presStyleIdx="0" presStyleCnt="3"/>
      <dgm:spPr/>
    </dgm:pt>
    <dgm:pt modelId="{9EB3ADAC-6088-4F52-8432-64A9B5FE7C4B}" type="pres">
      <dgm:prSet presAssocID="{9111350B-FBD4-4933-8FF8-36AE2E64459A}" presName="conn" presStyleLbl="parChTrans1D2" presStyleIdx="0" presStyleCnt="1"/>
      <dgm:spPr/>
    </dgm:pt>
    <dgm:pt modelId="{922AE6D9-16FA-4F59-8435-704B27493DE8}" type="pres">
      <dgm:prSet presAssocID="{9111350B-FBD4-4933-8FF8-36AE2E64459A}" presName="extraNode" presStyleLbl="node1" presStyleIdx="0" presStyleCnt="3"/>
      <dgm:spPr/>
    </dgm:pt>
    <dgm:pt modelId="{649D3491-AE82-4303-84A8-5A963A3AAEA8}" type="pres">
      <dgm:prSet presAssocID="{9111350B-FBD4-4933-8FF8-36AE2E64459A}" presName="dstNode" presStyleLbl="node1" presStyleIdx="0" presStyleCnt="3"/>
      <dgm:spPr/>
    </dgm:pt>
    <dgm:pt modelId="{E59EBE37-ED1A-491B-8C7C-267D98B62DB9}" type="pres">
      <dgm:prSet presAssocID="{13947477-AEF2-4E95-B810-EC6E9F205774}" presName="text_1" presStyleLbl="node1" presStyleIdx="0" presStyleCnt="3">
        <dgm:presLayoutVars>
          <dgm:bulletEnabled val="1"/>
        </dgm:presLayoutVars>
      </dgm:prSet>
      <dgm:spPr/>
    </dgm:pt>
    <dgm:pt modelId="{917D1C46-D829-4C77-895D-88837A42FDC5}" type="pres">
      <dgm:prSet presAssocID="{13947477-AEF2-4E95-B810-EC6E9F205774}" presName="accent_1" presStyleCnt="0"/>
      <dgm:spPr/>
    </dgm:pt>
    <dgm:pt modelId="{778C0DA1-54DB-47F0-B4FF-B16CFE29F405}" type="pres">
      <dgm:prSet presAssocID="{13947477-AEF2-4E95-B810-EC6E9F205774}" presName="accentRepeatNode" presStyleLbl="solidFgAcc1" presStyleIdx="0" presStyleCnt="3" custLinFactNeighborX="6842" custLinFactNeighborY="4279"/>
      <dgm:spPr/>
    </dgm:pt>
    <dgm:pt modelId="{EDBB060A-B822-4ACD-BE61-50572E19561D}" type="pres">
      <dgm:prSet presAssocID="{35865F66-6E32-4785-AFDB-03F9154B085D}" presName="text_2" presStyleLbl="node1" presStyleIdx="1" presStyleCnt="3">
        <dgm:presLayoutVars>
          <dgm:bulletEnabled val="1"/>
        </dgm:presLayoutVars>
      </dgm:prSet>
      <dgm:spPr/>
    </dgm:pt>
    <dgm:pt modelId="{174C62AF-9B6B-4A80-9F7D-7823F7661C22}" type="pres">
      <dgm:prSet presAssocID="{35865F66-6E32-4785-AFDB-03F9154B085D}" presName="accent_2" presStyleCnt="0"/>
      <dgm:spPr/>
    </dgm:pt>
    <dgm:pt modelId="{B301C209-888E-445E-A832-1CE794EFFFA9}" type="pres">
      <dgm:prSet presAssocID="{35865F66-6E32-4785-AFDB-03F9154B085D}" presName="accentRepeatNode" presStyleLbl="solidFgAcc1" presStyleIdx="1" presStyleCnt="3"/>
      <dgm:spPr/>
    </dgm:pt>
    <dgm:pt modelId="{1093FCB5-6476-4CC9-870B-5B1C8691369D}" type="pres">
      <dgm:prSet presAssocID="{012645DE-861B-485A-AE2E-E29694EEA15D}" presName="text_3" presStyleLbl="node1" presStyleIdx="2" presStyleCnt="3">
        <dgm:presLayoutVars>
          <dgm:bulletEnabled val="1"/>
        </dgm:presLayoutVars>
      </dgm:prSet>
      <dgm:spPr/>
    </dgm:pt>
    <dgm:pt modelId="{93E7D1E1-9635-42E9-8736-82CC1929F679}" type="pres">
      <dgm:prSet presAssocID="{012645DE-861B-485A-AE2E-E29694EEA15D}" presName="accent_3" presStyleCnt="0"/>
      <dgm:spPr/>
    </dgm:pt>
    <dgm:pt modelId="{A8151BC0-5CEE-4045-92DF-721A5C2662B8}" type="pres">
      <dgm:prSet presAssocID="{012645DE-861B-485A-AE2E-E29694EEA15D}" presName="accentRepeatNode" presStyleLbl="solidFgAcc1" presStyleIdx="2" presStyleCnt="3"/>
      <dgm:spPr/>
    </dgm:pt>
  </dgm:ptLst>
  <dgm:cxnLst>
    <dgm:cxn modelId="{3FE37900-9734-41A8-93BB-A4192B0DA3CF}" type="presOf" srcId="{9111350B-FBD4-4933-8FF8-36AE2E64459A}" destId="{26008870-5915-4A3C-A13F-599A8984A740}" srcOrd="0" destOrd="0" presId="urn:microsoft.com/office/officeart/2008/layout/VerticalCurvedList"/>
    <dgm:cxn modelId="{DCC60523-80E2-4278-B5F6-F72FB6C6F04F}" srcId="{9111350B-FBD4-4933-8FF8-36AE2E64459A}" destId="{012645DE-861B-485A-AE2E-E29694EEA15D}" srcOrd="2" destOrd="0" parTransId="{3BCB5865-BBE9-4DB2-9620-C1E895E22A5B}" sibTransId="{74858A09-E097-468F-A37A-81CA01C9DF93}"/>
    <dgm:cxn modelId="{4CBC9735-3AF2-4A2C-B576-8B339508B980}" srcId="{9111350B-FBD4-4933-8FF8-36AE2E64459A}" destId="{35865F66-6E32-4785-AFDB-03F9154B085D}" srcOrd="1" destOrd="0" parTransId="{F62C2352-8BE9-4EB0-8BF4-0C7CB5F39F92}" sibTransId="{8096E0A0-8A81-4CEA-8DBD-918410285A94}"/>
    <dgm:cxn modelId="{D54AAD37-9C4D-4D08-A6EE-B7D73CC76D7D}" type="presOf" srcId="{012645DE-861B-485A-AE2E-E29694EEA15D}" destId="{1093FCB5-6476-4CC9-870B-5B1C8691369D}" srcOrd="0" destOrd="0" presId="urn:microsoft.com/office/officeart/2008/layout/VerticalCurvedList"/>
    <dgm:cxn modelId="{31A07A41-215D-4FFF-8307-FD37C0CC103E}" type="presOf" srcId="{35865F66-6E32-4785-AFDB-03F9154B085D}" destId="{EDBB060A-B822-4ACD-BE61-50572E19561D}" srcOrd="0" destOrd="0" presId="urn:microsoft.com/office/officeart/2008/layout/VerticalCurvedList"/>
    <dgm:cxn modelId="{29DBB064-AD82-4132-A834-C852419068F7}" type="presOf" srcId="{13947477-AEF2-4E95-B810-EC6E9F205774}" destId="{E59EBE37-ED1A-491B-8C7C-267D98B62DB9}" srcOrd="0" destOrd="0" presId="urn:microsoft.com/office/officeart/2008/layout/VerticalCurvedList"/>
    <dgm:cxn modelId="{2BB9AD9D-65FE-4DF8-9B7A-DE2F6F4855FF}" srcId="{9111350B-FBD4-4933-8FF8-36AE2E64459A}" destId="{13947477-AEF2-4E95-B810-EC6E9F205774}" srcOrd="0" destOrd="0" parTransId="{0276C5FF-8FA5-4F07-827E-6F5D5465600F}" sibTransId="{7E3FC18A-E51E-42F6-AF10-587226E36AFD}"/>
    <dgm:cxn modelId="{7F79A2EE-F2E4-4151-8217-D020062E44BA}" type="presOf" srcId="{7E3FC18A-E51E-42F6-AF10-587226E36AFD}" destId="{9EB3ADAC-6088-4F52-8432-64A9B5FE7C4B}" srcOrd="0" destOrd="0" presId="urn:microsoft.com/office/officeart/2008/layout/VerticalCurvedList"/>
    <dgm:cxn modelId="{5B62AE71-A9F6-473E-AEBB-AAE20EF602EE}" type="presParOf" srcId="{26008870-5915-4A3C-A13F-599A8984A740}" destId="{D4870E30-1967-45DB-9452-6D20DA995F0B}" srcOrd="0" destOrd="0" presId="urn:microsoft.com/office/officeart/2008/layout/VerticalCurvedList"/>
    <dgm:cxn modelId="{25309833-05F9-4C7D-AFC0-300730DAD703}" type="presParOf" srcId="{D4870E30-1967-45DB-9452-6D20DA995F0B}" destId="{7DEBFD76-9C08-4828-BC33-64945CA99177}" srcOrd="0" destOrd="0" presId="urn:microsoft.com/office/officeart/2008/layout/VerticalCurvedList"/>
    <dgm:cxn modelId="{049D0EEA-99F4-4421-8CF9-650918507881}" type="presParOf" srcId="{7DEBFD76-9C08-4828-BC33-64945CA99177}" destId="{F238C357-BB0F-45C7-A56A-0814A949E1B2}" srcOrd="0" destOrd="0" presId="urn:microsoft.com/office/officeart/2008/layout/VerticalCurvedList"/>
    <dgm:cxn modelId="{C703D3F9-50E9-40F0-9A96-ED5D9CEB9E9B}" type="presParOf" srcId="{7DEBFD76-9C08-4828-BC33-64945CA99177}" destId="{9EB3ADAC-6088-4F52-8432-64A9B5FE7C4B}" srcOrd="1" destOrd="0" presId="urn:microsoft.com/office/officeart/2008/layout/VerticalCurvedList"/>
    <dgm:cxn modelId="{9E3CC370-5519-4E4E-B12A-E85EB0579729}" type="presParOf" srcId="{7DEBFD76-9C08-4828-BC33-64945CA99177}" destId="{922AE6D9-16FA-4F59-8435-704B27493DE8}" srcOrd="2" destOrd="0" presId="urn:microsoft.com/office/officeart/2008/layout/VerticalCurvedList"/>
    <dgm:cxn modelId="{3C97F712-CBC6-495E-B42A-3A5717509C1F}" type="presParOf" srcId="{7DEBFD76-9C08-4828-BC33-64945CA99177}" destId="{649D3491-AE82-4303-84A8-5A963A3AAEA8}" srcOrd="3" destOrd="0" presId="urn:microsoft.com/office/officeart/2008/layout/VerticalCurvedList"/>
    <dgm:cxn modelId="{F4F23BB9-13BC-4118-B485-A9F22DAC8266}" type="presParOf" srcId="{D4870E30-1967-45DB-9452-6D20DA995F0B}" destId="{E59EBE37-ED1A-491B-8C7C-267D98B62DB9}" srcOrd="1" destOrd="0" presId="urn:microsoft.com/office/officeart/2008/layout/VerticalCurvedList"/>
    <dgm:cxn modelId="{C2E749AC-F7DC-4F7D-A5E0-6FB0FB4A5C88}" type="presParOf" srcId="{D4870E30-1967-45DB-9452-6D20DA995F0B}" destId="{917D1C46-D829-4C77-895D-88837A42FDC5}" srcOrd="2" destOrd="0" presId="urn:microsoft.com/office/officeart/2008/layout/VerticalCurvedList"/>
    <dgm:cxn modelId="{8E151A88-5B1C-47FA-BAAC-645F259B4CA6}" type="presParOf" srcId="{917D1C46-D829-4C77-895D-88837A42FDC5}" destId="{778C0DA1-54DB-47F0-B4FF-B16CFE29F405}" srcOrd="0" destOrd="0" presId="urn:microsoft.com/office/officeart/2008/layout/VerticalCurvedList"/>
    <dgm:cxn modelId="{9E982E3F-C66C-4329-B3A0-9E9380F92B47}" type="presParOf" srcId="{D4870E30-1967-45DB-9452-6D20DA995F0B}" destId="{EDBB060A-B822-4ACD-BE61-50572E19561D}" srcOrd="3" destOrd="0" presId="urn:microsoft.com/office/officeart/2008/layout/VerticalCurvedList"/>
    <dgm:cxn modelId="{2CDBA260-6DCD-4B39-B712-FC9B169A8460}" type="presParOf" srcId="{D4870E30-1967-45DB-9452-6D20DA995F0B}" destId="{174C62AF-9B6B-4A80-9F7D-7823F7661C22}" srcOrd="4" destOrd="0" presId="urn:microsoft.com/office/officeart/2008/layout/VerticalCurvedList"/>
    <dgm:cxn modelId="{284B2EE4-049E-4B74-95A4-EDB6F14D889B}" type="presParOf" srcId="{174C62AF-9B6B-4A80-9F7D-7823F7661C22}" destId="{B301C209-888E-445E-A832-1CE794EFFFA9}" srcOrd="0" destOrd="0" presId="urn:microsoft.com/office/officeart/2008/layout/VerticalCurvedList"/>
    <dgm:cxn modelId="{7C0A7172-9236-47C2-BEF0-760E16300F35}" type="presParOf" srcId="{D4870E30-1967-45DB-9452-6D20DA995F0B}" destId="{1093FCB5-6476-4CC9-870B-5B1C8691369D}" srcOrd="5" destOrd="0" presId="urn:microsoft.com/office/officeart/2008/layout/VerticalCurvedList"/>
    <dgm:cxn modelId="{4AC3344E-48EB-4FF9-BDFD-2F32DDF396B0}" type="presParOf" srcId="{D4870E30-1967-45DB-9452-6D20DA995F0B}" destId="{93E7D1E1-9635-42E9-8736-82CC1929F679}" srcOrd="6" destOrd="0" presId="urn:microsoft.com/office/officeart/2008/layout/VerticalCurvedList"/>
    <dgm:cxn modelId="{DCD72612-8265-4518-9DC3-2A0EE7FA8947}" type="presParOf" srcId="{93E7D1E1-9635-42E9-8736-82CC1929F679}" destId="{A8151BC0-5CEE-4045-92DF-721A5C2662B8}"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B3ADAC-6088-4F52-8432-64A9B5FE7C4B}">
      <dsp:nvSpPr>
        <dsp:cNvPr id="0" name=""/>
        <dsp:cNvSpPr/>
      </dsp:nvSpPr>
      <dsp:spPr>
        <a:xfrm>
          <a:off x="-6500257" y="-994533"/>
          <a:ext cx="7739844" cy="7739844"/>
        </a:xfrm>
        <a:prstGeom prst="blockArc">
          <a:avLst>
            <a:gd name="adj1" fmla="val 18900000"/>
            <a:gd name="adj2" fmla="val 2700000"/>
            <a:gd name="adj3" fmla="val 279"/>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9EBE37-ED1A-491B-8C7C-267D98B62DB9}">
      <dsp:nvSpPr>
        <dsp:cNvPr id="0" name=""/>
        <dsp:cNvSpPr/>
      </dsp:nvSpPr>
      <dsp:spPr>
        <a:xfrm>
          <a:off x="798207" y="575077"/>
          <a:ext cx="6514045" cy="1150155"/>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293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kern="1200" dirty="0"/>
            <a:t>SAIGON &amp; SURROUNDING 7 DAYS 6 NIGHTS</a:t>
          </a:r>
          <a:endParaRPr lang="en-US" sz="2000" kern="1200" dirty="0">
            <a:latin typeface="Baskerville Old Face" panose="02020602080505020303" pitchFamily="18" charset="0"/>
          </a:endParaRPr>
        </a:p>
      </dsp:txBody>
      <dsp:txXfrm>
        <a:off x="798207" y="575077"/>
        <a:ext cx="6514045" cy="1150155"/>
      </dsp:txXfrm>
    </dsp:sp>
    <dsp:sp modelId="{778C0DA1-54DB-47F0-B4FF-B16CFE29F405}">
      <dsp:nvSpPr>
        <dsp:cNvPr id="0" name=""/>
        <dsp:cNvSpPr/>
      </dsp:nvSpPr>
      <dsp:spPr>
        <a:xfrm>
          <a:off x="177727" y="492827"/>
          <a:ext cx="1437694" cy="1437694"/>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DBB060A-B822-4ACD-BE61-50572E19561D}">
      <dsp:nvSpPr>
        <dsp:cNvPr id="0" name=""/>
        <dsp:cNvSpPr/>
      </dsp:nvSpPr>
      <dsp:spPr>
        <a:xfrm>
          <a:off x="1216289" y="2300310"/>
          <a:ext cx="6095963" cy="1150155"/>
        </a:xfrm>
        <a:prstGeom prst="rect">
          <a:avLst/>
        </a:prstGeom>
        <a:solidFill>
          <a:schemeClr val="accent5">
            <a:hueOff val="-3676672"/>
            <a:satOff val="-5114"/>
            <a:lumOff val="-196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293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kern="1200" dirty="0"/>
            <a:t>HANOI &amp; SURROUNDING WITH SAPA 8 DAYS 7 NIGHTS</a:t>
          </a:r>
          <a:endParaRPr lang="en-US" sz="2000" kern="1200" dirty="0">
            <a:latin typeface="Baskerville Old Face" panose="02020602080505020303" pitchFamily="18" charset="0"/>
          </a:endParaRPr>
        </a:p>
      </dsp:txBody>
      <dsp:txXfrm>
        <a:off x="1216289" y="2300310"/>
        <a:ext cx="6095963" cy="1150155"/>
      </dsp:txXfrm>
    </dsp:sp>
    <dsp:sp modelId="{B301C209-888E-445E-A832-1CE794EFFFA9}">
      <dsp:nvSpPr>
        <dsp:cNvPr id="0" name=""/>
        <dsp:cNvSpPr/>
      </dsp:nvSpPr>
      <dsp:spPr>
        <a:xfrm>
          <a:off x="497442" y="2156541"/>
          <a:ext cx="1437694" cy="1437694"/>
        </a:xfrm>
        <a:prstGeom prst="ellipse">
          <a:avLst/>
        </a:prstGeom>
        <a:solidFill>
          <a:schemeClr val="lt1">
            <a:hueOff val="0"/>
            <a:satOff val="0"/>
            <a:lumOff val="0"/>
            <a:alphaOff val="0"/>
          </a:schemeClr>
        </a:solidFill>
        <a:ln w="12700" cap="flat" cmpd="sng" algn="ctr">
          <a:solidFill>
            <a:schemeClr val="accent5">
              <a:hueOff val="-3676672"/>
              <a:satOff val="-5114"/>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93FCB5-6476-4CC9-870B-5B1C8691369D}">
      <dsp:nvSpPr>
        <dsp:cNvPr id="0" name=""/>
        <dsp:cNvSpPr/>
      </dsp:nvSpPr>
      <dsp:spPr>
        <a:xfrm>
          <a:off x="798207" y="4025543"/>
          <a:ext cx="6514045" cy="1150155"/>
        </a:xfrm>
        <a:prstGeom prst="rect">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2936" tIns="50800" rIns="50800" bIns="50800" numCol="1" spcCol="1270" anchor="ctr" anchorCtr="0">
          <a:noAutofit/>
        </a:bodyPr>
        <a:lstStyle/>
        <a:p>
          <a:pPr marL="0" lvl="0" indent="0" algn="l" defTabSz="889000">
            <a:lnSpc>
              <a:spcPct val="90000"/>
            </a:lnSpc>
            <a:spcBef>
              <a:spcPct val="0"/>
            </a:spcBef>
            <a:spcAft>
              <a:spcPct val="35000"/>
            </a:spcAft>
            <a:buNone/>
          </a:pPr>
          <a:r>
            <a:rPr lang="en-US" sz="2000" b="0" kern="1200" dirty="0"/>
            <a:t>DANANG &amp; SURROUNDING 8 DAYS 7 NIGHTS</a:t>
          </a:r>
          <a:endParaRPr lang="en-US" sz="2000" kern="1200" dirty="0">
            <a:latin typeface="Baskerville Old Face" panose="02020602080505020303" pitchFamily="18" charset="0"/>
          </a:endParaRPr>
        </a:p>
      </dsp:txBody>
      <dsp:txXfrm>
        <a:off x="798207" y="4025543"/>
        <a:ext cx="6514045" cy="1150155"/>
      </dsp:txXfrm>
    </dsp:sp>
    <dsp:sp modelId="{A8151BC0-5CEE-4045-92DF-721A5C2662B8}">
      <dsp:nvSpPr>
        <dsp:cNvPr id="0" name=""/>
        <dsp:cNvSpPr/>
      </dsp:nvSpPr>
      <dsp:spPr>
        <a:xfrm>
          <a:off x="79360" y="3881774"/>
          <a:ext cx="1437694" cy="1437694"/>
        </a:xfrm>
        <a:prstGeom prst="ellipse">
          <a:avLst/>
        </a:prstGeom>
        <a:solidFill>
          <a:schemeClr val="lt1">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0E08F2E-5F06-4CE2-A139-452A1382A6F0}" type="datetimeFigureOut">
              <a:rPr lang="en-US"/>
              <a:t>7/25/2025</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28588A-5C4E-401A-AECC-B6F63A9DE965}" type="slidenum">
              <a:rPr/>
              <a:t>‹#›</a:t>
            </a:fld>
            <a:endParaRPr/>
          </a:p>
        </p:txBody>
      </p:sp>
    </p:spTree>
    <p:extLst>
      <p:ext uri="{BB962C8B-B14F-4D97-AF65-F5344CB8AC3E}">
        <p14:creationId xmlns:p14="http://schemas.microsoft.com/office/powerpoint/2010/main" val="10599797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4C5DC6-1594-414D-9341-ABA08739246C}" type="datetimeFigureOut">
              <a:rPr lang="en-US"/>
              <a:t>7/25/2025</a:t>
            </a:fld>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542409-6A04-4DC6-AC3A-D3758287A8F2}" type="slidenum">
              <a:rPr/>
              <a:t>‹#›</a:t>
            </a:fld>
            <a:endParaRPr/>
          </a:p>
        </p:txBody>
      </p:sp>
    </p:spTree>
    <p:extLst>
      <p:ext uri="{BB962C8B-B14F-4D97-AF65-F5344CB8AC3E}">
        <p14:creationId xmlns:p14="http://schemas.microsoft.com/office/powerpoint/2010/main" val="25411505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6842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Easy to connect to: Rach Gia – Phu Quoc</a:t>
            </a:r>
          </a:p>
          <a:p>
            <a:r>
              <a:rPr lang="en-US"/>
              <a:t>Chau Doc – Phnom Penh</a:t>
            </a:r>
          </a:p>
        </p:txBody>
      </p:sp>
      <p:sp>
        <p:nvSpPr>
          <p:cNvPr id="4" name="Slide Number Placeholder 3"/>
          <p:cNvSpPr>
            <a:spLocks noGrp="1"/>
          </p:cNvSpPr>
          <p:nvPr>
            <p:ph type="sldNum" sz="quarter" idx="5"/>
          </p:nvPr>
        </p:nvSpPr>
        <p:spPr/>
        <p:txBody>
          <a:bodyPr/>
          <a:lstStyle/>
          <a:p>
            <a:pPr>
              <a:defRPr/>
            </a:pPr>
            <a:fld id="{B7DAD11C-AAA9-4EE6-9C90-17240D3A9861}" type="slidenum">
              <a:rPr lang="en-US" smtClean="0"/>
              <a:pPr>
                <a:defRPr/>
              </a:pPr>
              <a:t>24</a:t>
            </a:fld>
            <a:endParaRPr lang="en-US"/>
          </a:p>
        </p:txBody>
      </p:sp>
    </p:spTree>
    <p:extLst>
      <p:ext uri="{BB962C8B-B14F-4D97-AF65-F5344CB8AC3E}">
        <p14:creationId xmlns:p14="http://schemas.microsoft.com/office/powerpoint/2010/main" val="1659065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Easy to connect to: Rach Gia – Phu Quoc</a:t>
            </a:r>
          </a:p>
          <a:p>
            <a:r>
              <a:rPr lang="en-US"/>
              <a:t>Chau Doc – Phnom Penh</a:t>
            </a:r>
          </a:p>
        </p:txBody>
      </p:sp>
      <p:sp>
        <p:nvSpPr>
          <p:cNvPr id="4" name="Slide Number Placeholder 3"/>
          <p:cNvSpPr>
            <a:spLocks noGrp="1"/>
          </p:cNvSpPr>
          <p:nvPr>
            <p:ph type="sldNum" sz="quarter" idx="5"/>
          </p:nvPr>
        </p:nvSpPr>
        <p:spPr/>
        <p:txBody>
          <a:bodyPr/>
          <a:lstStyle/>
          <a:p>
            <a:pPr>
              <a:defRPr/>
            </a:pPr>
            <a:fld id="{B7DAD11C-AAA9-4EE6-9C90-17240D3A9861}" type="slidenum">
              <a:rPr lang="en-US" smtClean="0"/>
              <a:pPr>
                <a:defRPr/>
              </a:pPr>
              <a:t>25</a:t>
            </a:fld>
            <a:endParaRPr lang="en-US"/>
          </a:p>
        </p:txBody>
      </p:sp>
    </p:spTree>
    <p:extLst>
      <p:ext uri="{BB962C8B-B14F-4D97-AF65-F5344CB8AC3E}">
        <p14:creationId xmlns:p14="http://schemas.microsoft.com/office/powerpoint/2010/main" val="1936204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Easy to connect to: Rach Gia – Phu Quoc</a:t>
            </a:r>
          </a:p>
          <a:p>
            <a:r>
              <a:rPr lang="en-US"/>
              <a:t>Chau Doc – Phnom Penh</a:t>
            </a:r>
          </a:p>
        </p:txBody>
      </p:sp>
      <p:sp>
        <p:nvSpPr>
          <p:cNvPr id="4" name="Slide Number Placeholder 3"/>
          <p:cNvSpPr>
            <a:spLocks noGrp="1"/>
          </p:cNvSpPr>
          <p:nvPr>
            <p:ph type="sldNum" sz="quarter" idx="5"/>
          </p:nvPr>
        </p:nvSpPr>
        <p:spPr/>
        <p:txBody>
          <a:bodyPr/>
          <a:lstStyle/>
          <a:p>
            <a:pPr>
              <a:defRPr/>
            </a:pPr>
            <a:fld id="{B7DAD11C-AAA9-4EE6-9C90-17240D3A9861}" type="slidenum">
              <a:rPr lang="en-US" smtClean="0"/>
              <a:pPr>
                <a:defRPr/>
              </a:pPr>
              <a:t>26</a:t>
            </a:fld>
            <a:endParaRPr lang="en-US"/>
          </a:p>
        </p:txBody>
      </p:sp>
    </p:spTree>
    <p:extLst>
      <p:ext uri="{BB962C8B-B14F-4D97-AF65-F5344CB8AC3E}">
        <p14:creationId xmlns:p14="http://schemas.microsoft.com/office/powerpoint/2010/main" val="29170358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389757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3277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8416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0416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90486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48856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646882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1349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19583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47296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17275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0696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82874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3387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778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499357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7944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32036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44221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338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07561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7785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Easy to connect to: Rach Gia – Phu Quoc</a:t>
            </a:r>
          </a:p>
          <a:p>
            <a:r>
              <a:rPr lang="en-US"/>
              <a:t>Chau Doc – Phnom Penh</a:t>
            </a:r>
          </a:p>
        </p:txBody>
      </p:sp>
      <p:sp>
        <p:nvSpPr>
          <p:cNvPr id="4" name="Slide Number Placeholder 3"/>
          <p:cNvSpPr>
            <a:spLocks noGrp="1"/>
          </p:cNvSpPr>
          <p:nvPr>
            <p:ph type="sldNum" sz="quarter" idx="5"/>
          </p:nvPr>
        </p:nvSpPr>
        <p:spPr/>
        <p:txBody>
          <a:bodyPr/>
          <a:lstStyle/>
          <a:p>
            <a:pPr>
              <a:defRPr/>
            </a:pPr>
            <a:fld id="{B7DAD11C-AAA9-4EE6-9C90-17240D3A9861}" type="slidenum">
              <a:rPr lang="en-US" smtClean="0"/>
              <a:pPr>
                <a:defRPr/>
              </a:pPr>
              <a:t>63</a:t>
            </a:fld>
            <a:endParaRPr lang="en-US"/>
          </a:p>
        </p:txBody>
      </p:sp>
    </p:spTree>
    <p:extLst>
      <p:ext uri="{BB962C8B-B14F-4D97-AF65-F5344CB8AC3E}">
        <p14:creationId xmlns:p14="http://schemas.microsoft.com/office/powerpoint/2010/main" val="1201147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8AF2A2A-445F-28C9-4AE6-4458240AC983}"/>
              </a:ext>
            </a:extLst>
          </p:cNvPr>
          <p:cNvSpPr>
            <a:spLocks noGrp="1"/>
          </p:cNvSpPr>
          <p:nvPr>
            <p:ph type="body" idx="1"/>
          </p:nvPr>
        </p:nvSpPr>
        <p:spPr/>
        <p:txBody>
          <a:bodyPr/>
          <a:lstStyle/>
          <a:p>
            <a:r>
              <a:rPr lang="vi-VN" dirty="0" err="1"/>
              <a:t>Vietnam</a:t>
            </a:r>
            <a:r>
              <a:rPr lang="vi-VN" dirty="0"/>
              <a:t> </a:t>
            </a:r>
            <a:r>
              <a:rPr lang="vi-VN" dirty="0" err="1"/>
              <a:t>has</a:t>
            </a:r>
            <a:r>
              <a:rPr lang="vi-VN" dirty="0"/>
              <a:t> 10 International </a:t>
            </a:r>
            <a:r>
              <a:rPr lang="vi-VN" dirty="0" err="1"/>
              <a:t>airports</a:t>
            </a:r>
            <a:r>
              <a:rPr lang="vi-VN" dirty="0"/>
              <a:t> in 22 </a:t>
            </a:r>
            <a:r>
              <a:rPr lang="vi-VN" dirty="0" err="1"/>
              <a:t>airports</a:t>
            </a:r>
            <a:r>
              <a:rPr lang="vi-VN" dirty="0"/>
              <a:t>. 5 </a:t>
            </a:r>
            <a:r>
              <a:rPr lang="vi-VN" dirty="0" err="1"/>
              <a:t>main</a:t>
            </a:r>
            <a:r>
              <a:rPr lang="vi-VN" dirty="0"/>
              <a:t> </a:t>
            </a:r>
            <a:r>
              <a:rPr lang="vi-VN" dirty="0" err="1"/>
              <a:t>international</a:t>
            </a:r>
            <a:r>
              <a:rPr lang="vi-VN" dirty="0"/>
              <a:t> </a:t>
            </a:r>
            <a:r>
              <a:rPr lang="vi-VN" dirty="0" err="1"/>
              <a:t>airports</a:t>
            </a:r>
            <a:r>
              <a:rPr lang="vi-VN" dirty="0"/>
              <a:t>: </a:t>
            </a:r>
            <a:r>
              <a:rPr lang="vi-VN" dirty="0" err="1"/>
              <a:t>Noibai</a:t>
            </a:r>
            <a:r>
              <a:rPr lang="vi-VN" dirty="0"/>
              <a:t> (</a:t>
            </a:r>
            <a:r>
              <a:rPr lang="vi-VN" dirty="0" err="1"/>
              <a:t>Hanoi</a:t>
            </a:r>
            <a:r>
              <a:rPr lang="vi-VN" dirty="0"/>
              <a:t>), Tan Son </a:t>
            </a:r>
            <a:r>
              <a:rPr lang="vi-VN" dirty="0" err="1"/>
              <a:t>Nhat</a:t>
            </a:r>
            <a:r>
              <a:rPr lang="vi-VN" dirty="0"/>
              <a:t> (Ho Chi Minh </a:t>
            </a:r>
            <a:r>
              <a:rPr lang="vi-VN" dirty="0" err="1"/>
              <a:t>City</a:t>
            </a:r>
            <a:r>
              <a:rPr lang="vi-VN" dirty="0"/>
              <a:t>), </a:t>
            </a:r>
            <a:r>
              <a:rPr lang="vi-VN" dirty="0" err="1"/>
              <a:t>Danang</a:t>
            </a:r>
            <a:r>
              <a:rPr lang="vi-VN" dirty="0"/>
              <a:t> (</a:t>
            </a:r>
            <a:r>
              <a:rPr lang="vi-VN" dirty="0" err="1"/>
              <a:t>Danang</a:t>
            </a:r>
            <a:r>
              <a:rPr lang="vi-VN" dirty="0"/>
              <a:t>), Cam Ranh (Khanh Hoa/Nha Trang), Phu </a:t>
            </a:r>
            <a:r>
              <a:rPr lang="vi-VN" dirty="0" err="1"/>
              <a:t>Quoc</a:t>
            </a:r>
            <a:r>
              <a:rPr lang="vi-VN" dirty="0"/>
              <a:t> (Phu </a:t>
            </a:r>
            <a:r>
              <a:rPr lang="vi-VN" dirty="0" err="1"/>
              <a:t>Quoc</a:t>
            </a:r>
            <a:r>
              <a:rPr lang="vi-VN" dirty="0"/>
              <a:t> </a:t>
            </a:r>
            <a:r>
              <a:rPr lang="vi-VN" dirty="0" err="1"/>
              <a:t>Island</a:t>
            </a:r>
            <a:r>
              <a:rPr lang="vi-VN" dirty="0"/>
              <a:t>)</a:t>
            </a:r>
          </a:p>
        </p:txBody>
      </p:sp>
    </p:spTree>
    <p:extLst>
      <p:ext uri="{BB962C8B-B14F-4D97-AF65-F5344CB8AC3E}">
        <p14:creationId xmlns:p14="http://schemas.microsoft.com/office/powerpoint/2010/main" val="32723196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2259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40191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7598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94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0268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64856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 name="Google Shape;108;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Vietnam’s weather varies in regions, it would not be the one-size-fits-all answer.</a:t>
            </a:r>
            <a:endParaRPr dirty="0"/>
          </a:p>
        </p:txBody>
      </p:sp>
    </p:spTree>
    <p:extLst>
      <p:ext uri="{BB962C8B-B14F-4D97-AF65-F5344CB8AC3E}">
        <p14:creationId xmlns:p14="http://schemas.microsoft.com/office/powerpoint/2010/main" val="32207811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7542409-6A04-4DC6-AC3A-D3758287A8F2}" type="slidenum">
              <a:rPr lang="vi-VN" smtClean="0"/>
              <a:t>9</a:t>
            </a:fld>
            <a:endParaRPr lang="vi-VN"/>
          </a:p>
        </p:txBody>
      </p:sp>
    </p:spTree>
    <p:extLst>
      <p:ext uri="{BB962C8B-B14F-4D97-AF65-F5344CB8AC3E}">
        <p14:creationId xmlns:p14="http://schemas.microsoft.com/office/powerpoint/2010/main" val="813793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545454"/>
                </a:solidFill>
                <a:latin typeface="Poppins Light"/>
              </a:rPr>
              <a:t>Visa approval letter to Vietnam can be arranged by Threeland Travel</a:t>
            </a:r>
          </a:p>
        </p:txBody>
      </p:sp>
      <p:sp>
        <p:nvSpPr>
          <p:cNvPr id="4" name="Slide Number Placeholder 3"/>
          <p:cNvSpPr>
            <a:spLocks noGrp="1"/>
          </p:cNvSpPr>
          <p:nvPr>
            <p:ph type="sldNum" sz="quarter" idx="5"/>
          </p:nvPr>
        </p:nvSpPr>
        <p:spPr/>
        <p:txBody>
          <a:bodyPr/>
          <a:lstStyle/>
          <a:p>
            <a:fld id="{77542409-6A04-4DC6-AC3A-D3758287A8F2}" type="slidenum">
              <a:rPr lang="vi-VN" smtClean="0"/>
              <a:t>10</a:t>
            </a:fld>
            <a:endParaRPr lang="vi-VN"/>
          </a:p>
        </p:txBody>
      </p:sp>
    </p:spTree>
    <p:extLst>
      <p:ext uri="{BB962C8B-B14F-4D97-AF65-F5344CB8AC3E}">
        <p14:creationId xmlns:p14="http://schemas.microsoft.com/office/powerpoint/2010/main" val="4026282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6">
                    <a:lumMod val="50000"/>
                  </a:schemeClr>
                </a:solidFill>
                <a:latin typeface="Playfair Display Bold" panose="00000800000000000000" pitchFamily="2" charset="0"/>
                <a:cs typeface="Times New Roman" panose="02020603050405020304" pitchFamily="18" charset="0"/>
              </a:rPr>
              <a:t>- </a:t>
            </a:r>
            <a:r>
              <a:rPr lang="en-US" sz="1200" dirty="0">
                <a:solidFill>
                  <a:srgbClr val="545454"/>
                </a:solidFill>
                <a:latin typeface="Montserrat Ultra-Bold"/>
              </a:rPr>
              <a:t>Great connection with big hubs. </a:t>
            </a:r>
            <a:r>
              <a:rPr lang="en-US" dirty="0"/>
              <a:t>Thanks to the globalization and convenience of traffic flow, connection within Vietnam as well as between Vietnam and the world becomes easier than ever. </a:t>
            </a:r>
            <a:r>
              <a:rPr lang="en-US" sz="1200" dirty="0">
                <a:solidFill>
                  <a:srgbClr val="545454"/>
                </a:solidFill>
                <a:latin typeface="Poppins Light"/>
              </a:rPr>
              <a:t>Numerous direct &amp; indirect flights  from Europe, Middle East, North Asia, North America, Australia and many Asian countries</a:t>
            </a:r>
          </a:p>
          <a:p>
            <a:endParaRPr lang="vi-VN" dirty="0"/>
          </a:p>
        </p:txBody>
      </p:sp>
      <p:sp>
        <p:nvSpPr>
          <p:cNvPr id="4" name="Slide Number Placeholder 3"/>
          <p:cNvSpPr>
            <a:spLocks noGrp="1"/>
          </p:cNvSpPr>
          <p:nvPr>
            <p:ph type="sldNum" sz="quarter" idx="5"/>
          </p:nvPr>
        </p:nvSpPr>
        <p:spPr/>
        <p:txBody>
          <a:bodyPr/>
          <a:lstStyle/>
          <a:p>
            <a:fld id="{77542409-6A04-4DC6-AC3A-D3758287A8F2}" type="slidenum">
              <a:rPr lang="vi-VN" smtClean="0"/>
              <a:t>11</a:t>
            </a:fld>
            <a:endParaRPr lang="vi-VN"/>
          </a:p>
        </p:txBody>
      </p:sp>
    </p:spTree>
    <p:extLst>
      <p:ext uri="{BB962C8B-B14F-4D97-AF65-F5344CB8AC3E}">
        <p14:creationId xmlns:p14="http://schemas.microsoft.com/office/powerpoint/2010/main" val="108434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Chèn</a:t>
            </a:r>
            <a:r>
              <a:rPr lang="en-US" dirty="0"/>
              <a:t> 1 </a:t>
            </a:r>
            <a:r>
              <a:rPr lang="en-US" dirty="0" err="1"/>
              <a:t>đoạn</a:t>
            </a:r>
            <a:r>
              <a:rPr lang="en-US" dirty="0"/>
              <a:t> video </a:t>
            </a:r>
            <a:r>
              <a:rPr lang="en-US" dirty="0" err="1"/>
              <a:t>về</a:t>
            </a:r>
            <a:r>
              <a:rPr lang="en-US" dirty="0"/>
              <a:t> Hanoi</a:t>
            </a:r>
            <a:endParaRPr lang="vi-VN" dirty="0"/>
          </a:p>
        </p:txBody>
      </p:sp>
      <p:sp>
        <p:nvSpPr>
          <p:cNvPr id="4" name="Slide Number Placeholder 3"/>
          <p:cNvSpPr>
            <a:spLocks noGrp="1"/>
          </p:cNvSpPr>
          <p:nvPr>
            <p:ph type="sldNum" sz="quarter" idx="5"/>
          </p:nvPr>
        </p:nvSpPr>
        <p:spPr/>
        <p:txBody>
          <a:bodyPr/>
          <a:lstStyle/>
          <a:p>
            <a:fld id="{77542409-6A04-4DC6-AC3A-D3758287A8F2}" type="slidenum">
              <a:rPr lang="vi-VN" smtClean="0"/>
              <a:t>13</a:t>
            </a:fld>
            <a:endParaRPr lang="vi-VN"/>
          </a:p>
        </p:txBody>
      </p:sp>
    </p:spTree>
    <p:extLst>
      <p:ext uri="{BB962C8B-B14F-4D97-AF65-F5344CB8AC3E}">
        <p14:creationId xmlns:p14="http://schemas.microsoft.com/office/powerpoint/2010/main" val="1741588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48D4D1D-9345-41F0-8961-FD4D9C16E8A3}"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BBE09-75F9-402F-8D69-F798F5A8F031}" type="slidenum">
              <a:rPr lang="en-US" smtClean="0"/>
              <a:t>‹#›</a:t>
            </a:fld>
            <a:endParaRPr lang="en-US"/>
          </a:p>
        </p:txBody>
      </p:sp>
    </p:spTree>
    <p:extLst>
      <p:ext uri="{BB962C8B-B14F-4D97-AF65-F5344CB8AC3E}">
        <p14:creationId xmlns:p14="http://schemas.microsoft.com/office/powerpoint/2010/main" val="151376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B55A74-0919-413E-865C-E0E8D1722ED7}" type="datetime1">
              <a:rPr lang="en-US" smtClean="0"/>
              <a:pPr/>
              <a:t>7/25/2025</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513715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5BFE46A-5893-4F80-829A-F37AF8AAC03B}" type="datetime1">
              <a:rPr lang="en-US" smtClean="0"/>
              <a:pPr/>
              <a:t>7/25/2025</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83644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6389829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CD8D479-8942-46E8-A226-A4E01F7A105C}" type="slidenum">
              <a:rPr/>
              <a:t>‹#›</a:t>
            </a:fld>
            <a:endParaRPr/>
          </a:p>
        </p:txBody>
      </p:sp>
      <p:sp>
        <p:nvSpPr>
          <p:cNvPr id="2" name="Date Placeholder 1"/>
          <p:cNvSpPr>
            <a:spLocks noGrp="1"/>
          </p:cNvSpPr>
          <p:nvPr>
            <p:ph type="dt" sz="half" idx="10"/>
          </p:nvPr>
        </p:nvSpPr>
        <p:spPr/>
        <p:txBody>
          <a:bodyPr/>
          <a:lstStyle/>
          <a:p>
            <a:fld id="{C81B9673-AC7F-4F1F-84E4-F0E5EAAE106D}" type="datetime1">
              <a:rPr lang="en-US" smtClean="0"/>
              <a:pPr/>
              <a:t>7/25/2025</a:t>
            </a:fld>
            <a:endParaRPr lang="en-US" dirty="0"/>
          </a:p>
        </p:txBody>
      </p:sp>
      <p:sp>
        <p:nvSpPr>
          <p:cNvPr id="3" name="Footer Placeholder 2"/>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10739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8D4D1D-9345-41F0-8961-FD4D9C16E8A3}"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BBE09-75F9-402F-8D69-F798F5A8F031}" type="slidenum">
              <a:rPr lang="en-US" smtClean="0"/>
              <a:t>‹#›</a:t>
            </a:fld>
            <a:endParaRPr lang="en-US"/>
          </a:p>
        </p:txBody>
      </p:sp>
    </p:spTree>
    <p:extLst>
      <p:ext uri="{BB962C8B-B14F-4D97-AF65-F5344CB8AC3E}">
        <p14:creationId xmlns:p14="http://schemas.microsoft.com/office/powerpoint/2010/main" val="307388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D1B487-36FD-4CED-B07A-1A81FC6540B1}" type="datetime1">
              <a:rPr lang="en-US" smtClean="0"/>
              <a:pPr/>
              <a:t>7/25/2025</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588665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8D4D1D-9345-41F0-8961-FD4D9C16E8A3}"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BBE09-75F9-402F-8D69-F798F5A8F031}" type="slidenum">
              <a:rPr lang="en-US" smtClean="0"/>
              <a:t>‹#›</a:t>
            </a:fld>
            <a:endParaRPr lang="en-US"/>
          </a:p>
        </p:txBody>
      </p:sp>
    </p:spTree>
    <p:extLst>
      <p:ext uri="{BB962C8B-B14F-4D97-AF65-F5344CB8AC3E}">
        <p14:creationId xmlns:p14="http://schemas.microsoft.com/office/powerpoint/2010/main" val="224012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A66BA0-BF77-43AC-894A-20AD8220B887}" type="datetime1">
              <a:rPr lang="en-US" smtClean="0"/>
              <a:pPr/>
              <a:t>7/25/2025</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564712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C81B4D-F060-418E-A958-B2BDC1A258F8}" type="datetime1">
              <a:rPr lang="en-US" smtClean="0"/>
              <a:pPr/>
              <a:t>7/25/2025</a:t>
            </a:fld>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9CD8D479-8942-46E8-A226-A4E01F7A105C}" type="slidenum">
              <a:rPr lang="en-US" smtClean="0"/>
              <a:t>‹#›</a:t>
            </a:fld>
            <a:endParaRPr lang="en-US" dirty="0"/>
          </a:p>
        </p:txBody>
      </p:sp>
    </p:spTree>
    <p:extLst>
      <p:ext uri="{BB962C8B-B14F-4D97-AF65-F5344CB8AC3E}">
        <p14:creationId xmlns:p14="http://schemas.microsoft.com/office/powerpoint/2010/main" val="2491996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386AC23-C97B-41FB-9B89-C7FE0FB631CA}" type="datetime1">
              <a:rPr lang="en-US" smtClean="0"/>
              <a:pPr/>
              <a:t>7/25/2025</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129156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DD1B487-36FD-4CED-B07A-1A81FC6540B1}" type="datetime1">
              <a:rPr lang="en-US" smtClean="0"/>
              <a:pPr/>
              <a:t>7/25/2025</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93065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B9673-AC7F-4F1F-84E4-F0E5EAAE106D}" type="datetime1">
              <a:rPr lang="en-US" smtClean="0"/>
              <a:pPr/>
              <a:t>7/25/2025</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086296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2A3310-D664-4933-9402-AB5DB0887727}" type="datetime1">
              <a:rPr lang="en-US" smtClean="0"/>
              <a:pPr/>
              <a:t>7/25/2025</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969302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1447A63-5E3D-469C-A0D1-119323F4F95E}" type="datetime1">
              <a:rPr lang="en-US" smtClean="0"/>
              <a:pPr/>
              <a:t>7/25/2025</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801813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B55A74-0919-413E-865C-E0E8D1722ED7}" type="datetime1">
              <a:rPr lang="en-US" smtClean="0"/>
              <a:pPr/>
              <a:t>7/25/2025</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155368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BFE46A-5893-4F80-829A-F37AF8AAC03B}" type="datetime1">
              <a:rPr lang="en-US" smtClean="0"/>
              <a:pPr/>
              <a:t>7/25/2025</a:t>
            </a:fld>
            <a:endParaRPr lang="en-US" dirty="0"/>
          </a:p>
        </p:txBody>
      </p:sp>
      <p:sp>
        <p:nvSpPr>
          <p:cNvPr id="5" name="Footer Placeholder 4"/>
          <p:cNvSpPr>
            <a:spLocks noGrp="1"/>
          </p:cNvSpPr>
          <p:nvPr>
            <p:ph type="ftr" sz="quarter" idx="11"/>
          </p:nvPr>
        </p:nvSpPr>
        <p:spPr/>
        <p:txBody>
          <a:bodyPr/>
          <a:lstStyle/>
          <a:p>
            <a:r>
              <a:rPr lang="en-US"/>
              <a:t>Add a footer</a:t>
            </a:r>
            <a:endParaRPr lang="en-US" dirty="0"/>
          </a:p>
        </p:txBody>
      </p:sp>
      <p:sp>
        <p:nvSpPr>
          <p:cNvPr id="6" name="Slide Number Placeholder 5"/>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029322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Team">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A42DEE-636F-4A79-B56A-5AF989E1FDC5}"/>
              </a:ext>
              <a:ext uri="{C183D7F6-B498-43B3-948B-1728B52AA6E4}">
                <adec:decorative xmlns:adec="http://schemas.microsoft.com/office/drawing/2017/decorative" val="1"/>
              </a:ext>
            </a:extLst>
          </p:cNvPr>
          <p:cNvSpPr/>
          <p:nvPr userDrawn="1"/>
        </p:nvSpPr>
        <p:spPr>
          <a:xfrm>
            <a:off x="0" y="0"/>
            <a:ext cx="12192000" cy="115046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10" name="Title 9">
            <a:extLst>
              <a:ext uri="{FF2B5EF4-FFF2-40B4-BE49-F238E27FC236}">
                <a16:creationId xmlns:a16="http://schemas.microsoft.com/office/drawing/2014/main" id="{B75C9195-04C9-4D9A-B613-44A5F5900DBD}"/>
              </a:ext>
            </a:extLst>
          </p:cNvPr>
          <p:cNvSpPr>
            <a:spLocks noGrp="1"/>
          </p:cNvSpPr>
          <p:nvPr>
            <p:ph type="title" hasCustomPrompt="1"/>
          </p:nvPr>
        </p:nvSpPr>
        <p:spPr>
          <a:xfrm>
            <a:off x="1002983" y="194783"/>
            <a:ext cx="9421177" cy="769493"/>
          </a:xfrm>
        </p:spPr>
        <p:txBody>
          <a:bodyPr anchor="ctr"/>
          <a:lstStyle>
            <a:lvl1pPr>
              <a:lnSpc>
                <a:spcPct val="100000"/>
              </a:lnSpc>
              <a:defRPr spc="-20" baseline="0">
                <a:solidFill>
                  <a:schemeClr val="bg1"/>
                </a:solidFill>
              </a:defRPr>
            </a:lvl1pPr>
          </a:lstStyle>
          <a:p>
            <a:r>
              <a:rPr lang="en-US" dirty="0"/>
              <a:t>Click to add title</a:t>
            </a:r>
          </a:p>
        </p:txBody>
      </p:sp>
      <p:sp>
        <p:nvSpPr>
          <p:cNvPr id="8" name="Content Placeholder 7">
            <a:extLst>
              <a:ext uri="{FF2B5EF4-FFF2-40B4-BE49-F238E27FC236}">
                <a16:creationId xmlns:a16="http://schemas.microsoft.com/office/drawing/2014/main" id="{4C5A662A-E279-494E-8389-ADC6E870E38D}"/>
              </a:ext>
            </a:extLst>
          </p:cNvPr>
          <p:cNvSpPr>
            <a:spLocks noGrp="1"/>
          </p:cNvSpPr>
          <p:nvPr>
            <p:ph sz="quarter" idx="14" hasCustomPrompt="1"/>
          </p:nvPr>
        </p:nvSpPr>
        <p:spPr>
          <a:xfrm>
            <a:off x="931863" y="1695450"/>
            <a:ext cx="10328275" cy="4314825"/>
          </a:xfrm>
        </p:spPr>
        <p:txBody>
          <a:bodyPr/>
          <a:lstStyle>
            <a:lvl1pPr>
              <a:defRPr/>
            </a:lvl1pPr>
          </a:lstStyle>
          <a:p>
            <a:pPr lvl="0"/>
            <a:r>
              <a:rPr lang="en-US" dirty="0"/>
              <a:t>Click to add content</a:t>
            </a:r>
          </a:p>
        </p:txBody>
      </p:sp>
      <p:sp>
        <p:nvSpPr>
          <p:cNvPr id="4" name="Footer Placeholder 4">
            <a:extLst>
              <a:ext uri="{FF2B5EF4-FFF2-40B4-BE49-F238E27FC236}">
                <a16:creationId xmlns:a16="http://schemas.microsoft.com/office/drawing/2014/main" id="{1420B3F9-9DEF-4500-91D7-25F0B5E91FBF}"/>
              </a:ext>
            </a:extLst>
          </p:cNvPr>
          <p:cNvSpPr>
            <a:spLocks noGrp="1"/>
          </p:cNvSpPr>
          <p:nvPr>
            <p:ph type="ftr" sz="quarter" idx="11"/>
          </p:nvPr>
        </p:nvSpPr>
        <p:spPr>
          <a:xfrm>
            <a:off x="201168" y="6356350"/>
            <a:ext cx="4837176" cy="365125"/>
          </a:xfrm>
        </p:spPr>
        <p:txBody>
          <a:bodyPr/>
          <a:lstStyle>
            <a:lvl1pPr>
              <a:defRPr/>
            </a:lvl1pPr>
          </a:lstStyle>
          <a:p>
            <a:r>
              <a:rPr lang="en-US" dirty="0">
                <a:solidFill>
                  <a:prstClr val="black"/>
                </a:solidFill>
              </a:rPr>
              <a:t>Presentation title</a:t>
            </a:r>
          </a:p>
        </p:txBody>
      </p:sp>
      <p:sp>
        <p:nvSpPr>
          <p:cNvPr id="5" name="Date Placeholder 3">
            <a:extLst>
              <a:ext uri="{FF2B5EF4-FFF2-40B4-BE49-F238E27FC236}">
                <a16:creationId xmlns:a16="http://schemas.microsoft.com/office/drawing/2014/main" id="{05E504E9-EAD2-4BE5-9736-CED43FF24552}"/>
              </a:ext>
            </a:extLst>
          </p:cNvPr>
          <p:cNvSpPr>
            <a:spLocks noGrp="1"/>
          </p:cNvSpPr>
          <p:nvPr>
            <p:ph type="dt" sz="half" idx="10"/>
          </p:nvPr>
        </p:nvSpPr>
        <p:spPr>
          <a:xfrm>
            <a:off x="7013448" y="6355080"/>
            <a:ext cx="4352544" cy="365125"/>
          </a:xfrm>
        </p:spPr>
        <p:txBody>
          <a:bodyPr/>
          <a:lstStyle>
            <a:lvl1pPr>
              <a:defRPr/>
            </a:lvl1pPr>
          </a:lstStyle>
          <a:p>
            <a:pPr>
              <a:defRPr/>
            </a:pPr>
            <a:r>
              <a:rPr lang="en-US" dirty="0">
                <a:solidFill>
                  <a:prstClr val="black"/>
                </a:solidFill>
              </a:rPr>
              <a:t>20XX</a:t>
            </a:r>
          </a:p>
        </p:txBody>
      </p:sp>
      <p:sp>
        <p:nvSpPr>
          <p:cNvPr id="6" name="Slide Number Placeholder 5">
            <a:extLst>
              <a:ext uri="{FF2B5EF4-FFF2-40B4-BE49-F238E27FC236}">
                <a16:creationId xmlns:a16="http://schemas.microsoft.com/office/drawing/2014/main" id="{8C3EB613-AF5E-423F-A78B-94F856BF646A}"/>
              </a:ext>
            </a:extLst>
          </p:cNvPr>
          <p:cNvSpPr>
            <a:spLocks noGrp="1"/>
          </p:cNvSpPr>
          <p:nvPr>
            <p:ph type="sldNum" sz="quarter" idx="12"/>
          </p:nvPr>
        </p:nvSpPr>
        <p:spPr>
          <a:xfrm>
            <a:off x="11365992"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Tree>
    <p:extLst>
      <p:ext uri="{BB962C8B-B14F-4D97-AF65-F5344CB8AC3E}">
        <p14:creationId xmlns:p14="http://schemas.microsoft.com/office/powerpoint/2010/main" val="3788034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48D4D1D-9345-41F0-8961-FD4D9C16E8A3}" type="datetimeFigureOut">
              <a:rPr lang="en-US" smtClean="0"/>
              <a:t>7/25/2025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BBE09-75F9-402F-8D69-F798F5A8F031}" type="slidenum">
              <a:rPr lang="en-US" smtClean="0"/>
              <a:t>‹#›</a:t>
            </a:fld>
            <a:endParaRPr lang="en-US"/>
          </a:p>
        </p:txBody>
      </p:sp>
    </p:spTree>
    <p:extLst>
      <p:ext uri="{BB962C8B-B14F-4D97-AF65-F5344CB8AC3E}">
        <p14:creationId xmlns:p14="http://schemas.microsoft.com/office/powerpoint/2010/main" val="72790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3A66BA0-BF77-43AC-894A-20AD8220B887}" type="datetime1">
              <a:rPr lang="en-US" smtClean="0"/>
              <a:pPr/>
              <a:t>7/25/2025</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375370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C81B4D-F060-418E-A958-B2BDC1A258F8}" type="datetime1">
              <a:rPr lang="en-US" smtClean="0"/>
              <a:pPr/>
              <a:t>7/25/2025</a:t>
            </a:fld>
            <a:endParaRPr lang="en-US" dirty="0"/>
          </a:p>
        </p:txBody>
      </p:sp>
      <p:sp>
        <p:nvSpPr>
          <p:cNvPr id="8" name="Footer Placeholder 7"/>
          <p:cNvSpPr>
            <a:spLocks noGrp="1"/>
          </p:cNvSpPr>
          <p:nvPr>
            <p:ph type="ftr" sz="quarter" idx="11"/>
          </p:nvPr>
        </p:nvSpPr>
        <p:spPr/>
        <p:txBody>
          <a:bodyPr/>
          <a:lstStyle/>
          <a:p>
            <a:r>
              <a:rPr lang="en-US"/>
              <a:t>Add a footer</a:t>
            </a:r>
            <a:endParaRPr lang="en-US" dirty="0"/>
          </a:p>
        </p:txBody>
      </p:sp>
      <p:sp>
        <p:nvSpPr>
          <p:cNvPr id="9" name="Slide Number Placeholder 8"/>
          <p:cNvSpPr>
            <a:spLocks noGrp="1"/>
          </p:cNvSpPr>
          <p:nvPr>
            <p:ph type="sldNum" sz="quarter" idx="12"/>
          </p:nvPr>
        </p:nvSpPr>
        <p:spPr/>
        <p:txBody>
          <a:bodyPr/>
          <a:lstStyle/>
          <a:p>
            <a:fld id="{9CD8D479-8942-46E8-A226-A4E01F7A105C}" type="slidenum">
              <a:rPr lang="en-US" smtClean="0"/>
              <a:t>‹#›</a:t>
            </a:fld>
            <a:endParaRPr lang="en-US" dirty="0"/>
          </a:p>
        </p:txBody>
      </p:sp>
    </p:spTree>
    <p:extLst>
      <p:ext uri="{BB962C8B-B14F-4D97-AF65-F5344CB8AC3E}">
        <p14:creationId xmlns:p14="http://schemas.microsoft.com/office/powerpoint/2010/main" val="4050425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386AC23-C97B-41FB-9B89-C7FE0FB631CA}" type="datetime1">
              <a:rPr lang="en-US" smtClean="0"/>
              <a:pPr/>
              <a:t>7/25/2025</a:t>
            </a:fld>
            <a:endParaRPr lang="en-US" dirty="0"/>
          </a:p>
        </p:txBody>
      </p:sp>
      <p:sp>
        <p:nvSpPr>
          <p:cNvPr id="4" name="Footer Placeholder 3"/>
          <p:cNvSpPr>
            <a:spLocks noGrp="1"/>
          </p:cNvSpPr>
          <p:nvPr>
            <p:ph type="ftr" sz="quarter" idx="11"/>
          </p:nvPr>
        </p:nvSpPr>
        <p:spPr/>
        <p:txBody>
          <a:bodyPr/>
          <a:lstStyle/>
          <a:p>
            <a:r>
              <a:rPr lang="en-US"/>
              <a:t>Add a footer</a:t>
            </a:r>
            <a:endParaRPr lang="en-US" dirty="0"/>
          </a:p>
        </p:txBody>
      </p:sp>
      <p:sp>
        <p:nvSpPr>
          <p:cNvPr id="5" name="Slide Number Placeholder 4"/>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201846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1B9673-AC7F-4F1F-84E4-F0E5EAAE106D}" type="datetime1">
              <a:rPr lang="en-US" smtClean="0"/>
              <a:pPr/>
              <a:t>7/25/2025</a:t>
            </a:fld>
            <a:endParaRPr lang="en-US" dirty="0"/>
          </a:p>
        </p:txBody>
      </p:sp>
      <p:sp>
        <p:nvSpPr>
          <p:cNvPr id="3" name="Footer Placeholder 2"/>
          <p:cNvSpPr>
            <a:spLocks noGrp="1"/>
          </p:cNvSpPr>
          <p:nvPr>
            <p:ph type="ftr" sz="quarter" idx="11"/>
          </p:nvPr>
        </p:nvSpPr>
        <p:spPr/>
        <p:txBody>
          <a:bodyPr/>
          <a:lstStyle/>
          <a:p>
            <a:r>
              <a:rPr lang="en-US"/>
              <a:t>Add a footer</a:t>
            </a:r>
            <a:endParaRPr lang="en-US" dirty="0"/>
          </a:p>
        </p:txBody>
      </p:sp>
      <p:sp>
        <p:nvSpPr>
          <p:cNvPr id="4" name="Slide Number Placeholder 3"/>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795759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A2A3310-D664-4933-9402-AB5DB0887727}" type="datetime1">
              <a:rPr lang="en-US" smtClean="0"/>
              <a:pPr/>
              <a:t>7/25/2025</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47513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1447A63-5E3D-469C-A0D1-119323F4F95E}" type="datetime1">
              <a:rPr lang="en-US" smtClean="0"/>
              <a:pPr/>
              <a:t>7/25/2025</a:t>
            </a:fld>
            <a:endParaRPr lang="en-US" dirty="0"/>
          </a:p>
        </p:txBody>
      </p:sp>
      <p:sp>
        <p:nvSpPr>
          <p:cNvPr id="6" name="Footer Placeholder 5"/>
          <p:cNvSpPr>
            <a:spLocks noGrp="1"/>
          </p:cNvSpPr>
          <p:nvPr>
            <p:ph type="ftr" sz="quarter" idx="11"/>
          </p:nvPr>
        </p:nvSpPr>
        <p:spPr/>
        <p:txBody>
          <a:bodyPr/>
          <a:lstStyle/>
          <a:p>
            <a:r>
              <a:rPr lang="en-US"/>
              <a:t>Add a footer</a:t>
            </a:r>
            <a:endParaRPr lang="en-US" dirty="0"/>
          </a:p>
        </p:txBody>
      </p:sp>
      <p:sp>
        <p:nvSpPr>
          <p:cNvPr id="7" name="Slide Number Placeholder 6"/>
          <p:cNvSpPr>
            <a:spLocks noGrp="1"/>
          </p:cNvSpPr>
          <p:nvPr>
            <p:ph type="sldNum" sz="quarter" idx="12"/>
          </p:nvPr>
        </p:nvSpPr>
        <p:spPr/>
        <p:txBody>
          <a:bodyPr/>
          <a:lstStyle/>
          <a:p>
            <a:fld id="{9CD8D479-8942-46E8-A226-A4E01F7A105C}" type="slidenum">
              <a:rPr lang="en-US" smtClean="0"/>
              <a:t>‹#›</a:t>
            </a:fld>
            <a:endParaRPr lang="en-US"/>
          </a:p>
        </p:txBody>
      </p:sp>
    </p:spTree>
    <p:extLst>
      <p:ext uri="{BB962C8B-B14F-4D97-AF65-F5344CB8AC3E}">
        <p14:creationId xmlns:p14="http://schemas.microsoft.com/office/powerpoint/2010/main" val="179695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6E745-E731-42F7-BC46-83DD513FC98F}" type="datetime1">
              <a:rPr lang="en-US" smtClean="0"/>
              <a:pPr/>
              <a:t>7/25/2025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8D479-8942-46E8-A226-A4E01F7A105C}" type="slidenum">
              <a:rPr lang="en-US" smtClean="0"/>
              <a:pPr/>
              <a:t>‹#›</a:t>
            </a:fld>
            <a:endParaRPr lang="en-US" dirty="0"/>
          </a:p>
        </p:txBody>
      </p:sp>
      <p:sp>
        <p:nvSpPr>
          <p:cNvPr id="7" name="Rectangle 6">
            <a:extLst>
              <a:ext uri="{FF2B5EF4-FFF2-40B4-BE49-F238E27FC236}">
                <a16:creationId xmlns:a16="http://schemas.microsoft.com/office/drawing/2014/main" id="{CA2FA3E7-3C85-46D4-9D9E-09D4E1423C8B}"/>
              </a:ext>
            </a:extLst>
          </p:cNvPr>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211215682"/>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3" r:id="rId12"/>
    <p:sldLayoutId id="2147483655"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6E745-E731-42F7-BC46-83DD513FC98F}" type="datetime1">
              <a:rPr lang="en-US" smtClean="0"/>
              <a:pPr/>
              <a:t>7/25/2025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D8D479-8942-46E8-A226-A4E01F7A105C}" type="slidenum">
              <a:rPr lang="en-US" smtClean="0"/>
              <a:pPr/>
              <a:t>‹#›</a:t>
            </a:fld>
            <a:endParaRPr lang="en-US" dirty="0"/>
          </a:p>
        </p:txBody>
      </p:sp>
      <p:sp>
        <p:nvSpPr>
          <p:cNvPr id="7" name="Rectangle 6">
            <a:extLst>
              <a:ext uri="{FF2B5EF4-FFF2-40B4-BE49-F238E27FC236}">
                <a16:creationId xmlns:a16="http://schemas.microsoft.com/office/drawing/2014/main" id="{507F589D-E5BD-A7B4-94DD-57DA298ACDD5}"/>
              </a:ext>
            </a:extLst>
          </p:cNvPr>
          <p:cNvSpPr/>
          <p:nvPr userDrawn="1"/>
        </p:nvSpPr>
        <p:spPr>
          <a:xfrm>
            <a:off x="0" y="6629400"/>
            <a:ext cx="1499616" cy="228600"/>
          </a:xfrm>
          <a:prstGeom prst="rect">
            <a:avLst/>
          </a:prstGeom>
          <a:gradFill>
            <a:gsLst>
              <a:gs pos="0">
                <a:schemeClr val="accent1">
                  <a:lumMod val="15000"/>
                  <a:lumOff val="85000"/>
                </a:schemeClr>
              </a:gs>
              <a:gs pos="100000">
                <a:schemeClr val="accent1">
                  <a:lumMod val="15000"/>
                  <a:lumOff val="8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extLst>
      <p:ext uri="{BB962C8B-B14F-4D97-AF65-F5344CB8AC3E}">
        <p14:creationId xmlns:p14="http://schemas.microsoft.com/office/powerpoint/2010/main" val="1070531373"/>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slide" Target="slide2.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1.%20Master%20file%20-%20Vietnam%20&amp;%20Cambodia.ppt#-1,1,Why?" TargetMode="External"/><Relationship Id="rId5" Type="http://schemas.openxmlformats.org/officeDocument/2006/relationships/image" Target="../media/image3.png"/><Relationship Id="rId4" Type="http://schemas.openxmlformats.org/officeDocument/2006/relationships/image" Target="../media/image41.png"/></Relationships>
</file>

<file path=ppt/slides/_rels/slide1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hyperlink" Target="1.%20Master%20file%20-%20Vietnam%20&amp;%20Cambodia.ppt#-1,1,Why?"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3.png"/><Relationship Id="rId1" Type="http://schemas.openxmlformats.org/officeDocument/2006/relationships/slideLayout" Target="../slideLayouts/slideLayout1.xml"/><Relationship Id="rId5" Type="http://schemas.openxmlformats.org/officeDocument/2006/relationships/slide" Target="slide2.xml"/><Relationship Id="rId4" Type="http://schemas.openxmlformats.org/officeDocument/2006/relationships/hyperlink" Target="1.%20Master%20file%20-%20Vietnam%20&amp;%20Cambodia.ppt#-1,1,Why?"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4.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jpg"/><Relationship Id="rId10" Type="http://schemas.openxmlformats.org/officeDocument/2006/relationships/slide" Target="slide2.xml"/><Relationship Id="rId4" Type="http://schemas.openxmlformats.org/officeDocument/2006/relationships/image" Target="../media/image45.jpeg"/><Relationship Id="rId9" Type="http://schemas.openxmlformats.org/officeDocument/2006/relationships/hyperlink" Target="1.%20Master%20file%20-%20Vietnam%20&amp;%20Cambodia.ppt#-1,1,Why?"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2.xml"/><Relationship Id="rId7" Type="http://schemas.openxmlformats.org/officeDocument/2006/relationships/image" Target="../media/image50.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9.jpg"/><Relationship Id="rId5" Type="http://schemas.microsoft.com/office/2007/relationships/hdphoto" Target="../media/hdphoto1.wdp"/><Relationship Id="rId10" Type="http://schemas.openxmlformats.org/officeDocument/2006/relationships/slide" Target="slide2.xml"/><Relationship Id="rId4" Type="http://schemas.openxmlformats.org/officeDocument/2006/relationships/image" Target="../media/image47.png"/><Relationship Id="rId9" Type="http://schemas.openxmlformats.org/officeDocument/2006/relationships/hyperlink" Target="1.%20Master%20file%20-%20Vietnam%20&amp;%20Cambodia.ppt#-1,1,Why?" TargetMode="External"/></Relationships>
</file>

<file path=ppt/slides/_rels/slide1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53.jpeg"/><Relationship Id="rId7" Type="http://schemas.openxmlformats.org/officeDocument/2006/relationships/hyperlink" Target="1.%20Master%20file%20-%20Vietnam%20&amp;%20Cambodia.ppt#-1,1,Why?" TargetMode="External"/><Relationship Id="rId2" Type="http://schemas.openxmlformats.org/officeDocument/2006/relationships/image" Target="../media/image52.jpe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8" Type="http://schemas.openxmlformats.org/officeDocument/2006/relationships/hyperlink" Target="1.%20Master%20file%20-%20Vietnam%20&amp;%20Cambodia.ppt#-1,1,Why?" TargetMode="External"/><Relationship Id="rId3" Type="http://schemas.microsoft.com/office/2007/relationships/hdphoto" Target="../media/hdphoto1.wdp"/><Relationship Id="rId7" Type="http://schemas.openxmlformats.org/officeDocument/2006/relationships/image" Target="../media/image58.jpe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 Id="rId9"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hyperlink" Target="1.%20Master%20file%20-%20Vietnam%20&amp;%20Cambodia.ppt#-1,1,Why?" TargetMode="External"/><Relationship Id="rId3" Type="http://schemas.microsoft.com/office/2007/relationships/hdphoto" Target="../media/hdphoto1.wdp"/><Relationship Id="rId7" Type="http://schemas.openxmlformats.org/officeDocument/2006/relationships/image" Target="../media/image62.jpe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61.jpeg"/><Relationship Id="rId5" Type="http://schemas.openxmlformats.org/officeDocument/2006/relationships/image" Target="../media/image60.jpg"/><Relationship Id="rId4" Type="http://schemas.openxmlformats.org/officeDocument/2006/relationships/image" Target="../media/image59.jpg"/><Relationship Id="rId9" Type="http://schemas.openxmlformats.org/officeDocument/2006/relationships/slide" Target="slide2.xml"/></Relationships>
</file>

<file path=ppt/slides/_rels/slide1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64.jpeg"/><Relationship Id="rId7" Type="http://schemas.openxmlformats.org/officeDocument/2006/relationships/hyperlink" Target="1.%20Master%20file%20-%20Vietnam%20&amp;%20Cambodia.ppt#-1,1,Why?" TargetMode="External"/><Relationship Id="rId2" Type="http://schemas.openxmlformats.org/officeDocument/2006/relationships/image" Target="../media/image63.jp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7.png"/><Relationship Id="rId4" Type="http://schemas.openxmlformats.org/officeDocument/2006/relationships/image" Target="../media/image65.jpeg"/></Relationships>
</file>

<file path=ppt/slides/_rels/slide1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67.jpeg"/><Relationship Id="rId7" Type="http://schemas.openxmlformats.org/officeDocument/2006/relationships/hyperlink" Target="1.%20Master%20file%20-%20Vietnam%20&amp;%20Cambodia.ppt#-1,1,Why?" TargetMode="External"/><Relationship Id="rId2" Type="http://schemas.openxmlformats.org/officeDocument/2006/relationships/image" Target="../media/image66.png"/><Relationship Id="rId1" Type="http://schemas.openxmlformats.org/officeDocument/2006/relationships/slideLayout" Target="../slideLayouts/slideLayout12.xml"/><Relationship Id="rId6" Type="http://schemas.openxmlformats.org/officeDocument/2006/relationships/image" Target="../media/image68.jpeg"/><Relationship Id="rId5" Type="http://schemas.microsoft.com/office/2007/relationships/hdphoto" Target="../media/hdphoto1.wdp"/><Relationship Id="rId4"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slide" Target="slide41.xml"/><Relationship Id="rId3" Type="http://schemas.openxmlformats.org/officeDocument/2006/relationships/image" Target="../media/image3.png"/><Relationship Id="rId21" Type="http://schemas.openxmlformats.org/officeDocument/2006/relationships/slide" Target="slide49.xml"/><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slide" Target="slide29.xml"/><Relationship Id="rId2" Type="http://schemas.openxmlformats.org/officeDocument/2006/relationships/notesSlide" Target="../notesSlides/notesSlide1.xml"/><Relationship Id="rId16" Type="http://schemas.openxmlformats.org/officeDocument/2006/relationships/slide" Target="slide13.xml"/><Relationship Id="rId20" Type="http://schemas.openxmlformats.org/officeDocument/2006/relationships/slide" Target="slide57.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24" Type="http://schemas.microsoft.com/office/2007/relationships/hdphoto" Target="../media/hdphoto1.wdp"/><Relationship Id="rId5" Type="http://schemas.openxmlformats.org/officeDocument/2006/relationships/image" Target="../media/image6.png"/><Relationship Id="rId15" Type="http://schemas.openxmlformats.org/officeDocument/2006/relationships/slide" Target="slide3.xml"/><Relationship Id="rId23" Type="http://schemas.openxmlformats.org/officeDocument/2006/relationships/image" Target="../media/image16.png"/><Relationship Id="rId10" Type="http://schemas.openxmlformats.org/officeDocument/2006/relationships/image" Target="../media/image11.png"/><Relationship Id="rId19" Type="http://schemas.openxmlformats.org/officeDocument/2006/relationships/slide" Target="slide45.xml"/><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slide" Target="slide64.xml"/></Relationships>
</file>

<file path=ppt/slides/_rels/slide20.xml.rels><?xml version="1.0" encoding="UTF-8" standalone="yes"?>
<Relationships xmlns="http://schemas.openxmlformats.org/package/2006/relationships"><Relationship Id="rId8" Type="http://schemas.openxmlformats.org/officeDocument/2006/relationships/hyperlink" Target="1.%20Master%20file%20-%20Vietnam%20&amp;%20Cambodia.ppt#-1,1,Why?" TargetMode="External"/><Relationship Id="rId3" Type="http://schemas.openxmlformats.org/officeDocument/2006/relationships/image" Target="../media/image47.png"/><Relationship Id="rId7" Type="http://schemas.openxmlformats.org/officeDocument/2006/relationships/image" Target="../media/image72.jpeg"/><Relationship Id="rId2" Type="http://schemas.openxmlformats.org/officeDocument/2006/relationships/image" Target="../media/image69.jpeg"/><Relationship Id="rId1" Type="http://schemas.openxmlformats.org/officeDocument/2006/relationships/slideLayout" Target="../slideLayouts/slideLayout12.xml"/><Relationship Id="rId6" Type="http://schemas.openxmlformats.org/officeDocument/2006/relationships/image" Target="../media/image71.jpg"/><Relationship Id="rId5" Type="http://schemas.openxmlformats.org/officeDocument/2006/relationships/image" Target="../media/image70.jpeg"/><Relationship Id="rId4" Type="http://schemas.microsoft.com/office/2007/relationships/hdphoto" Target="../media/hdphoto1.wdp"/><Relationship Id="rId9" Type="http://schemas.openxmlformats.org/officeDocument/2006/relationships/slide" Target="slide2.xml"/></Relationships>
</file>

<file path=ppt/slides/_rels/slide21.xml.rels><?xml version="1.0" encoding="UTF-8" standalone="yes"?>
<Relationships xmlns="http://schemas.openxmlformats.org/package/2006/relationships"><Relationship Id="rId8" Type="http://schemas.openxmlformats.org/officeDocument/2006/relationships/image" Target="../media/image75.jpeg"/><Relationship Id="rId3" Type="http://schemas.microsoft.com/office/2007/relationships/hdphoto" Target="../media/hdphoto1.wdp"/><Relationship Id="rId7" Type="http://schemas.openxmlformats.org/officeDocument/2006/relationships/slide" Target="slide2.xml"/><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hyperlink" Target="1.%20Master%20file%20-%20Vietnam%20&amp;%20Cambodia.ppt#-1,1,Why?" TargetMode="External"/><Relationship Id="rId5" Type="http://schemas.openxmlformats.org/officeDocument/2006/relationships/image" Target="../media/image74.jpeg"/><Relationship Id="rId4" Type="http://schemas.openxmlformats.org/officeDocument/2006/relationships/image" Target="../media/image73.jpg"/></Relationships>
</file>

<file path=ppt/slides/_rels/slide22.xml.rels><?xml version="1.0" encoding="UTF-8" standalone="yes"?>
<Relationships xmlns="http://schemas.openxmlformats.org/package/2006/relationships"><Relationship Id="rId8" Type="http://schemas.openxmlformats.org/officeDocument/2006/relationships/image" Target="../media/image78.jpg"/><Relationship Id="rId3" Type="http://schemas.microsoft.com/office/2007/relationships/hdphoto" Target="../media/hdphoto1.wdp"/><Relationship Id="rId7" Type="http://schemas.openxmlformats.org/officeDocument/2006/relationships/slide" Target="slide2.xml"/><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hyperlink" Target="1.%20Master%20file%20-%20Vietnam%20&amp;%20Cambodia.ppt#-1,1,Why?" TargetMode="External"/><Relationship Id="rId5" Type="http://schemas.openxmlformats.org/officeDocument/2006/relationships/image" Target="../media/image77.jpeg"/><Relationship Id="rId4" Type="http://schemas.openxmlformats.org/officeDocument/2006/relationships/image" Target="../media/image76.jpg"/><Relationship Id="rId9" Type="http://schemas.openxmlformats.org/officeDocument/2006/relationships/image" Target="../media/image79.jpg"/></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3" Type="http://schemas.microsoft.com/office/2007/relationships/hdphoto" Target="../media/hdphoto1.wdp"/><Relationship Id="rId7" Type="http://schemas.openxmlformats.org/officeDocument/2006/relationships/hyperlink" Target="1.%20Master%20file%20-%20Vietnam%20&amp;%20Cambodia.ppt#-1,1,Why?" TargetMode="External"/><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82.jpeg"/><Relationship Id="rId5" Type="http://schemas.openxmlformats.org/officeDocument/2006/relationships/image" Target="../media/image81.jpg"/><Relationship Id="rId4" Type="http://schemas.openxmlformats.org/officeDocument/2006/relationships/image" Target="../media/image80.jpg"/></Relationships>
</file>

<file path=ppt/slides/_rels/slide2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83.png"/><Relationship Id="rId7" Type="http://schemas.openxmlformats.org/officeDocument/2006/relationships/hyperlink" Target="1.%20Master%20file%20-%20Vietnam%20&amp;%20Cambodia.ppt#-1,1,Why?" TargetMode="Externa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84.jpeg"/><Relationship Id="rId4" Type="http://schemas.microsoft.com/office/2007/relationships/hdphoto" Target="../media/hdphoto5.wdp"/></Relationships>
</file>

<file path=ppt/slides/_rels/slide2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85.png"/><Relationship Id="rId7" Type="http://schemas.openxmlformats.org/officeDocument/2006/relationships/hyperlink" Target="1.%20Master%20file%20-%20Vietnam%20&amp;%20Cambodia.ppt#-1,1,Why?" TargetMode="Externa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image" Target="../media/image3.png"/><Relationship Id="rId5" Type="http://schemas.openxmlformats.org/officeDocument/2006/relationships/image" Target="../media/image86.jpeg"/><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slide" Target="slide2.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hyperlink" Target="1.%20Master%20file%20-%20Vietnam%20&amp;%20Cambodia.ppt#-1,1,Why?" TargetMode="External"/><Relationship Id="rId5" Type="http://schemas.openxmlformats.org/officeDocument/2006/relationships/image" Target="../media/image3.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89.jpg"/><Relationship Id="rId7" Type="http://schemas.openxmlformats.org/officeDocument/2006/relationships/hyperlink" Target="1.%20Master%20file%20-%20Vietnam%20&amp;%20Cambodia.ppt#-1,1,Why?" TargetMode="External"/><Relationship Id="rId2" Type="http://schemas.openxmlformats.org/officeDocument/2006/relationships/image" Target="../media/image88.jpeg"/><Relationship Id="rId1" Type="http://schemas.openxmlformats.org/officeDocument/2006/relationships/slideLayout" Target="../slideLayouts/slideLayout1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28.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2.xml"/><Relationship Id="rId6" Type="http://schemas.openxmlformats.org/officeDocument/2006/relationships/slide" Target="slide2.xml"/><Relationship Id="rId5" Type="http://schemas.openxmlformats.org/officeDocument/2006/relationships/hyperlink" Target="1.%20Master%20file%20-%20Vietnam%20&amp;%20Cambodia.ppt#-1,1,Why?" TargetMode="External"/><Relationship Id="rId4" Type="http://schemas.openxmlformats.org/officeDocument/2006/relationships/image" Target="../media/image95.jpeg"/></Relationships>
</file>

<file path=ppt/slides/_rels/slide29.xml.rels><?xml version="1.0" encoding="UTF-8" standalone="yes"?>
<Relationships xmlns="http://schemas.openxmlformats.org/package/2006/relationships"><Relationship Id="rId8" Type="http://schemas.openxmlformats.org/officeDocument/2006/relationships/image" Target="../media/image101.png"/><Relationship Id="rId13" Type="http://schemas.openxmlformats.org/officeDocument/2006/relationships/image" Target="../media/image106.png"/><Relationship Id="rId3" Type="http://schemas.openxmlformats.org/officeDocument/2006/relationships/image" Target="../media/image96.emf"/><Relationship Id="rId7" Type="http://schemas.openxmlformats.org/officeDocument/2006/relationships/image" Target="../media/image100.png"/><Relationship Id="rId12" Type="http://schemas.openxmlformats.org/officeDocument/2006/relationships/image" Target="../media/image105.png"/><Relationship Id="rId17" Type="http://schemas.openxmlformats.org/officeDocument/2006/relationships/slide" Target="slide2.xml"/><Relationship Id="rId2" Type="http://schemas.openxmlformats.org/officeDocument/2006/relationships/notesSlide" Target="../notesSlides/notesSlide13.xml"/><Relationship Id="rId16" Type="http://schemas.openxmlformats.org/officeDocument/2006/relationships/hyperlink" Target="1.%20Master%20file%20-%20Vietnam%20&amp;%20Cambodia.ppt#-1,1,Why?" TargetMode="External"/><Relationship Id="rId1" Type="http://schemas.openxmlformats.org/officeDocument/2006/relationships/slideLayout" Target="../slideLayouts/slideLayout7.xml"/><Relationship Id="rId6" Type="http://schemas.openxmlformats.org/officeDocument/2006/relationships/image" Target="../media/image99.png"/><Relationship Id="rId11" Type="http://schemas.openxmlformats.org/officeDocument/2006/relationships/image" Target="../media/image104.png"/><Relationship Id="rId5" Type="http://schemas.openxmlformats.org/officeDocument/2006/relationships/image" Target="../media/image98.png"/><Relationship Id="rId15" Type="http://schemas.openxmlformats.org/officeDocument/2006/relationships/image" Target="../media/image108.png"/><Relationship Id="rId10" Type="http://schemas.openxmlformats.org/officeDocument/2006/relationships/image" Target="../media/image103.png"/><Relationship Id="rId4" Type="http://schemas.openxmlformats.org/officeDocument/2006/relationships/image" Target="../media/image97.png"/><Relationship Id="rId9" Type="http://schemas.openxmlformats.org/officeDocument/2006/relationships/image" Target="../media/image102.png"/><Relationship Id="rId14" Type="http://schemas.openxmlformats.org/officeDocument/2006/relationships/image" Target="../media/image107.png"/></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0.jpeg"/><Relationship Id="rId4" Type="http://schemas.openxmlformats.org/officeDocument/2006/relationships/image" Target="../media/image19.jp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hyperlink" Target="1.%20Master%20file%20-%20Vietnam%20&amp;%20Cambodia.ppt#-1,1,Why?" TargetMode="External"/><Relationship Id="rId5" Type="http://schemas.openxmlformats.org/officeDocument/2006/relationships/image" Target="../media/image110.jpg"/><Relationship Id="rId4" Type="http://schemas.openxmlformats.org/officeDocument/2006/relationships/image" Target="../media/image109.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hyperlink" Target="1.%20Master%20file%20-%20Vietnam%20&amp;%20Cambodia.ppt#-1,1,Why?" TargetMode="External"/><Relationship Id="rId5" Type="http://schemas.openxmlformats.org/officeDocument/2006/relationships/image" Target="../media/image112.jpeg"/><Relationship Id="rId4" Type="http://schemas.openxmlformats.org/officeDocument/2006/relationships/image" Target="../media/image111.jpe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2.xm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hyperlink" Target="1.%20Master%20file%20-%20Vietnam%20&amp;%20Cambodia.ppt#-1,1,Why?" TargetMode="External"/><Relationship Id="rId5" Type="http://schemas.openxmlformats.org/officeDocument/2006/relationships/image" Target="../media/image114.jpg"/><Relationship Id="rId4" Type="http://schemas.openxmlformats.org/officeDocument/2006/relationships/image" Target="../media/image113.jp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6.jp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5.jpg"/><Relationship Id="rId5" Type="http://schemas.openxmlformats.org/officeDocument/2006/relationships/slide" Target="slide2.xml"/><Relationship Id="rId4" Type="http://schemas.openxmlformats.org/officeDocument/2006/relationships/hyperlink" Target="1.%20Master%20file%20-%20Vietnam%20&amp;%20Cambodia.ppt#-1,1,Why?"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18.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17.jpg"/><Relationship Id="rId5" Type="http://schemas.openxmlformats.org/officeDocument/2006/relationships/slide" Target="slide2.xml"/><Relationship Id="rId4" Type="http://schemas.openxmlformats.org/officeDocument/2006/relationships/hyperlink" Target="1.%20Master%20file%20-%20Vietnam%20&amp;%20Cambodia.ppt#-1,1,Why?"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hyperlink" Target="1.%20Master%20file%20-%20Vietnam%20&amp;%20Cambodia.ppt#-1,1,Why?" TargetMode="External"/><Relationship Id="rId5" Type="http://schemas.openxmlformats.org/officeDocument/2006/relationships/image" Target="../media/image120.jpeg"/><Relationship Id="rId4" Type="http://schemas.openxmlformats.org/officeDocument/2006/relationships/image" Target="../media/image119.jp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2.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1.%20Master%20file%20-%20Vietnam%20&amp;%20Cambodia.ppt#-1,1,Why?" TargetMode="External"/><Relationship Id="rId5" Type="http://schemas.openxmlformats.org/officeDocument/2006/relationships/image" Target="../media/image122.jpeg"/><Relationship Id="rId4" Type="http://schemas.openxmlformats.org/officeDocument/2006/relationships/image" Target="../media/image121.jpg"/></Relationships>
</file>

<file path=ppt/slides/_rels/slide37.xml.rels><?xml version="1.0" encoding="UTF-8" standalone="yes"?>
<Relationships xmlns="http://schemas.openxmlformats.org/package/2006/relationships"><Relationship Id="rId3" Type="http://schemas.openxmlformats.org/officeDocument/2006/relationships/image" Target="../media/image124.jpg"/><Relationship Id="rId7" Type="http://schemas.openxmlformats.org/officeDocument/2006/relationships/slide" Target="slide2.xml"/><Relationship Id="rId2" Type="http://schemas.openxmlformats.org/officeDocument/2006/relationships/image" Target="../media/image123.jpg"/><Relationship Id="rId1" Type="http://schemas.openxmlformats.org/officeDocument/2006/relationships/slideLayout" Target="../slideLayouts/slideLayout7.xml"/><Relationship Id="rId6" Type="http://schemas.openxmlformats.org/officeDocument/2006/relationships/hyperlink" Target="1.%20Master%20file%20-%20Vietnam%20&amp;%20Cambodia.ppt#-1,1,Why?" TargetMode="External"/><Relationship Id="rId5" Type="http://schemas.openxmlformats.org/officeDocument/2006/relationships/image" Target="../media/image126.jpg"/><Relationship Id="rId4" Type="http://schemas.openxmlformats.org/officeDocument/2006/relationships/image" Target="../media/image125.jpg"/></Relationships>
</file>

<file path=ppt/slides/_rels/slide38.xml.rels><?xml version="1.0" encoding="UTF-8" standalone="yes"?>
<Relationships xmlns="http://schemas.openxmlformats.org/package/2006/relationships"><Relationship Id="rId8" Type="http://schemas.openxmlformats.org/officeDocument/2006/relationships/hyperlink" Target="1.%20Master%20file%20-%20Vietnam%20&amp;%20Cambodia.ppt#-1,1,Why?" TargetMode="External"/><Relationship Id="rId3" Type="http://schemas.openxmlformats.org/officeDocument/2006/relationships/image" Target="../media/image128.jpg"/><Relationship Id="rId7" Type="http://schemas.openxmlformats.org/officeDocument/2006/relationships/image" Target="../media/image132.jpg"/><Relationship Id="rId2" Type="http://schemas.openxmlformats.org/officeDocument/2006/relationships/image" Target="../media/image127.jpg"/><Relationship Id="rId1" Type="http://schemas.openxmlformats.org/officeDocument/2006/relationships/slideLayout" Target="../slideLayouts/slideLayout7.xml"/><Relationship Id="rId6" Type="http://schemas.openxmlformats.org/officeDocument/2006/relationships/image" Target="../media/image131.jpeg"/><Relationship Id="rId5" Type="http://schemas.openxmlformats.org/officeDocument/2006/relationships/image" Target="../media/image130.jpg"/><Relationship Id="rId4" Type="http://schemas.openxmlformats.org/officeDocument/2006/relationships/image" Target="../media/image129.jpeg"/><Relationship Id="rId9" Type="http://schemas.openxmlformats.org/officeDocument/2006/relationships/slide" Target="slide2.xml"/></Relationships>
</file>

<file path=ppt/slides/_rels/slide3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134.jpg"/><Relationship Id="rId7" Type="http://schemas.openxmlformats.org/officeDocument/2006/relationships/hyperlink" Target="1.%20Master%20file%20-%20Vietnam%20&amp;%20Cambodia.ppt#-1,1,Why?" TargetMode="External"/><Relationship Id="rId2" Type="http://schemas.openxmlformats.org/officeDocument/2006/relationships/image" Target="../media/image133.jpg"/><Relationship Id="rId1" Type="http://schemas.openxmlformats.org/officeDocument/2006/relationships/slideLayout" Target="../slideLayouts/slideLayout7.xml"/><Relationship Id="rId6" Type="http://schemas.openxmlformats.org/officeDocument/2006/relationships/image" Target="../media/image137.jpg"/><Relationship Id="rId5" Type="http://schemas.openxmlformats.org/officeDocument/2006/relationships/image" Target="../media/image136.jpg"/><Relationship Id="rId4" Type="http://schemas.openxmlformats.org/officeDocument/2006/relationships/image" Target="../media/image135.jp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slide" Target="slide2.xml"/><Relationship Id="rId4" Type="http://schemas.openxmlformats.org/officeDocument/2006/relationships/hyperlink" Target="1.%20Master%20file%20-%20Vietnam%20&amp;%20Cambodia.ppt#-1,1,Why?"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7.xml"/><Relationship Id="rId5" Type="http://schemas.openxmlformats.org/officeDocument/2006/relationships/slide" Target="slide2.xml"/><Relationship Id="rId4" Type="http://schemas.openxmlformats.org/officeDocument/2006/relationships/hyperlink" Target="1.%20Master%20file%20-%20Vietnam%20&amp;%20Cambodia.ppt#-1,1,Why?"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thanglongwaterpuppet.com/" TargetMode="External"/><Relationship Id="rId3" Type="http://schemas.openxmlformats.org/officeDocument/2006/relationships/image" Target="../media/image140.png"/><Relationship Id="rId7" Type="http://schemas.openxmlformats.org/officeDocument/2006/relationships/image" Target="../media/image144.png"/><Relationship Id="rId12" Type="http://schemas.openxmlformats.org/officeDocument/2006/relationships/slide" Target="slide2.xml"/><Relationship Id="rId2" Type="http://schemas.openxmlformats.org/officeDocument/2006/relationships/slideLayout" Target="../slideLayouts/slideLayout7.xml"/><Relationship Id="rId1" Type="http://schemas.openxmlformats.org/officeDocument/2006/relationships/video" Target="https://www.youtube.com/embed/-bezb1tRCZM?feature=oembed" TargetMode="External"/><Relationship Id="rId6" Type="http://schemas.openxmlformats.org/officeDocument/2006/relationships/image" Target="../media/image143.png"/><Relationship Id="rId11" Type="http://schemas.openxmlformats.org/officeDocument/2006/relationships/hyperlink" Target="1.%20Master%20file%20-%20Vietnam%20&amp;%20Cambodia.ppt#-1,1,Why?" TargetMode="External"/><Relationship Id="rId5" Type="http://schemas.openxmlformats.org/officeDocument/2006/relationships/image" Target="../media/image142.png"/><Relationship Id="rId10" Type="http://schemas.openxmlformats.org/officeDocument/2006/relationships/image" Target="../media/image145.jpeg"/><Relationship Id="rId4" Type="http://schemas.openxmlformats.org/officeDocument/2006/relationships/image" Target="../media/image141.svg"/><Relationship Id="rId9" Type="http://schemas.openxmlformats.org/officeDocument/2006/relationships/hyperlink" Target="https://youtu.be/-bezb1tRCZM"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51.svg"/><Relationship Id="rId3" Type="http://schemas.openxmlformats.org/officeDocument/2006/relationships/image" Target="../media/image146.png"/><Relationship Id="rId7" Type="http://schemas.openxmlformats.org/officeDocument/2006/relationships/image" Target="../media/image150.png"/><Relationship Id="rId12" Type="http://schemas.openxmlformats.org/officeDocument/2006/relationships/slide" Target="slide2.xml"/><Relationship Id="rId2" Type="http://schemas.openxmlformats.org/officeDocument/2006/relationships/slideLayout" Target="../slideLayouts/slideLayout7.xml"/><Relationship Id="rId1" Type="http://schemas.openxmlformats.org/officeDocument/2006/relationships/video" Target="https://www.youtube.com/embed/ZMQBWPsFUFo?feature=oembed" TargetMode="External"/><Relationship Id="rId6" Type="http://schemas.openxmlformats.org/officeDocument/2006/relationships/image" Target="../media/image149.svg"/><Relationship Id="rId11" Type="http://schemas.openxmlformats.org/officeDocument/2006/relationships/hyperlink" Target="1.%20Master%20file%20-%20Vietnam%20&amp;%20Cambodia.ppt#-1,1,Why?" TargetMode="External"/><Relationship Id="rId5" Type="http://schemas.openxmlformats.org/officeDocument/2006/relationships/image" Target="../media/image148.png"/><Relationship Id="rId10" Type="http://schemas.openxmlformats.org/officeDocument/2006/relationships/image" Target="../media/image152.jpeg"/><Relationship Id="rId4" Type="http://schemas.openxmlformats.org/officeDocument/2006/relationships/image" Target="../media/image147.png"/><Relationship Id="rId9" Type="http://schemas.openxmlformats.org/officeDocument/2006/relationships/hyperlink" Target="https://youtu.be/ZMQBWPsFUFo" TargetMode="External"/></Relationships>
</file>

<file path=ppt/slides/_rels/slide43.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6.png"/><Relationship Id="rId7" Type="http://schemas.openxmlformats.org/officeDocument/2006/relationships/hyperlink" Target="https://youtu.be/fBLF-kFihPs" TargetMode="External"/><Relationship Id="rId2" Type="http://schemas.openxmlformats.org/officeDocument/2006/relationships/slideLayout" Target="../slideLayouts/slideLayout7.xml"/><Relationship Id="rId1" Type="http://schemas.openxmlformats.org/officeDocument/2006/relationships/video" Target="https://www.youtube.com/embed/fBLF-kFihPs?feature=oembed" TargetMode="External"/><Relationship Id="rId6" Type="http://schemas.openxmlformats.org/officeDocument/2006/relationships/hyperlink" Target="https://thequintessenceoftonkin.com/" TargetMode="External"/><Relationship Id="rId5" Type="http://schemas.openxmlformats.org/officeDocument/2006/relationships/image" Target="../media/image141.svg"/><Relationship Id="rId10" Type="http://schemas.openxmlformats.org/officeDocument/2006/relationships/slide" Target="slide2.xml"/><Relationship Id="rId4" Type="http://schemas.openxmlformats.org/officeDocument/2006/relationships/image" Target="../media/image140.png"/><Relationship Id="rId9" Type="http://schemas.openxmlformats.org/officeDocument/2006/relationships/hyperlink" Target="1.%20Master%20file%20-%20Vietnam%20&amp;%20Cambodia.ppt#-1,1,Wh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2.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1.%20Master%20file%20-%20Vietnam%20&amp;%20Cambodia.ppt#-1,1,Why?" TargetMode="External"/><Relationship Id="rId5" Type="http://schemas.openxmlformats.org/officeDocument/2006/relationships/image" Target="../media/image155.png"/><Relationship Id="rId4" Type="http://schemas.openxmlformats.org/officeDocument/2006/relationships/image" Target="../media/image154.png"/></Relationships>
</file>

<file path=ppt/slides/_rels/slide45.xml.rels><?xml version="1.0" encoding="UTF-8" standalone="yes"?>
<Relationships xmlns="http://schemas.openxmlformats.org/package/2006/relationships"><Relationship Id="rId8" Type="http://schemas.openxmlformats.org/officeDocument/2006/relationships/hyperlink" Target="1.%20Master%20file%20-%20Vietnam%20&amp;%20Cambodia.ppt#-1,1,Why?" TargetMode="External"/><Relationship Id="rId3" Type="http://schemas.openxmlformats.org/officeDocument/2006/relationships/image" Target="../media/image3.png"/><Relationship Id="rId7" Type="http://schemas.openxmlformats.org/officeDocument/2006/relationships/image" Target="../media/image159.jpe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158.jpeg"/><Relationship Id="rId5" Type="http://schemas.openxmlformats.org/officeDocument/2006/relationships/image" Target="../media/image157.jpeg"/><Relationship Id="rId4" Type="http://schemas.openxmlformats.org/officeDocument/2006/relationships/image" Target="../media/image156.jpg"/><Relationship Id="rId9" Type="http://schemas.openxmlformats.org/officeDocument/2006/relationships/slide" Target="slide2.xml"/></Relationships>
</file>

<file path=ppt/slides/_rels/slide46.xml.rels><?xml version="1.0" encoding="UTF-8" standalone="yes"?>
<Relationships xmlns="http://schemas.openxmlformats.org/package/2006/relationships"><Relationship Id="rId8" Type="http://schemas.openxmlformats.org/officeDocument/2006/relationships/hyperlink" Target="1.%20Master%20file%20-%20Vietnam%20&amp;%20Cambodia.ppt#-1,1,Why?" TargetMode="External"/><Relationship Id="rId3" Type="http://schemas.openxmlformats.org/officeDocument/2006/relationships/image" Target="../media/image3.png"/><Relationship Id="rId7" Type="http://schemas.openxmlformats.org/officeDocument/2006/relationships/image" Target="../media/image163.jp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62.jpg"/><Relationship Id="rId5" Type="http://schemas.openxmlformats.org/officeDocument/2006/relationships/image" Target="../media/image161.jpeg"/><Relationship Id="rId4" Type="http://schemas.openxmlformats.org/officeDocument/2006/relationships/image" Target="../media/image160.jpg"/><Relationship Id="rId9" Type="http://schemas.openxmlformats.org/officeDocument/2006/relationships/slide" Target="slide2.xml"/></Relationships>
</file>

<file path=ppt/slides/_rels/slide47.xml.rels><?xml version="1.0" encoding="UTF-8" standalone="yes"?>
<Relationships xmlns="http://schemas.openxmlformats.org/package/2006/relationships"><Relationship Id="rId8" Type="http://schemas.openxmlformats.org/officeDocument/2006/relationships/hyperlink" Target="1.%20Master%20file%20-%20Vietnam%20&amp;%20Cambodia.ppt#-1,1,Why?" TargetMode="External"/><Relationship Id="rId3" Type="http://schemas.openxmlformats.org/officeDocument/2006/relationships/image" Target="../media/image3.png"/><Relationship Id="rId7" Type="http://schemas.openxmlformats.org/officeDocument/2006/relationships/image" Target="../media/image167.jpe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66.jpeg"/><Relationship Id="rId5" Type="http://schemas.openxmlformats.org/officeDocument/2006/relationships/image" Target="../media/image165.jpeg"/><Relationship Id="rId4" Type="http://schemas.openxmlformats.org/officeDocument/2006/relationships/image" Target="../media/image164.jpg"/><Relationship Id="rId9" Type="http://schemas.openxmlformats.org/officeDocument/2006/relationships/slide" Target="slide2.xml"/></Relationships>
</file>

<file path=ppt/slides/_rels/slide48.xml.rels><?xml version="1.0" encoding="UTF-8" standalone="yes"?>
<Relationships xmlns="http://schemas.openxmlformats.org/package/2006/relationships"><Relationship Id="rId3" Type="http://schemas.openxmlformats.org/officeDocument/2006/relationships/image" Target="../media/image169.jpg"/><Relationship Id="rId7" Type="http://schemas.openxmlformats.org/officeDocument/2006/relationships/slide" Target="slide2.xml"/><Relationship Id="rId2" Type="http://schemas.openxmlformats.org/officeDocument/2006/relationships/image" Target="../media/image168.jpg"/><Relationship Id="rId1" Type="http://schemas.openxmlformats.org/officeDocument/2006/relationships/slideLayout" Target="../slideLayouts/slideLayout7.xml"/><Relationship Id="rId6" Type="http://schemas.openxmlformats.org/officeDocument/2006/relationships/hyperlink" Target="1.%20Master%20file%20-%20Vietnam%20&amp;%20Cambodia.ppt#-1,1,Why?" TargetMode="External"/><Relationship Id="rId5" Type="http://schemas.openxmlformats.org/officeDocument/2006/relationships/image" Target="../media/image171.jpeg"/><Relationship Id="rId4" Type="http://schemas.openxmlformats.org/officeDocument/2006/relationships/image" Target="../media/image170.jp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1.%20Master%20file%20-%20Vietnam%20&amp;%20Cambodia.ppt#-1,1,Why?" TargetMode="External"/><Relationship Id="rId4" Type="http://schemas.openxmlformats.org/officeDocument/2006/relationships/image" Target="../media/image172.jpeg"/></Relationships>
</file>

<file path=ppt/slides/_rels/slide5.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3.jpg"/><Relationship Id="rId7" Type="http://schemas.openxmlformats.org/officeDocument/2006/relationships/hyperlink" Target="1.%20Master%20file%20-%20Vietnam%20&amp;%20Cambodia.ppt#-1,1,Why?"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5.jpeg"/><Relationship Id="rId4" Type="http://schemas.openxmlformats.org/officeDocument/2006/relationships/image" Target="../media/image24.jp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1.%20Master%20file%20-%20Vietnam%20&amp;%20Cambodia.ppt#-1,1,Why?" TargetMode="External"/><Relationship Id="rId4" Type="http://schemas.openxmlformats.org/officeDocument/2006/relationships/image" Target="../media/image173.jp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1.%20Master%20file%20-%20Vietnam%20&amp;%20Cambodia.ppt#-1,1,Why?" TargetMode="External"/><Relationship Id="rId4" Type="http://schemas.openxmlformats.org/officeDocument/2006/relationships/image" Target="../media/image174.jp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1.%20Master%20file%20-%20Vietnam%20&amp;%20Cambodia.ppt#-1,1,Why?" TargetMode="External"/><Relationship Id="rId4" Type="http://schemas.openxmlformats.org/officeDocument/2006/relationships/image" Target="../media/image175.jpg"/></Relationships>
</file>

<file path=ppt/slides/_rels/slide5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QuickStyle" Target="../diagrams/quickStyle1.xml"/><Relationship Id="rId11" Type="http://schemas.openxmlformats.org/officeDocument/2006/relationships/slide" Target="slide2.xml"/><Relationship Id="rId5" Type="http://schemas.openxmlformats.org/officeDocument/2006/relationships/diagramLayout" Target="../diagrams/layout1.xml"/><Relationship Id="rId10" Type="http://schemas.openxmlformats.org/officeDocument/2006/relationships/hyperlink" Target="1.%20Master%20file%20-%20Vietnam%20&amp;%20Cambodia.ppt#-1,1,Why?" TargetMode="External"/><Relationship Id="rId4" Type="http://schemas.openxmlformats.org/officeDocument/2006/relationships/diagramData" Target="../diagrams/data1.xml"/><Relationship Id="rId9" Type="http://schemas.openxmlformats.org/officeDocument/2006/relationships/image" Target="../media/image176.png"/></Relationships>
</file>

<file path=ppt/slides/_rels/slide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1.%20Master%20file%20-%20Vietnam%20&amp;%20Cambodia.ppt#-1,1,Why?" TargetMode="External"/><Relationship Id="rId4" Type="http://schemas.openxmlformats.org/officeDocument/2006/relationships/image" Target="../media/image177.png"/></Relationships>
</file>

<file path=ppt/slides/_rels/slide5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1.%20Master%20file%20-%20Vietnam%20&amp;%20Cambodia.ppt#-1,1,Why?" TargetMode="External"/><Relationship Id="rId4" Type="http://schemas.openxmlformats.org/officeDocument/2006/relationships/image" Target="../media/image178.png"/></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1.%20Master%20file%20-%20Vietnam%20&amp;%20Cambodia.ppt#-1,1,Why?" TargetMode="External"/><Relationship Id="rId4" Type="http://schemas.openxmlformats.org/officeDocument/2006/relationships/image" Target="../media/image179.png"/></Relationships>
</file>

<file path=ppt/slides/_rels/slide57.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hyperlink" Target="1.%20Master%20file%20-%20Vietnam%20&amp;%20Cambodia.ppt#-1,1,Why?" TargetMode="External"/><Relationship Id="rId3" Type="http://schemas.openxmlformats.org/officeDocument/2006/relationships/image" Target="../media/image181.png"/><Relationship Id="rId7" Type="http://schemas.openxmlformats.org/officeDocument/2006/relationships/image" Target="../media/image185.png"/><Relationship Id="rId12" Type="http://schemas.openxmlformats.org/officeDocument/2006/relationships/image" Target="../media/image190.png"/><Relationship Id="rId2" Type="http://schemas.openxmlformats.org/officeDocument/2006/relationships/image" Target="../media/image180.png"/><Relationship Id="rId1" Type="http://schemas.openxmlformats.org/officeDocument/2006/relationships/slideLayout" Target="../slideLayouts/slideLayout25.xml"/><Relationship Id="rId6" Type="http://schemas.openxmlformats.org/officeDocument/2006/relationships/image" Target="../media/image184.png"/><Relationship Id="rId11" Type="http://schemas.openxmlformats.org/officeDocument/2006/relationships/image" Target="../media/image189.png"/><Relationship Id="rId5" Type="http://schemas.openxmlformats.org/officeDocument/2006/relationships/image" Target="../media/image183.png"/><Relationship Id="rId10" Type="http://schemas.openxmlformats.org/officeDocument/2006/relationships/image" Target="../media/image188.png"/><Relationship Id="rId4" Type="http://schemas.openxmlformats.org/officeDocument/2006/relationships/image" Target="../media/image182.png"/><Relationship Id="rId9" Type="http://schemas.openxmlformats.org/officeDocument/2006/relationships/image" Target="../media/image187.png"/><Relationship Id="rId14" Type="http://schemas.openxmlformats.org/officeDocument/2006/relationships/slide" Target="slide2.xml"/></Relationships>
</file>

<file path=ppt/slides/_rels/slide58.xml.rels><?xml version="1.0" encoding="UTF-8" standalone="yes"?>
<Relationships xmlns="http://schemas.openxmlformats.org/package/2006/relationships"><Relationship Id="rId3" Type="http://schemas.openxmlformats.org/officeDocument/2006/relationships/hyperlink" Target="Hotels%20in%20general.pptx#-1,31,PowerPoint Presentation" TargetMode="External"/><Relationship Id="rId7" Type="http://schemas.openxmlformats.org/officeDocument/2006/relationships/slide" Target="slide2.xml"/><Relationship Id="rId2" Type="http://schemas.openxmlformats.org/officeDocument/2006/relationships/hyperlink" Target="Hotels%20in%20general.pptx#-1,18,Hotels in:" TargetMode="External"/><Relationship Id="rId1" Type="http://schemas.openxmlformats.org/officeDocument/2006/relationships/slideLayout" Target="../slideLayouts/slideLayout7.xml"/><Relationship Id="rId6" Type="http://schemas.openxmlformats.org/officeDocument/2006/relationships/hyperlink" Target="1.%20Master%20file%20-%20Vietnam%20&amp;%20Cambodia.ppt#-1,1,Why?" TargetMode="External"/><Relationship Id="rId5" Type="http://schemas.openxmlformats.org/officeDocument/2006/relationships/image" Target="../media/image192.jpg"/><Relationship Id="rId4" Type="http://schemas.openxmlformats.org/officeDocument/2006/relationships/image" Target="../media/image191.png"/></Relationships>
</file>

<file path=ppt/slides/_rels/slide59.xml.rels><?xml version="1.0" encoding="UTF-8" standalone="yes"?>
<Relationships xmlns="http://schemas.openxmlformats.org/package/2006/relationships"><Relationship Id="rId3" Type="http://schemas.openxmlformats.org/officeDocument/2006/relationships/image" Target="../media/image193.jpeg"/><Relationship Id="rId7" Type="http://schemas.openxmlformats.org/officeDocument/2006/relationships/slide" Target="slide2.xml"/><Relationship Id="rId2" Type="http://schemas.openxmlformats.org/officeDocument/2006/relationships/image" Target="../media/image191.png"/><Relationship Id="rId1" Type="http://schemas.openxmlformats.org/officeDocument/2006/relationships/slideLayout" Target="../slideLayouts/slideLayout1.xml"/><Relationship Id="rId6" Type="http://schemas.openxmlformats.org/officeDocument/2006/relationships/hyperlink" Target="1.%20Master%20file%20-%20Vietnam%20&amp;%20Cambodia.ppt#-1,1,Why?" TargetMode="External"/><Relationship Id="rId5" Type="http://schemas.openxmlformats.org/officeDocument/2006/relationships/hyperlink" Target="https://youtu.be/L87T2B5jLXM" TargetMode="External"/><Relationship Id="rId4" Type="http://schemas.openxmlformats.org/officeDocument/2006/relationships/image" Target="../media/image194.jpeg"/></Relationships>
</file>

<file path=ppt/slides/_rels/slide6.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hyperlink" Target="1.%20Master%20file%20-%20Vietnam%20&amp;%20Cambodia.ppt#-1,1,Why?" TargetMode="External"/><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slide" Target="slide2.xml"/><Relationship Id="rId9"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hyperlink" Target="1.%20Master%20file%20-%20Vietnam%20&amp;%20Cambodia.ppt#-1,1,Why?" TargetMode="External"/><Relationship Id="rId1" Type="http://schemas.openxmlformats.org/officeDocument/2006/relationships/slideLayout" Target="../slideLayouts/slideLayout2.xml"/><Relationship Id="rId4" Type="http://schemas.openxmlformats.org/officeDocument/2006/relationships/image" Target="../media/image195.png"/></Relationships>
</file>

<file path=ppt/slides/_rels/slide61.xml.rels><?xml version="1.0" encoding="UTF-8" standalone="yes"?>
<Relationships xmlns="http://schemas.openxmlformats.org/package/2006/relationships"><Relationship Id="rId8" Type="http://schemas.openxmlformats.org/officeDocument/2006/relationships/hyperlink" Target="1.%20Master%20file%20-%20Vietnam%20&amp;%20Cambodia.ppt#-1,1,Why?" TargetMode="External"/><Relationship Id="rId3" Type="http://schemas.openxmlformats.org/officeDocument/2006/relationships/image" Target="../media/image196.jpeg"/><Relationship Id="rId7" Type="http://schemas.openxmlformats.org/officeDocument/2006/relationships/image" Target="../media/image200.jpeg"/><Relationship Id="rId2" Type="http://schemas.openxmlformats.org/officeDocument/2006/relationships/image" Target="../media/image191.png"/><Relationship Id="rId1" Type="http://schemas.openxmlformats.org/officeDocument/2006/relationships/slideLayout" Target="../slideLayouts/slideLayout1.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197.jpeg"/><Relationship Id="rId9" Type="http://schemas.openxmlformats.org/officeDocument/2006/relationships/slide" Target="slide2.xml"/></Relationships>
</file>

<file path=ppt/slides/_rels/slide6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201.jpeg"/><Relationship Id="rId7" Type="http://schemas.openxmlformats.org/officeDocument/2006/relationships/hyperlink" Target="1.%20Master%20file%20-%20Vietnam%20&amp;%20Cambodia.ppt#-1,1,Why?" TargetMode="External"/><Relationship Id="rId2" Type="http://schemas.openxmlformats.org/officeDocument/2006/relationships/image" Target="../media/image191.png"/><Relationship Id="rId1" Type="http://schemas.openxmlformats.org/officeDocument/2006/relationships/slideLayout" Target="../slideLayouts/slideLayout1.xml"/><Relationship Id="rId6" Type="http://schemas.openxmlformats.org/officeDocument/2006/relationships/image" Target="../media/image204.jpeg"/><Relationship Id="rId5" Type="http://schemas.openxmlformats.org/officeDocument/2006/relationships/image" Target="../media/image203.png"/><Relationship Id="rId4" Type="http://schemas.openxmlformats.org/officeDocument/2006/relationships/image" Target="../media/image202.png"/></Relationships>
</file>

<file path=ppt/slides/_rels/slide63.xml.rels><?xml version="1.0" encoding="UTF-8" standalone="yes"?>
<Relationships xmlns="http://schemas.openxmlformats.org/package/2006/relationships"><Relationship Id="rId3" Type="http://schemas.openxmlformats.org/officeDocument/2006/relationships/image" Target="../media/image205.jpeg"/><Relationship Id="rId7" Type="http://schemas.openxmlformats.org/officeDocument/2006/relationships/slide" Target="slide2.xml"/><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hyperlink" Target="1.%20Master%20file%20-%20Vietnam%20&amp;%20Cambodia.ppt#-1,1,Why?" TargetMode="External"/><Relationship Id="rId5" Type="http://schemas.openxmlformats.org/officeDocument/2006/relationships/image" Target="../media/image207.jpeg"/><Relationship Id="rId4" Type="http://schemas.openxmlformats.org/officeDocument/2006/relationships/image" Target="../media/image206.jpeg"/></Relationships>
</file>

<file path=ppt/slides/_rels/slide64.xml.rels><?xml version="1.0" encoding="UTF-8" standalone="yes"?>
<Relationships xmlns="http://schemas.openxmlformats.org/package/2006/relationships"><Relationship Id="rId3" Type="http://schemas.openxmlformats.org/officeDocument/2006/relationships/hyperlink" Target="1.%20Master%20file%20-%20Vietnam%20&amp;%20Cambodia.ppt#-1,1,Why?" TargetMode="External"/><Relationship Id="rId2" Type="http://schemas.openxmlformats.org/officeDocument/2006/relationships/image" Target="../media/image208.png"/><Relationship Id="rId1" Type="http://schemas.openxmlformats.org/officeDocument/2006/relationships/slideLayout" Target="../slideLayouts/slideLayout7.xml"/><Relationship Id="rId4" Type="http://schemas.openxmlformats.org/officeDocument/2006/relationships/slide" Target="slide2.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1.%20Master%20file%20-%20Vietnam%20&amp;%20Cambodia.ppt#-1,1,Why?" TargetMode="External"/><Relationship Id="rId4" Type="http://schemas.openxmlformats.org/officeDocument/2006/relationships/image" Target="../media/image209.jpeg"/></Relationships>
</file>

<file path=ppt/slides/_rels/slide66.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3.png"/><Relationship Id="rId7" Type="http://schemas.openxmlformats.org/officeDocument/2006/relationships/image" Target="../media/image213.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12.jpeg"/><Relationship Id="rId11" Type="http://schemas.openxmlformats.org/officeDocument/2006/relationships/slide" Target="slide2.xml"/><Relationship Id="rId5" Type="http://schemas.openxmlformats.org/officeDocument/2006/relationships/image" Target="../media/image211.jpeg"/><Relationship Id="rId10" Type="http://schemas.openxmlformats.org/officeDocument/2006/relationships/hyperlink" Target="1.%20Master%20file%20-%20Vietnam%20&amp;%20Cambodia.ppt#-1,1,Why?" TargetMode="External"/><Relationship Id="rId4" Type="http://schemas.openxmlformats.org/officeDocument/2006/relationships/image" Target="../media/image210.jpeg"/><Relationship Id="rId9" Type="http://schemas.openxmlformats.org/officeDocument/2006/relationships/image" Target="../media/image215.jpe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hyperlink" Target="1.%20Master%20file%20-%20Vietnam%20&amp;%20Cambodia.ppt#-1,1,Why?" TargetMode="External"/><Relationship Id="rId5" Type="http://schemas.openxmlformats.org/officeDocument/2006/relationships/image" Target="../media/image217.jpg"/><Relationship Id="rId4" Type="http://schemas.openxmlformats.org/officeDocument/2006/relationships/image" Target="../media/image216.png"/></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slide" Target="slide2.xml"/><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hyperlink" Target="1.%20Master%20file%20-%20Vietnam%20&amp;%20Cambodia.ppt#-1,1,Why?" TargetMode="External"/><Relationship Id="rId5" Type="http://schemas.openxmlformats.org/officeDocument/2006/relationships/image" Target="../media/image219.jpg"/><Relationship Id="rId4" Type="http://schemas.openxmlformats.org/officeDocument/2006/relationships/image" Target="../media/image218.jpeg"/></Relationships>
</file>

<file path=ppt/slides/_rels/slide69.xml.rels><?xml version="1.0" encoding="UTF-8" standalone="yes"?>
<Relationships xmlns="http://schemas.openxmlformats.org/package/2006/relationships"><Relationship Id="rId8" Type="http://schemas.openxmlformats.org/officeDocument/2006/relationships/image" Target="http://vietnamtravelnow.com/upload_images/7%20seat.jpg" TargetMode="External"/><Relationship Id="rId13" Type="http://schemas.openxmlformats.org/officeDocument/2006/relationships/slide" Target="slide45.xml"/><Relationship Id="rId18" Type="http://schemas.openxmlformats.org/officeDocument/2006/relationships/image" Target="../media/image226.jpg"/><Relationship Id="rId3" Type="http://schemas.openxmlformats.org/officeDocument/2006/relationships/image" Target="../media/image3.png"/><Relationship Id="rId7" Type="http://schemas.openxmlformats.org/officeDocument/2006/relationships/image" Target="../media/image221.jpeg"/><Relationship Id="rId12" Type="http://schemas.openxmlformats.org/officeDocument/2006/relationships/image" Target="http://vietnamtravelnow.com/upload_images/24%20seat.jpg" TargetMode="External"/><Relationship Id="rId17" Type="http://schemas.openxmlformats.org/officeDocument/2006/relationships/slide" Target="slide53.xml"/><Relationship Id="rId2" Type="http://schemas.openxmlformats.org/officeDocument/2006/relationships/notesSlide" Target="../notesSlides/notesSlide38.xml"/><Relationship Id="rId16" Type="http://schemas.openxmlformats.org/officeDocument/2006/relationships/image" Target="../media/image225.jpeg"/><Relationship Id="rId20" Type="http://schemas.openxmlformats.org/officeDocument/2006/relationships/slide" Target="slide2.xml"/><Relationship Id="rId1" Type="http://schemas.openxmlformats.org/officeDocument/2006/relationships/slideLayout" Target="../slideLayouts/slideLayout7.xml"/><Relationship Id="rId6" Type="http://schemas.openxmlformats.org/officeDocument/2006/relationships/image" Target="http://vietnamtravelnow.com/upload_images/4%20seat.jpg" TargetMode="External"/><Relationship Id="rId11" Type="http://schemas.openxmlformats.org/officeDocument/2006/relationships/image" Target="../media/image223.jpeg"/><Relationship Id="rId5" Type="http://schemas.openxmlformats.org/officeDocument/2006/relationships/image" Target="../media/image220.jpeg"/><Relationship Id="rId15" Type="http://schemas.openxmlformats.org/officeDocument/2006/relationships/image" Target="http://vietnamtravelnow.com/upload_images/45%20seat.jpg" TargetMode="External"/><Relationship Id="rId10" Type="http://schemas.openxmlformats.org/officeDocument/2006/relationships/slide" Target="slide9.xml"/><Relationship Id="rId19" Type="http://schemas.openxmlformats.org/officeDocument/2006/relationships/hyperlink" Target="1.%20Master%20file%20-%20Vietnam%20&amp;%20Cambodia.ppt#-1,1,Why?" TargetMode="External"/><Relationship Id="rId4" Type="http://schemas.openxmlformats.org/officeDocument/2006/relationships/slide" Target="slide51.xml"/><Relationship Id="rId9" Type="http://schemas.openxmlformats.org/officeDocument/2006/relationships/image" Target="../media/image222.jpeg"/><Relationship Id="rId14" Type="http://schemas.openxmlformats.org/officeDocument/2006/relationships/image" Target="../media/image224.jpe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png"/><Relationship Id="rId7" Type="http://schemas.openxmlformats.org/officeDocument/2006/relationships/image" Target="../media/image33.png"/><Relationship Id="rId12"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hyperlink" Target="1.%20Master%20file%20-%20Vietnam%20&amp;%20Cambodia.ppt#-1,1,Why?" TargetMode="External"/><Relationship Id="rId5" Type="http://schemas.microsoft.com/office/2007/relationships/hdphoto" Target="../media/hdphoto2.wdp"/><Relationship Id="rId10" Type="http://schemas.openxmlformats.org/officeDocument/2006/relationships/image" Target="../media/image36.png"/><Relationship Id="rId4" Type="http://schemas.openxmlformats.org/officeDocument/2006/relationships/image" Target="../media/image31.png"/><Relationship Id="rId9" Type="http://schemas.openxmlformats.org/officeDocument/2006/relationships/image" Target="../media/image35.png"/></Relationships>
</file>

<file path=ppt/slides/_rels/slide70.xml.rels><?xml version="1.0" encoding="UTF-8" standalone="yes"?>
<Relationships xmlns="http://schemas.openxmlformats.org/package/2006/relationships"><Relationship Id="rId8" Type="http://schemas.openxmlformats.org/officeDocument/2006/relationships/image" Target="../media/image231.jpeg"/><Relationship Id="rId3" Type="http://schemas.openxmlformats.org/officeDocument/2006/relationships/image" Target="../media/image3.png"/><Relationship Id="rId7" Type="http://schemas.openxmlformats.org/officeDocument/2006/relationships/image" Target="../media/image230.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229.jpeg"/><Relationship Id="rId5" Type="http://schemas.openxmlformats.org/officeDocument/2006/relationships/image" Target="../media/image228.jpeg"/><Relationship Id="rId10" Type="http://schemas.openxmlformats.org/officeDocument/2006/relationships/slide" Target="slide2.xml"/><Relationship Id="rId4" Type="http://schemas.openxmlformats.org/officeDocument/2006/relationships/image" Target="../media/image227.jpeg"/><Relationship Id="rId9" Type="http://schemas.openxmlformats.org/officeDocument/2006/relationships/hyperlink" Target="1.%20Master%20file%20-%20Vietnam%20&amp;%20Cambodia.ppt#-1,1,Why?"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image" Target="../media/image232.jpeg"/><Relationship Id="rId1" Type="http://schemas.openxmlformats.org/officeDocument/2006/relationships/slideLayout" Target="../slideLayouts/slideLayout7.xml"/><Relationship Id="rId5" Type="http://schemas.openxmlformats.org/officeDocument/2006/relationships/image" Target="../media/image235.png"/><Relationship Id="rId4" Type="http://schemas.openxmlformats.org/officeDocument/2006/relationships/image" Target="../media/image234.png"/></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slide" Target="slide2.xml"/><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hyperlink" Target="1.%20Master%20file%20-%20Vietnam%20&amp;%20Cambodia.ppt#-1,1,Why?" TargetMode="External"/><Relationship Id="rId5" Type="http://schemas.openxmlformats.org/officeDocument/2006/relationships/image" Target="../media/image3.png"/><Relationship Id="rId4" Type="http://schemas.openxmlformats.org/officeDocument/2006/relationships/image" Target="../media/image38.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slide" Target="slide2.xml"/><Relationship Id="rId5" Type="http://schemas.openxmlformats.org/officeDocument/2006/relationships/hyperlink" Target="1.%20Master%20file%20-%20Vietnam%20&amp;%20Cambodia.ppt#-1,1,Why?" TargetMode="Externa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1793655" y="5773855"/>
            <a:ext cx="398345" cy="398345"/>
            <a:chOff x="0" y="0"/>
            <a:chExt cx="812800" cy="812800"/>
          </a:xfrm>
          <a:solidFill>
            <a:schemeClr val="accent6">
              <a:lumMod val="50000"/>
            </a:schemeClr>
          </a:solidFill>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33867" tIns="33867" rIns="33867" bIns="33867" rtlCol="0" anchor="ctr"/>
            <a:lstStyle/>
            <a:p>
              <a:pPr algn="ctr">
                <a:lnSpc>
                  <a:spcPts val="1773"/>
                </a:lnSpc>
              </a:pPr>
              <a:endParaRPr sz="1200"/>
            </a:p>
          </p:txBody>
        </p:sp>
      </p:grpSp>
      <p:grpSp>
        <p:nvGrpSpPr>
          <p:cNvPr id="5" name="Group 5"/>
          <p:cNvGrpSpPr/>
          <p:nvPr/>
        </p:nvGrpSpPr>
        <p:grpSpPr>
          <a:xfrm>
            <a:off x="11506200" y="0"/>
            <a:ext cx="685800" cy="685800"/>
            <a:chOff x="0" y="0"/>
            <a:chExt cx="812800" cy="812800"/>
          </a:xfrm>
          <a:solidFill>
            <a:schemeClr val="accent6">
              <a:lumMod val="50000"/>
            </a:schemeClr>
          </a:solidFill>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pFill/>
          </p:spPr>
        </p:sp>
        <p:sp>
          <p:nvSpPr>
            <p:cNvPr id="7" name="TextBox 7"/>
            <p:cNvSpPr txBox="1"/>
            <p:nvPr/>
          </p:nvSpPr>
          <p:spPr>
            <a:xfrm>
              <a:off x="0" y="-38100"/>
              <a:ext cx="812800" cy="850900"/>
            </a:xfrm>
            <a:prstGeom prst="rect">
              <a:avLst/>
            </a:prstGeom>
            <a:grpFill/>
          </p:spPr>
          <p:txBody>
            <a:bodyPr lIns="33867" tIns="33867" rIns="33867" bIns="33867" rtlCol="0" anchor="ctr"/>
            <a:lstStyle/>
            <a:p>
              <a:pPr algn="ctr">
                <a:lnSpc>
                  <a:spcPts val="1773"/>
                </a:lnSpc>
              </a:pPr>
              <a:endParaRPr sz="1200">
                <a:solidFill>
                  <a:schemeClr val="accent1">
                    <a:lumMod val="75000"/>
                  </a:schemeClr>
                </a:solidFill>
              </a:endParaRPr>
            </a:p>
          </p:txBody>
        </p:sp>
      </p:grpSp>
      <p:grpSp>
        <p:nvGrpSpPr>
          <p:cNvPr id="8" name="Group 8"/>
          <p:cNvGrpSpPr/>
          <p:nvPr/>
        </p:nvGrpSpPr>
        <p:grpSpPr>
          <a:xfrm>
            <a:off x="3964580" y="685800"/>
            <a:ext cx="7541621" cy="5715058"/>
            <a:chOff x="0" y="0"/>
            <a:chExt cx="15083241" cy="10972800"/>
          </a:xfrm>
        </p:grpSpPr>
        <p:pic>
          <p:nvPicPr>
            <p:cNvPr id="9" name="Picture 9"/>
            <p:cNvPicPr>
              <a:picLocks noChangeAspect="1"/>
            </p:cNvPicPr>
            <p:nvPr/>
          </p:nvPicPr>
          <p:blipFill>
            <a:blip r:embed="rId2" cstate="print">
              <a:extLst>
                <a:ext uri="{28A0092B-C50C-407E-A947-70E740481C1C}">
                  <a14:useLocalDpi xmlns:a14="http://schemas.microsoft.com/office/drawing/2010/main" val="0"/>
                </a:ext>
              </a:extLst>
            </a:blip>
            <a:srcRect l="5972" r="5972"/>
            <a:stretch/>
          </p:blipFill>
          <p:spPr>
            <a:xfrm>
              <a:off x="0" y="0"/>
              <a:ext cx="15083241" cy="10972800"/>
            </a:xfrm>
            <a:prstGeom prst="rect">
              <a:avLst/>
            </a:prstGeom>
          </p:spPr>
        </p:pic>
      </p:grpSp>
      <p:grpSp>
        <p:nvGrpSpPr>
          <p:cNvPr id="10" name="Group 10"/>
          <p:cNvGrpSpPr/>
          <p:nvPr/>
        </p:nvGrpSpPr>
        <p:grpSpPr>
          <a:xfrm>
            <a:off x="0" y="3429657"/>
            <a:ext cx="6096000" cy="3429000"/>
            <a:chOff x="0" y="0"/>
            <a:chExt cx="2408296" cy="1354667"/>
          </a:xfrm>
        </p:grpSpPr>
        <p:sp>
          <p:nvSpPr>
            <p:cNvPr id="11" name="Freeform 11"/>
            <p:cNvSpPr/>
            <p:nvPr/>
          </p:nvSpPr>
          <p:spPr>
            <a:xfrm>
              <a:off x="0" y="0"/>
              <a:ext cx="2408296" cy="1354667"/>
            </a:xfrm>
            <a:custGeom>
              <a:avLst/>
              <a:gdLst/>
              <a:ahLst/>
              <a:cxnLst/>
              <a:rect l="l" t="t" r="r" b="b"/>
              <a:pathLst>
                <a:path w="2408296" h="1354667">
                  <a:moveTo>
                    <a:pt x="0" y="0"/>
                  </a:moveTo>
                  <a:lnTo>
                    <a:pt x="2408296" y="0"/>
                  </a:lnTo>
                  <a:lnTo>
                    <a:pt x="2408296" y="1354667"/>
                  </a:lnTo>
                  <a:lnTo>
                    <a:pt x="0" y="1354667"/>
                  </a:lnTo>
                  <a:close/>
                </a:path>
              </a:pathLst>
            </a:custGeom>
            <a:solidFill>
              <a:srgbClr val="FFFFFF"/>
            </a:solidFill>
          </p:spPr>
        </p:sp>
        <p:sp>
          <p:nvSpPr>
            <p:cNvPr id="12" name="TextBox 12"/>
            <p:cNvSpPr txBox="1"/>
            <p:nvPr/>
          </p:nvSpPr>
          <p:spPr>
            <a:xfrm>
              <a:off x="0" y="-38100"/>
              <a:ext cx="2408296" cy="1392767"/>
            </a:xfrm>
            <a:prstGeom prst="rect">
              <a:avLst/>
            </a:prstGeom>
          </p:spPr>
          <p:txBody>
            <a:bodyPr lIns="33867" tIns="33867" rIns="33867" bIns="33867" rtlCol="0" anchor="ctr"/>
            <a:lstStyle/>
            <a:p>
              <a:pPr algn="ctr">
                <a:lnSpc>
                  <a:spcPts val="1773"/>
                </a:lnSpc>
              </a:pPr>
              <a:endParaRPr sz="1200"/>
            </a:p>
          </p:txBody>
        </p:sp>
      </p:grpSp>
      <p:sp>
        <p:nvSpPr>
          <p:cNvPr id="18" name="TextBox 18"/>
          <p:cNvSpPr txBox="1"/>
          <p:nvPr/>
        </p:nvSpPr>
        <p:spPr>
          <a:xfrm>
            <a:off x="11904931" y="5900687"/>
            <a:ext cx="175793" cy="132280"/>
          </a:xfrm>
          <a:prstGeom prst="rect">
            <a:avLst/>
          </a:prstGeom>
        </p:spPr>
        <p:txBody>
          <a:bodyPr lIns="0" tIns="0" rIns="0" bIns="0" rtlCol="0" anchor="t">
            <a:spAutoFit/>
          </a:bodyPr>
          <a:lstStyle/>
          <a:p>
            <a:pPr algn="ctr">
              <a:lnSpc>
                <a:spcPts val="1120"/>
              </a:lnSpc>
              <a:spcBef>
                <a:spcPct val="0"/>
              </a:spcBef>
            </a:pPr>
            <a:r>
              <a:rPr lang="en-US" sz="800" dirty="0">
                <a:solidFill>
                  <a:srgbClr val="FFFFFF"/>
                </a:solidFill>
                <a:latin typeface="Open Sans Bold"/>
              </a:rPr>
              <a:t>1</a:t>
            </a:r>
          </a:p>
        </p:txBody>
      </p:sp>
      <p:sp>
        <p:nvSpPr>
          <p:cNvPr id="19" name="TextBox 19"/>
          <p:cNvSpPr txBox="1"/>
          <p:nvPr/>
        </p:nvSpPr>
        <p:spPr>
          <a:xfrm>
            <a:off x="360830" y="2041971"/>
            <a:ext cx="5501550" cy="1375761"/>
          </a:xfrm>
          <a:prstGeom prst="rect">
            <a:avLst/>
          </a:prstGeom>
        </p:spPr>
        <p:txBody>
          <a:bodyPr lIns="0" tIns="0" rIns="0" bIns="0" rtlCol="0" anchor="t">
            <a:spAutoFit/>
          </a:bodyPr>
          <a:lstStyle/>
          <a:p>
            <a:pPr>
              <a:lnSpc>
                <a:spcPts val="12278"/>
              </a:lnSpc>
              <a:spcBef>
                <a:spcPct val="0"/>
              </a:spcBef>
            </a:pPr>
            <a:r>
              <a:rPr lang="en-US" sz="6600" dirty="0">
                <a:solidFill>
                  <a:schemeClr val="accent6">
                    <a:lumMod val="50000"/>
                  </a:schemeClr>
                </a:solidFill>
                <a:latin typeface="Montserrat Bold"/>
              </a:rPr>
              <a:t>Vietnam</a:t>
            </a:r>
          </a:p>
        </p:txBody>
      </p:sp>
      <p:sp>
        <p:nvSpPr>
          <p:cNvPr id="21" name="TextBox 21"/>
          <p:cNvSpPr txBox="1"/>
          <p:nvPr/>
        </p:nvSpPr>
        <p:spPr>
          <a:xfrm>
            <a:off x="685799" y="3520766"/>
            <a:ext cx="2949899" cy="1477328"/>
          </a:xfrm>
          <a:prstGeom prst="rect">
            <a:avLst/>
          </a:prstGeom>
        </p:spPr>
        <p:txBody>
          <a:bodyPr wrap="square" lIns="0" tIns="0" rIns="0" bIns="0" rtlCol="0" anchor="t">
            <a:spAutoFit/>
          </a:bodyPr>
          <a:lstStyle/>
          <a:p>
            <a:pPr>
              <a:spcBef>
                <a:spcPct val="0"/>
              </a:spcBef>
            </a:pPr>
            <a:r>
              <a:rPr lang="en-US" sz="1600" dirty="0">
                <a:solidFill>
                  <a:srgbClr val="1F2020"/>
                </a:solidFill>
                <a:latin typeface="Poppins Light" panose="00000400000000000000" pitchFamily="2" charset="0"/>
                <a:cs typeface="Poppins Light" panose="00000400000000000000" pitchFamily="2" charset="0"/>
              </a:rPr>
              <a:t>Ethnical Diversity</a:t>
            </a:r>
          </a:p>
          <a:p>
            <a:pPr>
              <a:spcBef>
                <a:spcPct val="0"/>
              </a:spcBef>
            </a:pPr>
            <a:r>
              <a:rPr lang="en-US" sz="1600" dirty="0">
                <a:solidFill>
                  <a:srgbClr val="1F2020"/>
                </a:solidFill>
                <a:latin typeface="Poppins Light" panose="00000400000000000000" pitchFamily="2" charset="0"/>
                <a:cs typeface="Poppins Light" panose="00000400000000000000" pitchFamily="2" charset="0"/>
              </a:rPr>
              <a:t>Diverse nature sights, history, &amp; culture</a:t>
            </a:r>
          </a:p>
          <a:p>
            <a:pPr>
              <a:spcBef>
                <a:spcPct val="0"/>
              </a:spcBef>
            </a:pPr>
            <a:r>
              <a:rPr lang="en-US" sz="1600" dirty="0">
                <a:solidFill>
                  <a:srgbClr val="1F2020"/>
                </a:solidFill>
                <a:latin typeface="Poppins Light" panose="00000400000000000000" pitchFamily="2" charset="0"/>
                <a:cs typeface="Poppins Light" panose="00000400000000000000" pitchFamily="2" charset="0"/>
              </a:rPr>
              <a:t>Long coastlines with numerous magnificent seascapes &amp; beaches</a:t>
            </a:r>
          </a:p>
        </p:txBody>
      </p:sp>
      <p:grpSp>
        <p:nvGrpSpPr>
          <p:cNvPr id="22" name="Group 22"/>
          <p:cNvGrpSpPr/>
          <p:nvPr/>
        </p:nvGrpSpPr>
        <p:grpSpPr>
          <a:xfrm>
            <a:off x="685799" y="5518129"/>
            <a:ext cx="731199" cy="31750"/>
            <a:chOff x="0" y="0"/>
            <a:chExt cx="1491970" cy="64784"/>
          </a:xfrm>
          <a:solidFill>
            <a:schemeClr val="accent6">
              <a:lumMod val="50000"/>
            </a:schemeClr>
          </a:solidFill>
        </p:grpSpPr>
        <p:sp>
          <p:nvSpPr>
            <p:cNvPr id="23" name="Freeform 23"/>
            <p:cNvSpPr/>
            <p:nvPr/>
          </p:nvSpPr>
          <p:spPr>
            <a:xfrm>
              <a:off x="0" y="0"/>
              <a:ext cx="1491970" cy="64784"/>
            </a:xfrm>
            <a:custGeom>
              <a:avLst/>
              <a:gdLst/>
              <a:ahLst/>
              <a:cxnLst/>
              <a:rect l="l" t="t" r="r" b="b"/>
              <a:pathLst>
                <a:path w="1491970" h="64784">
                  <a:moveTo>
                    <a:pt x="0" y="0"/>
                  </a:moveTo>
                  <a:lnTo>
                    <a:pt x="1491970" y="0"/>
                  </a:lnTo>
                  <a:lnTo>
                    <a:pt x="1491970" y="64784"/>
                  </a:lnTo>
                  <a:lnTo>
                    <a:pt x="0" y="64784"/>
                  </a:lnTo>
                  <a:close/>
                </a:path>
              </a:pathLst>
            </a:custGeom>
            <a:grpFill/>
          </p:spPr>
        </p:sp>
        <p:sp>
          <p:nvSpPr>
            <p:cNvPr id="24" name="TextBox 24"/>
            <p:cNvSpPr txBox="1"/>
            <p:nvPr/>
          </p:nvSpPr>
          <p:spPr>
            <a:xfrm>
              <a:off x="0" y="-38100"/>
              <a:ext cx="1491970" cy="102884"/>
            </a:xfrm>
            <a:prstGeom prst="rect">
              <a:avLst/>
            </a:prstGeom>
            <a:grpFill/>
          </p:spPr>
          <p:txBody>
            <a:bodyPr lIns="33867" tIns="33867" rIns="33867" bIns="33867" rtlCol="0" anchor="ctr"/>
            <a:lstStyle/>
            <a:p>
              <a:pPr algn="ctr">
                <a:lnSpc>
                  <a:spcPts val="1773"/>
                </a:lnSpc>
              </a:pPr>
              <a:endParaRPr sz="1200"/>
            </a:p>
          </p:txBody>
        </p:sp>
      </p:grpSp>
      <p:pic>
        <p:nvPicPr>
          <p:cNvPr id="25" name="Picture 2" descr="https://upload.wikimedia.org/wikipedia/commons/thumb/2/21/Flag_of_Vietnam.svg/2000px-Flag_of_Vietnam.svg.png">
            <a:extLst>
              <a:ext uri="{FF2B5EF4-FFF2-40B4-BE49-F238E27FC236}">
                <a16:creationId xmlns:a16="http://schemas.microsoft.com/office/drawing/2014/main" id="{3C8B71B6-7D68-5CC8-9980-0838516C0A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4580" y="3495343"/>
            <a:ext cx="2063889" cy="1387724"/>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23A78CD3-9B5A-4DF9-C5B4-7CE732338B51}"/>
              </a:ext>
            </a:extLst>
          </p:cNvPr>
          <p:cNvGrpSpPr/>
          <p:nvPr/>
        </p:nvGrpSpPr>
        <p:grpSpPr>
          <a:xfrm>
            <a:off x="643728" y="5668044"/>
            <a:ext cx="4935756" cy="591293"/>
            <a:chOff x="307800" y="1407710"/>
            <a:chExt cx="9382356" cy="591293"/>
          </a:xfrm>
          <a:solidFill>
            <a:schemeClr val="accent6">
              <a:lumMod val="50000"/>
            </a:schemeClr>
          </a:solidFill>
        </p:grpSpPr>
        <p:sp>
          <p:nvSpPr>
            <p:cNvPr id="27" name="Rectangle: Rounded Corners 26">
              <a:extLst>
                <a:ext uri="{FF2B5EF4-FFF2-40B4-BE49-F238E27FC236}">
                  <a16:creationId xmlns:a16="http://schemas.microsoft.com/office/drawing/2014/main" id="{2EC15573-8F2E-6C78-A364-D5963715ACBA}"/>
                </a:ext>
              </a:extLst>
            </p:cNvPr>
            <p:cNvSpPr/>
            <p:nvPr/>
          </p:nvSpPr>
          <p:spPr>
            <a:xfrm>
              <a:off x="307800" y="1407710"/>
              <a:ext cx="9382356" cy="591293"/>
            </a:xfrm>
            <a:prstGeom prst="roundRect">
              <a:avLst>
                <a:gd name="adj" fmla="val 10000"/>
              </a:avLst>
            </a:prstGeom>
            <a:grpFill/>
          </p:spPr>
          <p:style>
            <a:lnRef idx="2">
              <a:schemeClr val="accent6">
                <a:alpha val="90000"/>
                <a:tint val="40000"/>
                <a:hueOff val="0"/>
                <a:satOff val="0"/>
                <a:lumOff val="0"/>
                <a:alphaOff val="0"/>
              </a:schemeClr>
            </a:lnRef>
            <a:fillRef idx="1">
              <a:schemeClr val="accent6">
                <a:alpha val="90000"/>
                <a:tint val="40000"/>
                <a:hueOff val="0"/>
                <a:satOff val="0"/>
                <a:lumOff val="0"/>
                <a:alphaOff val="0"/>
              </a:schemeClr>
            </a:fillRef>
            <a:effectRef idx="0">
              <a:schemeClr val="accent6">
                <a:alpha val="90000"/>
                <a:tint val="40000"/>
                <a:hueOff val="0"/>
                <a:satOff val="0"/>
                <a:lumOff val="0"/>
                <a:alphaOff val="0"/>
              </a:schemeClr>
            </a:effectRef>
            <a:fontRef idx="minor">
              <a:schemeClr val="dk1">
                <a:hueOff val="0"/>
                <a:satOff val="0"/>
                <a:lumOff val="0"/>
                <a:alphaOff val="0"/>
              </a:schemeClr>
            </a:fontRef>
          </p:style>
        </p:sp>
        <p:sp>
          <p:nvSpPr>
            <p:cNvPr id="28" name="Rectangle: Rounded Corners 4">
              <a:extLst>
                <a:ext uri="{FF2B5EF4-FFF2-40B4-BE49-F238E27FC236}">
                  <a16:creationId xmlns:a16="http://schemas.microsoft.com/office/drawing/2014/main" id="{AF7D8229-A25C-4946-CA81-7DB50740B2C9}"/>
                </a:ext>
              </a:extLst>
            </p:cNvPr>
            <p:cNvSpPr txBox="1"/>
            <p:nvPr/>
          </p:nvSpPr>
          <p:spPr>
            <a:xfrm>
              <a:off x="700363" y="1430421"/>
              <a:ext cx="8597227" cy="55665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it-IT" sz="1600" kern="1200" dirty="0">
                  <a:solidFill>
                    <a:schemeClr val="bg1"/>
                  </a:solidFill>
                  <a:latin typeface="Arial" panose="020B0604020202020204" pitchFamily="34" charset="0"/>
                  <a:cs typeface="Arial" panose="020B0604020202020204" pitchFamily="34" charset="0"/>
                </a:rPr>
                <a:t>Big hubs: Hanoi, Ho Chi Minh City, Ha Long, H</a:t>
              </a:r>
              <a:r>
                <a:rPr lang="it-IT" sz="1600" dirty="0">
                  <a:solidFill>
                    <a:schemeClr val="bg1"/>
                  </a:solidFill>
                  <a:latin typeface="Arial" panose="020B0604020202020204" pitchFamily="34" charset="0"/>
                  <a:cs typeface="Arial" panose="020B0604020202020204" pitchFamily="34" charset="0"/>
                </a:rPr>
                <a:t>ue</a:t>
              </a:r>
              <a:r>
                <a:rPr lang="it-IT" sz="1600" kern="1200" dirty="0">
                  <a:solidFill>
                    <a:schemeClr val="bg1"/>
                  </a:solidFill>
                  <a:latin typeface="Arial" panose="020B0604020202020204" pitchFamily="34" charset="0"/>
                  <a:cs typeface="Arial" panose="020B0604020202020204" pitchFamily="34" charset="0"/>
                </a:rPr>
                <a:t>, Da Nang – Hoi An, Nha Trang, Phu Quoc </a:t>
              </a:r>
              <a:endParaRPr lang="en-US" sz="1600" kern="1200" dirty="0">
                <a:solidFill>
                  <a:schemeClr val="bg1"/>
                </a:solidFill>
                <a:latin typeface="Arial" panose="020B0604020202020204" pitchFamily="34" charset="0"/>
                <a:cs typeface="Arial" panose="020B0604020202020204" pitchFamily="34" charset="0"/>
              </a:endParaRPr>
            </a:p>
          </p:txBody>
        </p:sp>
      </p:grpSp>
      <p:pic>
        <p:nvPicPr>
          <p:cNvPr id="13" name="Picture 2" descr="http://static.tumblr.com/f45faab49321958bb661be2e69124337/gltbmdt/p3amp94ag/tumblr_static_logo_threeland_281108.png">
            <a:extLst>
              <a:ext uri="{FF2B5EF4-FFF2-40B4-BE49-F238E27FC236}">
                <a16:creationId xmlns:a16="http://schemas.microsoft.com/office/drawing/2014/main" id="{3C56F32C-232F-25DA-F21F-C083ED3A7BA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3636" y="497369"/>
            <a:ext cx="3717308" cy="5993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C8D27560-0EBA-3A4D-6DBB-C75B9DE10B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p:blipFill>
        <p:spPr bwMode="auto">
          <a:xfrm>
            <a:off x="768390" y="1024774"/>
            <a:ext cx="2510391" cy="1031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588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5057" y="4240896"/>
            <a:ext cx="10056943" cy="2605998"/>
            <a:chOff x="0" y="0"/>
            <a:chExt cx="5102967" cy="1322303"/>
          </a:xfrm>
          <a:solidFill>
            <a:schemeClr val="accent6">
              <a:lumMod val="75000"/>
            </a:schemeClr>
          </a:solidFill>
        </p:grpSpPr>
        <p:sp>
          <p:nvSpPr>
            <p:cNvPr id="3" name="Freeform 3"/>
            <p:cNvSpPr/>
            <p:nvPr/>
          </p:nvSpPr>
          <p:spPr>
            <a:xfrm>
              <a:off x="0" y="0"/>
              <a:ext cx="5102967" cy="1322303"/>
            </a:xfrm>
            <a:custGeom>
              <a:avLst/>
              <a:gdLst/>
              <a:ahLst/>
              <a:cxnLst/>
              <a:rect l="l" t="t" r="r" b="b"/>
              <a:pathLst>
                <a:path w="5102967" h="1322303">
                  <a:moveTo>
                    <a:pt x="0" y="0"/>
                  </a:moveTo>
                  <a:lnTo>
                    <a:pt x="5102967" y="0"/>
                  </a:lnTo>
                  <a:lnTo>
                    <a:pt x="5102967" y="1322303"/>
                  </a:lnTo>
                  <a:lnTo>
                    <a:pt x="0" y="1322303"/>
                  </a:lnTo>
                  <a:close/>
                </a:path>
              </a:pathLst>
            </a:custGeom>
            <a:grpFill/>
          </p:spPr>
        </p:sp>
      </p:grpSp>
      <p:grpSp>
        <p:nvGrpSpPr>
          <p:cNvPr id="4" name="Group 4"/>
          <p:cNvGrpSpPr>
            <a:grpSpLocks noChangeAspect="1"/>
          </p:cNvGrpSpPr>
          <p:nvPr/>
        </p:nvGrpSpPr>
        <p:grpSpPr>
          <a:xfrm>
            <a:off x="3005474" y="0"/>
            <a:ext cx="3809286" cy="4960276"/>
            <a:chOff x="0" y="0"/>
            <a:chExt cx="3632200" cy="4892040"/>
          </a:xfrm>
        </p:grpSpPr>
        <p:sp>
          <p:nvSpPr>
            <p:cNvPr id="5" name="Freeform 5"/>
            <p:cNvSpPr/>
            <p:nvPr/>
          </p:nvSpPr>
          <p:spPr>
            <a:xfrm>
              <a:off x="15240" y="15240"/>
              <a:ext cx="3600450" cy="4860290"/>
            </a:xfrm>
            <a:custGeom>
              <a:avLst/>
              <a:gdLst/>
              <a:ahLst/>
              <a:cxnLst/>
              <a:rect l="l" t="t" r="r" b="b"/>
              <a:pathLst>
                <a:path w="3600450" h="4860290">
                  <a:moveTo>
                    <a:pt x="0" y="0"/>
                  </a:moveTo>
                  <a:lnTo>
                    <a:pt x="3600450" y="0"/>
                  </a:lnTo>
                  <a:lnTo>
                    <a:pt x="3600450" y="4860290"/>
                  </a:lnTo>
                  <a:lnTo>
                    <a:pt x="0" y="4860290"/>
                  </a:lnTo>
                  <a:close/>
                </a:path>
              </a:pathLst>
            </a:custGeom>
            <a:blipFill>
              <a:blip r:embed="rId3"/>
              <a:stretch>
                <a:fillRect l="-51401" r="-51401"/>
              </a:stretch>
            </a:blipFill>
          </p:spPr>
        </p:sp>
        <p:sp>
          <p:nvSpPr>
            <p:cNvPr id="6" name="Freeform 6"/>
            <p:cNvSpPr/>
            <p:nvPr/>
          </p:nvSpPr>
          <p:spPr>
            <a:xfrm>
              <a:off x="0" y="0"/>
              <a:ext cx="3632200" cy="4892040"/>
            </a:xfrm>
            <a:custGeom>
              <a:avLst/>
              <a:gdLst/>
              <a:ahLst/>
              <a:cxnLst/>
              <a:rect l="l" t="t" r="r" b="b"/>
              <a:pathLst>
                <a:path w="3632200" h="4892040">
                  <a:moveTo>
                    <a:pt x="3632200" y="4892040"/>
                  </a:moveTo>
                  <a:lnTo>
                    <a:pt x="0" y="4892040"/>
                  </a:lnTo>
                  <a:lnTo>
                    <a:pt x="0" y="0"/>
                  </a:lnTo>
                  <a:lnTo>
                    <a:pt x="3632200" y="0"/>
                  </a:lnTo>
                  <a:lnTo>
                    <a:pt x="3632200" y="4892040"/>
                  </a:lnTo>
                  <a:close/>
                  <a:moveTo>
                    <a:pt x="31750" y="4860290"/>
                  </a:moveTo>
                  <a:lnTo>
                    <a:pt x="3600450" y="4860290"/>
                  </a:lnTo>
                  <a:lnTo>
                    <a:pt x="3600450" y="31750"/>
                  </a:lnTo>
                  <a:lnTo>
                    <a:pt x="31750" y="31750"/>
                  </a:lnTo>
                  <a:lnTo>
                    <a:pt x="31750" y="4860290"/>
                  </a:lnTo>
                  <a:close/>
                </a:path>
              </a:pathLst>
            </a:custGeom>
            <a:solidFill>
              <a:srgbClr val="FFFFFF"/>
            </a:solidFill>
          </p:spPr>
        </p:sp>
      </p:grpSp>
      <p:sp>
        <p:nvSpPr>
          <p:cNvPr id="14" name="TextBox 14"/>
          <p:cNvSpPr txBox="1"/>
          <p:nvPr/>
        </p:nvSpPr>
        <p:spPr>
          <a:xfrm>
            <a:off x="7916210" y="1116680"/>
            <a:ext cx="3054313" cy="908197"/>
          </a:xfrm>
          <a:prstGeom prst="rect">
            <a:avLst/>
          </a:prstGeom>
        </p:spPr>
        <p:txBody>
          <a:bodyPr lIns="0" tIns="0" rIns="0" bIns="0" rtlCol="0" anchor="t">
            <a:spAutoFit/>
          </a:bodyPr>
          <a:lstStyle/>
          <a:p>
            <a:pPr>
              <a:lnSpc>
                <a:spcPts val="3733"/>
              </a:lnSpc>
              <a:spcBef>
                <a:spcPct val="0"/>
              </a:spcBef>
            </a:pPr>
            <a:r>
              <a:rPr lang="en-US" sz="2666" dirty="0">
                <a:solidFill>
                  <a:schemeClr val="accent6">
                    <a:lumMod val="50000"/>
                  </a:schemeClr>
                </a:solidFill>
                <a:latin typeface="Montserrat Ultra-Bold"/>
              </a:rPr>
              <a:t>Visa approval letter</a:t>
            </a:r>
          </a:p>
          <a:p>
            <a:pPr>
              <a:lnSpc>
                <a:spcPts val="3733"/>
              </a:lnSpc>
              <a:spcBef>
                <a:spcPct val="0"/>
              </a:spcBef>
            </a:pPr>
            <a:endParaRPr lang="en-US" sz="2666" dirty="0">
              <a:solidFill>
                <a:srgbClr val="545454"/>
              </a:solidFill>
              <a:latin typeface="Montserrat Ultra-Bold"/>
            </a:endParaRPr>
          </a:p>
        </p:txBody>
      </p:sp>
      <p:sp>
        <p:nvSpPr>
          <p:cNvPr id="15" name="TextBox 15"/>
          <p:cNvSpPr txBox="1"/>
          <p:nvPr/>
        </p:nvSpPr>
        <p:spPr>
          <a:xfrm>
            <a:off x="3480563" y="5248942"/>
            <a:ext cx="1991553" cy="294953"/>
          </a:xfrm>
          <a:prstGeom prst="rect">
            <a:avLst/>
          </a:prstGeom>
        </p:spPr>
        <p:txBody>
          <a:bodyPr lIns="0" tIns="0" rIns="0" bIns="0" rtlCol="0" anchor="t">
            <a:spAutoFit/>
          </a:bodyPr>
          <a:lstStyle/>
          <a:p>
            <a:pPr>
              <a:lnSpc>
                <a:spcPts val="2333"/>
              </a:lnSpc>
              <a:spcBef>
                <a:spcPct val="0"/>
              </a:spcBef>
            </a:pPr>
            <a:r>
              <a:rPr lang="en-US" sz="2000" dirty="0">
                <a:solidFill>
                  <a:schemeClr val="bg1"/>
                </a:solidFill>
                <a:latin typeface="Poppins Medium"/>
              </a:rPr>
              <a:t>E -Visa</a:t>
            </a:r>
          </a:p>
        </p:txBody>
      </p:sp>
      <p:sp>
        <p:nvSpPr>
          <p:cNvPr id="16" name="TextBox 16"/>
          <p:cNvSpPr txBox="1"/>
          <p:nvPr/>
        </p:nvSpPr>
        <p:spPr>
          <a:xfrm>
            <a:off x="4799391" y="4976927"/>
            <a:ext cx="7356446" cy="2036135"/>
          </a:xfrm>
          <a:prstGeom prst="rect">
            <a:avLst/>
          </a:prstGeom>
        </p:spPr>
        <p:txBody>
          <a:bodyPr wrap="square" lIns="0" tIns="0" rIns="0" bIns="0" rtlCol="0" anchor="t">
            <a:spAutoFit/>
          </a:bodyPr>
          <a:lstStyle/>
          <a:p>
            <a:pPr marL="297266" indent="-285750">
              <a:lnSpc>
                <a:spcPct val="150000"/>
              </a:lnSpc>
              <a:buFont typeface="Wingdings" panose="05000000000000000000" pitchFamily="2" charset="2"/>
              <a:buChar char="Ø"/>
            </a:pPr>
            <a:r>
              <a:rPr lang="en-US" sz="1500" dirty="0">
                <a:solidFill>
                  <a:schemeClr val="bg1"/>
                </a:solidFill>
                <a:latin typeface="Montserrat" panose="00000500000000000000" pitchFamily="50" charset="0"/>
                <a:cs typeface="Arial" panose="020B0604020202020204" pitchFamily="34" charset="0"/>
              </a:rPr>
              <a:t>E-Visa can be done on your own or assisted by Threeland Travel</a:t>
            </a:r>
          </a:p>
          <a:p>
            <a:pPr marL="297266" indent="-285750">
              <a:lnSpc>
                <a:spcPct val="150000"/>
              </a:lnSpc>
              <a:buFont typeface="Wingdings" panose="05000000000000000000" pitchFamily="2" charset="2"/>
              <a:buChar char="Ø"/>
            </a:pPr>
            <a:r>
              <a:rPr lang="en-US" sz="1500" dirty="0">
                <a:solidFill>
                  <a:schemeClr val="bg1"/>
                </a:solidFill>
                <a:latin typeface="Montserrat" panose="00000500000000000000" pitchFamily="50" charset="0"/>
                <a:cs typeface="Arial" panose="020B0604020202020204" pitchFamily="34" charset="0"/>
              </a:rPr>
              <a:t>Link to apply e-visa: https://evisa.xuatnhapcanh.gov.vn</a:t>
            </a:r>
          </a:p>
          <a:p>
            <a:pPr marL="297266" indent="-285750">
              <a:lnSpc>
                <a:spcPct val="150000"/>
              </a:lnSpc>
              <a:buFont typeface="Wingdings" panose="05000000000000000000" pitchFamily="2" charset="2"/>
              <a:buChar char="Ø"/>
            </a:pPr>
            <a:r>
              <a:rPr lang="en-US" sz="1500" dirty="0">
                <a:solidFill>
                  <a:schemeClr val="bg1"/>
                </a:solidFill>
                <a:latin typeface="Montserrat" panose="00000500000000000000" pitchFamily="50" charset="0"/>
                <a:cs typeface="Arial" panose="020B0604020202020204" pitchFamily="34" charset="0"/>
              </a:rPr>
              <a:t>Documents required: Passport copies, flight details and 1 passport-sized photo (clear, without glasses on)</a:t>
            </a:r>
          </a:p>
          <a:p>
            <a:pPr marL="297266" indent="-285750">
              <a:lnSpc>
                <a:spcPct val="150000"/>
              </a:lnSpc>
              <a:buFont typeface="Wingdings" panose="05000000000000000000" pitchFamily="2" charset="2"/>
              <a:buChar char="Ø"/>
            </a:pPr>
            <a:r>
              <a:rPr lang="en-US" sz="1500" dirty="0">
                <a:solidFill>
                  <a:schemeClr val="bg1"/>
                </a:solidFill>
                <a:latin typeface="Montserrat" panose="00000500000000000000" pitchFamily="50" charset="0"/>
                <a:cs typeface="Arial" panose="020B0604020202020204" pitchFamily="34" charset="0"/>
              </a:rPr>
              <a:t>The process may take around 4 – 5 working days </a:t>
            </a:r>
          </a:p>
          <a:p>
            <a:pPr marL="11516">
              <a:lnSpc>
                <a:spcPct val="150000"/>
              </a:lnSpc>
            </a:pPr>
            <a:endParaRPr lang="en-US" sz="1500" dirty="0">
              <a:solidFill>
                <a:schemeClr val="bg1"/>
              </a:solidFill>
              <a:latin typeface="Montserrat" panose="00000500000000000000" pitchFamily="50" charset="0"/>
              <a:cs typeface="Arial" panose="020B0604020202020204" pitchFamily="34" charset="0"/>
            </a:endParaRPr>
          </a:p>
        </p:txBody>
      </p:sp>
      <p:sp>
        <p:nvSpPr>
          <p:cNvPr id="17" name="TextBox 17"/>
          <p:cNvSpPr txBox="1"/>
          <p:nvPr/>
        </p:nvSpPr>
        <p:spPr>
          <a:xfrm>
            <a:off x="7342502" y="1852510"/>
            <a:ext cx="4106663" cy="2206245"/>
          </a:xfrm>
          <a:prstGeom prst="rect">
            <a:avLst/>
          </a:prstGeom>
        </p:spPr>
        <p:txBody>
          <a:bodyPr wrap="square" lIns="0" tIns="0" rIns="0" bIns="0" rtlCol="0" anchor="t">
            <a:spAutoFit/>
          </a:bodyPr>
          <a:lstStyle/>
          <a:p>
            <a:pPr marL="285750" indent="-285750">
              <a:lnSpc>
                <a:spcPts val="2499"/>
              </a:lnSpc>
              <a:spcBef>
                <a:spcPct val="0"/>
              </a:spcBef>
              <a:buFont typeface="Wingdings" panose="05000000000000000000" pitchFamily="2" charset="2"/>
              <a:buChar char="Ø"/>
            </a:pPr>
            <a:r>
              <a:rPr lang="en-US" sz="1500" dirty="0">
                <a:solidFill>
                  <a:srgbClr val="545454"/>
                </a:solidFill>
                <a:latin typeface="Montserrat" panose="00000500000000000000" pitchFamily="50" charset="0"/>
              </a:rPr>
              <a:t>Documents required: passport copies, air tickets in/out Vietnam and travel insurance</a:t>
            </a:r>
          </a:p>
          <a:p>
            <a:pPr marL="285750" indent="-285750">
              <a:lnSpc>
                <a:spcPts val="2499"/>
              </a:lnSpc>
              <a:spcBef>
                <a:spcPct val="0"/>
              </a:spcBef>
              <a:buFont typeface="Wingdings" panose="05000000000000000000" pitchFamily="2" charset="2"/>
              <a:buChar char="Ø"/>
            </a:pPr>
            <a:r>
              <a:rPr lang="en-US" sz="1500" dirty="0">
                <a:solidFill>
                  <a:srgbClr val="545454"/>
                </a:solidFill>
                <a:latin typeface="Montserrat" panose="00000500000000000000" pitchFamily="50" charset="0"/>
              </a:rPr>
              <a:t>With this Visa letter, guests can obtain Visa on arrival at the airport</a:t>
            </a:r>
          </a:p>
          <a:p>
            <a:pPr marL="285750" indent="-285750">
              <a:lnSpc>
                <a:spcPts val="2499"/>
              </a:lnSpc>
              <a:spcBef>
                <a:spcPct val="0"/>
              </a:spcBef>
              <a:buFont typeface="Wingdings" panose="05000000000000000000" pitchFamily="2" charset="2"/>
              <a:buChar char="Ø"/>
            </a:pPr>
            <a:r>
              <a:rPr lang="en-US" sz="1500" dirty="0">
                <a:solidFill>
                  <a:srgbClr val="545454"/>
                </a:solidFill>
                <a:latin typeface="Montserrat" panose="00000500000000000000" pitchFamily="50" charset="0"/>
              </a:rPr>
              <a:t>The process may take around 10 working days </a:t>
            </a:r>
          </a:p>
        </p:txBody>
      </p:sp>
      <p:sp>
        <p:nvSpPr>
          <p:cNvPr id="18" name="Date Placeholder 4">
            <a:extLst>
              <a:ext uri="{FF2B5EF4-FFF2-40B4-BE49-F238E27FC236}">
                <a16:creationId xmlns:a16="http://schemas.microsoft.com/office/drawing/2014/main" id="{8260DDDB-7144-865E-7E0C-7255249FC00C}"/>
              </a:ext>
            </a:extLst>
          </p:cNvPr>
          <p:cNvSpPr txBox="1">
            <a:spLocks/>
          </p:cNvSpPr>
          <p:nvPr/>
        </p:nvSpPr>
        <p:spPr>
          <a:xfrm>
            <a:off x="515506" y="6636244"/>
            <a:ext cx="993149" cy="221756"/>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solidFill>
                  <a:schemeClr val="bg1"/>
                </a:solidFill>
              </a:rPr>
              <a:pPr/>
              <a:t>7/25/2025</a:t>
            </a:fld>
            <a:endParaRPr lang="en-US" sz="1200" dirty="0">
              <a:solidFill>
                <a:schemeClr val="bg1"/>
              </a:solidFill>
            </a:endParaRPr>
          </a:p>
        </p:txBody>
      </p:sp>
      <p:pic>
        <p:nvPicPr>
          <p:cNvPr id="19" name="object 8">
            <a:extLst>
              <a:ext uri="{FF2B5EF4-FFF2-40B4-BE49-F238E27FC236}">
                <a16:creationId xmlns:a16="http://schemas.microsoft.com/office/drawing/2014/main" id="{86AAA6E7-B5AC-E05D-2289-1FC0F4FDB459}"/>
              </a:ext>
            </a:extLst>
          </p:cNvPr>
          <p:cNvPicPr/>
          <p:nvPr/>
        </p:nvPicPr>
        <p:blipFill>
          <a:blip r:embed="rId4" cstate="print"/>
          <a:stretch>
            <a:fillRect/>
          </a:stretch>
        </p:blipFill>
        <p:spPr>
          <a:xfrm>
            <a:off x="1798244" y="3225039"/>
            <a:ext cx="1241429" cy="938405"/>
          </a:xfrm>
          <a:prstGeom prst="rect">
            <a:avLst/>
          </a:prstGeom>
        </p:spPr>
      </p:pic>
      <p:grpSp>
        <p:nvGrpSpPr>
          <p:cNvPr id="22" name="Group 2">
            <a:extLst>
              <a:ext uri="{FF2B5EF4-FFF2-40B4-BE49-F238E27FC236}">
                <a16:creationId xmlns:a16="http://schemas.microsoft.com/office/drawing/2014/main" id="{0116B834-8DA7-A15E-B3D8-555C23F4E0DE}"/>
              </a:ext>
            </a:extLst>
          </p:cNvPr>
          <p:cNvGrpSpPr/>
          <p:nvPr/>
        </p:nvGrpSpPr>
        <p:grpSpPr>
          <a:xfrm>
            <a:off x="669924" y="512760"/>
            <a:ext cx="1429094" cy="5616232"/>
            <a:chOff x="586374" y="-51075"/>
            <a:chExt cx="1505068" cy="11241818"/>
          </a:xfrm>
        </p:grpSpPr>
        <p:sp>
          <p:nvSpPr>
            <p:cNvPr id="23" name="AutoShape 3">
              <a:extLst>
                <a:ext uri="{FF2B5EF4-FFF2-40B4-BE49-F238E27FC236}">
                  <a16:creationId xmlns:a16="http://schemas.microsoft.com/office/drawing/2014/main" id="{83D4FE62-AC7B-2420-E249-D16D26F1D245}"/>
                </a:ext>
              </a:extLst>
            </p:cNvPr>
            <p:cNvSpPr/>
            <p:nvPr/>
          </p:nvSpPr>
          <p:spPr>
            <a:xfrm rot="5410516">
              <a:off x="-4342987" y="6001302"/>
              <a:ext cx="10378883" cy="0"/>
            </a:xfrm>
            <a:prstGeom prst="line">
              <a:avLst/>
            </a:prstGeom>
            <a:ln w="63500" cap="rnd">
              <a:solidFill>
                <a:schemeClr val="accent6">
                  <a:lumMod val="50000"/>
                </a:schemeClr>
              </a:solidFill>
              <a:prstDash val="solid"/>
              <a:headEnd type="none" w="sm" len="sm"/>
              <a:tailEnd type="none" w="sm" len="sm"/>
            </a:ln>
          </p:spPr>
        </p:sp>
        <p:grpSp>
          <p:nvGrpSpPr>
            <p:cNvPr id="24" name="Group 4">
              <a:extLst>
                <a:ext uri="{FF2B5EF4-FFF2-40B4-BE49-F238E27FC236}">
                  <a16:creationId xmlns:a16="http://schemas.microsoft.com/office/drawing/2014/main" id="{2CB88FB9-40C1-9EBB-364B-EF5CFF8E3D94}"/>
                </a:ext>
              </a:extLst>
            </p:cNvPr>
            <p:cNvGrpSpPr/>
            <p:nvPr/>
          </p:nvGrpSpPr>
          <p:grpSpPr>
            <a:xfrm>
              <a:off x="1381970" y="-38098"/>
              <a:ext cx="394901" cy="447288"/>
              <a:chOff x="-6660242" y="-2065357"/>
              <a:chExt cx="6350000" cy="7192379"/>
            </a:xfrm>
          </p:grpSpPr>
          <p:sp>
            <p:nvSpPr>
              <p:cNvPr id="28" name="Freeform 5">
                <a:extLst>
                  <a:ext uri="{FF2B5EF4-FFF2-40B4-BE49-F238E27FC236}">
                    <a16:creationId xmlns:a16="http://schemas.microsoft.com/office/drawing/2014/main" id="{0E89287B-B7E2-21AB-18C1-FF41363C846D}"/>
                  </a:ext>
                </a:extLst>
              </p:cNvPr>
              <p:cNvSpPr/>
              <p:nvPr/>
            </p:nvSpPr>
            <p:spPr>
              <a:xfrm>
                <a:off x="-6660242" y="-2065357"/>
                <a:ext cx="6350000" cy="7192379"/>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chemeClr val="accent6">
                  <a:lumMod val="75000"/>
                </a:schemeClr>
              </a:solidFill>
            </p:spPr>
          </p:sp>
        </p:grpSp>
        <p:grpSp>
          <p:nvGrpSpPr>
            <p:cNvPr id="25" name="Group 6">
              <a:extLst>
                <a:ext uri="{FF2B5EF4-FFF2-40B4-BE49-F238E27FC236}">
                  <a16:creationId xmlns:a16="http://schemas.microsoft.com/office/drawing/2014/main" id="{8E7A5E8D-3533-7667-C668-85B31B99A919}"/>
                </a:ext>
              </a:extLst>
            </p:cNvPr>
            <p:cNvGrpSpPr/>
            <p:nvPr/>
          </p:nvGrpSpPr>
          <p:grpSpPr>
            <a:xfrm>
              <a:off x="1696541" y="-38098"/>
              <a:ext cx="394901" cy="447288"/>
              <a:chOff x="-6676217" y="-2065357"/>
              <a:chExt cx="6350000" cy="7192379"/>
            </a:xfrm>
          </p:grpSpPr>
          <p:sp>
            <p:nvSpPr>
              <p:cNvPr id="27" name="Freeform 7">
                <a:extLst>
                  <a:ext uri="{FF2B5EF4-FFF2-40B4-BE49-F238E27FC236}">
                    <a16:creationId xmlns:a16="http://schemas.microsoft.com/office/drawing/2014/main" id="{27AD178E-F182-0F12-7584-3227A2F090A1}"/>
                  </a:ext>
                </a:extLst>
              </p:cNvPr>
              <p:cNvSpPr/>
              <p:nvPr/>
            </p:nvSpPr>
            <p:spPr>
              <a:xfrm>
                <a:off x="-6676217" y="-2065357"/>
                <a:ext cx="6350000" cy="7192379"/>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chemeClr val="accent6">
                  <a:lumMod val="75000"/>
                </a:schemeClr>
              </a:solidFill>
            </p:spPr>
          </p:sp>
        </p:grpSp>
        <p:sp>
          <p:nvSpPr>
            <p:cNvPr id="26" name="TextBox 8">
              <a:extLst>
                <a:ext uri="{FF2B5EF4-FFF2-40B4-BE49-F238E27FC236}">
                  <a16:creationId xmlns:a16="http://schemas.microsoft.com/office/drawing/2014/main" id="{A8215055-0BAE-8C29-E5BE-3029651899ED}"/>
                </a:ext>
              </a:extLst>
            </p:cNvPr>
            <p:cNvSpPr txBox="1"/>
            <p:nvPr/>
          </p:nvSpPr>
          <p:spPr>
            <a:xfrm>
              <a:off x="586374" y="-51075"/>
              <a:ext cx="1340836" cy="615296"/>
            </a:xfrm>
            <a:prstGeom prst="rect">
              <a:avLst/>
            </a:prstGeom>
          </p:spPr>
          <p:txBody>
            <a:bodyPr wrap="square" lIns="0" tIns="0" rIns="0" bIns="0" rtlCol="0" anchor="t">
              <a:spAutoFit/>
            </a:bodyPr>
            <a:lstStyle/>
            <a:p>
              <a:pPr>
                <a:lnSpc>
                  <a:spcPts val="2333"/>
                </a:lnSpc>
                <a:spcBef>
                  <a:spcPct val="0"/>
                </a:spcBef>
              </a:pPr>
              <a:r>
                <a:rPr lang="en-US" sz="2400" dirty="0">
                  <a:solidFill>
                    <a:schemeClr val="accent6">
                      <a:lumMod val="50000"/>
                    </a:schemeClr>
                  </a:solidFill>
                  <a:latin typeface="Poppins Medium"/>
                </a:rPr>
                <a:t>VISA</a:t>
              </a:r>
            </a:p>
          </p:txBody>
        </p:sp>
      </p:grpSp>
      <p:pic>
        <p:nvPicPr>
          <p:cNvPr id="36" name="Picture 2" descr="http://static.tumblr.com/f45faab49321958bb661be2e69124337/gltbmdt/p3amp94ag/tumblr_static_logo_threeland_281108.png">
            <a:extLst>
              <a:ext uri="{FF2B5EF4-FFF2-40B4-BE49-F238E27FC236}">
                <a16:creationId xmlns:a16="http://schemas.microsoft.com/office/drawing/2014/main" id="{6E2F01CF-499B-A87C-C1A7-19FF389C97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680652" y="153628"/>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7" name="Google Shape;119;p13">
            <a:extLst>
              <a:ext uri="{FF2B5EF4-FFF2-40B4-BE49-F238E27FC236}">
                <a16:creationId xmlns:a16="http://schemas.microsoft.com/office/drawing/2014/main" id="{221B5F93-6D60-738E-E861-ED2D903FD6AC}"/>
              </a:ext>
            </a:extLst>
          </p:cNvPr>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10</a:t>
            </a:fld>
            <a:endParaRPr dirty="0"/>
          </a:p>
        </p:txBody>
      </p:sp>
      <p:sp>
        <p:nvSpPr>
          <p:cNvPr id="8" name="Date Placeholder 4">
            <a:extLst>
              <a:ext uri="{FF2B5EF4-FFF2-40B4-BE49-F238E27FC236}">
                <a16:creationId xmlns:a16="http://schemas.microsoft.com/office/drawing/2014/main" id="{51DB8AC3-A5A5-06E1-9CF7-2CE390C90842}"/>
              </a:ext>
            </a:extLst>
          </p:cNvPr>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10" name="Left Arrow 10">
            <a:hlinkClick r:id="rId6" action="ppaction://hlinkpres?slideindex=1&amp;slidetitle=Why?"/>
            <a:extLst>
              <a:ext uri="{FF2B5EF4-FFF2-40B4-BE49-F238E27FC236}">
                <a16:creationId xmlns:a16="http://schemas.microsoft.com/office/drawing/2014/main" id="{A7AB1FB3-1CFE-20E4-B46B-374080886D17}"/>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Box 16"/>
          <p:cNvSpPr txBox="1"/>
          <p:nvPr/>
        </p:nvSpPr>
        <p:spPr>
          <a:xfrm>
            <a:off x="661764" y="3020733"/>
            <a:ext cx="1553325" cy="290721"/>
          </a:xfrm>
          <a:prstGeom prst="rect">
            <a:avLst/>
          </a:prstGeom>
          <a:solidFill>
            <a:schemeClr val="bg1"/>
          </a:solidFill>
        </p:spPr>
        <p:txBody>
          <a:bodyPr wrap="square" lIns="0" tIns="0" rIns="0" bIns="0" rtlCol="0" anchor="t">
            <a:spAutoFit/>
          </a:bodyPr>
          <a:lstStyle/>
          <a:p>
            <a:pPr>
              <a:lnSpc>
                <a:spcPts val="2499"/>
              </a:lnSpc>
              <a:spcBef>
                <a:spcPct val="0"/>
              </a:spcBef>
            </a:pPr>
            <a:endParaRPr lang="en-US" sz="1400" dirty="0">
              <a:solidFill>
                <a:srgbClr val="545454"/>
              </a:solidFill>
              <a:latin typeface="Poppins Light"/>
            </a:endParaRPr>
          </a:p>
        </p:txBody>
      </p:sp>
      <p:sp>
        <p:nvSpPr>
          <p:cNvPr id="4" name="Google Shape;119;p13">
            <a:extLst>
              <a:ext uri="{FF2B5EF4-FFF2-40B4-BE49-F238E27FC236}">
                <a16:creationId xmlns:a16="http://schemas.microsoft.com/office/drawing/2014/main" id="{62915A37-DC25-D9DF-1D29-842C20BCE313}"/>
              </a:ext>
            </a:extLst>
          </p:cNvPr>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11</a:t>
            </a:fld>
            <a:endParaRPr dirty="0"/>
          </a:p>
        </p:txBody>
      </p:sp>
      <p:sp>
        <p:nvSpPr>
          <p:cNvPr id="5" name="Date Placeholder 4">
            <a:extLst>
              <a:ext uri="{FF2B5EF4-FFF2-40B4-BE49-F238E27FC236}">
                <a16:creationId xmlns:a16="http://schemas.microsoft.com/office/drawing/2014/main" id="{EF47397E-245B-EE71-F471-17F2A94D8D15}"/>
              </a:ext>
            </a:extLst>
          </p:cNvPr>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pic>
        <p:nvPicPr>
          <p:cNvPr id="8" name="Picture 7">
            <a:extLst>
              <a:ext uri="{FF2B5EF4-FFF2-40B4-BE49-F238E27FC236}">
                <a16:creationId xmlns:a16="http://schemas.microsoft.com/office/drawing/2014/main" id="{BE557CA8-2B64-72A6-1D9E-833ABA82B925}"/>
              </a:ext>
            </a:extLst>
          </p:cNvPr>
          <p:cNvPicPr>
            <a:picLocks noChangeAspect="1"/>
          </p:cNvPicPr>
          <p:nvPr/>
        </p:nvPicPr>
        <p:blipFill rotWithShape="1">
          <a:blip r:embed="rId3">
            <a:extLst>
              <a:ext uri="{28A0092B-C50C-407E-A947-70E740481C1C}">
                <a14:useLocalDpi xmlns:a14="http://schemas.microsoft.com/office/drawing/2010/main" val="0"/>
              </a:ext>
            </a:extLst>
          </a:blip>
          <a:srcRect l="1498" r="2413" b="16917"/>
          <a:stretch/>
        </p:blipFill>
        <p:spPr>
          <a:xfrm>
            <a:off x="0" y="536434"/>
            <a:ext cx="12192000" cy="6321566"/>
          </a:xfrm>
          <a:prstGeom prst="rect">
            <a:avLst/>
          </a:prstGeom>
          <a:ln>
            <a:noFill/>
          </a:ln>
        </p:spPr>
      </p:pic>
      <p:sp>
        <p:nvSpPr>
          <p:cNvPr id="9" name="Freeform 1914">
            <a:extLst>
              <a:ext uri="{FF2B5EF4-FFF2-40B4-BE49-F238E27FC236}">
                <a16:creationId xmlns:a16="http://schemas.microsoft.com/office/drawing/2014/main" id="{248A3D1F-36FD-CB21-4F1B-A3C1C906C727}"/>
              </a:ext>
            </a:extLst>
          </p:cNvPr>
          <p:cNvSpPr>
            <a:spLocks/>
          </p:cNvSpPr>
          <p:nvPr/>
        </p:nvSpPr>
        <p:spPr bwMode="auto">
          <a:xfrm>
            <a:off x="560824" y="31582"/>
            <a:ext cx="10145660" cy="491204"/>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a:defRPr/>
            </a:pPr>
            <a:r>
              <a:rPr lang="en-US" sz="2500" b="1" dirty="0">
                <a:solidFill>
                  <a:schemeClr val="accent6">
                    <a:lumMod val="50000"/>
                  </a:schemeClr>
                </a:solidFill>
                <a:latin typeface="Playfair Display Bold" panose="00000800000000000000" pitchFamily="2" charset="0"/>
                <a:cs typeface="Times New Roman" panose="02020603050405020304" pitchFamily="18" charset="0"/>
              </a:rPr>
              <a:t>International Flight connection</a:t>
            </a:r>
            <a:endParaRPr lang="en-US" sz="2500" dirty="0">
              <a:solidFill>
                <a:srgbClr val="545454"/>
              </a:solidFill>
              <a:latin typeface="Montserrat Ultra-Bold"/>
            </a:endParaRPr>
          </a:p>
        </p:txBody>
      </p:sp>
      <p:sp>
        <p:nvSpPr>
          <p:cNvPr id="10" name="Left Arrow 10">
            <a:hlinkClick r:id="rId4" action="ppaction://hlinkpres?slideindex=1&amp;slidetitle=Why?"/>
            <a:extLst>
              <a:ext uri="{FF2B5EF4-FFF2-40B4-BE49-F238E27FC236}">
                <a16:creationId xmlns:a16="http://schemas.microsoft.com/office/drawing/2014/main" id="{5052B212-C636-BF46-2931-23010BCAAB58}"/>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5"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79512E-3291-4825-82A6-524E1F80D70A}"/>
              </a:ext>
            </a:extLst>
          </p:cNvPr>
          <p:cNvSpPr txBox="1"/>
          <p:nvPr/>
        </p:nvSpPr>
        <p:spPr>
          <a:xfrm>
            <a:off x="601061" y="1768656"/>
            <a:ext cx="4572000" cy="2308324"/>
          </a:xfrm>
          <a:prstGeom prst="rect">
            <a:avLst/>
          </a:prstGeom>
          <a:noFill/>
          <a:ln>
            <a:solidFill>
              <a:schemeClr val="tx2">
                <a:lumMod val="60000"/>
                <a:lumOff val="40000"/>
              </a:schemeClr>
            </a:solidFill>
          </a:ln>
        </p:spPr>
        <p:txBody>
          <a:bodyPr>
            <a:spAutoFit/>
          </a:bodyPr>
          <a:lstStyle/>
          <a:p>
            <a:pPr marL="457200" indent="-457200">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Business class lounges</a:t>
            </a:r>
          </a:p>
          <a:p>
            <a:pPr marL="457200" indent="-457200">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Banking</a:t>
            </a:r>
            <a:endParaRPr lang="vi-VN" sz="1600" dirty="0">
              <a:solidFill>
                <a:schemeClr val="accent6">
                  <a:lumMod val="50000"/>
                </a:schemeClr>
              </a:solidFill>
              <a:latin typeface="Montserrat" panose="00000500000000000000" pitchFamily="50" charset="0"/>
              <a:cs typeface="Arial" panose="020B0604020202020204" pitchFamily="34" charset="0"/>
            </a:endParaRPr>
          </a:p>
          <a:p>
            <a:pPr marL="457200" indent="-457200">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Currency exchange counters</a:t>
            </a:r>
          </a:p>
          <a:p>
            <a:pPr marL="457200" indent="-457200">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Free Wi-Fi</a:t>
            </a:r>
          </a:p>
          <a:p>
            <a:pPr marL="457200" indent="-457200">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Post and telegraph offices</a:t>
            </a:r>
          </a:p>
          <a:p>
            <a:pPr marL="457200" indent="-457200">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Tourism information counters</a:t>
            </a:r>
          </a:p>
          <a:p>
            <a:pPr marL="457200" indent="-457200">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Airport information counter</a:t>
            </a:r>
            <a:endParaRPr lang="vi-VN" sz="1600" dirty="0">
              <a:solidFill>
                <a:schemeClr val="accent6">
                  <a:lumMod val="50000"/>
                </a:schemeClr>
              </a:solidFill>
              <a:latin typeface="Montserrat" panose="00000500000000000000" pitchFamily="50" charset="0"/>
              <a:cs typeface="Arial" panose="020B0604020202020204" pitchFamily="34" charset="0"/>
            </a:endParaRPr>
          </a:p>
          <a:p>
            <a:pPr marL="457200" indent="-457200">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Duty free shops</a:t>
            </a:r>
          </a:p>
          <a:p>
            <a:pPr marL="457200" indent="-457200">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Restaurants &amp; cafes</a:t>
            </a:r>
          </a:p>
        </p:txBody>
      </p:sp>
      <p:sp>
        <p:nvSpPr>
          <p:cNvPr id="2" name="TextBox 1">
            <a:extLst>
              <a:ext uri="{FF2B5EF4-FFF2-40B4-BE49-F238E27FC236}">
                <a16:creationId xmlns:a16="http://schemas.microsoft.com/office/drawing/2014/main" id="{CB128D19-86CE-4AA4-85F2-7974BEF67A5C}"/>
              </a:ext>
            </a:extLst>
          </p:cNvPr>
          <p:cNvSpPr txBox="1"/>
          <p:nvPr/>
        </p:nvSpPr>
        <p:spPr>
          <a:xfrm>
            <a:off x="601062" y="4304305"/>
            <a:ext cx="4572000" cy="1077218"/>
          </a:xfrm>
          <a:prstGeom prst="rect">
            <a:avLst/>
          </a:prstGeom>
          <a:noFill/>
          <a:ln>
            <a:solidFill>
              <a:schemeClr val="tx2">
                <a:lumMod val="60000"/>
                <a:lumOff val="40000"/>
              </a:schemeClr>
            </a:solidFill>
          </a:ln>
        </p:spPr>
        <p:txBody>
          <a:bodyPr wrap="square">
            <a:spAutoFit/>
          </a:bodyPr>
          <a:lstStyle/>
          <a:p>
            <a:pPr marL="457200" indent="-457200">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Free water</a:t>
            </a:r>
          </a:p>
          <a:p>
            <a:pPr marL="457200" indent="-457200">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Car rental service</a:t>
            </a:r>
          </a:p>
          <a:p>
            <a:pPr marL="457200" indent="-457200">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Medical service</a:t>
            </a:r>
          </a:p>
          <a:p>
            <a:pPr marL="457200" indent="-457200">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Baggage wrapping service</a:t>
            </a:r>
            <a:endParaRPr lang="vi-VN" sz="1600" dirty="0">
              <a:solidFill>
                <a:schemeClr val="accent6">
                  <a:lumMod val="50000"/>
                </a:schemeClr>
              </a:solidFill>
              <a:latin typeface="Montserrat" panose="00000500000000000000" pitchFamily="50" charset="0"/>
              <a:cs typeface="Arial" panose="020B0604020202020204" pitchFamily="34" charset="0"/>
            </a:endParaRPr>
          </a:p>
        </p:txBody>
      </p:sp>
      <p:pic>
        <p:nvPicPr>
          <p:cNvPr id="7173" name="Picture 8" descr="http://www.airlinequality.com/wp-content/uploads/2015/12/VN_LOUNGE-21.jpg">
            <a:extLst>
              <a:ext uri="{FF2B5EF4-FFF2-40B4-BE49-F238E27FC236}">
                <a16:creationId xmlns:a16="http://schemas.microsoft.com/office/drawing/2014/main" id="{B2F207B5-5736-479A-A8A6-46CEF62C844A}"/>
              </a:ext>
            </a:extLst>
          </p:cNvPr>
          <p:cNvPicPr>
            <a:picLocks noChangeAspect="1" noChangeArrowheads="1"/>
          </p:cNvPicPr>
          <p:nvPr/>
        </p:nvPicPr>
        <p:blipFill>
          <a:blip r:embed="rId2" cstate="screen">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a:ext>
            </a:extLst>
          </a:blip>
          <a:srcRect/>
          <a:stretch>
            <a:fillRect/>
          </a:stretch>
        </p:blipFill>
        <p:spPr bwMode="auto">
          <a:xfrm>
            <a:off x="5262041" y="1425980"/>
            <a:ext cx="6874381" cy="419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2BCA4DC-6187-47A1-B7ED-2B90AEB4FD3E}"/>
              </a:ext>
            </a:extLst>
          </p:cNvPr>
          <p:cNvSpPr txBox="1"/>
          <p:nvPr/>
        </p:nvSpPr>
        <p:spPr>
          <a:xfrm>
            <a:off x="453950" y="1325038"/>
            <a:ext cx="2044149" cy="369332"/>
          </a:xfrm>
          <a:prstGeom prst="rect">
            <a:avLst/>
          </a:prstGeom>
          <a:noFill/>
        </p:spPr>
        <p:txBody>
          <a:bodyPr wrap="none" rtlCol="0">
            <a:spAutoFit/>
          </a:bodyPr>
          <a:lstStyle/>
          <a:p>
            <a:r>
              <a:rPr lang="en-US" b="1" dirty="0">
                <a:solidFill>
                  <a:schemeClr val="accent6">
                    <a:lumMod val="50000"/>
                  </a:schemeClr>
                </a:solidFill>
                <a:latin typeface="Arial" panose="020B0604020202020204" pitchFamily="34" charset="0"/>
                <a:cs typeface="Arial" panose="020B0604020202020204" pitchFamily="34" charset="0"/>
              </a:rPr>
              <a:t>Service available</a:t>
            </a:r>
          </a:p>
        </p:txBody>
      </p:sp>
      <p:sp>
        <p:nvSpPr>
          <p:cNvPr id="10" name="Date Placeholder 4">
            <a:extLst>
              <a:ext uri="{FF2B5EF4-FFF2-40B4-BE49-F238E27FC236}">
                <a16:creationId xmlns:a16="http://schemas.microsoft.com/office/drawing/2014/main" id="{83D73264-31BD-47EB-9D82-000632A2A194}"/>
              </a:ext>
            </a:extLst>
          </p:cNvPr>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12" name="Google Shape;119;p13">
            <a:extLst>
              <a:ext uri="{FF2B5EF4-FFF2-40B4-BE49-F238E27FC236}">
                <a16:creationId xmlns:a16="http://schemas.microsoft.com/office/drawing/2014/main" id="{3C48F15B-48D1-476F-898E-4FCB0D6C9608}"/>
              </a:ext>
            </a:extLst>
          </p:cNvPr>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12</a:t>
            </a:fld>
            <a:endParaRPr dirty="0"/>
          </a:p>
        </p:txBody>
      </p:sp>
      <p:sp>
        <p:nvSpPr>
          <p:cNvPr id="6" name="Freeform 1914">
            <a:extLst>
              <a:ext uri="{FF2B5EF4-FFF2-40B4-BE49-F238E27FC236}">
                <a16:creationId xmlns:a16="http://schemas.microsoft.com/office/drawing/2014/main" id="{C3FEC8D9-EC12-E192-F512-11D5B6F759A1}"/>
              </a:ext>
            </a:extLst>
          </p:cNvPr>
          <p:cNvSpPr>
            <a:spLocks/>
          </p:cNvSpPr>
          <p:nvPr/>
        </p:nvSpPr>
        <p:spPr bwMode="auto">
          <a:xfrm>
            <a:off x="3050302" y="330833"/>
            <a:ext cx="5349923" cy="589352"/>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fontAlgn="auto">
              <a:spcBef>
                <a:spcPts val="0"/>
              </a:spcBef>
              <a:spcAft>
                <a:spcPts val="0"/>
              </a:spcAft>
              <a:defRPr/>
            </a:pPr>
            <a:r>
              <a:rPr lang="en-US" sz="3000" b="1" dirty="0">
                <a:solidFill>
                  <a:schemeClr val="accent6">
                    <a:lumMod val="50000"/>
                  </a:schemeClr>
                </a:solidFill>
                <a:latin typeface="Playfair Display Bold" panose="00000800000000000000" pitchFamily="2" charset="0"/>
                <a:cs typeface="Times New Roman" pitchFamily="18" charset="0"/>
              </a:rPr>
              <a:t>International Airports</a:t>
            </a:r>
          </a:p>
        </p:txBody>
      </p:sp>
      <p:sp>
        <p:nvSpPr>
          <p:cNvPr id="8" name="Left Arrow 10">
            <a:hlinkClick r:id="rId4" action="ppaction://hlinkpres?slideindex=1&amp;slidetitle=Why?"/>
            <a:extLst>
              <a:ext uri="{FF2B5EF4-FFF2-40B4-BE49-F238E27FC236}">
                <a16:creationId xmlns:a16="http://schemas.microsoft.com/office/drawing/2014/main" id="{76F4117B-61FA-E825-2560-2A1075DAD7C9}"/>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5"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3" name="Title 1">
            <a:extLst>
              <a:ext uri="{FF2B5EF4-FFF2-40B4-BE49-F238E27FC236}">
                <a16:creationId xmlns:a16="http://schemas.microsoft.com/office/drawing/2014/main" id="{5915CC26-125C-4BD0-B7F0-216D6298968A}"/>
              </a:ext>
            </a:extLst>
          </p:cNvPr>
          <p:cNvSpPr txBox="1">
            <a:spLocks/>
          </p:cNvSpPr>
          <p:nvPr/>
        </p:nvSpPr>
        <p:spPr>
          <a:xfrm>
            <a:off x="3001278" y="1098068"/>
            <a:ext cx="3747638" cy="732544"/>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800" b="1" kern="1200" spc="-20" baseline="0">
                <a:solidFill>
                  <a:schemeClr val="bg1"/>
                </a:solidFill>
                <a:latin typeface="+mj-lt"/>
                <a:ea typeface="+mj-ea"/>
                <a:cs typeface="+mj-cs"/>
              </a:defRPr>
            </a:lvl1pPr>
          </a:lstStyle>
          <a:p>
            <a:pPr algn="ctr"/>
            <a:endParaRPr lang="en-HK" sz="2000" dirty="0">
              <a:solidFill>
                <a:schemeClr val="accent1"/>
              </a:solidFill>
            </a:endParaRPr>
          </a:p>
        </p:txBody>
      </p:sp>
      <p:sp>
        <p:nvSpPr>
          <p:cNvPr id="27" name="TextBox 26">
            <a:extLst>
              <a:ext uri="{FF2B5EF4-FFF2-40B4-BE49-F238E27FC236}">
                <a16:creationId xmlns:a16="http://schemas.microsoft.com/office/drawing/2014/main" id="{60C4211C-A622-4D63-91D6-394AA7C6CC0A}"/>
              </a:ext>
            </a:extLst>
          </p:cNvPr>
          <p:cNvSpPr txBox="1"/>
          <p:nvPr/>
        </p:nvSpPr>
        <p:spPr>
          <a:xfrm>
            <a:off x="618208" y="818565"/>
            <a:ext cx="3982675" cy="784830"/>
          </a:xfrm>
          <a:prstGeom prst="rect">
            <a:avLst/>
          </a:prstGeom>
          <a:noFill/>
        </p:spPr>
        <p:txBody>
          <a:bodyPr wrap="square">
            <a:spAutoFit/>
          </a:bodyPr>
          <a:lstStyle/>
          <a:p>
            <a:pPr marL="285750" indent="-285750">
              <a:buFont typeface="Arial" panose="020B0604020202020204" pitchFamily="34" charset="0"/>
              <a:buChar char="•"/>
            </a:pPr>
            <a:r>
              <a:rPr lang="en-HK" sz="1500" dirty="0">
                <a:solidFill>
                  <a:schemeClr val="accent6">
                    <a:lumMod val="50000"/>
                  </a:schemeClr>
                </a:solidFill>
                <a:latin typeface="Montserrat" panose="00000500000000000000" pitchFamily="50" charset="0"/>
                <a:cs typeface="Calibri"/>
              </a:rPr>
              <a:t>Rich in history &amp; culture, it is the political &amp; economic centre of the country</a:t>
            </a:r>
          </a:p>
        </p:txBody>
      </p:sp>
      <p:pic>
        <p:nvPicPr>
          <p:cNvPr id="13" name="Picture 4">
            <a:extLst>
              <a:ext uri="{FF2B5EF4-FFF2-40B4-BE49-F238E27FC236}">
                <a16:creationId xmlns:a16="http://schemas.microsoft.com/office/drawing/2014/main" id="{6D5E3F74-B90E-4BAD-92C2-AA6BAE4B1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254" y="1594958"/>
            <a:ext cx="3998490" cy="27732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3FEE3479-5B70-47CF-A9E0-7CAE2E9BB2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3893171" y="4404079"/>
            <a:ext cx="5813863" cy="242244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60C4211C-A622-4D63-91D6-394AA7C6CC0A}"/>
              </a:ext>
            </a:extLst>
          </p:cNvPr>
          <p:cNvSpPr txBox="1"/>
          <p:nvPr/>
        </p:nvSpPr>
        <p:spPr>
          <a:xfrm>
            <a:off x="4290828" y="733834"/>
            <a:ext cx="4133017" cy="784830"/>
          </a:xfrm>
          <a:prstGeom prst="rect">
            <a:avLst/>
          </a:prstGeom>
          <a:noFill/>
        </p:spPr>
        <p:txBody>
          <a:bodyPr wrap="square">
            <a:spAutoFit/>
          </a:bodyPr>
          <a:lstStyle/>
          <a:p>
            <a:pPr marL="285750" indent="-285750">
              <a:buFont typeface="Arial" panose="020B0604020202020204" pitchFamily="34" charset="0"/>
              <a:buChar char="•"/>
            </a:pPr>
            <a:r>
              <a:rPr lang="en-US" sz="1500" dirty="0">
                <a:solidFill>
                  <a:schemeClr val="accent6">
                    <a:lumMod val="50000"/>
                  </a:schemeClr>
                </a:solidFill>
                <a:latin typeface="Montserrat" panose="00000500000000000000" pitchFamily="50" charset="0"/>
              </a:rPr>
              <a:t>Despite the growth of modernization, the old charm of a thousand-year town is still well-maintained</a:t>
            </a:r>
            <a:endParaRPr lang="en-HK" sz="1500" dirty="0">
              <a:solidFill>
                <a:schemeClr val="accent6">
                  <a:lumMod val="50000"/>
                </a:schemeClr>
              </a:solidFill>
              <a:latin typeface="Montserrat" panose="00000500000000000000" pitchFamily="50" charset="0"/>
            </a:endParaRPr>
          </a:p>
        </p:txBody>
      </p:sp>
      <p:pic>
        <p:nvPicPr>
          <p:cNvPr id="19" name="Picture 18">
            <a:extLst>
              <a:ext uri="{FF2B5EF4-FFF2-40B4-BE49-F238E27FC236}">
                <a16:creationId xmlns:a16="http://schemas.microsoft.com/office/drawing/2014/main" id="{3C9952F9-95C8-2428-AC32-D6D7F29FEB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253" y="4404079"/>
            <a:ext cx="3137474" cy="2409251"/>
          </a:xfrm>
          <a:prstGeom prst="rect">
            <a:avLst/>
          </a:prstGeom>
        </p:spPr>
      </p:pic>
      <p:pic>
        <p:nvPicPr>
          <p:cNvPr id="20" name="object 10">
            <a:extLst>
              <a:ext uri="{FF2B5EF4-FFF2-40B4-BE49-F238E27FC236}">
                <a16:creationId xmlns:a16="http://schemas.microsoft.com/office/drawing/2014/main" id="{44253163-D1A9-4A49-B9DA-BCA841947AD1}"/>
              </a:ext>
            </a:extLst>
          </p:cNvPr>
          <p:cNvPicPr>
            <a:picLocks/>
          </p:cNvPicPr>
          <p:nvPr/>
        </p:nvPicPr>
        <p:blipFill>
          <a:blip r:embed="rId6" cstate="print">
            <a:extLst>
              <a:ext uri="{BEBA8EAE-BF5A-486C-A8C5-ECC9F3942E4B}">
                <a14:imgProps xmlns:a14="http://schemas.microsoft.com/office/drawing/2010/main">
                  <a14:imgLayer r:embed="rId7">
                    <a14:imgEffect>
                      <a14:brightnessContrast contrast="21000"/>
                    </a14:imgEffect>
                  </a14:imgLayer>
                </a14:imgProps>
              </a:ext>
            </a:extLst>
          </a:blip>
          <a:stretch>
            <a:fillRect/>
          </a:stretch>
        </p:blipFill>
        <p:spPr>
          <a:xfrm>
            <a:off x="9207311" y="877617"/>
            <a:ext cx="2856114" cy="4899600"/>
          </a:xfrm>
          <a:prstGeom prst="rect">
            <a:avLst/>
          </a:prstGeom>
        </p:spPr>
      </p:pic>
      <p:cxnSp>
        <p:nvCxnSpPr>
          <p:cNvPr id="22" name="Straight Arrow Connector 21"/>
          <p:cNvCxnSpPr>
            <a:cxnSpLocks/>
          </p:cNvCxnSpPr>
          <p:nvPr/>
        </p:nvCxnSpPr>
        <p:spPr>
          <a:xfrm flipH="1">
            <a:off x="8579922" y="1674421"/>
            <a:ext cx="1799112" cy="26938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11">
            <a:extLst>
              <a:ext uri="{FF2B5EF4-FFF2-40B4-BE49-F238E27FC236}">
                <a16:creationId xmlns:a16="http://schemas.microsoft.com/office/drawing/2014/main" id="{5CB3BE17-B92E-5CAC-A59C-3CAA07197EAF}"/>
              </a:ext>
            </a:extLst>
          </p:cNvPr>
          <p:cNvSpPr txBox="1"/>
          <p:nvPr/>
        </p:nvSpPr>
        <p:spPr>
          <a:xfrm>
            <a:off x="707253" y="124657"/>
            <a:ext cx="6443092" cy="693908"/>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Hanoi</a:t>
            </a:r>
          </a:p>
        </p:txBody>
      </p:sp>
      <p:pic>
        <p:nvPicPr>
          <p:cNvPr id="9" name="Picture 8">
            <a:extLst>
              <a:ext uri="{FF2B5EF4-FFF2-40B4-BE49-F238E27FC236}">
                <a16:creationId xmlns:a16="http://schemas.microsoft.com/office/drawing/2014/main" id="{0B9FE120-B7B6-12E0-6ED1-4693811122B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750368" y="1598099"/>
            <a:ext cx="3624848" cy="2773288"/>
          </a:xfrm>
          <a:prstGeom prst="rect">
            <a:avLst/>
          </a:prstGeom>
        </p:spPr>
      </p:pic>
      <p:sp>
        <p:nvSpPr>
          <p:cNvPr id="12" name="Left Arrow 10">
            <a:hlinkClick r:id="rId9" action="ppaction://hlinkpres?slideindex=1&amp;slidetitle=Why?"/>
            <a:extLst>
              <a:ext uri="{FF2B5EF4-FFF2-40B4-BE49-F238E27FC236}">
                <a16:creationId xmlns:a16="http://schemas.microsoft.com/office/drawing/2014/main" id="{86B24673-2C7B-8735-FDCA-35E89A46A533}"/>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10"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06712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object 10">
            <a:extLst>
              <a:ext uri="{FF2B5EF4-FFF2-40B4-BE49-F238E27FC236}">
                <a16:creationId xmlns:a16="http://schemas.microsoft.com/office/drawing/2014/main" id="{44253163-D1A9-4A49-B9DA-BCA841947AD1}"/>
              </a:ext>
            </a:extLst>
          </p:cNvPr>
          <p:cNvPicPr>
            <a:picLocks noGrp="1"/>
          </p:cNvPicPr>
          <p:nvPr>
            <p:ph sz="quarter" idx="14"/>
          </p:nvPr>
        </p:nvPicPr>
        <p:blipFill>
          <a:blip r:embed="rId4" cstate="print">
            <a:extLst>
              <a:ext uri="{BEBA8EAE-BF5A-486C-A8C5-ECC9F3942E4B}">
                <a14:imgProps xmlns:a14="http://schemas.microsoft.com/office/drawing/2010/main">
                  <a14:imgLayer r:embed="rId5">
                    <a14:imgEffect>
                      <a14:brightnessContrast contrast="21000"/>
                    </a14:imgEffect>
                  </a14:imgLayer>
                </a14:imgProps>
              </a:ext>
            </a:extLst>
          </a:blip>
          <a:stretch>
            <a:fillRect/>
          </a:stretch>
        </p:blipFill>
        <p:spPr>
          <a:xfrm>
            <a:off x="8956740" y="2364092"/>
            <a:ext cx="2891746" cy="4301787"/>
          </a:xfrm>
          <a:prstGeom prst="rect">
            <a:avLst/>
          </a:prstGeom>
        </p:spPr>
      </p:pic>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a:xfrm>
            <a:off x="11217550" y="6356350"/>
            <a:ext cx="6309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3" name="Title 1">
            <a:extLst>
              <a:ext uri="{FF2B5EF4-FFF2-40B4-BE49-F238E27FC236}">
                <a16:creationId xmlns:a16="http://schemas.microsoft.com/office/drawing/2014/main" id="{5915CC26-125C-4BD0-B7F0-216D6298968A}"/>
              </a:ext>
            </a:extLst>
          </p:cNvPr>
          <p:cNvSpPr txBox="1">
            <a:spLocks/>
          </p:cNvSpPr>
          <p:nvPr/>
        </p:nvSpPr>
        <p:spPr>
          <a:xfrm>
            <a:off x="3339726" y="1098068"/>
            <a:ext cx="3747638" cy="732544"/>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800" b="1" kern="1200" spc="-20" baseline="0">
                <a:solidFill>
                  <a:schemeClr val="bg1"/>
                </a:solidFill>
                <a:latin typeface="+mj-lt"/>
                <a:ea typeface="+mj-ea"/>
                <a:cs typeface="+mj-cs"/>
              </a:defRPr>
            </a:lvl1pPr>
          </a:lstStyle>
          <a:p>
            <a:pPr algn="ctr"/>
            <a:endParaRPr lang="en-HK" sz="2000" dirty="0">
              <a:solidFill>
                <a:schemeClr val="accent1"/>
              </a:solidFill>
            </a:endParaRPr>
          </a:p>
        </p:txBody>
      </p:sp>
      <p:sp>
        <p:nvSpPr>
          <p:cNvPr id="27" name="TextBox 26">
            <a:extLst>
              <a:ext uri="{FF2B5EF4-FFF2-40B4-BE49-F238E27FC236}">
                <a16:creationId xmlns:a16="http://schemas.microsoft.com/office/drawing/2014/main" id="{60C4211C-A622-4D63-91D6-394AA7C6CC0A}"/>
              </a:ext>
            </a:extLst>
          </p:cNvPr>
          <p:cNvSpPr txBox="1"/>
          <p:nvPr/>
        </p:nvSpPr>
        <p:spPr>
          <a:xfrm>
            <a:off x="657619" y="772130"/>
            <a:ext cx="4211264" cy="1323439"/>
          </a:xfrm>
          <a:prstGeom prst="rect">
            <a:avLst/>
          </a:prstGeom>
          <a:noFill/>
        </p:spPr>
        <p:txBody>
          <a:bodyPr wrap="square">
            <a:spAutoFit/>
          </a:bodyPr>
          <a:lstStyle/>
          <a:p>
            <a:pPr marL="285750" indent="-285750">
              <a:buFont typeface="Arial" panose="020B0604020202020204" pitchFamily="34" charset="0"/>
              <a:buChar char="•"/>
            </a:pPr>
            <a:r>
              <a:rPr lang="en-US" sz="1600" dirty="0">
                <a:solidFill>
                  <a:schemeClr val="accent6">
                    <a:lumMod val="50000"/>
                  </a:schemeClr>
                </a:solidFill>
                <a:latin typeface="Montserrat" panose="00000500000000000000" pitchFamily="50" charset="0"/>
                <a:cs typeface="Calibri"/>
              </a:rPr>
              <a:t>A magnificent natural landscape destination - located approximately 90km south of Hanoi</a:t>
            </a:r>
          </a:p>
          <a:p>
            <a:pPr marL="285750" indent="-285750">
              <a:buFont typeface="Arial" panose="020B0604020202020204" pitchFamily="34" charset="0"/>
              <a:buChar char="•"/>
            </a:pPr>
            <a:r>
              <a:rPr lang="en-US" sz="1600" dirty="0">
                <a:solidFill>
                  <a:schemeClr val="accent6">
                    <a:lumMod val="50000"/>
                  </a:schemeClr>
                </a:solidFill>
                <a:latin typeface="Montserrat" panose="00000500000000000000" pitchFamily="50" charset="0"/>
                <a:cs typeface="Calibri"/>
              </a:rPr>
              <a:t>Rich in culture, history, and diverse ecological resources.</a:t>
            </a:r>
            <a:endParaRPr lang="en-HK" sz="1600" dirty="0">
              <a:solidFill>
                <a:schemeClr val="accent6">
                  <a:lumMod val="50000"/>
                </a:schemeClr>
              </a:solidFill>
              <a:latin typeface="Montserrat" panose="00000500000000000000" pitchFamily="50" charset="0"/>
            </a:endParaRPr>
          </a:p>
        </p:txBody>
      </p:sp>
      <p:pic>
        <p:nvPicPr>
          <p:cNvPr id="20" name="Picture 19">
            <a:extLst>
              <a:ext uri="{FF2B5EF4-FFF2-40B4-BE49-F238E27FC236}">
                <a16:creationId xmlns:a16="http://schemas.microsoft.com/office/drawing/2014/main" id="{3276D288-F5BB-4A46-82AF-06EE9962CA0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4730466" y="38684"/>
            <a:ext cx="3521570" cy="2268148"/>
          </a:xfrm>
          <a:prstGeom prst="rect">
            <a:avLst/>
          </a:prstGeom>
        </p:spPr>
      </p:pic>
      <p:cxnSp>
        <p:nvCxnSpPr>
          <p:cNvPr id="4" name="Straight Arrow Connector 3"/>
          <p:cNvCxnSpPr>
            <a:cxnSpLocks/>
          </p:cNvCxnSpPr>
          <p:nvPr/>
        </p:nvCxnSpPr>
        <p:spPr>
          <a:xfrm flipH="1">
            <a:off x="8876805" y="3286496"/>
            <a:ext cx="1214121" cy="50173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C96A187-1D1C-04D3-CE85-ABF0C5906D5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2728" y="45096"/>
            <a:ext cx="3366654" cy="2261735"/>
          </a:xfrm>
          <a:prstGeom prst="rect">
            <a:avLst/>
          </a:prstGeom>
        </p:spPr>
      </p:pic>
      <p:pic>
        <p:nvPicPr>
          <p:cNvPr id="10" name="thuyền ninh bình">
            <a:hlinkClick r:id="" action="ppaction://media"/>
            <a:extLst>
              <a:ext uri="{FF2B5EF4-FFF2-40B4-BE49-F238E27FC236}">
                <a16:creationId xmlns:a16="http://schemas.microsoft.com/office/drawing/2014/main" id="{9F216F81-2E55-32DF-B715-5F59B4358298}"/>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57619" y="2364092"/>
            <a:ext cx="8145694" cy="4387074"/>
          </a:xfrm>
          <a:prstGeom prst="rect">
            <a:avLst/>
          </a:prstGeom>
        </p:spPr>
      </p:pic>
      <p:sp>
        <p:nvSpPr>
          <p:cNvPr id="7" name="TextBox 11">
            <a:extLst>
              <a:ext uri="{FF2B5EF4-FFF2-40B4-BE49-F238E27FC236}">
                <a16:creationId xmlns:a16="http://schemas.microsoft.com/office/drawing/2014/main" id="{832F99EA-F28D-D2A1-A793-0E04A57AECA2}"/>
              </a:ext>
            </a:extLst>
          </p:cNvPr>
          <p:cNvSpPr txBox="1"/>
          <p:nvPr/>
        </p:nvSpPr>
        <p:spPr>
          <a:xfrm>
            <a:off x="806061" y="45096"/>
            <a:ext cx="6443092" cy="693908"/>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Ninh Binh</a:t>
            </a:r>
          </a:p>
        </p:txBody>
      </p:sp>
      <p:sp>
        <p:nvSpPr>
          <p:cNvPr id="16" name="Left Arrow 10">
            <a:hlinkClick r:id="rId9" action="ppaction://hlinkpres?slideindex=1&amp;slidetitle=Why?"/>
            <a:extLst>
              <a:ext uri="{FF2B5EF4-FFF2-40B4-BE49-F238E27FC236}">
                <a16:creationId xmlns:a16="http://schemas.microsoft.com/office/drawing/2014/main" id="{E380DF35-3696-D542-88F1-E9DC2CBF7DBA}"/>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10"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5731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18"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3" name="Title 1">
            <a:extLst>
              <a:ext uri="{FF2B5EF4-FFF2-40B4-BE49-F238E27FC236}">
                <a16:creationId xmlns:a16="http://schemas.microsoft.com/office/drawing/2014/main" id="{5915CC26-125C-4BD0-B7F0-216D6298968A}"/>
              </a:ext>
            </a:extLst>
          </p:cNvPr>
          <p:cNvSpPr txBox="1">
            <a:spLocks/>
          </p:cNvSpPr>
          <p:nvPr/>
        </p:nvSpPr>
        <p:spPr>
          <a:xfrm>
            <a:off x="3458671" y="1010272"/>
            <a:ext cx="3747638" cy="732544"/>
          </a:xfrm>
          <a:prstGeom prst="rect">
            <a:avLst/>
          </a:prstGeom>
        </p:spPr>
        <p:txBody>
          <a:bodyPr vert="horz" lIns="91440" tIns="45720" rIns="91440" bIns="45720" rtlCol="0" anchor="b">
            <a:normAutofit/>
          </a:bodyPr>
          <a:lstStyle>
            <a:lvl1pPr algn="l" defTabSz="914400" rtl="0" eaLnBrk="1" latinLnBrk="0" hangingPunct="1">
              <a:lnSpc>
                <a:spcPct val="100000"/>
              </a:lnSpc>
              <a:spcBef>
                <a:spcPct val="0"/>
              </a:spcBef>
              <a:buNone/>
              <a:defRPr sz="4800" b="1" kern="1200" spc="-20" baseline="0">
                <a:solidFill>
                  <a:schemeClr val="bg1"/>
                </a:solidFill>
                <a:latin typeface="+mj-lt"/>
                <a:ea typeface="+mj-ea"/>
                <a:cs typeface="+mj-cs"/>
              </a:defRPr>
            </a:lvl1pPr>
          </a:lstStyle>
          <a:p>
            <a:pPr algn="ctr"/>
            <a:endParaRPr lang="en-HK" sz="2000" dirty="0">
              <a:solidFill>
                <a:schemeClr val="accent1"/>
              </a:solidFill>
            </a:endParaRPr>
          </a:p>
        </p:txBody>
      </p:sp>
      <p:sp>
        <p:nvSpPr>
          <p:cNvPr id="27" name="TextBox 26">
            <a:extLst>
              <a:ext uri="{FF2B5EF4-FFF2-40B4-BE49-F238E27FC236}">
                <a16:creationId xmlns:a16="http://schemas.microsoft.com/office/drawing/2014/main" id="{60C4211C-A622-4D63-91D6-394AA7C6CC0A}"/>
              </a:ext>
            </a:extLst>
          </p:cNvPr>
          <p:cNvSpPr txBox="1"/>
          <p:nvPr/>
        </p:nvSpPr>
        <p:spPr>
          <a:xfrm>
            <a:off x="469544" y="1186515"/>
            <a:ext cx="5040607" cy="2128468"/>
          </a:xfrm>
          <a:prstGeom prst="rect">
            <a:avLst/>
          </a:prstGeom>
          <a:noFill/>
        </p:spPr>
        <p:txBody>
          <a:bodyPr wrap="square">
            <a:spAutoFit/>
          </a:bodyPr>
          <a:lstStyle/>
          <a:p>
            <a:pPr marL="298450" marR="5080" indent="-285750">
              <a:lnSpc>
                <a:spcPct val="150000"/>
              </a:lnSpc>
              <a:buFont typeface="Arial" panose="020B0604020202020204" pitchFamily="34" charset="0"/>
              <a:buChar char="•"/>
            </a:pPr>
            <a:r>
              <a:rPr lang="en-US" sz="1500" dirty="0">
                <a:solidFill>
                  <a:schemeClr val="accent6">
                    <a:lumMod val="50000"/>
                  </a:schemeClr>
                </a:solidFill>
                <a:latin typeface="Montserrat" panose="00000500000000000000" pitchFamily="50" charset="0"/>
                <a:cs typeface="Calibri"/>
              </a:rPr>
              <a:t>Magniﬁcent</a:t>
            </a:r>
            <a:r>
              <a:rPr lang="en-US" sz="1500" spc="100" dirty="0">
                <a:solidFill>
                  <a:schemeClr val="accent6">
                    <a:lumMod val="50000"/>
                  </a:schemeClr>
                </a:solidFill>
                <a:latin typeface="Montserrat" panose="00000500000000000000" pitchFamily="50" charset="0"/>
                <a:cs typeface="Calibri"/>
              </a:rPr>
              <a:t> </a:t>
            </a:r>
            <a:r>
              <a:rPr lang="en-US" sz="1500" dirty="0">
                <a:solidFill>
                  <a:schemeClr val="accent6">
                    <a:lumMod val="50000"/>
                  </a:schemeClr>
                </a:solidFill>
                <a:latin typeface="Montserrat" panose="00000500000000000000" pitchFamily="50" charset="0"/>
                <a:cs typeface="Calibri"/>
              </a:rPr>
              <a:t>landscapes with millions-old formations of breathtaking grottos, thousands of limestone islands and small islets.</a:t>
            </a:r>
          </a:p>
          <a:p>
            <a:pPr marL="298450" marR="5080" indent="-285750">
              <a:lnSpc>
                <a:spcPct val="150000"/>
              </a:lnSpc>
              <a:buFont typeface="Arial" panose="020B0604020202020204" pitchFamily="34" charset="0"/>
              <a:buChar char="•"/>
            </a:pPr>
            <a:r>
              <a:rPr lang="en-US" sz="1500" dirty="0">
                <a:solidFill>
                  <a:schemeClr val="accent6">
                    <a:lumMod val="50000"/>
                  </a:schemeClr>
                </a:solidFill>
                <a:latin typeface="Montserrat" panose="00000500000000000000" pitchFamily="50" charset="0"/>
                <a:cs typeface="Calibri"/>
              </a:rPr>
              <a:t>Day cruise, 1-night or 2-night cruise itineraries with varieties of activities like kayaking, visiting caves, swimming, sunset party,… </a:t>
            </a:r>
          </a:p>
        </p:txBody>
      </p:sp>
      <p:pic>
        <p:nvPicPr>
          <p:cNvPr id="10242" name="Picture 2">
            <a:extLst>
              <a:ext uri="{FF2B5EF4-FFF2-40B4-BE49-F238E27FC236}">
                <a16:creationId xmlns:a16="http://schemas.microsoft.com/office/drawing/2014/main" id="{356B7763-4936-4807-9057-444D6DAE25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p:blipFill>
        <p:spPr bwMode="auto">
          <a:xfrm>
            <a:off x="550741" y="3561143"/>
            <a:ext cx="4073214" cy="279520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1AB9F4D-DD3F-4198-BA13-D07414DC9BD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88421" y="3561143"/>
            <a:ext cx="4231550" cy="2795206"/>
          </a:xfrm>
          <a:prstGeom prst="rect">
            <a:avLst/>
          </a:prstGeom>
        </p:spPr>
      </p:pic>
      <p:pic>
        <p:nvPicPr>
          <p:cNvPr id="5" name="Picture 4">
            <a:extLst>
              <a:ext uri="{FF2B5EF4-FFF2-40B4-BE49-F238E27FC236}">
                <a16:creationId xmlns:a16="http://schemas.microsoft.com/office/drawing/2014/main" id="{5C8DF371-33F8-699A-B9B7-426E02E680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3951" y="1024354"/>
            <a:ext cx="3466019" cy="2452789"/>
          </a:xfrm>
          <a:prstGeom prst="rect">
            <a:avLst/>
          </a:prstGeom>
        </p:spPr>
      </p:pic>
      <p:sp>
        <p:nvSpPr>
          <p:cNvPr id="14" name="TextBox 11">
            <a:extLst>
              <a:ext uri="{FF2B5EF4-FFF2-40B4-BE49-F238E27FC236}">
                <a16:creationId xmlns:a16="http://schemas.microsoft.com/office/drawing/2014/main" id="{4340C8DA-961C-7D7E-9077-07E2F41C97C1}"/>
              </a:ext>
            </a:extLst>
          </p:cNvPr>
          <p:cNvSpPr txBox="1"/>
          <p:nvPr/>
        </p:nvSpPr>
        <p:spPr>
          <a:xfrm>
            <a:off x="550741" y="420743"/>
            <a:ext cx="6443092" cy="693908"/>
          </a:xfrm>
          <a:prstGeom prst="rect">
            <a:avLst/>
          </a:prstGeom>
        </p:spPr>
        <p:txBody>
          <a:bodyPr wrap="square" lIns="0" tIns="0" rIns="0" bIns="0" rtlCol="0" anchor="t">
            <a:spAutoFit/>
          </a:bodyPr>
          <a:lstStyle/>
          <a:p>
            <a:pPr>
              <a:lnSpc>
                <a:spcPts val="6000"/>
              </a:lnSpc>
              <a:spcBef>
                <a:spcPct val="0"/>
              </a:spcBef>
            </a:pPr>
            <a:r>
              <a:rPr lang="en-US" sz="3500" b="1" spc="100" dirty="0" err="1">
                <a:solidFill>
                  <a:srgbClr val="356014"/>
                </a:solidFill>
                <a:latin typeface="Playfair Display Bold"/>
              </a:rPr>
              <a:t>Halong</a:t>
            </a:r>
            <a:endParaRPr lang="en-US" sz="3500" b="1" spc="100" dirty="0">
              <a:solidFill>
                <a:srgbClr val="356014"/>
              </a:solidFill>
              <a:latin typeface="Playfair Display Bold"/>
            </a:endParaRPr>
          </a:p>
        </p:txBody>
      </p:sp>
      <p:pic>
        <p:nvPicPr>
          <p:cNvPr id="15" name="object 10">
            <a:extLst>
              <a:ext uri="{FF2B5EF4-FFF2-40B4-BE49-F238E27FC236}">
                <a16:creationId xmlns:a16="http://schemas.microsoft.com/office/drawing/2014/main" id="{4BA4FEA3-F55F-473E-81F2-BA8B48516F98}"/>
              </a:ext>
            </a:extLst>
          </p:cNvPr>
          <p:cNvPicPr>
            <a:picLocks/>
          </p:cNvPicPr>
          <p:nvPr/>
        </p:nvPicPr>
        <p:blipFill>
          <a:blip r:embed="rId5" cstate="print">
            <a:extLst>
              <a:ext uri="{BEBA8EAE-BF5A-486C-A8C5-ECC9F3942E4B}">
                <a14:imgProps xmlns:a14="http://schemas.microsoft.com/office/drawing/2010/main">
                  <a14:imgLayer r:embed="rId6">
                    <a14:imgEffect>
                      <a14:brightnessContrast contrast="21000"/>
                    </a14:imgEffect>
                  </a14:imgLayer>
                </a14:imgProps>
              </a:ext>
            </a:extLst>
          </a:blip>
          <a:stretch>
            <a:fillRect/>
          </a:stretch>
        </p:blipFill>
        <p:spPr>
          <a:xfrm>
            <a:off x="8732418" y="871089"/>
            <a:ext cx="3436374" cy="5380107"/>
          </a:xfrm>
          <a:prstGeom prst="rect">
            <a:avLst/>
          </a:prstGeom>
        </p:spPr>
      </p:pic>
      <p:cxnSp>
        <p:nvCxnSpPr>
          <p:cNvPr id="17" name="Straight Arrow Connector 16"/>
          <p:cNvCxnSpPr>
            <a:cxnSpLocks/>
          </p:cNvCxnSpPr>
          <p:nvPr/>
        </p:nvCxnSpPr>
        <p:spPr>
          <a:xfrm flipH="1">
            <a:off x="8965870" y="1799696"/>
            <a:ext cx="1715298" cy="238041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Left Arrow 10">
            <a:hlinkClick r:id="rId7" action="ppaction://hlinkpres?slideindex=1&amp;slidetitle=Why?"/>
            <a:extLst>
              <a:ext uri="{FF2B5EF4-FFF2-40B4-BE49-F238E27FC236}">
                <a16:creationId xmlns:a16="http://schemas.microsoft.com/office/drawing/2014/main" id="{B28DDA07-C4C6-1171-8055-69E2C11809CB}"/>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8"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9901002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10">
            <a:extLst>
              <a:ext uri="{FF2B5EF4-FFF2-40B4-BE49-F238E27FC236}">
                <a16:creationId xmlns:a16="http://schemas.microsoft.com/office/drawing/2014/main" id="{E25C88B1-58A3-4CC4-BC26-4958D4AED1CD}"/>
              </a:ext>
            </a:extLst>
          </p:cNvPr>
          <p:cNvPicPr>
            <a:picLocks noGrp="1"/>
          </p:cNvPicPr>
          <p:nvPr>
            <p:ph sz="quarter" idx="14"/>
          </p:nvPr>
        </p:nvPicPr>
        <p:blipFill>
          <a:blip r:embed="rId2" cstate="print">
            <a:extLst>
              <a:ext uri="{BEBA8EAE-BF5A-486C-A8C5-ECC9F3942E4B}">
                <a14:imgProps xmlns:a14="http://schemas.microsoft.com/office/drawing/2010/main">
                  <a14:imgLayer r:embed="rId3">
                    <a14:imgEffect>
                      <a14:brightnessContrast contrast="21000"/>
                    </a14:imgEffect>
                  </a14:imgLayer>
                </a14:imgProps>
              </a:ext>
            </a:extLst>
          </a:blip>
          <a:stretch>
            <a:fillRect/>
          </a:stretch>
        </p:blipFill>
        <p:spPr>
          <a:xfrm>
            <a:off x="8700048" y="291906"/>
            <a:ext cx="3436374" cy="5380107"/>
          </a:xfrm>
          <a:prstGeom prst="rect">
            <a:avLst/>
          </a:prstGeom>
        </p:spPr>
      </p:pic>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7" name="TextBox 26">
            <a:extLst>
              <a:ext uri="{FF2B5EF4-FFF2-40B4-BE49-F238E27FC236}">
                <a16:creationId xmlns:a16="http://schemas.microsoft.com/office/drawing/2014/main" id="{60C4211C-A622-4D63-91D6-394AA7C6CC0A}"/>
              </a:ext>
            </a:extLst>
          </p:cNvPr>
          <p:cNvSpPr txBox="1"/>
          <p:nvPr/>
        </p:nvSpPr>
        <p:spPr>
          <a:xfrm>
            <a:off x="461239" y="832249"/>
            <a:ext cx="8096899" cy="1434688"/>
          </a:xfrm>
          <a:prstGeom prst="rect">
            <a:avLst/>
          </a:prstGeom>
          <a:noFill/>
        </p:spPr>
        <p:txBody>
          <a:bodyPr wrap="square">
            <a:spAutoFit/>
          </a:bodyPr>
          <a:lstStyle/>
          <a:p>
            <a:pPr marL="298450" marR="5080" indent="-285750">
              <a:lnSpc>
                <a:spcPct val="137800"/>
              </a:lnSpc>
              <a:spcBef>
                <a:spcPts val="350"/>
              </a:spcBef>
              <a:buFont typeface="Arial" panose="020B0604020202020204" pitchFamily="34" charset="0"/>
              <a:buChar char="•"/>
            </a:pPr>
            <a:r>
              <a:rPr lang="en-US" sz="1500" dirty="0">
                <a:solidFill>
                  <a:schemeClr val="accent6">
                    <a:lumMod val="50000"/>
                  </a:schemeClr>
                </a:solidFill>
                <a:latin typeface="Montserrat" panose="00000500000000000000" pitchFamily="50" charset="0"/>
                <a:cs typeface="Calibri"/>
              </a:rPr>
              <a:t>Feature hill</a:t>
            </a:r>
            <a:r>
              <a:rPr lang="en-US" sz="1500" spc="170" dirty="0">
                <a:solidFill>
                  <a:schemeClr val="accent6">
                    <a:lumMod val="50000"/>
                  </a:schemeClr>
                </a:solidFill>
                <a:latin typeface="Montserrat" panose="00000500000000000000" pitchFamily="50" charset="0"/>
                <a:cs typeface="Calibri"/>
              </a:rPr>
              <a:t>-</a:t>
            </a:r>
            <a:r>
              <a:rPr lang="en-US" sz="1500" dirty="0">
                <a:solidFill>
                  <a:schemeClr val="accent6">
                    <a:lumMod val="50000"/>
                  </a:schemeClr>
                </a:solidFill>
                <a:latin typeface="Montserrat" panose="00000500000000000000" pitchFamily="50" charset="0"/>
                <a:cs typeface="Calibri"/>
              </a:rPr>
              <a:t>tribal</a:t>
            </a:r>
            <a:r>
              <a:rPr lang="en-US" sz="1500" spc="175" dirty="0">
                <a:solidFill>
                  <a:schemeClr val="accent6">
                    <a:lumMod val="50000"/>
                  </a:schemeClr>
                </a:solidFill>
                <a:latin typeface="Montserrat" panose="00000500000000000000" pitchFamily="50" charset="0"/>
                <a:cs typeface="Calibri"/>
              </a:rPr>
              <a:t> villages</a:t>
            </a:r>
            <a:r>
              <a:rPr lang="en-US" sz="1500" dirty="0">
                <a:solidFill>
                  <a:schemeClr val="accent6">
                    <a:lumMod val="50000"/>
                  </a:schemeClr>
                </a:solidFill>
                <a:latin typeface="Montserrat" panose="00000500000000000000" pitchFamily="50" charset="0"/>
                <a:cs typeface="Calibri"/>
              </a:rPr>
              <a:t>,</a:t>
            </a:r>
            <a:r>
              <a:rPr lang="en-US" sz="1500" spc="175" dirty="0">
                <a:solidFill>
                  <a:schemeClr val="accent6">
                    <a:lumMod val="50000"/>
                  </a:schemeClr>
                </a:solidFill>
                <a:latin typeface="Montserrat" panose="00000500000000000000" pitchFamily="50" charset="0"/>
                <a:cs typeface="Calibri"/>
              </a:rPr>
              <a:t> </a:t>
            </a:r>
            <a:r>
              <a:rPr lang="en-US" sz="1500" spc="-5" dirty="0">
                <a:solidFill>
                  <a:schemeClr val="accent6">
                    <a:lumMod val="50000"/>
                  </a:schemeClr>
                </a:solidFill>
                <a:latin typeface="Montserrat" panose="00000500000000000000" pitchFamily="50" charset="0"/>
                <a:cs typeface="Calibri"/>
              </a:rPr>
              <a:t>breathtaking</a:t>
            </a:r>
            <a:r>
              <a:rPr lang="en-US" sz="1500" spc="170" dirty="0">
                <a:solidFill>
                  <a:schemeClr val="accent6">
                    <a:lumMod val="50000"/>
                  </a:schemeClr>
                </a:solidFill>
                <a:latin typeface="Montserrat" panose="00000500000000000000" pitchFamily="50" charset="0"/>
                <a:cs typeface="Calibri"/>
              </a:rPr>
              <a:t> </a:t>
            </a:r>
            <a:r>
              <a:rPr lang="en-US" sz="1500" spc="-5" dirty="0">
                <a:solidFill>
                  <a:schemeClr val="accent6">
                    <a:lumMod val="50000"/>
                  </a:schemeClr>
                </a:solidFill>
                <a:latin typeface="Montserrat" panose="00000500000000000000" pitchFamily="50" charset="0"/>
                <a:cs typeface="Calibri"/>
              </a:rPr>
              <a:t>landscape</a:t>
            </a:r>
            <a:r>
              <a:rPr lang="en-US" sz="1500" spc="175" dirty="0">
                <a:solidFill>
                  <a:schemeClr val="accent6">
                    <a:lumMod val="50000"/>
                  </a:schemeClr>
                </a:solidFill>
                <a:latin typeface="Montserrat" panose="00000500000000000000" pitchFamily="50" charset="0"/>
                <a:cs typeface="Calibri"/>
              </a:rPr>
              <a:t> </a:t>
            </a:r>
            <a:r>
              <a:rPr lang="en-US" sz="1500" dirty="0">
                <a:solidFill>
                  <a:schemeClr val="accent6">
                    <a:lumMod val="50000"/>
                  </a:schemeClr>
                </a:solidFill>
                <a:latin typeface="Montserrat" panose="00000500000000000000" pitchFamily="50" charset="0"/>
                <a:cs typeface="Calibri"/>
              </a:rPr>
              <a:t>with</a:t>
            </a:r>
            <a:r>
              <a:rPr lang="en-US" sz="1500" spc="170" dirty="0">
                <a:solidFill>
                  <a:schemeClr val="accent6">
                    <a:lumMod val="50000"/>
                  </a:schemeClr>
                </a:solidFill>
                <a:latin typeface="Montserrat" panose="00000500000000000000" pitchFamily="50" charset="0"/>
                <a:cs typeface="Calibri"/>
              </a:rPr>
              <a:t> </a:t>
            </a:r>
            <a:r>
              <a:rPr lang="en-US" sz="1500" spc="-5" dirty="0">
                <a:solidFill>
                  <a:schemeClr val="accent6">
                    <a:lumMod val="50000"/>
                  </a:schemeClr>
                </a:solidFill>
                <a:latin typeface="Montserrat" panose="00000500000000000000" pitchFamily="50" charset="0"/>
                <a:cs typeface="Calibri"/>
              </a:rPr>
              <a:t>mountain</a:t>
            </a:r>
            <a:r>
              <a:rPr lang="en-US" sz="1500" spc="175" dirty="0">
                <a:solidFill>
                  <a:schemeClr val="accent6">
                    <a:lumMod val="50000"/>
                  </a:schemeClr>
                </a:solidFill>
                <a:latin typeface="Montserrat" panose="00000500000000000000" pitchFamily="50" charset="0"/>
                <a:cs typeface="Calibri"/>
              </a:rPr>
              <a:t> </a:t>
            </a:r>
            <a:r>
              <a:rPr lang="en-US" sz="1500" spc="-5" dirty="0">
                <a:solidFill>
                  <a:schemeClr val="accent6">
                    <a:lumMod val="50000"/>
                  </a:schemeClr>
                </a:solidFill>
                <a:latin typeface="Montserrat" panose="00000500000000000000" pitchFamily="50" charset="0"/>
                <a:cs typeface="Calibri"/>
              </a:rPr>
              <a:t>ranges,</a:t>
            </a:r>
            <a:r>
              <a:rPr lang="en-US" sz="1500" spc="175" dirty="0">
                <a:solidFill>
                  <a:schemeClr val="accent6">
                    <a:lumMod val="50000"/>
                  </a:schemeClr>
                </a:solidFill>
                <a:latin typeface="Montserrat" panose="00000500000000000000" pitchFamily="50" charset="0"/>
                <a:cs typeface="Calibri"/>
              </a:rPr>
              <a:t> </a:t>
            </a:r>
            <a:r>
              <a:rPr lang="en-US" sz="1500" spc="-10" dirty="0">
                <a:solidFill>
                  <a:schemeClr val="accent6">
                    <a:lumMod val="50000"/>
                  </a:schemeClr>
                </a:solidFill>
                <a:latin typeface="Montserrat" panose="00000500000000000000" pitchFamily="50" charset="0"/>
                <a:cs typeface="Calibri"/>
              </a:rPr>
              <a:t>terraced</a:t>
            </a:r>
            <a:r>
              <a:rPr lang="en-US" sz="1500" spc="170" dirty="0">
                <a:solidFill>
                  <a:schemeClr val="accent6">
                    <a:lumMod val="50000"/>
                  </a:schemeClr>
                </a:solidFill>
                <a:latin typeface="Montserrat" panose="00000500000000000000" pitchFamily="50" charset="0"/>
                <a:cs typeface="Calibri"/>
              </a:rPr>
              <a:t> </a:t>
            </a:r>
            <a:r>
              <a:rPr lang="en-US" sz="1500" spc="-5" dirty="0">
                <a:solidFill>
                  <a:schemeClr val="accent6">
                    <a:lumMod val="50000"/>
                  </a:schemeClr>
                </a:solidFill>
                <a:latin typeface="Montserrat" panose="00000500000000000000" pitchFamily="50" charset="0"/>
                <a:cs typeface="Calibri"/>
              </a:rPr>
              <a:t>paddy</a:t>
            </a:r>
            <a:r>
              <a:rPr lang="en-US" sz="1500" spc="175" dirty="0">
                <a:solidFill>
                  <a:schemeClr val="accent6">
                    <a:lumMod val="50000"/>
                  </a:schemeClr>
                </a:solidFill>
                <a:latin typeface="Montserrat" panose="00000500000000000000" pitchFamily="50" charset="0"/>
                <a:cs typeface="Calibri"/>
              </a:rPr>
              <a:t> </a:t>
            </a:r>
            <a:r>
              <a:rPr lang="en-US" sz="1500" spc="-5" dirty="0">
                <a:solidFill>
                  <a:schemeClr val="accent6">
                    <a:lumMod val="50000"/>
                  </a:schemeClr>
                </a:solidFill>
                <a:latin typeface="Montserrat" panose="00000500000000000000" pitchFamily="50" charset="0"/>
                <a:cs typeface="Calibri"/>
              </a:rPr>
              <a:t>fields, </a:t>
            </a:r>
            <a:r>
              <a:rPr lang="en-US" sz="1500" spc="-235" dirty="0">
                <a:solidFill>
                  <a:schemeClr val="accent6">
                    <a:lumMod val="50000"/>
                  </a:schemeClr>
                </a:solidFill>
                <a:latin typeface="Montserrat" panose="00000500000000000000" pitchFamily="50" charset="0"/>
                <a:cs typeface="Calibri"/>
              </a:rPr>
              <a:t> </a:t>
            </a:r>
            <a:r>
              <a:rPr lang="en-US" sz="1500" spc="-5" dirty="0">
                <a:solidFill>
                  <a:schemeClr val="accent6">
                    <a:lumMod val="50000"/>
                  </a:schemeClr>
                </a:solidFill>
                <a:latin typeface="Montserrat" panose="00000500000000000000" pitchFamily="50" charset="0"/>
                <a:cs typeface="Calibri"/>
              </a:rPr>
              <a:t>beautiful</a:t>
            </a:r>
            <a:r>
              <a:rPr lang="en-US" sz="1500" spc="-100" dirty="0">
                <a:solidFill>
                  <a:schemeClr val="accent6">
                    <a:lumMod val="50000"/>
                  </a:schemeClr>
                </a:solidFill>
                <a:latin typeface="Montserrat" panose="00000500000000000000" pitchFamily="50" charset="0"/>
                <a:cs typeface="Calibri"/>
              </a:rPr>
              <a:t> </a:t>
            </a:r>
            <a:r>
              <a:rPr lang="en-US" sz="1500" spc="-10" dirty="0">
                <a:solidFill>
                  <a:schemeClr val="accent6">
                    <a:lumMod val="50000"/>
                  </a:schemeClr>
                </a:solidFill>
                <a:latin typeface="Montserrat" panose="00000500000000000000" pitchFamily="50" charset="0"/>
                <a:cs typeface="Calibri"/>
              </a:rPr>
              <a:t>valleys</a:t>
            </a:r>
            <a:r>
              <a:rPr lang="en-US" sz="1500" spc="-100" dirty="0">
                <a:solidFill>
                  <a:schemeClr val="accent6">
                    <a:lumMod val="50000"/>
                  </a:schemeClr>
                </a:solidFill>
                <a:latin typeface="Montserrat" panose="00000500000000000000" pitchFamily="50" charset="0"/>
                <a:cs typeface="Calibri"/>
              </a:rPr>
              <a:t> </a:t>
            </a:r>
            <a:r>
              <a:rPr lang="en-US" sz="1500" spc="-5" dirty="0">
                <a:solidFill>
                  <a:schemeClr val="accent6">
                    <a:lumMod val="50000"/>
                  </a:schemeClr>
                </a:solidFill>
                <a:latin typeface="Montserrat" panose="00000500000000000000" pitchFamily="50" charset="0"/>
                <a:cs typeface="Calibri"/>
              </a:rPr>
              <a:t>and</a:t>
            </a:r>
            <a:r>
              <a:rPr lang="en-US" sz="1500" spc="-100" dirty="0">
                <a:solidFill>
                  <a:schemeClr val="accent6">
                    <a:lumMod val="50000"/>
                  </a:schemeClr>
                </a:solidFill>
                <a:latin typeface="Montserrat" panose="00000500000000000000" pitchFamily="50" charset="0"/>
                <a:cs typeface="Calibri"/>
              </a:rPr>
              <a:t> </a:t>
            </a:r>
            <a:r>
              <a:rPr lang="en-US" sz="1500" spc="-10" dirty="0">
                <a:solidFill>
                  <a:schemeClr val="accent6">
                    <a:lumMod val="50000"/>
                  </a:schemeClr>
                </a:solidFill>
                <a:latin typeface="Montserrat" panose="00000500000000000000" pitchFamily="50" charset="0"/>
                <a:cs typeface="Calibri"/>
              </a:rPr>
              <a:t>waterfalls.</a:t>
            </a:r>
          </a:p>
          <a:p>
            <a:pPr marL="298450" marR="5080" indent="-285750">
              <a:lnSpc>
                <a:spcPct val="137800"/>
              </a:lnSpc>
              <a:spcBef>
                <a:spcPts val="350"/>
              </a:spcBef>
              <a:buFont typeface="Arial" panose="020B0604020202020204" pitchFamily="34" charset="0"/>
              <a:buChar char="•"/>
            </a:pPr>
            <a:r>
              <a:rPr lang="en-US" sz="1500" spc="-10" dirty="0">
                <a:solidFill>
                  <a:schemeClr val="accent6">
                    <a:lumMod val="50000"/>
                  </a:schemeClr>
                </a:solidFill>
                <a:latin typeface="Montserrat" panose="00000500000000000000" pitchFamily="50" charset="0"/>
                <a:cs typeface="Calibri"/>
              </a:rPr>
              <a:t>Home to the highest peak of Indochina – </a:t>
            </a:r>
            <a:r>
              <a:rPr lang="en-US" sz="1500" spc="-10" dirty="0" err="1">
                <a:solidFill>
                  <a:schemeClr val="accent6">
                    <a:lumMod val="50000"/>
                  </a:schemeClr>
                </a:solidFill>
                <a:latin typeface="Montserrat" panose="00000500000000000000" pitchFamily="50" charset="0"/>
                <a:cs typeface="Calibri"/>
              </a:rPr>
              <a:t>Fansipan</a:t>
            </a:r>
            <a:endParaRPr lang="en-US" sz="1500" spc="-10" dirty="0">
              <a:solidFill>
                <a:schemeClr val="accent6">
                  <a:lumMod val="50000"/>
                </a:schemeClr>
              </a:solidFill>
              <a:latin typeface="Montserrat" panose="00000500000000000000" pitchFamily="50" charset="0"/>
              <a:cs typeface="Calibri"/>
            </a:endParaRPr>
          </a:p>
          <a:p>
            <a:pPr marL="12700" marR="5080">
              <a:lnSpc>
                <a:spcPct val="137800"/>
              </a:lnSpc>
              <a:spcBef>
                <a:spcPts val="350"/>
              </a:spcBef>
            </a:pPr>
            <a:endParaRPr lang="en-US" sz="1500" dirty="0">
              <a:solidFill>
                <a:schemeClr val="accent6">
                  <a:lumMod val="50000"/>
                </a:schemeClr>
              </a:solidFill>
              <a:latin typeface="Montserrat" panose="00000500000000000000" pitchFamily="50" charset="0"/>
              <a:cs typeface="Calibri"/>
            </a:endParaRPr>
          </a:p>
        </p:txBody>
      </p:sp>
      <p:pic>
        <p:nvPicPr>
          <p:cNvPr id="4" name="Picture 3">
            <a:extLst>
              <a:ext uri="{FF2B5EF4-FFF2-40B4-BE49-F238E27FC236}">
                <a16:creationId xmlns:a16="http://schemas.microsoft.com/office/drawing/2014/main" id="{CCDA298C-FFE3-41DE-A440-668CF8F27DDE}"/>
              </a:ext>
            </a:extLst>
          </p:cNvPr>
          <p:cNvPicPr>
            <a:picLocks noChangeAspect="1"/>
          </p:cNvPicPr>
          <p:nvPr/>
        </p:nvPicPr>
        <p:blipFill rotWithShape="1">
          <a:blip r:embed="rId4"/>
          <a:srcRect l="35712" r="7817"/>
          <a:stretch/>
        </p:blipFill>
        <p:spPr>
          <a:xfrm>
            <a:off x="4529961" y="2058138"/>
            <a:ext cx="2856343" cy="1937905"/>
          </a:xfrm>
          <a:prstGeom prst="rect">
            <a:avLst/>
          </a:prstGeom>
        </p:spPr>
      </p:pic>
      <p:cxnSp>
        <p:nvCxnSpPr>
          <p:cNvPr id="5" name="Straight Arrow Connector 4"/>
          <p:cNvCxnSpPr>
            <a:cxnSpLocks/>
          </p:cNvCxnSpPr>
          <p:nvPr/>
        </p:nvCxnSpPr>
        <p:spPr>
          <a:xfrm flipH="1">
            <a:off x="8700048" y="711776"/>
            <a:ext cx="473802" cy="12120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28AE0ED4-6855-CCCE-9E8F-A979C6EEF2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2058138"/>
            <a:ext cx="4489414" cy="4799863"/>
          </a:xfrm>
          <a:prstGeom prst="rect">
            <a:avLst/>
          </a:prstGeom>
        </p:spPr>
      </p:pic>
      <p:pic>
        <p:nvPicPr>
          <p:cNvPr id="19" name="Picture 18">
            <a:extLst>
              <a:ext uri="{FF2B5EF4-FFF2-40B4-BE49-F238E27FC236}">
                <a16:creationId xmlns:a16="http://schemas.microsoft.com/office/drawing/2014/main" id="{EBDC8102-0951-1185-1174-4B6D24D7ED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6850" y="2058138"/>
            <a:ext cx="1812154" cy="1937905"/>
          </a:xfrm>
          <a:prstGeom prst="rect">
            <a:avLst/>
          </a:prstGeom>
        </p:spPr>
      </p:pic>
      <p:sp>
        <p:nvSpPr>
          <p:cNvPr id="11" name="TextBox 11">
            <a:extLst>
              <a:ext uri="{FF2B5EF4-FFF2-40B4-BE49-F238E27FC236}">
                <a16:creationId xmlns:a16="http://schemas.microsoft.com/office/drawing/2014/main" id="{4B7B9780-46ED-13BE-F32E-D6E8C5F57F36}"/>
              </a:ext>
            </a:extLst>
          </p:cNvPr>
          <p:cNvSpPr txBox="1"/>
          <p:nvPr/>
        </p:nvSpPr>
        <p:spPr>
          <a:xfrm>
            <a:off x="574491" y="98440"/>
            <a:ext cx="6443092" cy="693908"/>
          </a:xfrm>
          <a:prstGeom prst="rect">
            <a:avLst/>
          </a:prstGeom>
        </p:spPr>
        <p:txBody>
          <a:bodyPr wrap="square" lIns="0" tIns="0" rIns="0" bIns="0" rtlCol="0" anchor="t">
            <a:spAutoFit/>
          </a:bodyPr>
          <a:lstStyle/>
          <a:p>
            <a:pPr>
              <a:lnSpc>
                <a:spcPts val="6000"/>
              </a:lnSpc>
              <a:spcBef>
                <a:spcPct val="0"/>
              </a:spcBef>
            </a:pPr>
            <a:r>
              <a:rPr lang="en-US" sz="4000" b="1" spc="100" dirty="0">
                <a:solidFill>
                  <a:srgbClr val="356014"/>
                </a:solidFill>
                <a:latin typeface="Playfair Display Bold"/>
              </a:rPr>
              <a:t>Sapa</a:t>
            </a:r>
          </a:p>
        </p:txBody>
      </p:sp>
      <p:pic>
        <p:nvPicPr>
          <p:cNvPr id="16" name="Picture 15">
            <a:extLst>
              <a:ext uri="{FF2B5EF4-FFF2-40B4-BE49-F238E27FC236}">
                <a16:creationId xmlns:a16="http://schemas.microsoft.com/office/drawing/2014/main" id="{BF66C96F-4C17-5E5A-96E8-A089080329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29962" y="4037609"/>
            <a:ext cx="4709042" cy="2820391"/>
          </a:xfrm>
          <a:prstGeom prst="rect">
            <a:avLst/>
          </a:prstGeom>
        </p:spPr>
      </p:pic>
      <p:sp>
        <p:nvSpPr>
          <p:cNvPr id="21" name="Left Arrow 10">
            <a:hlinkClick r:id="rId8" action="ppaction://hlinkpres?slideindex=1&amp;slidetitle=Why?"/>
            <a:extLst>
              <a:ext uri="{FF2B5EF4-FFF2-40B4-BE49-F238E27FC236}">
                <a16:creationId xmlns:a16="http://schemas.microsoft.com/office/drawing/2014/main" id="{89D6536C-9C9C-8D6A-F19D-4337532B71F2}"/>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9"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397508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object 10">
            <a:extLst>
              <a:ext uri="{FF2B5EF4-FFF2-40B4-BE49-F238E27FC236}">
                <a16:creationId xmlns:a16="http://schemas.microsoft.com/office/drawing/2014/main" id="{E25C88B1-58A3-4CC4-BC26-4958D4AED1CD}"/>
              </a:ext>
            </a:extLst>
          </p:cNvPr>
          <p:cNvPicPr>
            <a:picLocks noGrp="1"/>
          </p:cNvPicPr>
          <p:nvPr>
            <p:ph sz="quarter" idx="14"/>
          </p:nvPr>
        </p:nvPicPr>
        <p:blipFill>
          <a:blip r:embed="rId2" cstate="print">
            <a:extLst>
              <a:ext uri="{BEBA8EAE-BF5A-486C-A8C5-ECC9F3942E4B}">
                <a14:imgProps xmlns:a14="http://schemas.microsoft.com/office/drawing/2010/main">
                  <a14:imgLayer r:embed="rId3">
                    <a14:imgEffect>
                      <a14:brightnessContrast contrast="21000"/>
                    </a14:imgEffect>
                  </a14:imgLayer>
                </a14:imgProps>
              </a:ext>
            </a:extLst>
          </a:blip>
          <a:stretch>
            <a:fillRect/>
          </a:stretch>
        </p:blipFill>
        <p:spPr>
          <a:xfrm>
            <a:off x="9579822" y="241749"/>
            <a:ext cx="2807329" cy="4704239"/>
          </a:xfrm>
          <a:prstGeom prst="rect">
            <a:avLst/>
          </a:prstGeom>
        </p:spPr>
      </p:pic>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7" name="TextBox 26">
            <a:extLst>
              <a:ext uri="{FF2B5EF4-FFF2-40B4-BE49-F238E27FC236}">
                <a16:creationId xmlns:a16="http://schemas.microsoft.com/office/drawing/2014/main" id="{60C4211C-A622-4D63-91D6-394AA7C6CC0A}"/>
              </a:ext>
            </a:extLst>
          </p:cNvPr>
          <p:cNvSpPr txBox="1"/>
          <p:nvPr/>
        </p:nvSpPr>
        <p:spPr>
          <a:xfrm>
            <a:off x="419643" y="723183"/>
            <a:ext cx="10338212" cy="746295"/>
          </a:xfrm>
          <a:prstGeom prst="rect">
            <a:avLst/>
          </a:prstGeom>
          <a:noFill/>
        </p:spPr>
        <p:txBody>
          <a:bodyPr wrap="square">
            <a:spAutoFit/>
          </a:bodyPr>
          <a:lstStyle/>
          <a:p>
            <a:pPr marL="298450" marR="5080" indent="-285750">
              <a:lnSpc>
                <a:spcPct val="137800"/>
              </a:lnSpc>
              <a:spcBef>
                <a:spcPts val="350"/>
              </a:spcBef>
              <a:buFont typeface="Arial" panose="020B0604020202020204" pitchFamily="34" charset="0"/>
              <a:buChar char="•"/>
            </a:pPr>
            <a:r>
              <a:rPr lang="en-US" sz="1500" dirty="0">
                <a:solidFill>
                  <a:schemeClr val="accent6">
                    <a:lumMod val="50000"/>
                  </a:schemeClr>
                </a:solidFill>
                <a:latin typeface="Montserrat" panose="00000500000000000000" pitchFamily="50" charset="0"/>
                <a:cs typeface="Calibri"/>
              </a:rPr>
              <a:t>A more peaceful and little-known place for a perfect nature retreat</a:t>
            </a:r>
          </a:p>
          <a:p>
            <a:pPr marL="298450" marR="5080" indent="-285750">
              <a:lnSpc>
                <a:spcPct val="137800"/>
              </a:lnSpc>
              <a:spcBef>
                <a:spcPts val="350"/>
              </a:spcBef>
              <a:buFont typeface="Arial" panose="020B0604020202020204" pitchFamily="34" charset="0"/>
              <a:buChar char="•"/>
            </a:pPr>
            <a:r>
              <a:rPr lang="en-US" sz="1500" dirty="0">
                <a:solidFill>
                  <a:schemeClr val="accent6">
                    <a:lumMod val="50000"/>
                  </a:schemeClr>
                </a:solidFill>
                <a:latin typeface="Montserrat" panose="00000500000000000000" pitchFamily="50" charset="0"/>
                <a:cs typeface="Calibri"/>
              </a:rPr>
              <a:t>Trekking and cycling are popular activities to see the waterfalls, water wheels and rice terraces</a:t>
            </a:r>
            <a:r>
              <a:rPr lang="en-US" sz="1500" spc="-10" dirty="0">
                <a:solidFill>
                  <a:schemeClr val="accent6">
                    <a:lumMod val="50000"/>
                  </a:schemeClr>
                </a:solidFill>
                <a:latin typeface="Montserrat" panose="00000500000000000000" pitchFamily="50" charset="0"/>
                <a:cs typeface="Calibri"/>
              </a:rPr>
              <a:t>  </a:t>
            </a:r>
            <a:endParaRPr lang="en-US" sz="1500" dirty="0">
              <a:solidFill>
                <a:schemeClr val="accent6">
                  <a:lumMod val="50000"/>
                </a:schemeClr>
              </a:solidFill>
              <a:latin typeface="Montserrat" panose="00000500000000000000" pitchFamily="50" charset="0"/>
              <a:cs typeface="Calibri"/>
            </a:endParaRPr>
          </a:p>
        </p:txBody>
      </p:sp>
      <p:pic>
        <p:nvPicPr>
          <p:cNvPr id="10" name="Picture 9">
            <a:extLst>
              <a:ext uri="{FF2B5EF4-FFF2-40B4-BE49-F238E27FC236}">
                <a16:creationId xmlns:a16="http://schemas.microsoft.com/office/drawing/2014/main" id="{274629CF-C20D-4853-9A45-AF60FE18F168}"/>
              </a:ext>
            </a:extLst>
          </p:cNvPr>
          <p:cNvPicPr>
            <a:picLocks noChangeAspect="1"/>
          </p:cNvPicPr>
          <p:nvPr/>
        </p:nvPicPr>
        <p:blipFill>
          <a:blip r:embed="rId4"/>
          <a:stretch>
            <a:fillRect/>
          </a:stretch>
        </p:blipFill>
        <p:spPr>
          <a:xfrm>
            <a:off x="503959" y="4092537"/>
            <a:ext cx="4800599" cy="2711935"/>
          </a:xfrm>
          <a:prstGeom prst="rect">
            <a:avLst/>
          </a:prstGeom>
        </p:spPr>
      </p:pic>
      <p:pic>
        <p:nvPicPr>
          <p:cNvPr id="14" name="Picture 13">
            <a:extLst>
              <a:ext uri="{FF2B5EF4-FFF2-40B4-BE49-F238E27FC236}">
                <a16:creationId xmlns:a16="http://schemas.microsoft.com/office/drawing/2014/main" id="{49D11251-7793-481B-A6A3-2D996DA7A723}"/>
              </a:ext>
            </a:extLst>
          </p:cNvPr>
          <p:cNvPicPr>
            <a:picLocks noChangeAspect="1"/>
          </p:cNvPicPr>
          <p:nvPr/>
        </p:nvPicPr>
        <p:blipFill>
          <a:blip r:embed="rId5"/>
          <a:stretch>
            <a:fillRect/>
          </a:stretch>
        </p:blipFill>
        <p:spPr>
          <a:xfrm>
            <a:off x="5361709" y="4092537"/>
            <a:ext cx="4691495" cy="2711935"/>
          </a:xfrm>
          <a:prstGeom prst="rect">
            <a:avLst/>
          </a:prstGeom>
        </p:spPr>
      </p:pic>
      <p:cxnSp>
        <p:nvCxnSpPr>
          <p:cNvPr id="4" name="Straight Arrow Connector 3"/>
          <p:cNvCxnSpPr>
            <a:cxnSpLocks/>
          </p:cNvCxnSpPr>
          <p:nvPr/>
        </p:nvCxnSpPr>
        <p:spPr>
          <a:xfrm flipH="1">
            <a:off x="10053203" y="1096330"/>
            <a:ext cx="272125" cy="4273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1C0639F9-C505-6D35-FA13-E556DDF899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959" y="1529595"/>
            <a:ext cx="4800599" cy="2511127"/>
          </a:xfrm>
          <a:prstGeom prst="rect">
            <a:avLst/>
          </a:prstGeom>
        </p:spPr>
      </p:pic>
      <p:pic>
        <p:nvPicPr>
          <p:cNvPr id="16" name="Picture 15">
            <a:extLst>
              <a:ext uri="{FF2B5EF4-FFF2-40B4-BE49-F238E27FC236}">
                <a16:creationId xmlns:a16="http://schemas.microsoft.com/office/drawing/2014/main" id="{58337A83-3144-B70A-98C5-0E2C1CA8CA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1709" y="1523657"/>
            <a:ext cx="4691494" cy="2514701"/>
          </a:xfrm>
          <a:prstGeom prst="rect">
            <a:avLst/>
          </a:prstGeom>
        </p:spPr>
      </p:pic>
      <p:sp>
        <p:nvSpPr>
          <p:cNvPr id="8" name="TextBox 11">
            <a:extLst>
              <a:ext uri="{FF2B5EF4-FFF2-40B4-BE49-F238E27FC236}">
                <a16:creationId xmlns:a16="http://schemas.microsoft.com/office/drawing/2014/main" id="{04B0E95D-5148-C34A-847B-2002209BE640}"/>
              </a:ext>
            </a:extLst>
          </p:cNvPr>
          <p:cNvSpPr txBox="1"/>
          <p:nvPr/>
        </p:nvSpPr>
        <p:spPr>
          <a:xfrm>
            <a:off x="503959" y="29275"/>
            <a:ext cx="6443092" cy="693908"/>
          </a:xfrm>
          <a:prstGeom prst="rect">
            <a:avLst/>
          </a:prstGeom>
        </p:spPr>
        <p:txBody>
          <a:bodyPr wrap="square" lIns="0" tIns="0" rIns="0" bIns="0" rtlCol="0" anchor="t">
            <a:spAutoFit/>
          </a:bodyPr>
          <a:lstStyle/>
          <a:p>
            <a:pPr>
              <a:lnSpc>
                <a:spcPts val="6000"/>
              </a:lnSpc>
              <a:spcBef>
                <a:spcPct val="0"/>
              </a:spcBef>
            </a:pPr>
            <a:r>
              <a:rPr lang="en-US" sz="3500" b="1" spc="100" dirty="0" err="1">
                <a:solidFill>
                  <a:srgbClr val="356014"/>
                </a:solidFill>
                <a:latin typeface="Playfair Display Bold"/>
              </a:rPr>
              <a:t>Puluong</a:t>
            </a:r>
            <a:endParaRPr lang="en-US" sz="3500" b="1" spc="100" dirty="0">
              <a:solidFill>
                <a:srgbClr val="356014"/>
              </a:solidFill>
              <a:latin typeface="Playfair Display Bold"/>
            </a:endParaRPr>
          </a:p>
        </p:txBody>
      </p:sp>
      <p:sp>
        <p:nvSpPr>
          <p:cNvPr id="18" name="Left Arrow 10">
            <a:hlinkClick r:id="rId8" action="ppaction://hlinkpres?slideindex=1&amp;slidetitle=Why?"/>
            <a:extLst>
              <a:ext uri="{FF2B5EF4-FFF2-40B4-BE49-F238E27FC236}">
                <a16:creationId xmlns:a16="http://schemas.microsoft.com/office/drawing/2014/main" id="{202C5EC1-8C97-1D86-8135-4124A3610759}"/>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9"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272111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C18EDFD0-BDA3-46A8-85D4-2B8F9BAB50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4835343" y="3627911"/>
            <a:ext cx="4403659" cy="3029753"/>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1EBD354B-EE6B-4F33-8DD3-6FF3B1B5F04C}"/>
              </a:ext>
            </a:extLst>
          </p:cNvPr>
          <p:cNvSpPr txBox="1"/>
          <p:nvPr/>
        </p:nvSpPr>
        <p:spPr>
          <a:xfrm>
            <a:off x="221186" y="1414207"/>
            <a:ext cx="4382866" cy="1815882"/>
          </a:xfrm>
          <a:prstGeom prst="rect">
            <a:avLst/>
          </a:prstGeom>
          <a:noFill/>
        </p:spPr>
        <p:txBody>
          <a:bodyPr wrap="square">
            <a:spAutoFit/>
          </a:bodyPr>
          <a:lstStyle/>
          <a:p>
            <a:pPr marL="285750" indent="-285750">
              <a:buFont typeface="Arial" panose="020B0604020202020204" pitchFamily="34" charset="0"/>
              <a:buChar char="•"/>
            </a:pPr>
            <a:r>
              <a:rPr lang="en-HK" sz="1600" dirty="0">
                <a:solidFill>
                  <a:schemeClr val="accent6">
                    <a:lumMod val="50000"/>
                  </a:schemeClr>
                </a:solidFill>
                <a:latin typeface="Montserrat" panose="00000500000000000000" pitchFamily="50" charset="0"/>
              </a:rPr>
              <a:t>A family friendly destination oﬀering luxury resorts, beautiful beaches, amusement parks, world-class  casinos, golf courses and entertainment centres.</a:t>
            </a:r>
          </a:p>
          <a:p>
            <a:pPr marL="285750" indent="-285750">
              <a:buFont typeface="Arial" panose="020B0604020202020204" pitchFamily="34" charset="0"/>
              <a:buChar char="•"/>
            </a:pPr>
            <a:r>
              <a:rPr lang="en-HK" sz="1600" dirty="0">
                <a:solidFill>
                  <a:schemeClr val="accent6">
                    <a:lumMod val="50000"/>
                  </a:schemeClr>
                </a:solidFill>
                <a:latin typeface="Montserrat" panose="00000500000000000000" pitchFamily="50" charset="0"/>
              </a:rPr>
              <a:t>The famous Golden Bridge on Ba Na Hills.</a:t>
            </a:r>
          </a:p>
        </p:txBody>
      </p:sp>
      <p:pic>
        <p:nvPicPr>
          <p:cNvPr id="10" name="Picture 2">
            <a:extLst>
              <a:ext uri="{FF2B5EF4-FFF2-40B4-BE49-F238E27FC236}">
                <a16:creationId xmlns:a16="http://schemas.microsoft.com/office/drawing/2014/main" id="{CD3680FC-BEAD-4706-93F2-F8DFDED062B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195072" y="3627911"/>
            <a:ext cx="4544632" cy="30297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1">
            <a:extLst>
              <a:ext uri="{FF2B5EF4-FFF2-40B4-BE49-F238E27FC236}">
                <a16:creationId xmlns:a16="http://schemas.microsoft.com/office/drawing/2014/main" id="{592EC936-F73B-A1A6-F85D-83A54D173684}"/>
              </a:ext>
            </a:extLst>
          </p:cNvPr>
          <p:cNvSpPr txBox="1"/>
          <p:nvPr/>
        </p:nvSpPr>
        <p:spPr>
          <a:xfrm>
            <a:off x="482142" y="507830"/>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Danang</a:t>
            </a:r>
          </a:p>
        </p:txBody>
      </p:sp>
      <p:pic>
        <p:nvPicPr>
          <p:cNvPr id="14" name="Picture 13">
            <a:extLst>
              <a:ext uri="{FF2B5EF4-FFF2-40B4-BE49-F238E27FC236}">
                <a16:creationId xmlns:a16="http://schemas.microsoft.com/office/drawing/2014/main" id="{D3946597-9763-7B70-2ACA-D50AF5C714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5343" y="798050"/>
            <a:ext cx="4403659" cy="2758610"/>
          </a:xfrm>
          <a:prstGeom prst="rect">
            <a:avLst/>
          </a:prstGeom>
        </p:spPr>
      </p:pic>
      <p:pic>
        <p:nvPicPr>
          <p:cNvPr id="18" name="object 10">
            <a:extLst>
              <a:ext uri="{FF2B5EF4-FFF2-40B4-BE49-F238E27FC236}">
                <a16:creationId xmlns:a16="http://schemas.microsoft.com/office/drawing/2014/main" id="{44253163-D1A9-4A49-B9DA-BCA841947AD1}"/>
              </a:ext>
            </a:extLst>
          </p:cNvPr>
          <p:cNvPicPr>
            <a:picLocks/>
          </p:cNvPicPr>
          <p:nvPr/>
        </p:nvPicPr>
        <p:blipFill>
          <a:blip r:embed="rId5" cstate="print">
            <a:extLst>
              <a:ext uri="{BEBA8EAE-BF5A-486C-A8C5-ECC9F3942E4B}">
                <a14:imgProps xmlns:a14="http://schemas.microsoft.com/office/drawing/2010/main">
                  <a14:imgLayer r:embed="rId6">
                    <a14:imgEffect>
                      <a14:brightnessContrast contrast="21000"/>
                    </a14:imgEffect>
                  </a14:imgLayer>
                </a14:imgProps>
              </a:ext>
            </a:extLst>
          </a:blip>
          <a:stretch>
            <a:fillRect/>
          </a:stretch>
        </p:blipFill>
        <p:spPr>
          <a:xfrm>
            <a:off x="8948228" y="700644"/>
            <a:ext cx="3190504" cy="5005450"/>
          </a:xfrm>
          <a:prstGeom prst="rect">
            <a:avLst/>
          </a:prstGeom>
        </p:spPr>
      </p:pic>
      <p:cxnSp>
        <p:nvCxnSpPr>
          <p:cNvPr id="19" name="Straight Arrow Connector 18"/>
          <p:cNvCxnSpPr>
            <a:cxnSpLocks/>
          </p:cNvCxnSpPr>
          <p:nvPr/>
        </p:nvCxnSpPr>
        <p:spPr>
          <a:xfrm flipH="1">
            <a:off x="9334641" y="3133222"/>
            <a:ext cx="2084512" cy="98937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Left Arrow 10">
            <a:hlinkClick r:id="rId7" action="ppaction://hlinkpres?slideindex=1&amp;slidetitle=Why?"/>
            <a:extLst>
              <a:ext uri="{FF2B5EF4-FFF2-40B4-BE49-F238E27FC236}">
                <a16:creationId xmlns:a16="http://schemas.microsoft.com/office/drawing/2014/main" id="{7D6F5ED5-6B9C-8ABE-37AD-8FBD7B71F2C6}"/>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8"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7126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 name="TextBox 9">
            <a:extLst>
              <a:ext uri="{FF2B5EF4-FFF2-40B4-BE49-F238E27FC236}">
                <a16:creationId xmlns:a16="http://schemas.microsoft.com/office/drawing/2014/main" id="{E0758386-AFA3-45C6-AB5B-6AF58EC753B7}"/>
              </a:ext>
            </a:extLst>
          </p:cNvPr>
          <p:cNvSpPr txBox="1"/>
          <p:nvPr/>
        </p:nvSpPr>
        <p:spPr>
          <a:xfrm>
            <a:off x="29922" y="2138949"/>
            <a:ext cx="5655514" cy="412934"/>
          </a:xfrm>
          <a:prstGeom prst="rect">
            <a:avLst/>
          </a:prstGeom>
          <a:noFill/>
        </p:spPr>
        <p:txBody>
          <a:bodyPr wrap="square">
            <a:spAutoFit/>
          </a:bodyPr>
          <a:lstStyle/>
          <a:p>
            <a:pPr marL="50800" marR="2865120">
              <a:lnSpc>
                <a:spcPct val="125099"/>
              </a:lnSpc>
              <a:spcBef>
                <a:spcPts val="1030"/>
              </a:spcBef>
            </a:pPr>
            <a:endParaRPr lang="en-US" sz="1800">
              <a:solidFill>
                <a:schemeClr val="accent1"/>
              </a:solidFill>
              <a:latin typeface="Calibri"/>
              <a:cs typeface="Calibri"/>
            </a:endParaRPr>
          </a:p>
        </p:txBody>
      </p:sp>
      <p:sp>
        <p:nvSpPr>
          <p:cNvPr id="11" name="TextBox 10">
            <a:extLst>
              <a:ext uri="{FF2B5EF4-FFF2-40B4-BE49-F238E27FC236}">
                <a16:creationId xmlns:a16="http://schemas.microsoft.com/office/drawing/2014/main" id="{8E0F2C78-8E8E-491D-A4B4-C5DF8C4D3FA6}"/>
              </a:ext>
            </a:extLst>
          </p:cNvPr>
          <p:cNvSpPr txBox="1"/>
          <p:nvPr/>
        </p:nvSpPr>
        <p:spPr>
          <a:xfrm>
            <a:off x="284441" y="1089740"/>
            <a:ext cx="9952089" cy="108972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1500" dirty="0" err="1">
                <a:solidFill>
                  <a:schemeClr val="accent6">
                    <a:lumMod val="50000"/>
                  </a:schemeClr>
                </a:solidFill>
                <a:latin typeface="Montserrat" panose="00000500000000000000" pitchFamily="50" charset="0"/>
              </a:rPr>
              <a:t>Hoian</a:t>
            </a:r>
            <a:r>
              <a:rPr lang="en-US" sz="1500" dirty="0">
                <a:solidFill>
                  <a:schemeClr val="accent6">
                    <a:lumMod val="50000"/>
                  </a:schemeClr>
                </a:solidFill>
                <a:latin typeface="Montserrat" panose="00000500000000000000" pitchFamily="50" charset="0"/>
              </a:rPr>
              <a:t> Ancient Town is an UNESCO World Heritage Site</a:t>
            </a:r>
          </a:p>
          <a:p>
            <a:pPr marL="285750" indent="-285750">
              <a:lnSpc>
                <a:spcPct val="150000"/>
              </a:lnSpc>
              <a:buFont typeface="Arial" panose="020B0604020202020204" pitchFamily="34" charset="0"/>
              <a:buChar char="•"/>
            </a:pPr>
            <a:r>
              <a:rPr lang="en-US" sz="1500" dirty="0">
                <a:solidFill>
                  <a:schemeClr val="accent6">
                    <a:lumMod val="50000"/>
                  </a:schemeClr>
                </a:solidFill>
                <a:latin typeface="Montserrat" panose="00000500000000000000" pitchFamily="50" charset="0"/>
              </a:rPr>
              <a:t>Monthly lantern festival, lantern-lit nights, traditional silk-making products &amp; one-day tailor-made clothing. </a:t>
            </a:r>
          </a:p>
        </p:txBody>
      </p:sp>
      <p:pic>
        <p:nvPicPr>
          <p:cNvPr id="4" name="Picture 3">
            <a:extLst>
              <a:ext uri="{FF2B5EF4-FFF2-40B4-BE49-F238E27FC236}">
                <a16:creationId xmlns:a16="http://schemas.microsoft.com/office/drawing/2014/main" id="{0C8EA17F-6EC0-48FA-B1CD-0DE5020E56B8}"/>
              </a:ext>
            </a:extLst>
          </p:cNvPr>
          <p:cNvPicPr>
            <a:picLocks noChangeAspect="1"/>
          </p:cNvPicPr>
          <p:nvPr/>
        </p:nvPicPr>
        <p:blipFill>
          <a:blip r:embed="rId2"/>
          <a:stretch>
            <a:fillRect/>
          </a:stretch>
        </p:blipFill>
        <p:spPr>
          <a:xfrm>
            <a:off x="90149" y="2283709"/>
            <a:ext cx="3565677" cy="2233668"/>
          </a:xfrm>
          <a:prstGeom prst="rect">
            <a:avLst/>
          </a:prstGeom>
        </p:spPr>
      </p:pic>
      <p:pic>
        <p:nvPicPr>
          <p:cNvPr id="12" name="Picture 2" descr="Hoi An - What you need to know before you go – Go Guides">
            <a:extLst>
              <a:ext uri="{FF2B5EF4-FFF2-40B4-BE49-F238E27FC236}">
                <a16:creationId xmlns:a16="http://schemas.microsoft.com/office/drawing/2014/main" id="{C7E148AF-9DD7-4B02-AFBF-51A734A373A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27811" y="2283708"/>
            <a:ext cx="6508719" cy="4437767"/>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p:cNvCxnSpPr>
            <a:cxnSpLocks/>
          </p:cNvCxnSpPr>
          <p:nvPr/>
        </p:nvCxnSpPr>
        <p:spPr>
          <a:xfrm>
            <a:off x="5366905" y="746449"/>
            <a:ext cx="729095" cy="0"/>
          </a:xfrm>
          <a:prstGeom prst="line">
            <a:avLst/>
          </a:prstGeom>
          <a:ln w="9525">
            <a:solidFill>
              <a:srgbClr val="FFFFFF"/>
            </a:solidFill>
          </a:ln>
        </p:spPr>
        <p:style>
          <a:lnRef idx="1">
            <a:schemeClr val="accent1"/>
          </a:lnRef>
          <a:fillRef idx="0">
            <a:schemeClr val="accent1"/>
          </a:fillRef>
          <a:effectRef idx="0">
            <a:schemeClr val="accent1"/>
          </a:effectRef>
          <a:fontRef idx="minor">
            <a:schemeClr val="tx1"/>
          </a:fontRef>
        </p:style>
      </p:cxnSp>
      <p:pic>
        <p:nvPicPr>
          <p:cNvPr id="16" name="object 10">
            <a:extLst>
              <a:ext uri="{FF2B5EF4-FFF2-40B4-BE49-F238E27FC236}">
                <a16:creationId xmlns:a16="http://schemas.microsoft.com/office/drawing/2014/main" id="{44253163-D1A9-4A49-B9DA-BCA841947AD1}"/>
              </a:ext>
            </a:extLst>
          </p:cNvPr>
          <p:cNvPicPr>
            <a:picLocks/>
          </p:cNvPicPr>
          <p:nvPr/>
        </p:nvPicPr>
        <p:blipFill>
          <a:blip r:embed="rId4" cstate="print">
            <a:extLst>
              <a:ext uri="{BEBA8EAE-BF5A-486C-A8C5-ECC9F3942E4B}">
                <a14:imgProps xmlns:a14="http://schemas.microsoft.com/office/drawing/2010/main">
                  <a14:imgLayer r:embed="rId5">
                    <a14:imgEffect>
                      <a14:brightnessContrast contrast="21000"/>
                    </a14:imgEffect>
                  </a14:imgLayer>
                </a14:imgProps>
              </a:ext>
            </a:extLst>
          </a:blip>
          <a:stretch>
            <a:fillRect/>
          </a:stretch>
        </p:blipFill>
        <p:spPr>
          <a:xfrm>
            <a:off x="9365153" y="257090"/>
            <a:ext cx="2948145" cy="4589585"/>
          </a:xfrm>
          <a:prstGeom prst="rect">
            <a:avLst/>
          </a:prstGeom>
        </p:spPr>
      </p:pic>
      <p:cxnSp>
        <p:nvCxnSpPr>
          <p:cNvPr id="9" name="Straight Arrow Connector 8"/>
          <p:cNvCxnSpPr>
            <a:cxnSpLocks/>
          </p:cNvCxnSpPr>
          <p:nvPr/>
        </p:nvCxnSpPr>
        <p:spPr>
          <a:xfrm flipH="1">
            <a:off x="10151785" y="2707574"/>
            <a:ext cx="1332503" cy="7824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399F3C0-2ECB-FB09-5745-787F97C82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49" y="4565342"/>
            <a:ext cx="3565677" cy="2156133"/>
          </a:xfrm>
          <a:prstGeom prst="rect">
            <a:avLst/>
          </a:prstGeom>
        </p:spPr>
      </p:pic>
      <p:sp>
        <p:nvSpPr>
          <p:cNvPr id="18" name="TextBox 11">
            <a:extLst>
              <a:ext uri="{FF2B5EF4-FFF2-40B4-BE49-F238E27FC236}">
                <a16:creationId xmlns:a16="http://schemas.microsoft.com/office/drawing/2014/main" id="{5712F72A-3ED9-B1E5-3221-516025D80010}"/>
              </a:ext>
            </a:extLst>
          </p:cNvPr>
          <p:cNvSpPr txBox="1"/>
          <p:nvPr/>
        </p:nvSpPr>
        <p:spPr>
          <a:xfrm>
            <a:off x="406942" y="306975"/>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err="1">
                <a:solidFill>
                  <a:srgbClr val="356014"/>
                </a:solidFill>
                <a:latin typeface="Playfair Display Bold"/>
              </a:rPr>
              <a:t>Hoian</a:t>
            </a:r>
            <a:endParaRPr lang="en-US" sz="3500" b="1" spc="100" dirty="0">
              <a:solidFill>
                <a:srgbClr val="356014"/>
              </a:solidFill>
              <a:latin typeface="Playfair Display Bold"/>
            </a:endParaRPr>
          </a:p>
        </p:txBody>
      </p:sp>
      <p:sp>
        <p:nvSpPr>
          <p:cNvPr id="19" name="Left Arrow 10">
            <a:hlinkClick r:id="rId7" action="ppaction://hlinkpres?slideindex=1&amp;slidetitle=Why?"/>
            <a:extLst>
              <a:ext uri="{FF2B5EF4-FFF2-40B4-BE49-F238E27FC236}">
                <a16:creationId xmlns:a16="http://schemas.microsoft.com/office/drawing/2014/main" id="{E59893F1-C3E9-D7E2-3AE1-30B4F8B8AE6A}"/>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8"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21476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2</a:t>
            </a:fld>
            <a:endParaRPr dirty="0"/>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24455" y="266323"/>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15506" y="6615752"/>
            <a:ext cx="993149" cy="242248"/>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solidFill>
                  <a:schemeClr val="bg1"/>
                </a:solidFill>
              </a:rPr>
              <a:pPr/>
              <a:t>7/25/2025</a:t>
            </a:fld>
            <a:endParaRPr lang="en-US" sz="1200" dirty="0">
              <a:solidFill>
                <a:schemeClr val="bg1"/>
              </a:solidFill>
            </a:endParaRPr>
          </a:p>
        </p:txBody>
      </p:sp>
      <p:sp>
        <p:nvSpPr>
          <p:cNvPr id="4" name="Pentagon 3"/>
          <p:cNvSpPr/>
          <p:nvPr/>
        </p:nvSpPr>
        <p:spPr>
          <a:xfrm>
            <a:off x="0" y="387844"/>
            <a:ext cx="1962336" cy="409433"/>
          </a:xfrm>
          <a:prstGeom prst="homePlate">
            <a:avLst/>
          </a:prstGeom>
          <a:solidFill>
            <a:schemeClr val="accent6">
              <a:lumMod val="50000"/>
            </a:schemeClr>
          </a:solidFill>
          <a:ln>
            <a:solidFill>
              <a:srgbClr val="2E9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Poppins Medium" panose="00000600000000000000" pitchFamily="2" charset="0"/>
                <a:cs typeface="Poppins Medium" panose="00000600000000000000" pitchFamily="2" charset="0"/>
              </a:rPr>
              <a:t>HEADLINES</a:t>
            </a:r>
          </a:p>
        </p:txBody>
      </p:sp>
      <p:sp>
        <p:nvSpPr>
          <p:cNvPr id="115" name="TextBox 114">
            <a:extLst>
              <a:ext uri="{FF2B5EF4-FFF2-40B4-BE49-F238E27FC236}">
                <a16:creationId xmlns:a16="http://schemas.microsoft.com/office/drawing/2014/main" id="{8AD7DF8C-B23E-4904-94C0-A8C247302739}"/>
              </a:ext>
            </a:extLst>
          </p:cNvPr>
          <p:cNvSpPr txBox="1"/>
          <p:nvPr/>
        </p:nvSpPr>
        <p:spPr>
          <a:xfrm>
            <a:off x="2083934" y="4277761"/>
            <a:ext cx="1911416" cy="307777"/>
          </a:xfrm>
          <a:prstGeom prst="rect">
            <a:avLst/>
          </a:prstGeom>
          <a:noFill/>
        </p:spPr>
        <p:txBody>
          <a:bodyPr wrap="square" rtlCol="0">
            <a:spAutoFit/>
          </a:bodyPr>
          <a:lstStyle/>
          <a:p>
            <a:r>
              <a:rPr lang="en-US" sz="1400" dirty="0">
                <a:solidFill>
                  <a:schemeClr val="bg1"/>
                </a:solidFill>
              </a:rPr>
              <a:t>Cambodia</a:t>
            </a:r>
          </a:p>
        </p:txBody>
      </p:sp>
      <p:sp>
        <p:nvSpPr>
          <p:cNvPr id="116" name="TextBox 115">
            <a:extLst>
              <a:ext uri="{FF2B5EF4-FFF2-40B4-BE49-F238E27FC236}">
                <a16:creationId xmlns:a16="http://schemas.microsoft.com/office/drawing/2014/main" id="{E108405A-38E9-4C90-A1F9-4C58280DAAF7}"/>
              </a:ext>
            </a:extLst>
          </p:cNvPr>
          <p:cNvSpPr txBox="1"/>
          <p:nvPr/>
        </p:nvSpPr>
        <p:spPr>
          <a:xfrm>
            <a:off x="2083934" y="2508588"/>
            <a:ext cx="1911416" cy="307777"/>
          </a:xfrm>
          <a:prstGeom prst="rect">
            <a:avLst/>
          </a:prstGeom>
          <a:noFill/>
        </p:spPr>
        <p:txBody>
          <a:bodyPr wrap="square" rtlCol="0">
            <a:spAutoFit/>
          </a:bodyPr>
          <a:lstStyle/>
          <a:p>
            <a:r>
              <a:rPr lang="en-US" sz="1400" dirty="0">
                <a:solidFill>
                  <a:schemeClr val="bg1"/>
                </a:solidFill>
              </a:rPr>
              <a:t>Vietnam</a:t>
            </a:r>
          </a:p>
        </p:txBody>
      </p:sp>
      <p:sp>
        <p:nvSpPr>
          <p:cNvPr id="117" name="TextBox 116">
            <a:extLst>
              <a:ext uri="{FF2B5EF4-FFF2-40B4-BE49-F238E27FC236}">
                <a16:creationId xmlns:a16="http://schemas.microsoft.com/office/drawing/2014/main" id="{FFDC1E50-C788-4BB6-8E89-6FC42AB99F4E}"/>
              </a:ext>
            </a:extLst>
          </p:cNvPr>
          <p:cNvSpPr txBox="1"/>
          <p:nvPr/>
        </p:nvSpPr>
        <p:spPr>
          <a:xfrm>
            <a:off x="1752784" y="2837939"/>
            <a:ext cx="1674528" cy="307777"/>
          </a:xfrm>
          <a:prstGeom prst="rect">
            <a:avLst/>
          </a:prstGeom>
          <a:noFill/>
        </p:spPr>
        <p:txBody>
          <a:bodyPr wrap="square" rtlCol="0">
            <a:spAutoFit/>
          </a:bodyPr>
          <a:lstStyle/>
          <a:p>
            <a:r>
              <a:rPr lang="en-US" sz="1400" dirty="0">
                <a:solidFill>
                  <a:schemeClr val="bg1"/>
                </a:solidFill>
              </a:rPr>
              <a:t>Laos</a:t>
            </a:r>
          </a:p>
        </p:txBody>
      </p:sp>
      <p:sp>
        <p:nvSpPr>
          <p:cNvPr id="118" name="TextBox 117">
            <a:extLst>
              <a:ext uri="{FF2B5EF4-FFF2-40B4-BE49-F238E27FC236}">
                <a16:creationId xmlns:a16="http://schemas.microsoft.com/office/drawing/2014/main" id="{6BA9DBC0-D13D-4105-A85E-0142ADD451E1}"/>
              </a:ext>
            </a:extLst>
          </p:cNvPr>
          <p:cNvSpPr txBox="1"/>
          <p:nvPr/>
        </p:nvSpPr>
        <p:spPr>
          <a:xfrm>
            <a:off x="474099" y="2482560"/>
            <a:ext cx="1895803" cy="307777"/>
          </a:xfrm>
          <a:prstGeom prst="rect">
            <a:avLst/>
          </a:prstGeom>
          <a:noFill/>
        </p:spPr>
        <p:txBody>
          <a:bodyPr wrap="square" rtlCol="0">
            <a:spAutoFit/>
          </a:bodyPr>
          <a:lstStyle/>
          <a:p>
            <a:r>
              <a:rPr lang="en-US" sz="1400" dirty="0">
                <a:solidFill>
                  <a:schemeClr val="bg1"/>
                </a:solidFill>
              </a:rPr>
              <a:t>Myanmar</a:t>
            </a:r>
          </a:p>
        </p:txBody>
      </p:sp>
      <p:sp>
        <p:nvSpPr>
          <p:cNvPr id="2" name="object 8">
            <a:extLst>
              <a:ext uri="{FF2B5EF4-FFF2-40B4-BE49-F238E27FC236}">
                <a16:creationId xmlns:a16="http://schemas.microsoft.com/office/drawing/2014/main" id="{951483C9-D94E-6DC1-C624-F527AD2F3521}"/>
              </a:ext>
            </a:extLst>
          </p:cNvPr>
          <p:cNvSpPr>
            <a:spLocks noChangeArrowheads="1"/>
          </p:cNvSpPr>
          <p:nvPr/>
        </p:nvSpPr>
        <p:spPr bwMode="auto">
          <a:xfrm>
            <a:off x="10700892" y="6081169"/>
            <a:ext cx="784449" cy="785312"/>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46" fontAlgn="base">
              <a:spcBef>
                <a:spcPct val="0"/>
              </a:spcBef>
              <a:spcAft>
                <a:spcPct val="0"/>
              </a:spcAft>
              <a:defRPr/>
            </a:pPr>
            <a:endParaRPr lang="en-US" altLang="en-US">
              <a:solidFill>
                <a:prstClr val="black"/>
              </a:solidFill>
            </a:endParaRPr>
          </a:p>
        </p:txBody>
      </p:sp>
      <p:sp>
        <p:nvSpPr>
          <p:cNvPr id="3" name="object 9">
            <a:extLst>
              <a:ext uri="{FF2B5EF4-FFF2-40B4-BE49-F238E27FC236}">
                <a16:creationId xmlns:a16="http://schemas.microsoft.com/office/drawing/2014/main" id="{CE2FAA2F-AA18-79F0-585B-0E53161302AF}"/>
              </a:ext>
            </a:extLst>
          </p:cNvPr>
          <p:cNvSpPr>
            <a:spLocks noChangeArrowheads="1"/>
          </p:cNvSpPr>
          <p:nvPr/>
        </p:nvSpPr>
        <p:spPr bwMode="auto">
          <a:xfrm>
            <a:off x="9591117" y="6380342"/>
            <a:ext cx="1408384" cy="465146"/>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46" fontAlgn="base">
              <a:spcBef>
                <a:spcPct val="0"/>
              </a:spcBef>
              <a:spcAft>
                <a:spcPct val="0"/>
              </a:spcAft>
              <a:defRPr/>
            </a:pPr>
            <a:endParaRPr lang="en-US" altLang="en-US">
              <a:solidFill>
                <a:prstClr val="black"/>
              </a:solidFill>
            </a:endParaRPr>
          </a:p>
        </p:txBody>
      </p:sp>
      <p:sp>
        <p:nvSpPr>
          <p:cNvPr id="15" name="object 11">
            <a:extLst>
              <a:ext uri="{FF2B5EF4-FFF2-40B4-BE49-F238E27FC236}">
                <a16:creationId xmlns:a16="http://schemas.microsoft.com/office/drawing/2014/main" id="{B2EBFBD1-7485-549C-FFCD-1792D863C98F}"/>
              </a:ext>
            </a:extLst>
          </p:cNvPr>
          <p:cNvSpPr>
            <a:spLocks noChangeArrowheads="1"/>
          </p:cNvSpPr>
          <p:nvPr/>
        </p:nvSpPr>
        <p:spPr bwMode="auto">
          <a:xfrm>
            <a:off x="10039986" y="6226146"/>
            <a:ext cx="445298" cy="382300"/>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46" fontAlgn="base">
              <a:spcBef>
                <a:spcPct val="0"/>
              </a:spcBef>
              <a:spcAft>
                <a:spcPct val="0"/>
              </a:spcAft>
              <a:defRPr/>
            </a:pPr>
            <a:endParaRPr lang="en-US" altLang="en-US">
              <a:solidFill>
                <a:prstClr val="black"/>
              </a:solidFill>
            </a:endParaRPr>
          </a:p>
        </p:txBody>
      </p:sp>
      <p:sp>
        <p:nvSpPr>
          <p:cNvPr id="17" name="object 14">
            <a:extLst>
              <a:ext uri="{FF2B5EF4-FFF2-40B4-BE49-F238E27FC236}">
                <a16:creationId xmlns:a16="http://schemas.microsoft.com/office/drawing/2014/main" id="{7B8EA1D6-B49B-E8ED-16D2-D39D5B255778}"/>
              </a:ext>
            </a:extLst>
          </p:cNvPr>
          <p:cNvSpPr>
            <a:spLocks noChangeArrowheads="1"/>
          </p:cNvSpPr>
          <p:nvPr/>
        </p:nvSpPr>
        <p:spPr bwMode="auto">
          <a:xfrm rot="2152330">
            <a:off x="-8355" y="6020507"/>
            <a:ext cx="684138" cy="759668"/>
          </a:xfrm>
          <a:prstGeom prst="rect">
            <a:avLst/>
          </a:prstGeom>
          <a:blipFill dpi="0" rotWithShape="1">
            <a:blip r:embed="rId7"/>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46" fontAlgn="base">
              <a:spcBef>
                <a:spcPct val="0"/>
              </a:spcBef>
              <a:spcAft>
                <a:spcPct val="0"/>
              </a:spcAft>
              <a:defRPr/>
            </a:pPr>
            <a:endParaRPr lang="en-US" altLang="en-US">
              <a:solidFill>
                <a:prstClr val="black"/>
              </a:solidFill>
            </a:endParaRPr>
          </a:p>
        </p:txBody>
      </p:sp>
      <p:sp>
        <p:nvSpPr>
          <p:cNvPr id="18" name="object 15">
            <a:extLst>
              <a:ext uri="{FF2B5EF4-FFF2-40B4-BE49-F238E27FC236}">
                <a16:creationId xmlns:a16="http://schemas.microsoft.com/office/drawing/2014/main" id="{601AD6C6-AC03-7442-1B99-12061A55F837}"/>
              </a:ext>
            </a:extLst>
          </p:cNvPr>
          <p:cNvSpPr>
            <a:spLocks noChangeArrowheads="1"/>
          </p:cNvSpPr>
          <p:nvPr/>
        </p:nvSpPr>
        <p:spPr bwMode="auto">
          <a:xfrm>
            <a:off x="5280209" y="6633894"/>
            <a:ext cx="591143" cy="226964"/>
          </a:xfrm>
          <a:prstGeom prst="rect">
            <a:avLst/>
          </a:prstGeom>
          <a:blipFill dpi="0" rotWithShape="1">
            <a:blip r:embed="rId8"/>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46" fontAlgn="base">
              <a:spcBef>
                <a:spcPct val="0"/>
              </a:spcBef>
              <a:spcAft>
                <a:spcPct val="0"/>
              </a:spcAft>
              <a:defRPr/>
            </a:pPr>
            <a:endParaRPr lang="en-US" altLang="en-US">
              <a:solidFill>
                <a:prstClr val="black"/>
              </a:solidFill>
            </a:endParaRPr>
          </a:p>
        </p:txBody>
      </p:sp>
      <p:sp>
        <p:nvSpPr>
          <p:cNvPr id="40" name="object 16">
            <a:extLst>
              <a:ext uri="{FF2B5EF4-FFF2-40B4-BE49-F238E27FC236}">
                <a16:creationId xmlns:a16="http://schemas.microsoft.com/office/drawing/2014/main" id="{A952CF14-80B4-51A7-6BF7-4A0198F2B65B}"/>
              </a:ext>
            </a:extLst>
          </p:cNvPr>
          <p:cNvSpPr>
            <a:spLocks noChangeArrowheads="1"/>
          </p:cNvSpPr>
          <p:nvPr/>
        </p:nvSpPr>
        <p:spPr bwMode="auto">
          <a:xfrm>
            <a:off x="5770814" y="6485985"/>
            <a:ext cx="201075" cy="411641"/>
          </a:xfrm>
          <a:prstGeom prst="rect">
            <a:avLst/>
          </a:prstGeom>
          <a:blipFill dpi="0" rotWithShape="1">
            <a:blip r:embed="rId9"/>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46" fontAlgn="base">
              <a:spcBef>
                <a:spcPct val="0"/>
              </a:spcBef>
              <a:spcAft>
                <a:spcPct val="0"/>
              </a:spcAft>
              <a:defRPr/>
            </a:pPr>
            <a:endParaRPr lang="en-US" altLang="en-US">
              <a:solidFill>
                <a:prstClr val="black"/>
              </a:solidFill>
            </a:endParaRPr>
          </a:p>
        </p:txBody>
      </p:sp>
      <p:sp>
        <p:nvSpPr>
          <p:cNvPr id="41" name="object 17">
            <a:extLst>
              <a:ext uri="{FF2B5EF4-FFF2-40B4-BE49-F238E27FC236}">
                <a16:creationId xmlns:a16="http://schemas.microsoft.com/office/drawing/2014/main" id="{40533955-05B0-2F7D-D246-A2FDC6C949EE}"/>
              </a:ext>
            </a:extLst>
          </p:cNvPr>
          <p:cNvSpPr>
            <a:spLocks noChangeArrowheads="1"/>
          </p:cNvSpPr>
          <p:nvPr/>
        </p:nvSpPr>
        <p:spPr bwMode="auto">
          <a:xfrm>
            <a:off x="10323513" y="6531408"/>
            <a:ext cx="992429" cy="313262"/>
          </a:xfrm>
          <a:prstGeom prst="rect">
            <a:avLst/>
          </a:prstGeom>
          <a:blipFill dpi="0" rotWithShape="1">
            <a:blip r:embed="rId10"/>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46" fontAlgn="base">
              <a:spcBef>
                <a:spcPct val="0"/>
              </a:spcBef>
              <a:spcAft>
                <a:spcPct val="0"/>
              </a:spcAft>
              <a:defRPr/>
            </a:pPr>
            <a:endParaRPr lang="en-US" altLang="en-US">
              <a:solidFill>
                <a:prstClr val="black"/>
              </a:solidFill>
            </a:endParaRPr>
          </a:p>
        </p:txBody>
      </p:sp>
      <p:sp>
        <p:nvSpPr>
          <p:cNvPr id="42" name="object 18">
            <a:extLst>
              <a:ext uri="{FF2B5EF4-FFF2-40B4-BE49-F238E27FC236}">
                <a16:creationId xmlns:a16="http://schemas.microsoft.com/office/drawing/2014/main" id="{3DEFC59E-ECEA-B405-7C91-A174BC0A3B4A}"/>
              </a:ext>
            </a:extLst>
          </p:cNvPr>
          <p:cNvSpPr>
            <a:spLocks noChangeArrowheads="1"/>
          </p:cNvSpPr>
          <p:nvPr/>
        </p:nvSpPr>
        <p:spPr bwMode="auto">
          <a:xfrm>
            <a:off x="11127947" y="6077866"/>
            <a:ext cx="1064054" cy="780134"/>
          </a:xfrm>
          <a:prstGeom prst="rect">
            <a:avLst/>
          </a:prstGeom>
          <a:blipFill dpi="0" rotWithShape="1">
            <a:blip r:embed="rId11"/>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46" fontAlgn="base">
              <a:spcBef>
                <a:spcPct val="0"/>
              </a:spcBef>
              <a:spcAft>
                <a:spcPct val="0"/>
              </a:spcAft>
              <a:defRPr/>
            </a:pPr>
            <a:endParaRPr lang="en-US" altLang="en-US">
              <a:solidFill>
                <a:prstClr val="black"/>
              </a:solidFill>
            </a:endParaRPr>
          </a:p>
        </p:txBody>
      </p:sp>
      <p:sp>
        <p:nvSpPr>
          <p:cNvPr id="43" name="object 10">
            <a:extLst>
              <a:ext uri="{FF2B5EF4-FFF2-40B4-BE49-F238E27FC236}">
                <a16:creationId xmlns:a16="http://schemas.microsoft.com/office/drawing/2014/main" id="{BA662498-B3D6-D9BE-4DFF-9316056B3F38}"/>
              </a:ext>
            </a:extLst>
          </p:cNvPr>
          <p:cNvSpPr>
            <a:spLocks noChangeArrowheads="1"/>
          </p:cNvSpPr>
          <p:nvPr/>
        </p:nvSpPr>
        <p:spPr bwMode="auto">
          <a:xfrm>
            <a:off x="5019806" y="6159732"/>
            <a:ext cx="547129" cy="721451"/>
          </a:xfrm>
          <a:prstGeom prst="rect">
            <a:avLst/>
          </a:prstGeom>
          <a:blipFill dpi="0" rotWithShape="1">
            <a:blip r:embed="rId1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46" fontAlgn="base">
              <a:spcBef>
                <a:spcPct val="0"/>
              </a:spcBef>
              <a:spcAft>
                <a:spcPct val="0"/>
              </a:spcAft>
              <a:defRPr/>
            </a:pPr>
            <a:endParaRPr lang="en-US" altLang="en-US">
              <a:solidFill>
                <a:prstClr val="black"/>
              </a:solidFill>
            </a:endParaRPr>
          </a:p>
        </p:txBody>
      </p:sp>
      <p:sp>
        <p:nvSpPr>
          <p:cNvPr id="44" name="object 12">
            <a:extLst>
              <a:ext uri="{FF2B5EF4-FFF2-40B4-BE49-F238E27FC236}">
                <a16:creationId xmlns:a16="http://schemas.microsoft.com/office/drawing/2014/main" id="{940FBF96-4F1A-9DB3-DC55-F2BE4265A17E}"/>
              </a:ext>
            </a:extLst>
          </p:cNvPr>
          <p:cNvSpPr>
            <a:spLocks noChangeArrowheads="1"/>
          </p:cNvSpPr>
          <p:nvPr/>
        </p:nvSpPr>
        <p:spPr bwMode="auto">
          <a:xfrm>
            <a:off x="9454484" y="6297331"/>
            <a:ext cx="349506" cy="548855"/>
          </a:xfrm>
          <a:prstGeom prst="rect">
            <a:avLst/>
          </a:pr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46" fontAlgn="base">
              <a:spcBef>
                <a:spcPct val="0"/>
              </a:spcBef>
              <a:spcAft>
                <a:spcPct val="0"/>
              </a:spcAft>
              <a:defRPr/>
            </a:pPr>
            <a:endParaRPr lang="en-US" altLang="en-US">
              <a:solidFill>
                <a:prstClr val="black"/>
              </a:solidFill>
            </a:endParaRPr>
          </a:p>
        </p:txBody>
      </p:sp>
      <p:sp>
        <p:nvSpPr>
          <p:cNvPr id="45" name="object 13">
            <a:extLst>
              <a:ext uri="{FF2B5EF4-FFF2-40B4-BE49-F238E27FC236}">
                <a16:creationId xmlns:a16="http://schemas.microsoft.com/office/drawing/2014/main" id="{C8CD3362-A9B5-35FB-FC01-3002CA3F4EF7}"/>
              </a:ext>
            </a:extLst>
          </p:cNvPr>
          <p:cNvSpPr>
            <a:spLocks noChangeArrowheads="1"/>
          </p:cNvSpPr>
          <p:nvPr/>
        </p:nvSpPr>
        <p:spPr bwMode="auto">
          <a:xfrm>
            <a:off x="4287580" y="6560392"/>
            <a:ext cx="1014001" cy="295139"/>
          </a:xfrm>
          <a:prstGeom prst="rect">
            <a:avLst/>
          </a:prstGeom>
          <a:blipFill dpi="0" rotWithShape="1">
            <a:blip r:embed="rId1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446" fontAlgn="base">
              <a:spcBef>
                <a:spcPct val="0"/>
              </a:spcBef>
              <a:spcAft>
                <a:spcPct val="0"/>
              </a:spcAft>
              <a:defRPr/>
            </a:pPr>
            <a:endParaRPr lang="en-US" altLang="en-US">
              <a:solidFill>
                <a:prstClr val="black"/>
              </a:solidFill>
            </a:endParaRPr>
          </a:p>
        </p:txBody>
      </p:sp>
      <p:grpSp>
        <p:nvGrpSpPr>
          <p:cNvPr id="46" name="Group 2"/>
          <p:cNvGrpSpPr/>
          <p:nvPr/>
        </p:nvGrpSpPr>
        <p:grpSpPr>
          <a:xfrm>
            <a:off x="0" y="1159100"/>
            <a:ext cx="12192000" cy="109603"/>
            <a:chOff x="0" y="0"/>
            <a:chExt cx="24384000" cy="219206"/>
          </a:xfrm>
          <a:solidFill>
            <a:schemeClr val="accent6">
              <a:lumMod val="50000"/>
            </a:schemeClr>
          </a:solidFill>
        </p:grpSpPr>
        <p:sp>
          <p:nvSpPr>
            <p:cNvPr id="47" name="Freeform 3"/>
            <p:cNvSpPr/>
            <p:nvPr/>
          </p:nvSpPr>
          <p:spPr>
            <a:xfrm>
              <a:off x="0" y="0"/>
              <a:ext cx="24384000" cy="219214"/>
            </a:xfrm>
            <a:custGeom>
              <a:avLst/>
              <a:gdLst/>
              <a:ahLst/>
              <a:cxnLst/>
              <a:rect l="l" t="t" r="r" b="b"/>
              <a:pathLst>
                <a:path w="24384000" h="219214">
                  <a:moveTo>
                    <a:pt x="0" y="0"/>
                  </a:moveTo>
                  <a:lnTo>
                    <a:pt x="24384000" y="0"/>
                  </a:lnTo>
                  <a:lnTo>
                    <a:pt x="24384000" y="219214"/>
                  </a:lnTo>
                  <a:lnTo>
                    <a:pt x="0" y="219214"/>
                  </a:lnTo>
                  <a:close/>
                </a:path>
              </a:pathLst>
            </a:custGeom>
            <a:grpFill/>
          </p:spPr>
        </p:sp>
      </p:grpSp>
      <p:grpSp>
        <p:nvGrpSpPr>
          <p:cNvPr id="48" name="Group 4">
            <a:extLst>
              <a:ext uri="{FF2B5EF4-FFF2-40B4-BE49-F238E27FC236}">
                <a16:creationId xmlns:a16="http://schemas.microsoft.com/office/drawing/2014/main" id="{337FCEFE-7FB0-2A23-1A6F-AB447E664B86}"/>
              </a:ext>
            </a:extLst>
          </p:cNvPr>
          <p:cNvGrpSpPr/>
          <p:nvPr/>
        </p:nvGrpSpPr>
        <p:grpSpPr>
          <a:xfrm>
            <a:off x="4333741" y="1213836"/>
            <a:ext cx="108000" cy="5644165"/>
            <a:chOff x="0" y="0"/>
            <a:chExt cx="216000" cy="11288330"/>
          </a:xfrm>
          <a:solidFill>
            <a:schemeClr val="accent6">
              <a:lumMod val="50000"/>
            </a:schemeClr>
          </a:solidFill>
        </p:grpSpPr>
        <p:sp>
          <p:nvSpPr>
            <p:cNvPr id="49" name="Freeform 5">
              <a:extLst>
                <a:ext uri="{FF2B5EF4-FFF2-40B4-BE49-F238E27FC236}">
                  <a16:creationId xmlns:a16="http://schemas.microsoft.com/office/drawing/2014/main" id="{306EFD17-A741-195D-8A73-719CDCB7B796}"/>
                </a:ext>
              </a:extLst>
            </p:cNvPr>
            <p:cNvSpPr/>
            <p:nvPr/>
          </p:nvSpPr>
          <p:spPr>
            <a:xfrm>
              <a:off x="0" y="0"/>
              <a:ext cx="216027" cy="11288268"/>
            </a:xfrm>
            <a:custGeom>
              <a:avLst/>
              <a:gdLst/>
              <a:ahLst/>
              <a:cxnLst/>
              <a:rect l="l" t="t" r="r" b="b"/>
              <a:pathLst>
                <a:path w="216027" h="11288268">
                  <a:moveTo>
                    <a:pt x="0" y="0"/>
                  </a:moveTo>
                  <a:lnTo>
                    <a:pt x="216027" y="0"/>
                  </a:lnTo>
                  <a:lnTo>
                    <a:pt x="216027" y="11288268"/>
                  </a:lnTo>
                  <a:lnTo>
                    <a:pt x="0" y="11288268"/>
                  </a:lnTo>
                  <a:close/>
                </a:path>
              </a:pathLst>
            </a:custGeom>
            <a:grpFill/>
          </p:spPr>
        </p:sp>
      </p:grpSp>
      <p:sp>
        <p:nvSpPr>
          <p:cNvPr id="53" name="TextBox 12">
            <a:extLst>
              <a:ext uri="{FF2B5EF4-FFF2-40B4-BE49-F238E27FC236}">
                <a16:creationId xmlns:a16="http://schemas.microsoft.com/office/drawing/2014/main" id="{576E6E27-2356-D9DB-C01B-8A2D8363F483}"/>
              </a:ext>
            </a:extLst>
          </p:cNvPr>
          <p:cNvSpPr txBox="1"/>
          <p:nvPr/>
        </p:nvSpPr>
        <p:spPr>
          <a:xfrm>
            <a:off x="4986513" y="2017576"/>
            <a:ext cx="322432" cy="551433"/>
          </a:xfrm>
          <a:prstGeom prst="rect">
            <a:avLst/>
          </a:prstGeom>
        </p:spPr>
        <p:txBody>
          <a:bodyPr lIns="0" tIns="0" rIns="0" bIns="0" rtlCol="0" anchor="t">
            <a:spAutoFit/>
          </a:bodyPr>
          <a:lstStyle/>
          <a:p>
            <a:pPr>
              <a:lnSpc>
                <a:spcPts val="4320"/>
              </a:lnSpc>
            </a:pPr>
            <a:r>
              <a:rPr lang="en-US" sz="3600" u="sng" dirty="0">
                <a:solidFill>
                  <a:schemeClr val="accent6">
                    <a:lumMod val="50000"/>
                  </a:schemeClr>
                </a:solidFill>
                <a:latin typeface="Futura Bold"/>
              </a:rPr>
              <a:t>1</a:t>
            </a:r>
          </a:p>
        </p:txBody>
      </p:sp>
      <p:sp>
        <p:nvSpPr>
          <p:cNvPr id="54" name="TextBox 13">
            <a:extLst>
              <a:ext uri="{FF2B5EF4-FFF2-40B4-BE49-F238E27FC236}">
                <a16:creationId xmlns:a16="http://schemas.microsoft.com/office/drawing/2014/main" id="{48EDF798-7E0C-084E-913F-A0FFFD57E9DE}"/>
              </a:ext>
            </a:extLst>
          </p:cNvPr>
          <p:cNvSpPr txBox="1"/>
          <p:nvPr/>
        </p:nvSpPr>
        <p:spPr>
          <a:xfrm>
            <a:off x="5536422" y="2289198"/>
            <a:ext cx="1673823" cy="307777"/>
          </a:xfrm>
          <a:prstGeom prst="rect">
            <a:avLst/>
          </a:prstGeom>
        </p:spPr>
        <p:txBody>
          <a:bodyPr lIns="0" tIns="0" rIns="0" bIns="0" rtlCol="0" anchor="t">
            <a:spAutoFit/>
          </a:bodyPr>
          <a:lstStyle/>
          <a:p>
            <a:pPr>
              <a:lnSpc>
                <a:spcPts val="2400"/>
              </a:lnSpc>
            </a:pPr>
            <a:r>
              <a:rPr lang="en-US" sz="2000" dirty="0">
                <a:solidFill>
                  <a:srgbClr val="000000"/>
                </a:solidFill>
                <a:latin typeface="Futura Light"/>
                <a:hlinkClick r:id="rId15" action="ppaction://hlinksldjump"/>
              </a:rPr>
              <a:t>Why Vietnam</a:t>
            </a:r>
            <a:endParaRPr lang="en-US" sz="2000" dirty="0">
              <a:solidFill>
                <a:srgbClr val="000000"/>
              </a:solidFill>
              <a:latin typeface="Futura Light"/>
            </a:endParaRPr>
          </a:p>
        </p:txBody>
      </p:sp>
      <p:sp>
        <p:nvSpPr>
          <p:cNvPr id="55" name="TextBox 14">
            <a:extLst>
              <a:ext uri="{FF2B5EF4-FFF2-40B4-BE49-F238E27FC236}">
                <a16:creationId xmlns:a16="http://schemas.microsoft.com/office/drawing/2014/main" id="{91F7C8C6-4F25-27BA-CC56-A79F4103FECC}"/>
              </a:ext>
            </a:extLst>
          </p:cNvPr>
          <p:cNvSpPr txBox="1"/>
          <p:nvPr/>
        </p:nvSpPr>
        <p:spPr>
          <a:xfrm>
            <a:off x="8536740" y="2017576"/>
            <a:ext cx="322432" cy="551433"/>
          </a:xfrm>
          <a:prstGeom prst="rect">
            <a:avLst/>
          </a:prstGeom>
        </p:spPr>
        <p:txBody>
          <a:bodyPr lIns="0" tIns="0" rIns="0" bIns="0" rtlCol="0" anchor="t">
            <a:spAutoFit/>
          </a:bodyPr>
          <a:lstStyle/>
          <a:p>
            <a:pPr>
              <a:lnSpc>
                <a:spcPts val="4320"/>
              </a:lnSpc>
            </a:pPr>
            <a:r>
              <a:rPr lang="en-US" sz="3600" u="sng" dirty="0">
                <a:solidFill>
                  <a:schemeClr val="accent6">
                    <a:lumMod val="50000"/>
                  </a:schemeClr>
                </a:solidFill>
                <a:latin typeface="Futura Bold"/>
              </a:rPr>
              <a:t>2</a:t>
            </a:r>
          </a:p>
        </p:txBody>
      </p:sp>
      <p:sp>
        <p:nvSpPr>
          <p:cNvPr id="56" name="TextBox 15">
            <a:extLst>
              <a:ext uri="{FF2B5EF4-FFF2-40B4-BE49-F238E27FC236}">
                <a16:creationId xmlns:a16="http://schemas.microsoft.com/office/drawing/2014/main" id="{EE133892-C7D3-CDE6-8BBB-72BE4994B355}"/>
              </a:ext>
            </a:extLst>
          </p:cNvPr>
          <p:cNvSpPr txBox="1"/>
          <p:nvPr/>
        </p:nvSpPr>
        <p:spPr>
          <a:xfrm>
            <a:off x="9086649" y="2289198"/>
            <a:ext cx="2419551" cy="307777"/>
          </a:xfrm>
          <a:prstGeom prst="rect">
            <a:avLst/>
          </a:prstGeom>
        </p:spPr>
        <p:txBody>
          <a:bodyPr lIns="0" tIns="0" rIns="0" bIns="0" rtlCol="0" anchor="t">
            <a:spAutoFit/>
          </a:bodyPr>
          <a:lstStyle/>
          <a:p>
            <a:pPr>
              <a:lnSpc>
                <a:spcPts val="2400"/>
              </a:lnSpc>
            </a:pPr>
            <a:r>
              <a:rPr lang="en-US" sz="2000" dirty="0">
                <a:solidFill>
                  <a:srgbClr val="000000"/>
                </a:solidFill>
                <a:latin typeface="Futura Light"/>
                <a:hlinkClick r:id="rId16" action="ppaction://hlinksldjump"/>
              </a:rPr>
              <a:t>Key cities</a:t>
            </a:r>
            <a:endParaRPr lang="en-US" sz="2000" dirty="0">
              <a:solidFill>
                <a:srgbClr val="000000"/>
              </a:solidFill>
              <a:latin typeface="Futura Light"/>
            </a:endParaRPr>
          </a:p>
        </p:txBody>
      </p:sp>
      <p:sp>
        <p:nvSpPr>
          <p:cNvPr id="57" name="TextBox 16">
            <a:extLst>
              <a:ext uri="{FF2B5EF4-FFF2-40B4-BE49-F238E27FC236}">
                <a16:creationId xmlns:a16="http://schemas.microsoft.com/office/drawing/2014/main" id="{2B90AD62-60D1-A5E5-9F96-36801023394C}"/>
              </a:ext>
            </a:extLst>
          </p:cNvPr>
          <p:cNvSpPr txBox="1"/>
          <p:nvPr/>
        </p:nvSpPr>
        <p:spPr>
          <a:xfrm>
            <a:off x="4986513" y="3064056"/>
            <a:ext cx="322432" cy="551433"/>
          </a:xfrm>
          <a:prstGeom prst="rect">
            <a:avLst/>
          </a:prstGeom>
        </p:spPr>
        <p:txBody>
          <a:bodyPr lIns="0" tIns="0" rIns="0" bIns="0" rtlCol="0" anchor="t">
            <a:spAutoFit/>
          </a:bodyPr>
          <a:lstStyle/>
          <a:p>
            <a:pPr>
              <a:lnSpc>
                <a:spcPts val="4320"/>
              </a:lnSpc>
            </a:pPr>
            <a:r>
              <a:rPr lang="en-US" sz="3600" u="sng" dirty="0">
                <a:solidFill>
                  <a:schemeClr val="accent6">
                    <a:lumMod val="50000"/>
                  </a:schemeClr>
                </a:solidFill>
                <a:latin typeface="Futura Bold"/>
              </a:rPr>
              <a:t>3</a:t>
            </a:r>
          </a:p>
        </p:txBody>
      </p:sp>
      <p:sp>
        <p:nvSpPr>
          <p:cNvPr id="58" name="TextBox 17">
            <a:extLst>
              <a:ext uri="{FF2B5EF4-FFF2-40B4-BE49-F238E27FC236}">
                <a16:creationId xmlns:a16="http://schemas.microsoft.com/office/drawing/2014/main" id="{734DE1A8-76EC-5D76-7C75-A3365DE85879}"/>
              </a:ext>
            </a:extLst>
          </p:cNvPr>
          <p:cNvSpPr txBox="1"/>
          <p:nvPr/>
        </p:nvSpPr>
        <p:spPr>
          <a:xfrm>
            <a:off x="5536422" y="3335677"/>
            <a:ext cx="2668214" cy="307777"/>
          </a:xfrm>
          <a:prstGeom prst="rect">
            <a:avLst/>
          </a:prstGeom>
        </p:spPr>
        <p:txBody>
          <a:bodyPr lIns="0" tIns="0" rIns="0" bIns="0" rtlCol="0" anchor="t">
            <a:spAutoFit/>
          </a:bodyPr>
          <a:lstStyle/>
          <a:p>
            <a:pPr>
              <a:lnSpc>
                <a:spcPts val="2400"/>
              </a:lnSpc>
            </a:pPr>
            <a:r>
              <a:rPr lang="en-US" sz="2000" dirty="0">
                <a:solidFill>
                  <a:srgbClr val="000000"/>
                </a:solidFill>
                <a:latin typeface="Futura Light"/>
                <a:hlinkClick r:id="rId17" action="ppaction://hlinksldjump"/>
              </a:rPr>
              <a:t>Activities</a:t>
            </a:r>
            <a:endParaRPr lang="en-US" sz="2000" dirty="0">
              <a:solidFill>
                <a:srgbClr val="000000"/>
              </a:solidFill>
              <a:latin typeface="Futura Light"/>
            </a:endParaRPr>
          </a:p>
        </p:txBody>
      </p:sp>
      <p:sp>
        <p:nvSpPr>
          <p:cNvPr id="59" name="TextBox 18">
            <a:extLst>
              <a:ext uri="{FF2B5EF4-FFF2-40B4-BE49-F238E27FC236}">
                <a16:creationId xmlns:a16="http://schemas.microsoft.com/office/drawing/2014/main" id="{520864D7-E9D7-88C2-FD5A-548E4896D274}"/>
              </a:ext>
            </a:extLst>
          </p:cNvPr>
          <p:cNvSpPr txBox="1"/>
          <p:nvPr/>
        </p:nvSpPr>
        <p:spPr>
          <a:xfrm>
            <a:off x="8536740" y="3064056"/>
            <a:ext cx="322432" cy="551433"/>
          </a:xfrm>
          <a:prstGeom prst="rect">
            <a:avLst/>
          </a:prstGeom>
        </p:spPr>
        <p:txBody>
          <a:bodyPr lIns="0" tIns="0" rIns="0" bIns="0" rtlCol="0" anchor="t">
            <a:spAutoFit/>
          </a:bodyPr>
          <a:lstStyle/>
          <a:p>
            <a:pPr>
              <a:lnSpc>
                <a:spcPts val="4320"/>
              </a:lnSpc>
            </a:pPr>
            <a:r>
              <a:rPr lang="en-US" sz="3600" u="sng" dirty="0">
                <a:solidFill>
                  <a:schemeClr val="accent6">
                    <a:lumMod val="50000"/>
                  </a:schemeClr>
                </a:solidFill>
                <a:latin typeface="Futura Bold"/>
              </a:rPr>
              <a:t>4</a:t>
            </a:r>
          </a:p>
        </p:txBody>
      </p:sp>
      <p:sp>
        <p:nvSpPr>
          <p:cNvPr id="60" name="TextBox 19">
            <a:extLst>
              <a:ext uri="{FF2B5EF4-FFF2-40B4-BE49-F238E27FC236}">
                <a16:creationId xmlns:a16="http://schemas.microsoft.com/office/drawing/2014/main" id="{6CC7A914-2212-B1F5-7211-829CBCC1BD06}"/>
              </a:ext>
            </a:extLst>
          </p:cNvPr>
          <p:cNvSpPr txBox="1"/>
          <p:nvPr/>
        </p:nvSpPr>
        <p:spPr>
          <a:xfrm>
            <a:off x="9086649" y="3335677"/>
            <a:ext cx="2187365" cy="307777"/>
          </a:xfrm>
          <a:prstGeom prst="rect">
            <a:avLst/>
          </a:prstGeom>
        </p:spPr>
        <p:txBody>
          <a:bodyPr wrap="square" lIns="0" tIns="0" rIns="0" bIns="0" rtlCol="0" anchor="t">
            <a:spAutoFit/>
          </a:bodyPr>
          <a:lstStyle/>
          <a:p>
            <a:pPr>
              <a:lnSpc>
                <a:spcPts val="2400"/>
              </a:lnSpc>
            </a:pPr>
            <a:r>
              <a:rPr lang="en-US" sz="2000" dirty="0">
                <a:solidFill>
                  <a:srgbClr val="000000"/>
                </a:solidFill>
                <a:latin typeface="Futura Light"/>
                <a:hlinkClick r:id="rId18" action="ppaction://hlinksldjump"/>
              </a:rPr>
              <a:t>Culture shows</a:t>
            </a:r>
            <a:endParaRPr lang="en-US" sz="2000" dirty="0">
              <a:solidFill>
                <a:srgbClr val="000000"/>
              </a:solidFill>
              <a:latin typeface="Futura Light"/>
            </a:endParaRPr>
          </a:p>
        </p:txBody>
      </p:sp>
      <p:sp>
        <p:nvSpPr>
          <p:cNvPr id="61" name="TextBox 20">
            <a:extLst>
              <a:ext uri="{FF2B5EF4-FFF2-40B4-BE49-F238E27FC236}">
                <a16:creationId xmlns:a16="http://schemas.microsoft.com/office/drawing/2014/main" id="{0C3B30B4-1580-F2C1-F711-70AC0023DED8}"/>
              </a:ext>
            </a:extLst>
          </p:cNvPr>
          <p:cNvSpPr txBox="1"/>
          <p:nvPr/>
        </p:nvSpPr>
        <p:spPr>
          <a:xfrm>
            <a:off x="4986513" y="4110536"/>
            <a:ext cx="322432" cy="551433"/>
          </a:xfrm>
          <a:prstGeom prst="rect">
            <a:avLst/>
          </a:prstGeom>
        </p:spPr>
        <p:txBody>
          <a:bodyPr lIns="0" tIns="0" rIns="0" bIns="0" rtlCol="0" anchor="t">
            <a:spAutoFit/>
          </a:bodyPr>
          <a:lstStyle/>
          <a:p>
            <a:pPr>
              <a:lnSpc>
                <a:spcPts val="4320"/>
              </a:lnSpc>
            </a:pPr>
            <a:r>
              <a:rPr lang="en-US" sz="3600" u="sng" dirty="0">
                <a:solidFill>
                  <a:schemeClr val="accent6">
                    <a:lumMod val="50000"/>
                  </a:schemeClr>
                </a:solidFill>
                <a:latin typeface="Futura Bold"/>
              </a:rPr>
              <a:t>5</a:t>
            </a:r>
          </a:p>
        </p:txBody>
      </p:sp>
      <p:sp>
        <p:nvSpPr>
          <p:cNvPr id="62" name="TextBox 21">
            <a:extLst>
              <a:ext uri="{FF2B5EF4-FFF2-40B4-BE49-F238E27FC236}">
                <a16:creationId xmlns:a16="http://schemas.microsoft.com/office/drawing/2014/main" id="{4899E6FF-75E3-7787-86FA-B055AD0CE28E}"/>
              </a:ext>
            </a:extLst>
          </p:cNvPr>
          <p:cNvSpPr txBox="1"/>
          <p:nvPr/>
        </p:nvSpPr>
        <p:spPr>
          <a:xfrm>
            <a:off x="5536422" y="4382157"/>
            <a:ext cx="2668214" cy="307777"/>
          </a:xfrm>
          <a:prstGeom prst="rect">
            <a:avLst/>
          </a:prstGeom>
        </p:spPr>
        <p:txBody>
          <a:bodyPr lIns="0" tIns="0" rIns="0" bIns="0" rtlCol="0" anchor="t">
            <a:spAutoFit/>
          </a:bodyPr>
          <a:lstStyle/>
          <a:p>
            <a:pPr>
              <a:lnSpc>
                <a:spcPts val="2400"/>
              </a:lnSpc>
            </a:pPr>
            <a:r>
              <a:rPr lang="en-US" sz="2000" dirty="0">
                <a:solidFill>
                  <a:srgbClr val="000000"/>
                </a:solidFill>
                <a:latin typeface="Futura Light"/>
                <a:hlinkClick r:id="rId19" action="ppaction://hlinksldjump"/>
              </a:rPr>
              <a:t>Dining experiences</a:t>
            </a:r>
            <a:endParaRPr lang="en-US" sz="2000" dirty="0">
              <a:solidFill>
                <a:srgbClr val="000000"/>
              </a:solidFill>
              <a:latin typeface="Futura Light"/>
            </a:endParaRPr>
          </a:p>
        </p:txBody>
      </p:sp>
      <p:sp>
        <p:nvSpPr>
          <p:cNvPr id="63" name="TextBox 22">
            <a:extLst>
              <a:ext uri="{FF2B5EF4-FFF2-40B4-BE49-F238E27FC236}">
                <a16:creationId xmlns:a16="http://schemas.microsoft.com/office/drawing/2014/main" id="{2C405784-8FB5-53DD-D42B-C816BEAF973A}"/>
              </a:ext>
            </a:extLst>
          </p:cNvPr>
          <p:cNvSpPr txBox="1"/>
          <p:nvPr/>
        </p:nvSpPr>
        <p:spPr>
          <a:xfrm>
            <a:off x="8536740" y="4110536"/>
            <a:ext cx="322432" cy="551433"/>
          </a:xfrm>
          <a:prstGeom prst="rect">
            <a:avLst/>
          </a:prstGeom>
        </p:spPr>
        <p:txBody>
          <a:bodyPr lIns="0" tIns="0" rIns="0" bIns="0" rtlCol="0" anchor="t">
            <a:spAutoFit/>
          </a:bodyPr>
          <a:lstStyle/>
          <a:p>
            <a:pPr>
              <a:lnSpc>
                <a:spcPts val="4320"/>
              </a:lnSpc>
            </a:pPr>
            <a:r>
              <a:rPr lang="en-US" sz="3600" u="sng" dirty="0">
                <a:solidFill>
                  <a:schemeClr val="accent6">
                    <a:lumMod val="50000"/>
                  </a:schemeClr>
                </a:solidFill>
                <a:latin typeface="Futura Bold"/>
              </a:rPr>
              <a:t>6</a:t>
            </a:r>
          </a:p>
        </p:txBody>
      </p:sp>
      <p:sp>
        <p:nvSpPr>
          <p:cNvPr id="64" name="TextBox 23">
            <a:extLst>
              <a:ext uri="{FF2B5EF4-FFF2-40B4-BE49-F238E27FC236}">
                <a16:creationId xmlns:a16="http://schemas.microsoft.com/office/drawing/2014/main" id="{518F638E-51D8-0CAE-05EC-FAF7BDFD042E}"/>
              </a:ext>
            </a:extLst>
          </p:cNvPr>
          <p:cNvSpPr txBox="1"/>
          <p:nvPr/>
        </p:nvSpPr>
        <p:spPr>
          <a:xfrm>
            <a:off x="9086649" y="4382157"/>
            <a:ext cx="2229293" cy="307777"/>
          </a:xfrm>
          <a:prstGeom prst="rect">
            <a:avLst/>
          </a:prstGeom>
        </p:spPr>
        <p:txBody>
          <a:bodyPr wrap="square" lIns="0" tIns="0" rIns="0" bIns="0" rtlCol="0" anchor="t">
            <a:spAutoFit/>
          </a:bodyPr>
          <a:lstStyle/>
          <a:p>
            <a:pPr>
              <a:lnSpc>
                <a:spcPts val="2400"/>
              </a:lnSpc>
            </a:pPr>
            <a:r>
              <a:rPr lang="en-US" sz="2000" dirty="0">
                <a:solidFill>
                  <a:srgbClr val="000000"/>
                </a:solidFill>
                <a:latin typeface="Futura Light"/>
                <a:hlinkClick r:id="rId20" action="ppaction://hlinksldjump"/>
              </a:rPr>
              <a:t>Accommodation</a:t>
            </a:r>
            <a:endParaRPr lang="en-US" sz="2000" dirty="0">
              <a:solidFill>
                <a:srgbClr val="000000"/>
              </a:solidFill>
              <a:latin typeface="Futura Light"/>
            </a:endParaRPr>
          </a:p>
        </p:txBody>
      </p:sp>
      <p:sp>
        <p:nvSpPr>
          <p:cNvPr id="65" name="TextBox 24">
            <a:extLst>
              <a:ext uri="{FF2B5EF4-FFF2-40B4-BE49-F238E27FC236}">
                <a16:creationId xmlns:a16="http://schemas.microsoft.com/office/drawing/2014/main" id="{80112AA6-68A9-5C5E-A048-4F48355DB593}"/>
              </a:ext>
            </a:extLst>
          </p:cNvPr>
          <p:cNvSpPr txBox="1"/>
          <p:nvPr/>
        </p:nvSpPr>
        <p:spPr>
          <a:xfrm>
            <a:off x="4986513" y="5157016"/>
            <a:ext cx="322432" cy="551433"/>
          </a:xfrm>
          <a:prstGeom prst="rect">
            <a:avLst/>
          </a:prstGeom>
        </p:spPr>
        <p:txBody>
          <a:bodyPr lIns="0" tIns="0" rIns="0" bIns="0" rtlCol="0" anchor="t">
            <a:spAutoFit/>
          </a:bodyPr>
          <a:lstStyle/>
          <a:p>
            <a:pPr>
              <a:lnSpc>
                <a:spcPts val="4320"/>
              </a:lnSpc>
            </a:pPr>
            <a:r>
              <a:rPr lang="en-US" sz="3600" u="sng" dirty="0">
                <a:solidFill>
                  <a:schemeClr val="accent6">
                    <a:lumMod val="50000"/>
                  </a:schemeClr>
                </a:solidFill>
                <a:latin typeface="Futura Bold"/>
              </a:rPr>
              <a:t>7</a:t>
            </a:r>
          </a:p>
        </p:txBody>
      </p:sp>
      <p:sp>
        <p:nvSpPr>
          <p:cNvPr id="66" name="TextBox 25">
            <a:extLst>
              <a:ext uri="{FF2B5EF4-FFF2-40B4-BE49-F238E27FC236}">
                <a16:creationId xmlns:a16="http://schemas.microsoft.com/office/drawing/2014/main" id="{604AD668-42C7-3AD5-75D6-E89060581DBC}"/>
              </a:ext>
            </a:extLst>
          </p:cNvPr>
          <p:cNvSpPr txBox="1"/>
          <p:nvPr/>
        </p:nvSpPr>
        <p:spPr>
          <a:xfrm>
            <a:off x="5536422" y="5428637"/>
            <a:ext cx="2668214" cy="307777"/>
          </a:xfrm>
          <a:prstGeom prst="rect">
            <a:avLst/>
          </a:prstGeom>
        </p:spPr>
        <p:txBody>
          <a:bodyPr lIns="0" tIns="0" rIns="0" bIns="0" rtlCol="0" anchor="t">
            <a:spAutoFit/>
          </a:bodyPr>
          <a:lstStyle/>
          <a:p>
            <a:pPr>
              <a:lnSpc>
                <a:spcPts val="2400"/>
              </a:lnSpc>
            </a:pPr>
            <a:r>
              <a:rPr lang="en-US" sz="2000" dirty="0">
                <a:solidFill>
                  <a:srgbClr val="000000"/>
                </a:solidFill>
                <a:latin typeface="Futura Light"/>
                <a:hlinkClick r:id="rId21" action="ppaction://hlinksldjump"/>
              </a:rPr>
              <a:t>Tour sample</a:t>
            </a:r>
            <a:endParaRPr lang="en-US" sz="2000" dirty="0">
              <a:solidFill>
                <a:srgbClr val="000000"/>
              </a:solidFill>
              <a:latin typeface="Futura Light"/>
            </a:endParaRPr>
          </a:p>
        </p:txBody>
      </p:sp>
      <p:sp>
        <p:nvSpPr>
          <p:cNvPr id="67" name="TextBox 26">
            <a:extLst>
              <a:ext uri="{FF2B5EF4-FFF2-40B4-BE49-F238E27FC236}">
                <a16:creationId xmlns:a16="http://schemas.microsoft.com/office/drawing/2014/main" id="{F0BC3929-CB7E-D666-9580-BB706910AD36}"/>
              </a:ext>
            </a:extLst>
          </p:cNvPr>
          <p:cNvSpPr txBox="1"/>
          <p:nvPr/>
        </p:nvSpPr>
        <p:spPr>
          <a:xfrm>
            <a:off x="8536740" y="5157016"/>
            <a:ext cx="322432" cy="551433"/>
          </a:xfrm>
          <a:prstGeom prst="rect">
            <a:avLst/>
          </a:prstGeom>
        </p:spPr>
        <p:txBody>
          <a:bodyPr lIns="0" tIns="0" rIns="0" bIns="0" rtlCol="0" anchor="t">
            <a:spAutoFit/>
          </a:bodyPr>
          <a:lstStyle/>
          <a:p>
            <a:pPr>
              <a:lnSpc>
                <a:spcPts val="4320"/>
              </a:lnSpc>
            </a:pPr>
            <a:r>
              <a:rPr lang="en-US" sz="3600" u="sng" dirty="0">
                <a:solidFill>
                  <a:schemeClr val="accent6">
                    <a:lumMod val="50000"/>
                  </a:schemeClr>
                </a:solidFill>
                <a:latin typeface="Futura Bold"/>
              </a:rPr>
              <a:t>8</a:t>
            </a:r>
          </a:p>
        </p:txBody>
      </p:sp>
      <p:sp>
        <p:nvSpPr>
          <p:cNvPr id="68" name="TextBox 27">
            <a:extLst>
              <a:ext uri="{FF2B5EF4-FFF2-40B4-BE49-F238E27FC236}">
                <a16:creationId xmlns:a16="http://schemas.microsoft.com/office/drawing/2014/main" id="{6411C5B0-0F37-E08E-7BE4-DEBFA0C87578}"/>
              </a:ext>
            </a:extLst>
          </p:cNvPr>
          <p:cNvSpPr txBox="1"/>
          <p:nvPr/>
        </p:nvSpPr>
        <p:spPr>
          <a:xfrm>
            <a:off x="9086649" y="5428637"/>
            <a:ext cx="2419550" cy="307777"/>
          </a:xfrm>
          <a:prstGeom prst="rect">
            <a:avLst/>
          </a:prstGeom>
        </p:spPr>
        <p:txBody>
          <a:bodyPr lIns="0" tIns="0" rIns="0" bIns="0" rtlCol="0" anchor="t">
            <a:spAutoFit/>
          </a:bodyPr>
          <a:lstStyle/>
          <a:p>
            <a:pPr>
              <a:lnSpc>
                <a:spcPts val="2400"/>
              </a:lnSpc>
            </a:pPr>
            <a:r>
              <a:rPr lang="en-US" sz="2000" dirty="0">
                <a:solidFill>
                  <a:srgbClr val="000000"/>
                </a:solidFill>
                <a:latin typeface="Futura Light"/>
                <a:hlinkClick r:id="rId22" action="ppaction://hlinksldjump"/>
              </a:rPr>
              <a:t>Travel service</a:t>
            </a:r>
            <a:endParaRPr lang="en-US" sz="2000" dirty="0">
              <a:solidFill>
                <a:srgbClr val="000000"/>
              </a:solidFill>
              <a:latin typeface="Futura Light"/>
            </a:endParaRPr>
          </a:p>
        </p:txBody>
      </p:sp>
      <p:pic>
        <p:nvPicPr>
          <p:cNvPr id="19" name="object 10">
            <a:extLst>
              <a:ext uri="{FF2B5EF4-FFF2-40B4-BE49-F238E27FC236}">
                <a16:creationId xmlns:a16="http://schemas.microsoft.com/office/drawing/2014/main" id="{6BDA9AE2-9C18-8848-909E-06461E831527}"/>
              </a:ext>
            </a:extLst>
          </p:cNvPr>
          <p:cNvPicPr>
            <a:picLocks/>
          </p:cNvPicPr>
          <p:nvPr/>
        </p:nvPicPr>
        <p:blipFill>
          <a:blip r:embed="rId23" cstate="print">
            <a:extLst>
              <a:ext uri="{BEBA8EAE-BF5A-486C-A8C5-ECC9F3942E4B}">
                <a14:imgProps xmlns:a14="http://schemas.microsoft.com/office/drawing/2010/main">
                  <a14:imgLayer r:embed="rId24">
                    <a14:imgEffect>
                      <a14:colorTemperature colorTemp="11200"/>
                    </a14:imgEffect>
                    <a14:imgEffect>
                      <a14:brightnessContrast bright="20000" contrast="-20000"/>
                    </a14:imgEffect>
                  </a14:imgLayer>
                </a14:imgProps>
              </a:ext>
            </a:extLst>
          </a:blip>
          <a:stretch>
            <a:fillRect/>
          </a:stretch>
        </p:blipFill>
        <p:spPr>
          <a:xfrm>
            <a:off x="634889" y="1520923"/>
            <a:ext cx="3494974" cy="5315670"/>
          </a:xfrm>
          <a:prstGeom prst="rect">
            <a:avLst/>
          </a:prstGeom>
        </p:spPr>
      </p:pic>
    </p:spTree>
    <p:extLst>
      <p:ext uri="{BB962C8B-B14F-4D97-AF65-F5344CB8AC3E}">
        <p14:creationId xmlns:p14="http://schemas.microsoft.com/office/powerpoint/2010/main" val="2963622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4" name="Picture 2" descr="Vì sao Huế được gọi là thành phố du lịch? Khám phá câu trả lời từ Khát Vọng  Việt - Báo Thừa Thiên Huế Online">
            <a:extLst>
              <a:ext uri="{FF2B5EF4-FFF2-40B4-BE49-F238E27FC236}">
                <a16:creationId xmlns:a16="http://schemas.microsoft.com/office/drawing/2014/main" id="{F3007BA6-3F91-46D8-8FD0-0FD139D21E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5016" y="236154"/>
            <a:ext cx="5949192" cy="3956360"/>
          </a:xfrm>
          <a:prstGeom prst="rect">
            <a:avLst/>
          </a:prstGeom>
          <a:noFill/>
          <a:extLst>
            <a:ext uri="{909E8E84-426E-40DD-AFC4-6F175D3DCCD1}">
              <a14:hiddenFill xmlns:a14="http://schemas.microsoft.com/office/drawing/2010/main">
                <a:solidFill>
                  <a:srgbClr val="FFFFFF"/>
                </a:solidFill>
              </a14:hiddenFill>
            </a:ext>
          </a:extLst>
        </p:spPr>
      </p:pic>
      <p:pic>
        <p:nvPicPr>
          <p:cNvPr id="9" name="object 10">
            <a:extLst>
              <a:ext uri="{FF2B5EF4-FFF2-40B4-BE49-F238E27FC236}">
                <a16:creationId xmlns:a16="http://schemas.microsoft.com/office/drawing/2014/main" id="{6DC546EB-04F3-4D0B-8102-204199B1D3F7}"/>
              </a:ext>
            </a:extLst>
          </p:cNvPr>
          <p:cNvPicPr>
            <a:picLocks noGrp="1"/>
          </p:cNvPicPr>
          <p:nvPr>
            <p:ph sz="quarter" idx="14"/>
          </p:nvPr>
        </p:nvPicPr>
        <p:blipFill>
          <a:blip r:embed="rId3" cstate="print">
            <a:extLst>
              <a:ext uri="{BEBA8EAE-BF5A-486C-A8C5-ECC9F3942E4B}">
                <a14:imgProps xmlns:a14="http://schemas.microsoft.com/office/drawing/2010/main">
                  <a14:imgLayer r:embed="rId4">
                    <a14:imgEffect>
                      <a14:brightnessContrast contrast="21000"/>
                    </a14:imgEffect>
                  </a14:imgLayer>
                </a14:imgProps>
              </a:ext>
            </a:extLst>
          </a:blip>
          <a:stretch>
            <a:fillRect/>
          </a:stretch>
        </p:blipFill>
        <p:spPr>
          <a:xfrm>
            <a:off x="8755626" y="1031205"/>
            <a:ext cx="3436374" cy="5380107"/>
          </a:xfrm>
          <a:prstGeom prst="rect">
            <a:avLst/>
          </a:prstGeom>
        </p:spPr>
      </p:pic>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27" name="TextBox 26">
            <a:extLst>
              <a:ext uri="{FF2B5EF4-FFF2-40B4-BE49-F238E27FC236}">
                <a16:creationId xmlns:a16="http://schemas.microsoft.com/office/drawing/2014/main" id="{60C4211C-A622-4D63-91D6-394AA7C6CC0A}"/>
              </a:ext>
            </a:extLst>
          </p:cNvPr>
          <p:cNvSpPr txBox="1"/>
          <p:nvPr/>
        </p:nvSpPr>
        <p:spPr>
          <a:xfrm>
            <a:off x="195071" y="1345901"/>
            <a:ext cx="3329945" cy="2846613"/>
          </a:xfrm>
          <a:prstGeom prst="rect">
            <a:avLst/>
          </a:prstGeom>
          <a:noFill/>
        </p:spPr>
        <p:txBody>
          <a:bodyPr wrap="square">
            <a:spAutoFit/>
          </a:bodyPr>
          <a:lstStyle/>
          <a:p>
            <a:pPr marL="422275" indent="-285750">
              <a:lnSpc>
                <a:spcPct val="150000"/>
              </a:lnSpc>
              <a:spcBef>
                <a:spcPts val="244"/>
              </a:spcBef>
              <a:buFont typeface="Arial" panose="020B0604020202020204" pitchFamily="34" charset="0"/>
              <a:buChar char="•"/>
            </a:pPr>
            <a:r>
              <a:rPr lang="en-US" sz="1500" spc="-10" dirty="0">
                <a:solidFill>
                  <a:schemeClr val="accent6">
                    <a:lumMod val="50000"/>
                  </a:schemeClr>
                </a:solidFill>
                <a:latin typeface="Montserrat" panose="00000500000000000000" pitchFamily="50" charset="0"/>
                <a:cs typeface="Calibri"/>
              </a:rPr>
              <a:t>Featured</a:t>
            </a:r>
            <a:r>
              <a:rPr lang="en-US" sz="1500" spc="-35" dirty="0">
                <a:solidFill>
                  <a:schemeClr val="accent6">
                    <a:lumMod val="50000"/>
                  </a:schemeClr>
                </a:solidFill>
                <a:latin typeface="Montserrat" panose="00000500000000000000" pitchFamily="50" charset="0"/>
                <a:cs typeface="Calibri"/>
              </a:rPr>
              <a:t> </a:t>
            </a:r>
            <a:r>
              <a:rPr lang="en-US" sz="1500" dirty="0">
                <a:solidFill>
                  <a:schemeClr val="accent6">
                    <a:lumMod val="50000"/>
                  </a:schemeClr>
                </a:solidFill>
                <a:latin typeface="Montserrat" panose="00000500000000000000" pitchFamily="50" charset="0"/>
                <a:cs typeface="Calibri"/>
              </a:rPr>
              <a:t>by</a:t>
            </a:r>
            <a:r>
              <a:rPr lang="en-US" sz="1500" spc="-40" dirty="0">
                <a:solidFill>
                  <a:schemeClr val="accent6">
                    <a:lumMod val="50000"/>
                  </a:schemeClr>
                </a:solidFill>
                <a:latin typeface="Montserrat" panose="00000500000000000000" pitchFamily="50" charset="0"/>
                <a:cs typeface="Calibri"/>
              </a:rPr>
              <a:t> </a:t>
            </a:r>
            <a:r>
              <a:rPr lang="en-US" sz="1500" dirty="0">
                <a:solidFill>
                  <a:schemeClr val="accent6">
                    <a:lumMod val="50000"/>
                  </a:schemeClr>
                </a:solidFill>
                <a:latin typeface="Montserrat" panose="00000500000000000000" pitchFamily="50" charset="0"/>
                <a:cs typeface="Calibri"/>
              </a:rPr>
              <a:t>imperial</a:t>
            </a:r>
            <a:r>
              <a:rPr lang="en-US" sz="1500" spc="-30" dirty="0">
                <a:solidFill>
                  <a:schemeClr val="accent6">
                    <a:lumMod val="50000"/>
                  </a:schemeClr>
                </a:solidFill>
                <a:latin typeface="Montserrat" panose="00000500000000000000" pitchFamily="50" charset="0"/>
                <a:cs typeface="Calibri"/>
              </a:rPr>
              <a:t> </a:t>
            </a:r>
            <a:r>
              <a:rPr lang="en-US" sz="1500" spc="-5" dirty="0">
                <a:solidFill>
                  <a:schemeClr val="accent6">
                    <a:lumMod val="50000"/>
                  </a:schemeClr>
                </a:solidFill>
                <a:latin typeface="Montserrat" panose="00000500000000000000" pitchFamily="50" charset="0"/>
                <a:cs typeface="Calibri"/>
              </a:rPr>
              <a:t>legacies,</a:t>
            </a:r>
            <a:r>
              <a:rPr lang="en-US" sz="1500" spc="-35" dirty="0">
                <a:solidFill>
                  <a:schemeClr val="accent6">
                    <a:lumMod val="50000"/>
                  </a:schemeClr>
                </a:solidFill>
                <a:latin typeface="Montserrat" panose="00000500000000000000" pitchFamily="50" charset="0"/>
                <a:cs typeface="Calibri"/>
              </a:rPr>
              <a:t> </a:t>
            </a:r>
            <a:r>
              <a:rPr lang="en-US" sz="1500" spc="-5" dirty="0">
                <a:solidFill>
                  <a:schemeClr val="accent6">
                    <a:lumMod val="50000"/>
                  </a:schemeClr>
                </a:solidFill>
                <a:latin typeface="Montserrat" panose="00000500000000000000" pitchFamily="50" charset="0"/>
                <a:cs typeface="Calibri"/>
              </a:rPr>
              <a:t>peaceful</a:t>
            </a:r>
            <a:r>
              <a:rPr lang="en-US" sz="1500" spc="-30" dirty="0">
                <a:solidFill>
                  <a:schemeClr val="accent6">
                    <a:lumMod val="50000"/>
                  </a:schemeClr>
                </a:solidFill>
                <a:latin typeface="Montserrat" panose="00000500000000000000" pitchFamily="50" charset="0"/>
                <a:cs typeface="Calibri"/>
              </a:rPr>
              <a:t> </a:t>
            </a:r>
            <a:r>
              <a:rPr lang="en-US" sz="1500" spc="-5" dirty="0">
                <a:solidFill>
                  <a:schemeClr val="accent6">
                    <a:lumMod val="50000"/>
                  </a:schemeClr>
                </a:solidFill>
                <a:latin typeface="Montserrat" panose="00000500000000000000" pitchFamily="50" charset="0"/>
                <a:cs typeface="Calibri"/>
              </a:rPr>
              <a:t>ambience</a:t>
            </a:r>
            <a:r>
              <a:rPr lang="en-US" sz="1500" spc="-35" dirty="0">
                <a:solidFill>
                  <a:schemeClr val="accent6">
                    <a:lumMod val="50000"/>
                  </a:schemeClr>
                </a:solidFill>
                <a:latin typeface="Montserrat" panose="00000500000000000000" pitchFamily="50" charset="0"/>
                <a:cs typeface="Calibri"/>
              </a:rPr>
              <a:t> and </a:t>
            </a:r>
            <a:r>
              <a:rPr lang="en-US" sz="1500" dirty="0">
                <a:solidFill>
                  <a:schemeClr val="accent6">
                    <a:lumMod val="50000"/>
                  </a:schemeClr>
                </a:solidFill>
                <a:latin typeface="Montserrat" panose="00000500000000000000" pitchFamily="50" charset="0"/>
                <a:cs typeface="Calibri"/>
              </a:rPr>
              <a:t>art</a:t>
            </a:r>
            <a:r>
              <a:rPr lang="en-US" sz="1500" spc="-30" dirty="0">
                <a:solidFill>
                  <a:schemeClr val="accent6">
                    <a:lumMod val="50000"/>
                  </a:schemeClr>
                </a:solidFill>
                <a:latin typeface="Montserrat" panose="00000500000000000000" pitchFamily="50" charset="0"/>
                <a:cs typeface="Calibri"/>
              </a:rPr>
              <a:t> </a:t>
            </a:r>
            <a:r>
              <a:rPr lang="en-US" sz="1500" spc="-5" dirty="0">
                <a:solidFill>
                  <a:schemeClr val="accent6">
                    <a:lumMod val="50000"/>
                  </a:schemeClr>
                </a:solidFill>
                <a:latin typeface="Montserrat" panose="00000500000000000000" pitchFamily="50" charset="0"/>
                <a:cs typeface="Calibri"/>
              </a:rPr>
              <a:t>deco </a:t>
            </a:r>
            <a:r>
              <a:rPr lang="en-US" sz="1500" dirty="0">
                <a:solidFill>
                  <a:schemeClr val="accent6">
                    <a:lumMod val="50000"/>
                  </a:schemeClr>
                </a:solidFill>
                <a:latin typeface="Montserrat" panose="00000500000000000000" pitchFamily="50" charset="0"/>
                <a:cs typeface="Calibri"/>
              </a:rPr>
              <a:t>mansions</a:t>
            </a:r>
          </a:p>
          <a:p>
            <a:pPr marL="422275" indent="-285750">
              <a:lnSpc>
                <a:spcPct val="150000"/>
              </a:lnSpc>
              <a:spcBef>
                <a:spcPts val="244"/>
              </a:spcBef>
              <a:buFont typeface="Arial" panose="020B0604020202020204" pitchFamily="34" charset="0"/>
              <a:buChar char="•"/>
            </a:pPr>
            <a:r>
              <a:rPr lang="en-US" sz="1500" dirty="0">
                <a:solidFill>
                  <a:schemeClr val="accent6">
                    <a:lumMod val="50000"/>
                  </a:schemeClr>
                </a:solidFill>
                <a:latin typeface="Montserrat" panose="00000500000000000000" pitchFamily="50" charset="0"/>
                <a:cs typeface="Calibri"/>
              </a:rPr>
              <a:t>UNESCO list: The Royal Citadel complex (UNESCO heritage) and Hue Royal Court music (UNESCO intangible heritage) </a:t>
            </a:r>
          </a:p>
        </p:txBody>
      </p:sp>
      <p:cxnSp>
        <p:nvCxnSpPr>
          <p:cNvPr id="4" name="Straight Arrow Connector 3"/>
          <p:cNvCxnSpPr/>
          <p:nvPr/>
        </p:nvCxnSpPr>
        <p:spPr>
          <a:xfrm flipH="1">
            <a:off x="9521710" y="3566839"/>
            <a:ext cx="1427584"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11">
            <a:extLst>
              <a:ext uri="{FF2B5EF4-FFF2-40B4-BE49-F238E27FC236}">
                <a16:creationId xmlns:a16="http://schemas.microsoft.com/office/drawing/2014/main" id="{0F59715D-0BD0-4561-4CE7-5CAD774EEAF8}"/>
              </a:ext>
            </a:extLst>
          </p:cNvPr>
          <p:cNvSpPr txBox="1"/>
          <p:nvPr/>
        </p:nvSpPr>
        <p:spPr>
          <a:xfrm>
            <a:off x="406942" y="563735"/>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Hue</a:t>
            </a:r>
          </a:p>
        </p:txBody>
      </p:sp>
      <p:pic>
        <p:nvPicPr>
          <p:cNvPr id="11" name="Picture 10">
            <a:extLst>
              <a:ext uri="{FF2B5EF4-FFF2-40B4-BE49-F238E27FC236}">
                <a16:creationId xmlns:a16="http://schemas.microsoft.com/office/drawing/2014/main" id="{C13C5CD0-E862-27F3-512E-60D1041A64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569" y="4253412"/>
            <a:ext cx="3329945" cy="2263727"/>
          </a:xfrm>
          <a:prstGeom prst="rect">
            <a:avLst/>
          </a:prstGeom>
        </p:spPr>
      </p:pic>
      <p:pic>
        <p:nvPicPr>
          <p:cNvPr id="13" name="Picture 12">
            <a:extLst>
              <a:ext uri="{FF2B5EF4-FFF2-40B4-BE49-F238E27FC236}">
                <a16:creationId xmlns:a16="http://schemas.microsoft.com/office/drawing/2014/main" id="{8295D610-2054-4FE5-FD89-216AA255A1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25016" y="4253412"/>
            <a:ext cx="2885115" cy="2263727"/>
          </a:xfrm>
          <a:prstGeom prst="rect">
            <a:avLst/>
          </a:prstGeom>
        </p:spPr>
      </p:pic>
      <p:pic>
        <p:nvPicPr>
          <p:cNvPr id="17" name="Picture 16">
            <a:extLst>
              <a:ext uri="{FF2B5EF4-FFF2-40B4-BE49-F238E27FC236}">
                <a16:creationId xmlns:a16="http://schemas.microsoft.com/office/drawing/2014/main" id="{18B2A6B6-4EEC-5EF0-7C81-E1F0D45C930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57633" y="4253413"/>
            <a:ext cx="3018304" cy="2263728"/>
          </a:xfrm>
          <a:prstGeom prst="rect">
            <a:avLst/>
          </a:prstGeom>
        </p:spPr>
      </p:pic>
      <p:sp>
        <p:nvSpPr>
          <p:cNvPr id="18" name="Left Arrow 10">
            <a:hlinkClick r:id="rId8" action="ppaction://hlinkpres?slideindex=1&amp;slidetitle=Why?"/>
            <a:extLst>
              <a:ext uri="{FF2B5EF4-FFF2-40B4-BE49-F238E27FC236}">
                <a16:creationId xmlns:a16="http://schemas.microsoft.com/office/drawing/2014/main" id="{6CB0D9E7-0CBB-C7A9-FFC9-8C30B5BFD127}"/>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9"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842531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object 10">
            <a:extLst>
              <a:ext uri="{FF2B5EF4-FFF2-40B4-BE49-F238E27FC236}">
                <a16:creationId xmlns:a16="http://schemas.microsoft.com/office/drawing/2014/main" id="{44253163-D1A9-4A49-B9DA-BCA841947AD1}"/>
              </a:ext>
            </a:extLst>
          </p:cNvPr>
          <p:cNvPicPr>
            <a:picLocks noGrp="1"/>
          </p:cNvPicPr>
          <p:nvPr>
            <p:ph sz="quarter" idx="14"/>
          </p:nvPr>
        </p:nvPicPr>
        <p:blipFill>
          <a:blip r:embed="rId2" cstate="print">
            <a:extLst>
              <a:ext uri="{BEBA8EAE-BF5A-486C-A8C5-ECC9F3942E4B}">
                <a14:imgProps xmlns:a14="http://schemas.microsoft.com/office/drawing/2010/main">
                  <a14:imgLayer r:embed="rId3">
                    <a14:imgEffect>
                      <a14:brightnessContrast contrast="21000"/>
                    </a14:imgEffect>
                  </a14:imgLayer>
                </a14:imgProps>
              </a:ext>
            </a:extLst>
          </a:blip>
          <a:stretch>
            <a:fillRect/>
          </a:stretch>
        </p:blipFill>
        <p:spPr>
          <a:xfrm>
            <a:off x="9424247" y="1307710"/>
            <a:ext cx="2767753" cy="4618590"/>
          </a:xfrm>
          <a:prstGeom prst="rect">
            <a:avLst/>
          </a:prstGeom>
        </p:spPr>
      </p:pic>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 name="TextBox 9">
            <a:extLst>
              <a:ext uri="{FF2B5EF4-FFF2-40B4-BE49-F238E27FC236}">
                <a16:creationId xmlns:a16="http://schemas.microsoft.com/office/drawing/2014/main" id="{E0758386-AFA3-45C6-AB5B-6AF58EC753B7}"/>
              </a:ext>
            </a:extLst>
          </p:cNvPr>
          <p:cNvSpPr txBox="1"/>
          <p:nvPr/>
        </p:nvSpPr>
        <p:spPr>
          <a:xfrm>
            <a:off x="440486" y="2250921"/>
            <a:ext cx="5655514" cy="412934"/>
          </a:xfrm>
          <a:prstGeom prst="rect">
            <a:avLst/>
          </a:prstGeom>
          <a:noFill/>
        </p:spPr>
        <p:txBody>
          <a:bodyPr wrap="square">
            <a:spAutoFit/>
          </a:bodyPr>
          <a:lstStyle/>
          <a:p>
            <a:pPr marL="50800" marR="2865120">
              <a:lnSpc>
                <a:spcPct val="125099"/>
              </a:lnSpc>
              <a:spcBef>
                <a:spcPts val="1030"/>
              </a:spcBef>
            </a:pPr>
            <a:endParaRPr lang="en-US" sz="1800">
              <a:solidFill>
                <a:schemeClr val="accent1"/>
              </a:solidFill>
              <a:latin typeface="Calibri"/>
              <a:cs typeface="Calibri"/>
            </a:endParaRPr>
          </a:p>
        </p:txBody>
      </p:sp>
      <p:sp>
        <p:nvSpPr>
          <p:cNvPr id="11" name="TextBox 10">
            <a:extLst>
              <a:ext uri="{FF2B5EF4-FFF2-40B4-BE49-F238E27FC236}">
                <a16:creationId xmlns:a16="http://schemas.microsoft.com/office/drawing/2014/main" id="{8E0F2C78-8E8E-491D-A4B4-C5DF8C4D3FA6}"/>
              </a:ext>
            </a:extLst>
          </p:cNvPr>
          <p:cNvSpPr txBox="1"/>
          <p:nvPr/>
        </p:nvSpPr>
        <p:spPr>
          <a:xfrm>
            <a:off x="436715" y="982716"/>
            <a:ext cx="4958070" cy="1916102"/>
          </a:xfrm>
          <a:prstGeom prst="rect">
            <a:avLst/>
          </a:prstGeom>
          <a:noFill/>
        </p:spPr>
        <p:txBody>
          <a:bodyPr wrap="square">
            <a:spAutoFit/>
          </a:bodyPr>
          <a:lstStyle/>
          <a:p>
            <a:pPr marL="298450" marR="5080" indent="-285750">
              <a:lnSpc>
                <a:spcPct val="133500"/>
              </a:lnSpc>
              <a:buFont typeface="Arial" panose="020B0604020202020204" pitchFamily="34" charset="0"/>
              <a:buChar char="•"/>
            </a:pPr>
            <a:r>
              <a:rPr lang="en-US" sz="1500" spc="-5" dirty="0">
                <a:solidFill>
                  <a:schemeClr val="accent6">
                    <a:lumMod val="50000"/>
                  </a:schemeClr>
                </a:solidFill>
                <a:latin typeface="Montserrat" panose="00000500000000000000" pitchFamily="50" charset="0"/>
                <a:cs typeface="Calibri"/>
              </a:rPr>
              <a:t>A playground for sun seekers. </a:t>
            </a:r>
          </a:p>
          <a:p>
            <a:pPr marL="298450" marR="5080" indent="-285750">
              <a:lnSpc>
                <a:spcPct val="133500"/>
              </a:lnSpc>
              <a:buFont typeface="Arial" panose="020B0604020202020204" pitchFamily="34" charset="0"/>
              <a:buChar char="•"/>
            </a:pPr>
            <a:r>
              <a:rPr lang="en-US" sz="1500" spc="-5" dirty="0">
                <a:solidFill>
                  <a:schemeClr val="accent6">
                    <a:lumMod val="50000"/>
                  </a:schemeClr>
                </a:solidFill>
                <a:latin typeface="Montserrat" panose="00000500000000000000" pitchFamily="50" charset="0"/>
                <a:cs typeface="Calibri"/>
              </a:rPr>
              <a:t>Days here are spent dining on delicious seafood, snorkeling around stunning islands, and partying on the sand after dark. </a:t>
            </a:r>
          </a:p>
          <a:p>
            <a:pPr marL="298450" marR="5080" indent="-285750">
              <a:lnSpc>
                <a:spcPct val="133500"/>
              </a:lnSpc>
              <a:buFont typeface="Arial" panose="020B0604020202020204" pitchFamily="34" charset="0"/>
              <a:buChar char="•"/>
            </a:pPr>
            <a:r>
              <a:rPr lang="en-US" sz="1500" spc="-5" dirty="0">
                <a:solidFill>
                  <a:schemeClr val="accent6">
                    <a:lumMod val="50000"/>
                  </a:schemeClr>
                </a:solidFill>
                <a:latin typeface="Montserrat" panose="00000500000000000000" pitchFamily="50" charset="0"/>
                <a:cs typeface="Calibri"/>
              </a:rPr>
              <a:t>Home to some of the country’s finest luxury resorts and thrilling watersports. </a:t>
            </a:r>
            <a:endParaRPr lang="en-US" sz="1500" dirty="0">
              <a:solidFill>
                <a:schemeClr val="accent6">
                  <a:lumMod val="50000"/>
                </a:schemeClr>
              </a:solidFill>
              <a:latin typeface="Montserrat" panose="00000500000000000000" pitchFamily="50" charset="0"/>
              <a:cs typeface="Calibri"/>
            </a:endParaRPr>
          </a:p>
        </p:txBody>
      </p:sp>
      <p:pic>
        <p:nvPicPr>
          <p:cNvPr id="4" name="Picture 3">
            <a:extLst>
              <a:ext uri="{FF2B5EF4-FFF2-40B4-BE49-F238E27FC236}">
                <a16:creationId xmlns:a16="http://schemas.microsoft.com/office/drawing/2014/main" id="{D7F7B439-F6B6-4CAD-BE5B-CC160DA54EB2}"/>
              </a:ext>
            </a:extLst>
          </p:cNvPr>
          <p:cNvPicPr>
            <a:picLocks noChangeAspect="1"/>
          </p:cNvPicPr>
          <p:nvPr/>
        </p:nvPicPr>
        <p:blipFill>
          <a:blip r:embed="rId4"/>
          <a:stretch>
            <a:fillRect/>
          </a:stretch>
        </p:blipFill>
        <p:spPr>
          <a:xfrm>
            <a:off x="5154613" y="2958460"/>
            <a:ext cx="4862393" cy="3241595"/>
          </a:xfrm>
          <a:prstGeom prst="rect">
            <a:avLst/>
          </a:prstGeom>
        </p:spPr>
      </p:pic>
      <p:pic>
        <p:nvPicPr>
          <p:cNvPr id="12" name="Picture 2" descr="Du lịch Nha Trang tháng mấy đẹp nhất? - iVIVU.com">
            <a:extLst>
              <a:ext uri="{FF2B5EF4-FFF2-40B4-BE49-F238E27FC236}">
                <a16:creationId xmlns:a16="http://schemas.microsoft.com/office/drawing/2014/main" id="{D2BEED79-66D7-4A9B-9695-EC486F82B8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2839" y="2958461"/>
            <a:ext cx="4865395" cy="3241595"/>
          </a:xfrm>
          <a:prstGeom prst="rect">
            <a:avLst/>
          </a:prstGeom>
          <a:noFill/>
          <a:extLst>
            <a:ext uri="{909E8E84-426E-40DD-AFC4-6F175D3DCCD1}">
              <a14:hiddenFill xmlns:a14="http://schemas.microsoft.com/office/drawing/2010/main">
                <a:solidFill>
                  <a:srgbClr val="FFFFFF"/>
                </a:solidFill>
              </a14:hiddenFill>
            </a:ext>
          </a:extLst>
        </p:spPr>
      </p:pic>
      <p:sp>
        <p:nvSpPr>
          <p:cNvPr id="15" name="Left Arrow 10">
            <a:hlinkClick r:id="rId6" action="ppaction://hlinkpres?slideindex=1&amp;slidetitle=Why?"/>
            <a:extLst>
              <a:ext uri="{FF2B5EF4-FFF2-40B4-BE49-F238E27FC236}">
                <a16:creationId xmlns:a16="http://schemas.microsoft.com/office/drawing/2014/main" id="{4FED498D-21A7-4613-B860-7015CDF56387}"/>
              </a:ext>
            </a:extLst>
          </p:cNvPr>
          <p:cNvSpPr/>
          <p:nvPr/>
        </p:nvSpPr>
        <p:spPr>
          <a:xfrm>
            <a:off x="11222022" y="6004981"/>
            <a:ext cx="914400" cy="685800"/>
          </a:xfrm>
          <a:prstGeom prst="leftArrow">
            <a:avLst/>
          </a:prstGeom>
          <a:solidFill>
            <a:srgbClr val="2E9F2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cxnSp>
        <p:nvCxnSpPr>
          <p:cNvPr id="5" name="Straight Arrow Connector 4"/>
          <p:cNvCxnSpPr/>
          <p:nvPr/>
        </p:nvCxnSpPr>
        <p:spPr>
          <a:xfrm flipH="1" flipV="1">
            <a:off x="10024005" y="4338841"/>
            <a:ext cx="1573313" cy="3638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71904A66-BBAE-B168-5AD5-70E974AF48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12432" y="264388"/>
            <a:ext cx="3534750" cy="2552146"/>
          </a:xfrm>
          <a:prstGeom prst="rect">
            <a:avLst/>
          </a:prstGeom>
        </p:spPr>
      </p:pic>
      <p:sp>
        <p:nvSpPr>
          <p:cNvPr id="17" name="TextBox 11">
            <a:extLst>
              <a:ext uri="{FF2B5EF4-FFF2-40B4-BE49-F238E27FC236}">
                <a16:creationId xmlns:a16="http://schemas.microsoft.com/office/drawing/2014/main" id="{F7249337-FA0C-365A-243F-B7512977BE7A}"/>
              </a:ext>
            </a:extLst>
          </p:cNvPr>
          <p:cNvSpPr txBox="1"/>
          <p:nvPr/>
        </p:nvSpPr>
        <p:spPr>
          <a:xfrm>
            <a:off x="436715" y="264388"/>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err="1">
                <a:solidFill>
                  <a:srgbClr val="356014"/>
                </a:solidFill>
                <a:latin typeface="Playfair Display Bold"/>
              </a:rPr>
              <a:t>Nha</a:t>
            </a:r>
            <a:r>
              <a:rPr lang="en-US" sz="3500" b="1" spc="100" dirty="0">
                <a:solidFill>
                  <a:srgbClr val="356014"/>
                </a:solidFill>
                <a:latin typeface="Playfair Display Bold"/>
              </a:rPr>
              <a:t> Trang</a:t>
            </a:r>
          </a:p>
        </p:txBody>
      </p:sp>
    </p:spTree>
    <p:extLst>
      <p:ext uri="{BB962C8B-B14F-4D97-AF65-F5344CB8AC3E}">
        <p14:creationId xmlns:p14="http://schemas.microsoft.com/office/powerpoint/2010/main" val="37733237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object 10">
            <a:extLst>
              <a:ext uri="{FF2B5EF4-FFF2-40B4-BE49-F238E27FC236}">
                <a16:creationId xmlns:a16="http://schemas.microsoft.com/office/drawing/2014/main" id="{C8D528F5-5B61-4E3C-94BE-9B426FF558D8}"/>
              </a:ext>
            </a:extLst>
          </p:cNvPr>
          <p:cNvPicPr>
            <a:picLocks noGrp="1"/>
          </p:cNvPicPr>
          <p:nvPr>
            <p:ph sz="quarter" idx="14"/>
          </p:nvPr>
        </p:nvPicPr>
        <p:blipFill>
          <a:blip r:embed="rId2" cstate="print">
            <a:extLst>
              <a:ext uri="{BEBA8EAE-BF5A-486C-A8C5-ECC9F3942E4B}">
                <a14:imgProps xmlns:a14="http://schemas.microsoft.com/office/drawing/2010/main">
                  <a14:imgLayer r:embed="rId3">
                    <a14:imgEffect>
                      <a14:brightnessContrast contrast="21000"/>
                    </a14:imgEffect>
                  </a14:imgLayer>
                </a14:imgProps>
              </a:ext>
            </a:extLst>
          </a:blip>
          <a:stretch>
            <a:fillRect/>
          </a:stretch>
        </p:blipFill>
        <p:spPr>
          <a:xfrm>
            <a:off x="8584163" y="1155874"/>
            <a:ext cx="3468283" cy="5066523"/>
          </a:xfrm>
          <a:prstGeom prst="rect">
            <a:avLst/>
          </a:prstGeom>
        </p:spPr>
      </p:pic>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 name="TextBox 9">
            <a:extLst>
              <a:ext uri="{FF2B5EF4-FFF2-40B4-BE49-F238E27FC236}">
                <a16:creationId xmlns:a16="http://schemas.microsoft.com/office/drawing/2014/main" id="{E0758386-AFA3-45C6-AB5B-6AF58EC753B7}"/>
              </a:ext>
            </a:extLst>
          </p:cNvPr>
          <p:cNvSpPr txBox="1"/>
          <p:nvPr/>
        </p:nvSpPr>
        <p:spPr>
          <a:xfrm>
            <a:off x="440486" y="2250921"/>
            <a:ext cx="5655514" cy="412934"/>
          </a:xfrm>
          <a:prstGeom prst="rect">
            <a:avLst/>
          </a:prstGeom>
          <a:noFill/>
        </p:spPr>
        <p:txBody>
          <a:bodyPr wrap="square">
            <a:spAutoFit/>
          </a:bodyPr>
          <a:lstStyle/>
          <a:p>
            <a:pPr marL="50800" marR="2865120">
              <a:lnSpc>
                <a:spcPct val="125099"/>
              </a:lnSpc>
              <a:spcBef>
                <a:spcPts val="1030"/>
              </a:spcBef>
            </a:pPr>
            <a:endParaRPr lang="en-US" sz="1800">
              <a:solidFill>
                <a:schemeClr val="accent1"/>
              </a:solidFill>
              <a:latin typeface="Calibri"/>
              <a:cs typeface="Calibri"/>
            </a:endParaRPr>
          </a:p>
        </p:txBody>
      </p:sp>
      <p:sp>
        <p:nvSpPr>
          <p:cNvPr id="11" name="TextBox 10">
            <a:extLst>
              <a:ext uri="{FF2B5EF4-FFF2-40B4-BE49-F238E27FC236}">
                <a16:creationId xmlns:a16="http://schemas.microsoft.com/office/drawing/2014/main" id="{8E0F2C78-8E8E-491D-A4B4-C5DF8C4D3FA6}"/>
              </a:ext>
            </a:extLst>
          </p:cNvPr>
          <p:cNvSpPr txBox="1"/>
          <p:nvPr/>
        </p:nvSpPr>
        <p:spPr>
          <a:xfrm>
            <a:off x="572120" y="765964"/>
            <a:ext cx="8012043" cy="1223733"/>
          </a:xfrm>
          <a:prstGeom prst="rect">
            <a:avLst/>
          </a:prstGeom>
          <a:noFill/>
        </p:spPr>
        <p:txBody>
          <a:bodyPr wrap="square">
            <a:spAutoFit/>
          </a:bodyPr>
          <a:lstStyle/>
          <a:p>
            <a:pPr marL="298450" marR="5080" indent="-285750" algn="just">
              <a:lnSpc>
                <a:spcPct val="124300"/>
              </a:lnSpc>
              <a:spcBef>
                <a:spcPts val="100"/>
              </a:spcBef>
              <a:buFont typeface="Arial" panose="020B0604020202020204" pitchFamily="34" charset="0"/>
              <a:buChar char="•"/>
            </a:pPr>
            <a:r>
              <a:rPr lang="en-US" sz="1500" dirty="0">
                <a:solidFill>
                  <a:schemeClr val="accent6">
                    <a:lumMod val="50000"/>
                  </a:schemeClr>
                </a:solidFill>
                <a:latin typeface="Montserrat" panose="00000500000000000000" pitchFamily="50" charset="0"/>
                <a:cs typeface="Calibri"/>
              </a:rPr>
              <a:t>The largest metropolis in Vietnam, harmony of French buildings and churches, historical sites, shadowy streets, enthralling local-style markets, and modern skyscrapers</a:t>
            </a:r>
          </a:p>
          <a:p>
            <a:pPr marL="298450" marR="5080" indent="-285750" algn="just">
              <a:lnSpc>
                <a:spcPct val="124300"/>
              </a:lnSpc>
              <a:spcBef>
                <a:spcPts val="100"/>
              </a:spcBef>
              <a:buFont typeface="Arial" panose="020B0604020202020204" pitchFamily="34" charset="0"/>
              <a:buChar char="•"/>
            </a:pPr>
            <a:r>
              <a:rPr lang="en-US" sz="1500" dirty="0">
                <a:solidFill>
                  <a:schemeClr val="accent6">
                    <a:lumMod val="50000"/>
                  </a:schemeClr>
                </a:solidFill>
                <a:latin typeface="Montserrat" panose="00000500000000000000" pitchFamily="50" charset="0"/>
                <a:cs typeface="Calibri"/>
              </a:rPr>
              <a:t>Vibrant nightlife and is a shopping paradise</a:t>
            </a:r>
          </a:p>
        </p:txBody>
      </p:sp>
      <p:pic>
        <p:nvPicPr>
          <p:cNvPr id="41986" name="Picture 2">
            <a:extLst>
              <a:ext uri="{FF2B5EF4-FFF2-40B4-BE49-F238E27FC236}">
                <a16:creationId xmlns:a16="http://schemas.microsoft.com/office/drawing/2014/main" id="{E70BAF19-0FE5-47E8-A5AA-4F62FD28C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36311" y="4380296"/>
            <a:ext cx="3377590" cy="22300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u-Chi-Tunnels-2 - Asia Open Tours">
            <a:extLst>
              <a:ext uri="{FF2B5EF4-FFF2-40B4-BE49-F238E27FC236}">
                <a16:creationId xmlns:a16="http://schemas.microsoft.com/office/drawing/2014/main" id="{689E9310-E66B-43DF-82AD-50E6222B83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311" y="2106734"/>
            <a:ext cx="3377590" cy="2230073"/>
          </a:xfrm>
          <a:prstGeom prst="rect">
            <a:avLst/>
          </a:prstGeom>
          <a:noFill/>
          <a:extLst>
            <a:ext uri="{909E8E84-426E-40DD-AFC4-6F175D3DCCD1}">
              <a14:hiddenFill xmlns:a14="http://schemas.microsoft.com/office/drawing/2010/main">
                <a:solidFill>
                  <a:srgbClr val="FFFFFF"/>
                </a:solidFill>
              </a14:hiddenFill>
            </a:ext>
          </a:extLst>
        </p:spPr>
      </p:pic>
      <p:sp>
        <p:nvSpPr>
          <p:cNvPr id="16" name="Left Arrow 10">
            <a:hlinkClick r:id="rId6" action="ppaction://hlinkpres?slideindex=1&amp;slidetitle=Why?"/>
            <a:extLst>
              <a:ext uri="{FF2B5EF4-FFF2-40B4-BE49-F238E27FC236}">
                <a16:creationId xmlns:a16="http://schemas.microsoft.com/office/drawing/2014/main" id="{4FED498D-21A7-4613-B860-7015CDF56387}"/>
              </a:ext>
            </a:extLst>
          </p:cNvPr>
          <p:cNvSpPr/>
          <p:nvPr/>
        </p:nvSpPr>
        <p:spPr>
          <a:xfrm>
            <a:off x="11277600" y="5940263"/>
            <a:ext cx="914400" cy="685800"/>
          </a:xfrm>
          <a:prstGeom prst="leftArrow">
            <a:avLst/>
          </a:prstGeom>
          <a:solidFill>
            <a:srgbClr val="2E9F2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cxnSp>
        <p:nvCxnSpPr>
          <p:cNvPr id="4" name="Straight Arrow Connector 3"/>
          <p:cNvCxnSpPr>
            <a:cxnSpLocks/>
          </p:cNvCxnSpPr>
          <p:nvPr/>
        </p:nvCxnSpPr>
        <p:spPr>
          <a:xfrm flipH="1" flipV="1">
            <a:off x="8615886" y="4336807"/>
            <a:ext cx="1825069" cy="99097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F5E62B1-91F3-0482-B71C-70E31511B546}"/>
              </a:ext>
            </a:extLst>
          </p:cNvPr>
          <p:cNvPicPr>
            <a:picLocks noChangeAspect="1"/>
          </p:cNvPicPr>
          <p:nvPr/>
        </p:nvPicPr>
        <p:blipFill rotWithShape="1">
          <a:blip r:embed="rId8">
            <a:extLst>
              <a:ext uri="{28A0092B-C50C-407E-A947-70E740481C1C}">
                <a14:useLocalDpi xmlns:a14="http://schemas.microsoft.com/office/drawing/2010/main" val="0"/>
              </a:ext>
            </a:extLst>
          </a:blip>
          <a:srcRect t="13705"/>
          <a:stretch/>
        </p:blipFill>
        <p:spPr>
          <a:xfrm>
            <a:off x="4275109" y="1963253"/>
            <a:ext cx="4279569" cy="2373554"/>
          </a:xfrm>
          <a:prstGeom prst="rect">
            <a:avLst/>
          </a:prstGeom>
        </p:spPr>
      </p:pic>
      <p:pic>
        <p:nvPicPr>
          <p:cNvPr id="18" name="Picture 17">
            <a:extLst>
              <a:ext uri="{FF2B5EF4-FFF2-40B4-BE49-F238E27FC236}">
                <a16:creationId xmlns:a16="http://schemas.microsoft.com/office/drawing/2014/main" id="{2BFF3563-866C-8911-AEB9-2264E0F4870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75109" y="4380296"/>
            <a:ext cx="4279569" cy="2415230"/>
          </a:xfrm>
          <a:prstGeom prst="rect">
            <a:avLst/>
          </a:prstGeom>
        </p:spPr>
      </p:pic>
      <p:sp>
        <p:nvSpPr>
          <p:cNvPr id="8" name="TextBox 11">
            <a:extLst>
              <a:ext uri="{FF2B5EF4-FFF2-40B4-BE49-F238E27FC236}">
                <a16:creationId xmlns:a16="http://schemas.microsoft.com/office/drawing/2014/main" id="{1F3B30E5-F6EA-D479-AA6D-7393B274D1E2}"/>
              </a:ext>
            </a:extLst>
          </p:cNvPr>
          <p:cNvSpPr txBox="1"/>
          <p:nvPr/>
        </p:nvSpPr>
        <p:spPr>
          <a:xfrm>
            <a:off x="572120" y="43187"/>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Ho Chi Minh</a:t>
            </a:r>
          </a:p>
        </p:txBody>
      </p:sp>
    </p:spTree>
    <p:extLst>
      <p:ext uri="{BB962C8B-B14F-4D97-AF65-F5344CB8AC3E}">
        <p14:creationId xmlns:p14="http://schemas.microsoft.com/office/powerpoint/2010/main" val="4325284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object 10">
            <a:extLst>
              <a:ext uri="{FF2B5EF4-FFF2-40B4-BE49-F238E27FC236}">
                <a16:creationId xmlns:a16="http://schemas.microsoft.com/office/drawing/2014/main" id="{C8D528F5-5B61-4E3C-94BE-9B426FF558D8}"/>
              </a:ext>
            </a:extLst>
          </p:cNvPr>
          <p:cNvPicPr>
            <a:picLocks noGrp="1"/>
          </p:cNvPicPr>
          <p:nvPr>
            <p:ph sz="quarter" idx="14"/>
          </p:nvPr>
        </p:nvPicPr>
        <p:blipFill>
          <a:blip r:embed="rId2" cstate="print">
            <a:extLst>
              <a:ext uri="{BEBA8EAE-BF5A-486C-A8C5-ECC9F3942E4B}">
                <a14:imgProps xmlns:a14="http://schemas.microsoft.com/office/drawing/2010/main">
                  <a14:imgLayer r:embed="rId3">
                    <a14:imgEffect>
                      <a14:brightnessContrast contrast="21000"/>
                    </a14:imgEffect>
                  </a14:imgLayer>
                </a14:imgProps>
              </a:ext>
            </a:extLst>
          </a:blip>
          <a:stretch>
            <a:fillRect/>
          </a:stretch>
        </p:blipFill>
        <p:spPr>
          <a:xfrm>
            <a:off x="9553699" y="1720832"/>
            <a:ext cx="2687891" cy="4459834"/>
          </a:xfrm>
          <a:prstGeom prst="rect">
            <a:avLst/>
          </a:prstGeom>
        </p:spPr>
      </p:pic>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 name="TextBox 9">
            <a:extLst>
              <a:ext uri="{FF2B5EF4-FFF2-40B4-BE49-F238E27FC236}">
                <a16:creationId xmlns:a16="http://schemas.microsoft.com/office/drawing/2014/main" id="{E0758386-AFA3-45C6-AB5B-6AF58EC753B7}"/>
              </a:ext>
            </a:extLst>
          </p:cNvPr>
          <p:cNvSpPr txBox="1"/>
          <p:nvPr/>
        </p:nvSpPr>
        <p:spPr>
          <a:xfrm>
            <a:off x="440486" y="2250921"/>
            <a:ext cx="5655514" cy="412934"/>
          </a:xfrm>
          <a:prstGeom prst="rect">
            <a:avLst/>
          </a:prstGeom>
          <a:noFill/>
        </p:spPr>
        <p:txBody>
          <a:bodyPr wrap="square">
            <a:spAutoFit/>
          </a:bodyPr>
          <a:lstStyle/>
          <a:p>
            <a:pPr marL="50800" marR="2865120">
              <a:lnSpc>
                <a:spcPct val="125099"/>
              </a:lnSpc>
              <a:spcBef>
                <a:spcPts val="1030"/>
              </a:spcBef>
            </a:pPr>
            <a:endParaRPr lang="en-US" sz="1800">
              <a:solidFill>
                <a:schemeClr val="accent1"/>
              </a:solidFill>
              <a:latin typeface="Calibri"/>
              <a:cs typeface="Calibri"/>
            </a:endParaRPr>
          </a:p>
        </p:txBody>
      </p:sp>
      <p:sp>
        <p:nvSpPr>
          <p:cNvPr id="11" name="TextBox 10">
            <a:extLst>
              <a:ext uri="{FF2B5EF4-FFF2-40B4-BE49-F238E27FC236}">
                <a16:creationId xmlns:a16="http://schemas.microsoft.com/office/drawing/2014/main" id="{8E0F2C78-8E8E-491D-A4B4-C5DF8C4D3FA6}"/>
              </a:ext>
            </a:extLst>
          </p:cNvPr>
          <p:cNvSpPr txBox="1"/>
          <p:nvPr/>
        </p:nvSpPr>
        <p:spPr>
          <a:xfrm>
            <a:off x="222340" y="1257988"/>
            <a:ext cx="5873660" cy="3207288"/>
          </a:xfrm>
          <a:prstGeom prst="rect">
            <a:avLst/>
          </a:prstGeom>
          <a:noFill/>
        </p:spPr>
        <p:txBody>
          <a:bodyPr wrap="square">
            <a:spAutoFit/>
          </a:bodyPr>
          <a:lstStyle/>
          <a:p>
            <a:pPr marL="298450" marR="140335" indent="-285750" algn="just">
              <a:lnSpc>
                <a:spcPct val="131300"/>
              </a:lnSpc>
              <a:spcBef>
                <a:spcPts val="100"/>
              </a:spcBef>
              <a:buFont typeface="Arial" panose="020B0604020202020204" pitchFamily="34" charset="0"/>
              <a:buChar char="•"/>
            </a:pPr>
            <a:r>
              <a:rPr lang="en-US" sz="1400" dirty="0">
                <a:solidFill>
                  <a:schemeClr val="accent6">
                    <a:lumMod val="50000"/>
                  </a:schemeClr>
                </a:solidFill>
                <a:latin typeface="Montserrat" panose="00000500000000000000" pitchFamily="50" charset="0"/>
                <a:cs typeface="Calibri"/>
              </a:rPr>
              <a:t>An</a:t>
            </a:r>
            <a:r>
              <a:rPr lang="en-US" sz="1400" spc="-40" dirty="0">
                <a:solidFill>
                  <a:schemeClr val="accent6">
                    <a:lumMod val="50000"/>
                  </a:schemeClr>
                </a:solidFill>
                <a:latin typeface="Montserrat" panose="00000500000000000000" pitchFamily="50" charset="0"/>
                <a:cs typeface="Calibri"/>
              </a:rPr>
              <a:t> </a:t>
            </a:r>
            <a:r>
              <a:rPr lang="en-US" sz="1400" spc="-5" dirty="0">
                <a:solidFill>
                  <a:schemeClr val="accent6">
                    <a:lumMod val="50000"/>
                  </a:schemeClr>
                </a:solidFill>
                <a:latin typeface="Montserrat" panose="00000500000000000000" pitchFamily="50" charset="0"/>
                <a:cs typeface="Calibri"/>
              </a:rPr>
              <a:t>enormous</a:t>
            </a:r>
            <a:r>
              <a:rPr lang="en-US" sz="1400" spc="-35" dirty="0">
                <a:solidFill>
                  <a:schemeClr val="accent6">
                    <a:lumMod val="50000"/>
                  </a:schemeClr>
                </a:solidFill>
                <a:latin typeface="Montserrat" panose="00000500000000000000" pitchFamily="50" charset="0"/>
                <a:cs typeface="Calibri"/>
              </a:rPr>
              <a:t> </a:t>
            </a:r>
            <a:r>
              <a:rPr lang="en-US" sz="1400" spc="-5" dirty="0">
                <a:solidFill>
                  <a:schemeClr val="accent6">
                    <a:lumMod val="50000"/>
                  </a:schemeClr>
                </a:solidFill>
                <a:latin typeface="Montserrat" panose="00000500000000000000" pitchFamily="50" charset="0"/>
                <a:cs typeface="Calibri"/>
              </a:rPr>
              <a:t>area</a:t>
            </a:r>
            <a:r>
              <a:rPr lang="en-US" sz="1400" spc="-35" dirty="0">
                <a:solidFill>
                  <a:schemeClr val="accent6">
                    <a:lumMod val="50000"/>
                  </a:schemeClr>
                </a:solidFill>
                <a:latin typeface="Montserrat" panose="00000500000000000000" pitchFamily="50" charset="0"/>
                <a:cs typeface="Calibri"/>
              </a:rPr>
              <a:t> </a:t>
            </a:r>
            <a:r>
              <a:rPr lang="en-US" sz="1400" spc="-5" dirty="0">
                <a:solidFill>
                  <a:schemeClr val="accent6">
                    <a:lumMod val="50000"/>
                  </a:schemeClr>
                </a:solidFill>
                <a:latin typeface="Montserrat" panose="00000500000000000000" pitchFamily="50" charset="0"/>
                <a:cs typeface="Calibri"/>
              </a:rPr>
              <a:t>where</a:t>
            </a:r>
            <a:r>
              <a:rPr lang="en-US" sz="1400" spc="-35" dirty="0">
                <a:solidFill>
                  <a:schemeClr val="accent6">
                    <a:lumMod val="50000"/>
                  </a:schemeClr>
                </a:solidFill>
                <a:latin typeface="Montserrat" panose="00000500000000000000" pitchFamily="50" charset="0"/>
                <a:cs typeface="Calibri"/>
              </a:rPr>
              <a:t> </a:t>
            </a:r>
            <a:r>
              <a:rPr lang="en-US" sz="1400" spc="-10" dirty="0">
                <a:solidFill>
                  <a:schemeClr val="accent6">
                    <a:lumMod val="50000"/>
                  </a:schemeClr>
                </a:solidFill>
                <a:latin typeface="Montserrat" panose="00000500000000000000" pitchFamily="50" charset="0"/>
                <a:cs typeface="Calibri"/>
              </a:rPr>
              <a:t>Mekong</a:t>
            </a:r>
            <a:r>
              <a:rPr lang="en-US" sz="1400" spc="-35" dirty="0">
                <a:solidFill>
                  <a:schemeClr val="accent6">
                    <a:lumMod val="50000"/>
                  </a:schemeClr>
                </a:solidFill>
                <a:latin typeface="Montserrat" panose="00000500000000000000" pitchFamily="50" charset="0"/>
                <a:cs typeface="Calibri"/>
              </a:rPr>
              <a:t> </a:t>
            </a:r>
            <a:r>
              <a:rPr lang="en-US" sz="1400" spc="-5" dirty="0">
                <a:solidFill>
                  <a:schemeClr val="accent6">
                    <a:lumMod val="50000"/>
                  </a:schemeClr>
                </a:solidFill>
                <a:latin typeface="Montserrat" panose="00000500000000000000" pitchFamily="50" charset="0"/>
                <a:cs typeface="Calibri"/>
              </a:rPr>
              <a:t>River</a:t>
            </a:r>
            <a:r>
              <a:rPr lang="en-US" sz="1400" spc="-35" dirty="0">
                <a:solidFill>
                  <a:schemeClr val="accent6">
                    <a:lumMod val="50000"/>
                  </a:schemeClr>
                </a:solidFill>
                <a:latin typeface="Montserrat" panose="00000500000000000000" pitchFamily="50" charset="0"/>
                <a:cs typeface="Calibri"/>
              </a:rPr>
              <a:t> </a:t>
            </a:r>
            <a:r>
              <a:rPr lang="en-US" sz="1400" spc="-5" dirty="0">
                <a:solidFill>
                  <a:schemeClr val="accent6">
                    <a:lumMod val="50000"/>
                  </a:schemeClr>
                </a:solidFill>
                <a:latin typeface="Montserrat" panose="00000500000000000000" pitchFamily="50" charset="0"/>
                <a:cs typeface="Calibri"/>
              </a:rPr>
              <a:t>runs</a:t>
            </a:r>
            <a:r>
              <a:rPr lang="en-US" sz="1400" spc="-35" dirty="0">
                <a:solidFill>
                  <a:schemeClr val="accent6">
                    <a:lumMod val="50000"/>
                  </a:schemeClr>
                </a:solidFill>
                <a:latin typeface="Montserrat" panose="00000500000000000000" pitchFamily="50" charset="0"/>
                <a:cs typeface="Calibri"/>
              </a:rPr>
              <a:t> </a:t>
            </a:r>
            <a:r>
              <a:rPr lang="en-US" sz="1400" spc="-5" dirty="0">
                <a:solidFill>
                  <a:schemeClr val="accent6">
                    <a:lumMod val="50000"/>
                  </a:schemeClr>
                </a:solidFill>
                <a:latin typeface="Montserrat" panose="00000500000000000000" pitchFamily="50" charset="0"/>
                <a:cs typeface="Calibri"/>
              </a:rPr>
              <a:t>through</a:t>
            </a:r>
            <a:r>
              <a:rPr lang="en-US" sz="1400" spc="-35" dirty="0">
                <a:solidFill>
                  <a:schemeClr val="accent6">
                    <a:lumMod val="50000"/>
                  </a:schemeClr>
                </a:solidFill>
                <a:latin typeface="Montserrat" panose="00000500000000000000" pitchFamily="50" charset="0"/>
                <a:cs typeface="Calibri"/>
              </a:rPr>
              <a:t> </a:t>
            </a:r>
            <a:r>
              <a:rPr lang="en-US" sz="1400" spc="-10" dirty="0">
                <a:solidFill>
                  <a:schemeClr val="accent6">
                    <a:lumMod val="50000"/>
                  </a:schemeClr>
                </a:solidFill>
                <a:latin typeface="Montserrat" panose="00000500000000000000" pitchFamily="50" charset="0"/>
                <a:cs typeface="Calibri"/>
              </a:rPr>
              <a:t>before</a:t>
            </a:r>
            <a:r>
              <a:rPr lang="en-US" sz="1400" spc="-35" dirty="0">
                <a:solidFill>
                  <a:schemeClr val="accent6">
                    <a:lumMod val="50000"/>
                  </a:schemeClr>
                </a:solidFill>
                <a:latin typeface="Montserrat" panose="00000500000000000000" pitchFamily="50" charset="0"/>
                <a:cs typeface="Calibri"/>
              </a:rPr>
              <a:t> </a:t>
            </a:r>
            <a:r>
              <a:rPr lang="en-US" sz="1400" spc="-5" dirty="0">
                <a:solidFill>
                  <a:schemeClr val="accent6">
                    <a:lumMod val="50000"/>
                  </a:schemeClr>
                </a:solidFill>
                <a:latin typeface="Montserrat" panose="00000500000000000000" pitchFamily="50" charset="0"/>
                <a:cs typeface="Calibri"/>
              </a:rPr>
              <a:t>reaching</a:t>
            </a:r>
            <a:r>
              <a:rPr lang="en-US" sz="1400" spc="-35" dirty="0">
                <a:solidFill>
                  <a:schemeClr val="accent6">
                    <a:lumMod val="50000"/>
                  </a:schemeClr>
                </a:solidFill>
                <a:latin typeface="Montserrat" panose="00000500000000000000" pitchFamily="50" charset="0"/>
                <a:cs typeface="Calibri"/>
              </a:rPr>
              <a:t> </a:t>
            </a:r>
            <a:r>
              <a:rPr lang="en-US" sz="1400" dirty="0">
                <a:solidFill>
                  <a:schemeClr val="accent6">
                    <a:lumMod val="50000"/>
                  </a:schemeClr>
                </a:solidFill>
                <a:latin typeface="Montserrat" panose="00000500000000000000" pitchFamily="50" charset="0"/>
                <a:cs typeface="Calibri"/>
              </a:rPr>
              <a:t>the</a:t>
            </a:r>
            <a:r>
              <a:rPr lang="en-US" sz="1400" spc="-35" dirty="0">
                <a:solidFill>
                  <a:schemeClr val="accent6">
                    <a:lumMod val="50000"/>
                  </a:schemeClr>
                </a:solidFill>
                <a:latin typeface="Montserrat" panose="00000500000000000000" pitchFamily="50" charset="0"/>
                <a:cs typeface="Calibri"/>
              </a:rPr>
              <a:t> </a:t>
            </a:r>
            <a:r>
              <a:rPr lang="en-US" sz="1400" dirty="0">
                <a:solidFill>
                  <a:schemeClr val="accent6">
                    <a:lumMod val="50000"/>
                  </a:schemeClr>
                </a:solidFill>
                <a:latin typeface="Montserrat" panose="00000500000000000000" pitchFamily="50" charset="0"/>
                <a:cs typeface="Calibri"/>
              </a:rPr>
              <a:t>sea </a:t>
            </a:r>
            <a:r>
              <a:rPr lang="en-US" sz="1400" spc="-235" dirty="0">
                <a:solidFill>
                  <a:schemeClr val="accent6">
                    <a:lumMod val="50000"/>
                  </a:schemeClr>
                </a:solidFill>
                <a:latin typeface="Montserrat" panose="00000500000000000000" pitchFamily="50" charset="0"/>
                <a:cs typeface="Calibri"/>
              </a:rPr>
              <a:t> </a:t>
            </a:r>
            <a:r>
              <a:rPr lang="en-US" sz="1400" spc="-10" dirty="0">
                <a:solidFill>
                  <a:schemeClr val="accent6">
                    <a:lumMod val="50000"/>
                  </a:schemeClr>
                </a:solidFill>
                <a:latin typeface="Montserrat" panose="00000500000000000000" pitchFamily="50" charset="0"/>
                <a:cs typeface="Calibri"/>
              </a:rPr>
              <a:t>creating fertilized </a:t>
            </a:r>
            <a:r>
              <a:rPr lang="en-US" sz="1400" spc="-5" dirty="0">
                <a:solidFill>
                  <a:schemeClr val="accent6">
                    <a:lumMod val="50000"/>
                  </a:schemeClr>
                </a:solidFill>
                <a:latin typeface="Montserrat" panose="00000500000000000000" pitchFamily="50" charset="0"/>
                <a:cs typeface="Calibri"/>
              </a:rPr>
              <a:t>deltas </a:t>
            </a:r>
            <a:r>
              <a:rPr lang="en-US" sz="1400" dirty="0">
                <a:solidFill>
                  <a:schemeClr val="accent6">
                    <a:lumMod val="50000"/>
                  </a:schemeClr>
                </a:solidFill>
                <a:latin typeface="Montserrat" panose="00000500000000000000" pitchFamily="50" charset="0"/>
                <a:cs typeface="Calibri"/>
              </a:rPr>
              <a:t>with </a:t>
            </a:r>
            <a:r>
              <a:rPr lang="en-US" sz="1400" spc="-10" dirty="0">
                <a:solidFill>
                  <a:schemeClr val="accent6">
                    <a:lumMod val="50000"/>
                  </a:schemeClr>
                </a:solidFill>
                <a:latin typeface="Montserrat" panose="00000500000000000000" pitchFamily="50" charset="0"/>
                <a:cs typeface="Calibri"/>
              </a:rPr>
              <a:t>vast </a:t>
            </a:r>
            <a:r>
              <a:rPr lang="en-US" sz="1400" spc="-5" dirty="0">
                <a:solidFill>
                  <a:schemeClr val="accent6">
                    <a:lumMod val="50000"/>
                  </a:schemeClr>
                </a:solidFill>
                <a:latin typeface="Montserrat" panose="00000500000000000000" pitchFamily="50" charset="0"/>
                <a:cs typeface="Calibri"/>
              </a:rPr>
              <a:t>fields, lush tropical </a:t>
            </a:r>
            <a:r>
              <a:rPr lang="en-US" sz="1400" spc="-10" dirty="0">
                <a:solidFill>
                  <a:schemeClr val="accent6">
                    <a:lumMod val="50000"/>
                  </a:schemeClr>
                </a:solidFill>
                <a:latin typeface="Montserrat" panose="00000500000000000000" pitchFamily="50" charset="0"/>
                <a:cs typeface="Calibri"/>
              </a:rPr>
              <a:t>orchards </a:t>
            </a:r>
            <a:r>
              <a:rPr lang="en-US" sz="1400" spc="-5" dirty="0">
                <a:solidFill>
                  <a:schemeClr val="accent6">
                    <a:lumMod val="50000"/>
                  </a:schemeClr>
                </a:solidFill>
                <a:latin typeface="Montserrat" panose="00000500000000000000" pitchFamily="50" charset="0"/>
                <a:cs typeface="Calibri"/>
              </a:rPr>
              <a:t>and </a:t>
            </a:r>
            <a:r>
              <a:rPr lang="en-US" sz="1400" dirty="0">
                <a:solidFill>
                  <a:schemeClr val="accent6">
                    <a:lumMod val="50000"/>
                  </a:schemeClr>
                </a:solidFill>
                <a:latin typeface="Montserrat" panose="00000500000000000000" pitchFamily="50" charset="0"/>
                <a:cs typeface="Calibri"/>
              </a:rPr>
              <a:t>density </a:t>
            </a:r>
            <a:r>
              <a:rPr lang="en-US" sz="1400" spc="-5" dirty="0">
                <a:solidFill>
                  <a:schemeClr val="accent6">
                    <a:lumMod val="50000"/>
                  </a:schemeClr>
                </a:solidFill>
                <a:latin typeface="Montserrat" panose="00000500000000000000" pitchFamily="50" charset="0"/>
                <a:cs typeface="Calibri"/>
              </a:rPr>
              <a:t>of </a:t>
            </a:r>
            <a:r>
              <a:rPr lang="en-US" sz="1400" spc="-235" dirty="0">
                <a:solidFill>
                  <a:schemeClr val="accent6">
                    <a:lumMod val="50000"/>
                  </a:schemeClr>
                </a:solidFill>
                <a:latin typeface="Montserrat" panose="00000500000000000000" pitchFamily="50" charset="0"/>
                <a:cs typeface="Calibri"/>
              </a:rPr>
              <a:t> </a:t>
            </a:r>
            <a:r>
              <a:rPr lang="en-US" sz="1400" spc="-5" dirty="0">
                <a:solidFill>
                  <a:schemeClr val="accent6">
                    <a:lumMod val="50000"/>
                  </a:schemeClr>
                </a:solidFill>
                <a:latin typeface="Montserrat" panose="00000500000000000000" pitchFamily="50" charset="0"/>
                <a:cs typeface="Calibri"/>
              </a:rPr>
              <a:t>rivers</a:t>
            </a:r>
            <a:r>
              <a:rPr lang="en-US" sz="1400" dirty="0">
                <a:solidFill>
                  <a:schemeClr val="accent6">
                    <a:lumMod val="50000"/>
                  </a:schemeClr>
                </a:solidFill>
                <a:latin typeface="Montserrat" panose="00000500000000000000" pitchFamily="50" charset="0"/>
                <a:cs typeface="Calibri"/>
              </a:rPr>
              <a:t> </a:t>
            </a:r>
            <a:r>
              <a:rPr lang="en-US" sz="1400" spc="-5" dirty="0">
                <a:solidFill>
                  <a:schemeClr val="accent6">
                    <a:lumMod val="50000"/>
                  </a:schemeClr>
                </a:solidFill>
                <a:latin typeface="Montserrat" panose="00000500000000000000" pitchFamily="50" charset="0"/>
                <a:cs typeface="Calibri"/>
              </a:rPr>
              <a:t>and</a:t>
            </a:r>
            <a:r>
              <a:rPr lang="en-US" sz="1400" dirty="0">
                <a:solidFill>
                  <a:schemeClr val="accent6">
                    <a:lumMod val="50000"/>
                  </a:schemeClr>
                </a:solidFill>
                <a:latin typeface="Montserrat" panose="00000500000000000000" pitchFamily="50" charset="0"/>
                <a:cs typeface="Calibri"/>
              </a:rPr>
              <a:t> </a:t>
            </a:r>
            <a:r>
              <a:rPr lang="en-US" sz="1400" spc="-5" dirty="0">
                <a:solidFill>
                  <a:schemeClr val="accent6">
                    <a:lumMod val="50000"/>
                  </a:schemeClr>
                </a:solidFill>
                <a:latin typeface="Montserrat" panose="00000500000000000000" pitchFamily="50" charset="0"/>
                <a:cs typeface="Calibri"/>
              </a:rPr>
              <a:t>canals</a:t>
            </a:r>
          </a:p>
          <a:p>
            <a:pPr marL="298450" marR="140335" indent="-285750" algn="just">
              <a:lnSpc>
                <a:spcPct val="131300"/>
              </a:lnSpc>
              <a:spcBef>
                <a:spcPts val="100"/>
              </a:spcBef>
              <a:buFont typeface="Arial" panose="020B0604020202020204" pitchFamily="34" charset="0"/>
              <a:buChar char="•"/>
            </a:pPr>
            <a:r>
              <a:rPr lang="en-US" sz="1400" spc="-5" dirty="0">
                <a:solidFill>
                  <a:schemeClr val="accent6">
                    <a:lumMod val="50000"/>
                  </a:schemeClr>
                </a:solidFill>
                <a:latin typeface="Montserrat" panose="00000500000000000000" pitchFamily="50" charset="0"/>
                <a:cs typeface="Calibri"/>
              </a:rPr>
              <a:t>Features: floating markets, boat trip in My Tho &amp; Ben Tre | bike tour through villages in Vinh Long, Can Tho or Chau Doc</a:t>
            </a:r>
          </a:p>
          <a:p>
            <a:pPr marL="298450" marR="140335" indent="-285750" algn="just">
              <a:lnSpc>
                <a:spcPct val="131300"/>
              </a:lnSpc>
              <a:spcBef>
                <a:spcPts val="100"/>
              </a:spcBef>
              <a:buFont typeface="Arial" panose="020B0604020202020204" pitchFamily="34" charset="0"/>
              <a:buChar char="•"/>
            </a:pPr>
            <a:r>
              <a:rPr lang="en-US" sz="1400" dirty="0">
                <a:solidFill>
                  <a:schemeClr val="accent6">
                    <a:lumMod val="50000"/>
                  </a:schemeClr>
                </a:solidFill>
                <a:effectLst/>
                <a:highlight>
                  <a:srgbClr val="FFFFFF"/>
                </a:highlight>
                <a:latin typeface="Montserrat" panose="00000500000000000000" pitchFamily="50" charset="0"/>
                <a:ea typeface="Times New Roman" panose="02020603050405020304" pitchFamily="18" charset="0"/>
                <a:cs typeface="Calibri" panose="020F0502020204030204" pitchFamily="34" charset="0"/>
              </a:rPr>
              <a:t>Luxury cruise crossing Vietnam - Cambodia border | </a:t>
            </a:r>
            <a:r>
              <a:rPr lang="en-US" sz="1400" dirty="0" err="1">
                <a:solidFill>
                  <a:schemeClr val="accent6">
                    <a:lumMod val="50000"/>
                  </a:schemeClr>
                </a:solidFill>
                <a:effectLst/>
                <a:highlight>
                  <a:srgbClr val="FFFFFF"/>
                </a:highlight>
                <a:latin typeface="Montserrat" panose="00000500000000000000" pitchFamily="50" charset="0"/>
                <a:ea typeface="Times New Roman" panose="02020603050405020304" pitchFamily="18" charset="0"/>
                <a:cs typeface="Calibri" panose="020F0502020204030204" pitchFamily="34" charset="0"/>
              </a:rPr>
              <a:t>Tra</a:t>
            </a:r>
            <a:r>
              <a:rPr lang="en-US" sz="1400" dirty="0">
                <a:solidFill>
                  <a:schemeClr val="accent6">
                    <a:lumMod val="50000"/>
                  </a:schemeClr>
                </a:solidFill>
                <a:effectLst/>
                <a:highlight>
                  <a:srgbClr val="FFFFFF"/>
                </a:highlight>
                <a:latin typeface="Montserrat" panose="00000500000000000000" pitchFamily="50" charset="0"/>
                <a:ea typeface="Times New Roman" panose="02020603050405020304" pitchFamily="18" charset="0"/>
                <a:cs typeface="Calibri" panose="020F0502020204030204" pitchFamily="34" charset="0"/>
              </a:rPr>
              <a:t> Su Mangrove Forest, Tram </a:t>
            </a:r>
            <a:r>
              <a:rPr lang="en-US" sz="1400" dirty="0" err="1">
                <a:solidFill>
                  <a:schemeClr val="accent6">
                    <a:lumMod val="50000"/>
                  </a:schemeClr>
                </a:solidFill>
                <a:effectLst/>
                <a:highlight>
                  <a:srgbClr val="FFFFFF"/>
                </a:highlight>
                <a:latin typeface="Montserrat" panose="00000500000000000000" pitchFamily="50" charset="0"/>
                <a:ea typeface="Times New Roman" panose="02020603050405020304" pitchFamily="18" charset="0"/>
                <a:cs typeface="Calibri" panose="020F0502020204030204" pitchFamily="34" charset="0"/>
              </a:rPr>
              <a:t>Chim</a:t>
            </a:r>
            <a:r>
              <a:rPr lang="en-US" sz="1400" dirty="0">
                <a:solidFill>
                  <a:schemeClr val="accent6">
                    <a:lumMod val="50000"/>
                  </a:schemeClr>
                </a:solidFill>
                <a:effectLst/>
                <a:highlight>
                  <a:srgbClr val="FFFFFF"/>
                </a:highlight>
                <a:latin typeface="Montserrat" panose="00000500000000000000" pitchFamily="50" charset="0"/>
                <a:ea typeface="Times New Roman" panose="02020603050405020304" pitchFamily="18" charset="0"/>
                <a:cs typeface="Calibri" panose="020F0502020204030204" pitchFamily="34" charset="0"/>
              </a:rPr>
              <a:t> National Park | visit local family-run factories &amp; orchards.</a:t>
            </a:r>
            <a:endParaRPr lang="vi-VN" sz="1400" dirty="0">
              <a:solidFill>
                <a:schemeClr val="accent6">
                  <a:lumMod val="50000"/>
                </a:schemeClr>
              </a:solidFill>
              <a:effectLst/>
              <a:latin typeface="Montserrat" panose="00000500000000000000" pitchFamily="50" charset="0"/>
              <a:ea typeface="Calibri" panose="020F0502020204030204" pitchFamily="34" charset="0"/>
              <a:cs typeface="Times New Roman" panose="02020603050405020304" pitchFamily="18" charset="0"/>
            </a:endParaRPr>
          </a:p>
          <a:p>
            <a:pPr marL="298450" marR="140335" indent="-285750" algn="just">
              <a:lnSpc>
                <a:spcPct val="131300"/>
              </a:lnSpc>
              <a:spcBef>
                <a:spcPts val="100"/>
              </a:spcBef>
              <a:buFont typeface="Arial" panose="020B0604020202020204" pitchFamily="34" charset="0"/>
              <a:buChar char="•"/>
            </a:pPr>
            <a:endParaRPr lang="en-US" sz="1400" dirty="0">
              <a:solidFill>
                <a:schemeClr val="accent6">
                  <a:lumMod val="50000"/>
                </a:schemeClr>
              </a:solidFill>
              <a:latin typeface="Montserrat" panose="00000500000000000000" pitchFamily="50" charset="0"/>
              <a:cs typeface="Calibri"/>
            </a:endParaRPr>
          </a:p>
        </p:txBody>
      </p:sp>
      <p:pic>
        <p:nvPicPr>
          <p:cNvPr id="4" name="Picture 3">
            <a:extLst>
              <a:ext uri="{FF2B5EF4-FFF2-40B4-BE49-F238E27FC236}">
                <a16:creationId xmlns:a16="http://schemas.microsoft.com/office/drawing/2014/main" id="{E28F92D0-3702-4DF5-A984-6CAABCFE491A}"/>
              </a:ext>
            </a:extLst>
          </p:cNvPr>
          <p:cNvPicPr>
            <a:picLocks noChangeAspect="1"/>
          </p:cNvPicPr>
          <p:nvPr/>
        </p:nvPicPr>
        <p:blipFill>
          <a:blip r:embed="rId4"/>
          <a:stretch>
            <a:fillRect/>
          </a:stretch>
        </p:blipFill>
        <p:spPr>
          <a:xfrm>
            <a:off x="6096000" y="4198467"/>
            <a:ext cx="3408108" cy="2570467"/>
          </a:xfrm>
          <a:prstGeom prst="rect">
            <a:avLst/>
          </a:prstGeom>
        </p:spPr>
      </p:pic>
      <p:pic>
        <p:nvPicPr>
          <p:cNvPr id="14" name="object 16">
            <a:extLst>
              <a:ext uri="{FF2B5EF4-FFF2-40B4-BE49-F238E27FC236}">
                <a16:creationId xmlns:a16="http://schemas.microsoft.com/office/drawing/2014/main" id="{5EC39549-AF7C-46F3-8F1F-F373B18E11AF}"/>
              </a:ext>
            </a:extLst>
          </p:cNvPr>
          <p:cNvPicPr/>
          <p:nvPr/>
        </p:nvPicPr>
        <p:blipFill>
          <a:blip r:embed="rId5" cstate="print"/>
          <a:stretch>
            <a:fillRect/>
          </a:stretch>
        </p:blipFill>
        <p:spPr>
          <a:xfrm>
            <a:off x="78929" y="4194146"/>
            <a:ext cx="5951060" cy="2574788"/>
          </a:xfrm>
          <a:prstGeom prst="rect">
            <a:avLst/>
          </a:prstGeom>
        </p:spPr>
      </p:pic>
      <p:cxnSp>
        <p:nvCxnSpPr>
          <p:cNvPr id="5" name="Straight Arrow Connector 4"/>
          <p:cNvCxnSpPr>
            <a:cxnSpLocks/>
          </p:cNvCxnSpPr>
          <p:nvPr/>
        </p:nvCxnSpPr>
        <p:spPr>
          <a:xfrm flipH="1" flipV="1">
            <a:off x="9504108" y="3996047"/>
            <a:ext cx="1219310" cy="16635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DFDA3A1D-C1A7-1E88-F5DC-CCACA05DA35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6000" y="1366202"/>
            <a:ext cx="3408108" cy="2570467"/>
          </a:xfrm>
          <a:prstGeom prst="rect">
            <a:avLst/>
          </a:prstGeom>
        </p:spPr>
      </p:pic>
      <p:sp>
        <p:nvSpPr>
          <p:cNvPr id="19" name="TextBox 11">
            <a:extLst>
              <a:ext uri="{FF2B5EF4-FFF2-40B4-BE49-F238E27FC236}">
                <a16:creationId xmlns:a16="http://schemas.microsoft.com/office/drawing/2014/main" id="{7536791B-6F6A-3093-90FC-4D7004A373C0}"/>
              </a:ext>
            </a:extLst>
          </p:cNvPr>
          <p:cNvSpPr txBox="1"/>
          <p:nvPr/>
        </p:nvSpPr>
        <p:spPr>
          <a:xfrm>
            <a:off x="606437" y="377049"/>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Mekong Delta</a:t>
            </a:r>
          </a:p>
        </p:txBody>
      </p:sp>
      <p:sp>
        <p:nvSpPr>
          <p:cNvPr id="25" name="Left Arrow 10">
            <a:hlinkClick r:id="rId7" action="ppaction://hlinkpres?slideindex=1&amp;slidetitle=Why?"/>
            <a:extLst>
              <a:ext uri="{FF2B5EF4-FFF2-40B4-BE49-F238E27FC236}">
                <a16:creationId xmlns:a16="http://schemas.microsoft.com/office/drawing/2014/main" id="{15690F03-1B63-DDA5-8E43-0FFB48A43C03}"/>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8"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152428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 Placeholder 3"/>
          <p:cNvSpPr txBox="1">
            <a:spLocks/>
          </p:cNvSpPr>
          <p:nvPr/>
        </p:nvSpPr>
        <p:spPr>
          <a:xfrm>
            <a:off x="1242403" y="566953"/>
            <a:ext cx="8229562" cy="549237"/>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b="1" dirty="0">
                <a:solidFill>
                  <a:schemeClr val="accent6">
                    <a:lumMod val="50000"/>
                  </a:schemeClr>
                </a:solidFill>
                <a:latin typeface="Playfair Display Bold" panose="00000800000000000000" pitchFamily="2" charset="0"/>
                <a:cs typeface="Arial" panose="020B0604020202020204" pitchFamily="34" charset="0"/>
              </a:rPr>
              <a:t>3 nights &amp; 4 nights Mekong cruise between Saigon &amp; Phnom Penh</a:t>
            </a:r>
          </a:p>
        </p:txBody>
      </p:sp>
      <p:pic>
        <p:nvPicPr>
          <p:cNvPr id="17" name="Picture Placeholder 5" descr="AQUA-MEKONG-3-and-4-night-Downriver-and-upr-river-map-High-a.jpg"/>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5661" r="5661"/>
          <a:stretch>
            <a:fillRect/>
          </a:stretch>
        </p:blipFill>
        <p:spPr>
          <a:xfrm>
            <a:off x="4586103" y="1246909"/>
            <a:ext cx="6440135" cy="4928260"/>
          </a:xfrm>
          <a:prstGeom prst="rect">
            <a:avLst/>
          </a:prstGeom>
        </p:spPr>
      </p:pic>
      <p:sp>
        <p:nvSpPr>
          <p:cNvPr id="18" name="TextBox 17"/>
          <p:cNvSpPr txBox="1"/>
          <p:nvPr/>
        </p:nvSpPr>
        <p:spPr>
          <a:xfrm>
            <a:off x="1082453" y="1951672"/>
            <a:ext cx="3341657" cy="1077218"/>
          </a:xfrm>
          <a:prstGeom prst="rect">
            <a:avLst/>
          </a:prstGeom>
          <a:noFill/>
          <a:ln>
            <a:solidFill>
              <a:schemeClr val="accent6">
                <a:lumMod val="50000"/>
              </a:schemeClr>
            </a:solidFill>
          </a:ln>
        </p:spPr>
        <p:txBody>
          <a:bodyPr wrap="square" rtlCol="0">
            <a:spAutoFit/>
          </a:bodyPr>
          <a:lstStyle/>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1: Saigon</a:t>
            </a: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2: </a:t>
            </a:r>
            <a:r>
              <a:rPr lang="en-US" sz="1600" dirty="0" err="1">
                <a:solidFill>
                  <a:schemeClr val="accent6">
                    <a:lumMod val="50000"/>
                  </a:schemeClr>
                </a:solidFill>
                <a:latin typeface="Montserrat" panose="00000500000000000000" pitchFamily="50" charset="0"/>
                <a:cs typeface="Arial" panose="020B0604020202020204" pitchFamily="34" charset="0"/>
              </a:rPr>
              <a:t>Cai</a:t>
            </a:r>
            <a:r>
              <a:rPr lang="en-US" sz="1600" dirty="0">
                <a:solidFill>
                  <a:schemeClr val="accent6">
                    <a:lumMod val="50000"/>
                  </a:schemeClr>
                </a:solidFill>
                <a:latin typeface="Montserrat" panose="00000500000000000000" pitchFamily="50" charset="0"/>
                <a:cs typeface="Arial" panose="020B0604020202020204" pitchFamily="34" charset="0"/>
              </a:rPr>
              <a:t> Be</a:t>
            </a: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3: </a:t>
            </a:r>
            <a:r>
              <a:rPr lang="en-US" sz="1600" dirty="0" err="1">
                <a:solidFill>
                  <a:schemeClr val="accent6">
                    <a:lumMod val="50000"/>
                  </a:schemeClr>
                </a:solidFill>
                <a:latin typeface="Montserrat" panose="00000500000000000000" pitchFamily="50" charset="0"/>
                <a:cs typeface="Arial" panose="020B0604020202020204" pitchFamily="34" charset="0"/>
              </a:rPr>
              <a:t>Chau</a:t>
            </a:r>
            <a:r>
              <a:rPr lang="en-US" sz="1600" dirty="0">
                <a:solidFill>
                  <a:schemeClr val="accent6">
                    <a:lumMod val="50000"/>
                  </a:schemeClr>
                </a:solidFill>
                <a:latin typeface="Montserrat" panose="00000500000000000000" pitchFamily="50" charset="0"/>
                <a:cs typeface="Arial" panose="020B0604020202020204" pitchFamily="34" charset="0"/>
              </a:rPr>
              <a:t> Doc</a:t>
            </a: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4: Phnom Penh</a:t>
            </a:r>
          </a:p>
        </p:txBody>
      </p:sp>
      <p:pic>
        <p:nvPicPr>
          <p:cNvPr id="19" name="Picture Placeholder 6" descr="3410014698_5a.jpg"/>
          <p:cNvPicPr>
            <a:picLocks noGrp="1" noChangeAspect="1"/>
          </p:cNvPicPr>
          <p:nvPr>
            <p:ph type="pic" idx="1"/>
          </p:nvPr>
        </p:nvPicPr>
        <p:blipFill>
          <a:blip r:embed="rId5" cstate="print">
            <a:extLst>
              <a:ext uri="{28A0092B-C50C-407E-A947-70E740481C1C}">
                <a14:useLocalDpi xmlns:a14="http://schemas.microsoft.com/office/drawing/2010/main" val="0"/>
              </a:ext>
            </a:extLst>
          </a:blip>
          <a:srcRect/>
          <a:stretch>
            <a:fillRect/>
          </a:stretch>
        </p:blipFill>
        <p:spPr>
          <a:xfrm>
            <a:off x="1082453" y="3614547"/>
            <a:ext cx="3341657" cy="2127263"/>
          </a:xfrm>
        </p:spPr>
      </p:pic>
      <p:sp>
        <p:nvSpPr>
          <p:cNvPr id="13" name="Google Shape;119;p13">
            <a:extLst>
              <a:ext uri="{FF2B5EF4-FFF2-40B4-BE49-F238E27FC236}">
                <a16:creationId xmlns:a16="http://schemas.microsoft.com/office/drawing/2014/main" id="{3C245808-28C8-423A-A7A0-49C3B97BB7BA}"/>
              </a:ext>
            </a:extLst>
          </p:cNvPr>
          <p:cNvSpPr txBox="1">
            <a:spLocks noGrp="1"/>
          </p:cNvSpPr>
          <p:nvPr>
            <p:ph type="sldNum" sz="quarter" idx="12"/>
          </p:nvPr>
        </p:nvSpPr>
        <p:spPr>
          <a:xfrm>
            <a:off x="28280" y="6513923"/>
            <a:ext cx="703320" cy="344078"/>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24</a:t>
            </a:fld>
            <a:endParaRPr dirty="0"/>
          </a:p>
        </p:txBody>
      </p:sp>
      <p:pic>
        <p:nvPicPr>
          <p:cNvPr id="12" name="Picture 2" descr="http://static.tumblr.com/f45faab49321958bb661be2e69124337/gltbmdt/p3amp94ag/tumblr_static_logo_threeland_281108.png">
            <a:extLst>
              <a:ext uri="{FF2B5EF4-FFF2-40B4-BE49-F238E27FC236}">
                <a16:creationId xmlns:a16="http://schemas.microsoft.com/office/drawing/2014/main" id="{6B59C461-7599-4E45-8EA7-C668BEF6710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95569" y="228997"/>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a:extLst>
              <a:ext uri="{FF2B5EF4-FFF2-40B4-BE49-F238E27FC236}">
                <a16:creationId xmlns:a16="http://schemas.microsoft.com/office/drawing/2014/main" id="{F3E29FBF-B24C-4AD8-8387-C30D91C8F336}"/>
              </a:ext>
            </a:extLst>
          </p:cNvPr>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 name="Left Arrow 10">
            <a:hlinkClick r:id="rId7" action="ppaction://hlinkpres?slideindex=1&amp;slidetitle=Why?"/>
            <a:extLst>
              <a:ext uri="{FF2B5EF4-FFF2-40B4-BE49-F238E27FC236}">
                <a16:creationId xmlns:a16="http://schemas.microsoft.com/office/drawing/2014/main" id="{2EDD2215-59D5-AC86-7ADD-FE22FBA27395}"/>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8"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17067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 Placeholder 3"/>
          <p:cNvSpPr txBox="1">
            <a:spLocks/>
          </p:cNvSpPr>
          <p:nvPr/>
        </p:nvSpPr>
        <p:spPr>
          <a:xfrm>
            <a:off x="1508656" y="415232"/>
            <a:ext cx="8467997" cy="5762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chemeClr val="accent6">
                    <a:lumMod val="50000"/>
                  </a:schemeClr>
                </a:solidFill>
                <a:latin typeface="Playfair Display Bold" panose="00000800000000000000" pitchFamily="2" charset="0"/>
                <a:cs typeface="Arial" panose="020B0604020202020204" pitchFamily="34" charset="0"/>
              </a:rPr>
              <a:t>4 days &amp; 3 nights cruise between Phnom Penh &amp; </a:t>
            </a:r>
            <a:r>
              <a:rPr lang="en-US" sz="2000" b="1" dirty="0" err="1">
                <a:solidFill>
                  <a:schemeClr val="accent6">
                    <a:lumMod val="50000"/>
                  </a:schemeClr>
                </a:solidFill>
                <a:latin typeface="Playfair Display Bold" panose="00000800000000000000" pitchFamily="2" charset="0"/>
                <a:cs typeface="Arial" panose="020B0604020202020204" pitchFamily="34" charset="0"/>
              </a:rPr>
              <a:t>Siem</a:t>
            </a:r>
            <a:r>
              <a:rPr lang="en-US" sz="2000" b="1" dirty="0">
                <a:solidFill>
                  <a:schemeClr val="accent6">
                    <a:lumMod val="50000"/>
                  </a:schemeClr>
                </a:solidFill>
                <a:latin typeface="Playfair Display Bold" panose="00000800000000000000" pitchFamily="2" charset="0"/>
                <a:cs typeface="Arial" panose="020B0604020202020204" pitchFamily="34" charset="0"/>
              </a:rPr>
              <a:t> Reap</a:t>
            </a:r>
          </a:p>
          <a:p>
            <a:pPr marL="0" indent="0" algn="ctr">
              <a:buNone/>
            </a:pPr>
            <a:r>
              <a:rPr lang="en-US" sz="2000" dirty="0">
                <a:solidFill>
                  <a:schemeClr val="accent6">
                    <a:lumMod val="50000"/>
                  </a:schemeClr>
                </a:solidFill>
                <a:cs typeface="Arial" panose="020B0604020202020204" pitchFamily="34" charset="0"/>
              </a:rPr>
              <a:t>(</a:t>
            </a:r>
            <a:r>
              <a:rPr lang="en-US" sz="1800" dirty="0">
                <a:solidFill>
                  <a:schemeClr val="accent6">
                    <a:lumMod val="50000"/>
                  </a:schemeClr>
                </a:solidFill>
                <a:latin typeface="Montserrat" panose="00000500000000000000" pitchFamily="50" charset="0"/>
                <a:cs typeface="Arial" panose="020B0604020202020204" pitchFamily="34" charset="0"/>
              </a:rPr>
              <a:t>only run in high water season: Jul - Apr</a:t>
            </a:r>
            <a:r>
              <a:rPr lang="en-US" sz="2000" dirty="0">
                <a:solidFill>
                  <a:schemeClr val="accent6">
                    <a:lumMod val="50000"/>
                  </a:schemeClr>
                </a:solidFill>
                <a:cs typeface="Arial" panose="020B0604020202020204" pitchFamily="34" charset="0"/>
              </a:rPr>
              <a:t>)</a:t>
            </a:r>
          </a:p>
          <a:p>
            <a:pPr marL="0" indent="0" algn="ctr">
              <a:buNone/>
            </a:pPr>
            <a:endParaRPr lang="en-US" sz="2000" b="1" dirty="0">
              <a:solidFill>
                <a:schemeClr val="accent6">
                  <a:lumMod val="50000"/>
                </a:schemeClr>
              </a:solidFill>
              <a:latin typeface="Playfair Display Bold" panose="00000800000000000000" pitchFamily="2" charset="0"/>
              <a:cs typeface="Arial" panose="020B0604020202020204" pitchFamily="34" charset="0"/>
            </a:endParaRPr>
          </a:p>
          <a:p>
            <a:pPr marL="0" indent="0" algn="ctr">
              <a:buNone/>
            </a:pPr>
            <a:r>
              <a:rPr lang="en-US" sz="2000" b="1" dirty="0">
                <a:solidFill>
                  <a:srgbClr val="2E9F25"/>
                </a:solidFill>
                <a:latin typeface="Arial" panose="020B0604020202020204" pitchFamily="34" charset="0"/>
                <a:cs typeface="Arial" panose="020B0604020202020204" pitchFamily="34" charset="0"/>
              </a:rPr>
              <a:t> </a:t>
            </a:r>
          </a:p>
        </p:txBody>
      </p:sp>
      <p:sp>
        <p:nvSpPr>
          <p:cNvPr id="18" name="TextBox 17"/>
          <p:cNvSpPr txBox="1"/>
          <p:nvPr/>
        </p:nvSpPr>
        <p:spPr>
          <a:xfrm>
            <a:off x="1508656" y="1951672"/>
            <a:ext cx="3096344" cy="1323439"/>
          </a:xfrm>
          <a:prstGeom prst="rect">
            <a:avLst/>
          </a:prstGeom>
          <a:noFill/>
          <a:ln>
            <a:solidFill>
              <a:schemeClr val="accent6">
                <a:lumMod val="50000"/>
              </a:schemeClr>
            </a:solidFill>
          </a:ln>
        </p:spPr>
        <p:txBody>
          <a:bodyPr wrap="square" rtlCol="0">
            <a:spAutoFit/>
          </a:bodyPr>
          <a:lstStyle/>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1 Phnom Penh</a:t>
            </a: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2 </a:t>
            </a:r>
            <a:r>
              <a:rPr lang="en-US" sz="1600" dirty="0" err="1">
                <a:solidFill>
                  <a:schemeClr val="accent6">
                    <a:lumMod val="50000"/>
                  </a:schemeClr>
                </a:solidFill>
                <a:latin typeface="Montserrat" panose="00000500000000000000" pitchFamily="50" charset="0"/>
                <a:cs typeface="Arial" panose="020B0604020202020204" pitchFamily="34" charset="0"/>
              </a:rPr>
              <a:t>Tonle</a:t>
            </a:r>
            <a:r>
              <a:rPr lang="en-US" sz="1600" dirty="0">
                <a:solidFill>
                  <a:schemeClr val="accent6">
                    <a:lumMod val="50000"/>
                  </a:schemeClr>
                </a:solidFill>
                <a:latin typeface="Montserrat" panose="00000500000000000000" pitchFamily="50" charset="0"/>
                <a:cs typeface="Arial" panose="020B0604020202020204" pitchFamily="34" charset="0"/>
              </a:rPr>
              <a:t> River</a:t>
            </a: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3 Kampong Cham</a:t>
            </a: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4 </a:t>
            </a:r>
            <a:r>
              <a:rPr lang="en-US" sz="1600" dirty="0" err="1">
                <a:solidFill>
                  <a:schemeClr val="accent6">
                    <a:lumMod val="50000"/>
                  </a:schemeClr>
                </a:solidFill>
                <a:latin typeface="Montserrat" panose="00000500000000000000" pitchFamily="50" charset="0"/>
                <a:cs typeface="Arial" panose="020B0604020202020204" pitchFamily="34" charset="0"/>
              </a:rPr>
              <a:t>Wat</a:t>
            </a:r>
            <a:r>
              <a:rPr lang="en-US" sz="1600" dirty="0">
                <a:solidFill>
                  <a:schemeClr val="accent6">
                    <a:lumMod val="50000"/>
                  </a:schemeClr>
                </a:solidFill>
                <a:latin typeface="Montserrat" panose="00000500000000000000" pitchFamily="50" charset="0"/>
                <a:cs typeface="Arial" panose="020B0604020202020204" pitchFamily="34" charset="0"/>
              </a:rPr>
              <a:t> </a:t>
            </a:r>
            <a:r>
              <a:rPr lang="en-US" sz="1600" dirty="0" err="1">
                <a:solidFill>
                  <a:schemeClr val="accent6">
                    <a:lumMod val="50000"/>
                  </a:schemeClr>
                </a:solidFill>
                <a:latin typeface="Montserrat" panose="00000500000000000000" pitchFamily="50" charset="0"/>
                <a:cs typeface="Arial" panose="020B0604020202020204" pitchFamily="34" charset="0"/>
              </a:rPr>
              <a:t>Hanchey</a:t>
            </a:r>
            <a:endParaRPr lang="en-US" sz="1600" dirty="0">
              <a:solidFill>
                <a:schemeClr val="accent6">
                  <a:lumMod val="50000"/>
                </a:schemeClr>
              </a:solidFill>
              <a:latin typeface="Montserrat" panose="00000500000000000000" pitchFamily="50" charset="0"/>
              <a:cs typeface="Arial" panose="020B0604020202020204" pitchFamily="34" charset="0"/>
            </a:endParaRP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5 </a:t>
            </a:r>
            <a:r>
              <a:rPr lang="en-US" sz="1600" dirty="0" err="1">
                <a:solidFill>
                  <a:schemeClr val="accent6">
                    <a:lumMod val="50000"/>
                  </a:schemeClr>
                </a:solidFill>
                <a:latin typeface="Montserrat" panose="00000500000000000000" pitchFamily="50" charset="0"/>
                <a:cs typeface="Arial" panose="020B0604020202020204" pitchFamily="34" charset="0"/>
              </a:rPr>
              <a:t>Siem</a:t>
            </a:r>
            <a:r>
              <a:rPr lang="en-US" sz="1600" dirty="0">
                <a:solidFill>
                  <a:schemeClr val="accent6">
                    <a:lumMod val="50000"/>
                  </a:schemeClr>
                </a:solidFill>
                <a:latin typeface="Montserrat" panose="00000500000000000000" pitchFamily="50" charset="0"/>
                <a:cs typeface="Arial" panose="020B0604020202020204" pitchFamily="34" charset="0"/>
              </a:rPr>
              <a:t> Reap</a:t>
            </a:r>
          </a:p>
        </p:txBody>
      </p:sp>
      <p:pic>
        <p:nvPicPr>
          <p:cNvPr id="9" name="Picture Placeholder 4" descr="4-and-3-night-Upriver-and-Downriver-Itinerary-High-Water-Season.jpg"/>
          <p:cNvPicPr>
            <a:picLocks noGrp="1" noChangeAspect="1"/>
          </p:cNvPicPr>
          <p:nvPr>
            <p:ph type="pic" idx="1"/>
          </p:nvPr>
        </p:nvPicPr>
        <p:blipFill>
          <a:blip r:embed="rId3" cstate="print">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5508" r="5508"/>
          <a:stretch>
            <a:fillRect/>
          </a:stretch>
        </p:blipFill>
        <p:spPr>
          <a:xfrm>
            <a:off x="4878722" y="1549614"/>
            <a:ext cx="6242034" cy="4893154"/>
          </a:xfrm>
        </p:spPr>
      </p:pic>
      <p:sp>
        <p:nvSpPr>
          <p:cNvPr id="17" name="Google Shape;119;p13">
            <a:extLst>
              <a:ext uri="{FF2B5EF4-FFF2-40B4-BE49-F238E27FC236}">
                <a16:creationId xmlns:a16="http://schemas.microsoft.com/office/drawing/2014/main" id="{5CC4883B-6269-4E3C-AAC9-7DD04622FC03}"/>
              </a:ext>
            </a:extLst>
          </p:cNvPr>
          <p:cNvSpPr txBox="1">
            <a:spLocks noGrp="1"/>
          </p:cNvSpPr>
          <p:nvPr>
            <p:ph type="sldNum" sz="quarter" idx="12"/>
          </p:nvPr>
        </p:nvSpPr>
        <p:spPr>
          <a:xfrm>
            <a:off x="28280" y="6513923"/>
            <a:ext cx="703320" cy="344078"/>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25</a:t>
            </a:fld>
            <a:endParaRPr dirty="0"/>
          </a:p>
        </p:txBody>
      </p:sp>
      <p:pic>
        <p:nvPicPr>
          <p:cNvPr id="11" name="Picture Placeholder 4" descr="Cabin-1.jpg"/>
          <p:cNvPicPr>
            <a:picLocks noChangeAspect="1"/>
          </p:cNvPicPr>
          <p:nvPr/>
        </p:nvPicPr>
        <p:blipFill>
          <a:blip r:embed="rId5">
            <a:extLst>
              <a:ext uri="{28A0092B-C50C-407E-A947-70E740481C1C}">
                <a14:useLocalDpi xmlns:a14="http://schemas.microsoft.com/office/drawing/2010/main" val="0"/>
              </a:ext>
            </a:extLst>
          </a:blip>
          <a:srcRect l="7867" r="7867"/>
          <a:stretch>
            <a:fillRect/>
          </a:stretch>
        </p:blipFill>
        <p:spPr>
          <a:xfrm>
            <a:off x="1484578" y="3824936"/>
            <a:ext cx="3144499" cy="1960270"/>
          </a:xfrm>
          <a:prstGeom prst="rect">
            <a:avLst/>
          </a:prstGeom>
        </p:spPr>
      </p:pic>
      <p:pic>
        <p:nvPicPr>
          <p:cNvPr id="13" name="Picture 2" descr="http://static.tumblr.com/f45faab49321958bb661be2e69124337/gltbmdt/p3amp94ag/tumblr_static_logo_threeland_281108.png">
            <a:extLst>
              <a:ext uri="{FF2B5EF4-FFF2-40B4-BE49-F238E27FC236}">
                <a16:creationId xmlns:a16="http://schemas.microsoft.com/office/drawing/2014/main" id="{9859FB4C-D6C8-4D9D-97BA-C108EEAF7B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58399" y="250759"/>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19" name="Date Placeholder 4">
            <a:extLst>
              <a:ext uri="{FF2B5EF4-FFF2-40B4-BE49-F238E27FC236}">
                <a16:creationId xmlns:a16="http://schemas.microsoft.com/office/drawing/2014/main" id="{75EA54CA-6358-491E-82E5-F6ED2802A561}"/>
              </a:ext>
            </a:extLst>
          </p:cNvPr>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 name="Left Arrow 10">
            <a:hlinkClick r:id="rId7" action="ppaction://hlinkpres?slideindex=1&amp;slidetitle=Why?"/>
            <a:extLst>
              <a:ext uri="{FF2B5EF4-FFF2-40B4-BE49-F238E27FC236}">
                <a16:creationId xmlns:a16="http://schemas.microsoft.com/office/drawing/2014/main" id="{BD5EE813-ACB9-59ED-FB45-E7BD84D5DE1C}"/>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8"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060639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 name="Text Placeholder 3"/>
          <p:cNvSpPr txBox="1">
            <a:spLocks/>
          </p:cNvSpPr>
          <p:nvPr/>
        </p:nvSpPr>
        <p:spPr>
          <a:xfrm>
            <a:off x="731600" y="1046931"/>
            <a:ext cx="4280785" cy="576263"/>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2000" b="1" dirty="0">
                <a:solidFill>
                  <a:schemeClr val="accent6">
                    <a:lumMod val="50000"/>
                  </a:schemeClr>
                </a:solidFill>
                <a:latin typeface="Playfair Display Bold" panose="00000800000000000000" pitchFamily="2" charset="0"/>
                <a:cs typeface="Arial" panose="020B0604020202020204" pitchFamily="34" charset="0"/>
              </a:rPr>
              <a:t>8 days &amp; 7 nights cruise between Phnom Penh &amp; </a:t>
            </a:r>
            <a:r>
              <a:rPr lang="en-US" sz="2000" b="1" dirty="0" err="1">
                <a:solidFill>
                  <a:schemeClr val="accent6">
                    <a:lumMod val="50000"/>
                  </a:schemeClr>
                </a:solidFill>
                <a:latin typeface="Playfair Display Bold" panose="00000800000000000000" pitchFamily="2" charset="0"/>
                <a:cs typeface="Arial" panose="020B0604020202020204" pitchFamily="34" charset="0"/>
              </a:rPr>
              <a:t>Siem</a:t>
            </a:r>
            <a:r>
              <a:rPr lang="en-US" sz="2000" b="1" dirty="0">
                <a:solidFill>
                  <a:schemeClr val="accent6">
                    <a:lumMod val="50000"/>
                  </a:schemeClr>
                </a:solidFill>
                <a:latin typeface="Playfair Display Bold" panose="00000800000000000000" pitchFamily="2" charset="0"/>
                <a:cs typeface="Arial" panose="020B0604020202020204" pitchFamily="34" charset="0"/>
              </a:rPr>
              <a:t> Reap </a:t>
            </a:r>
          </a:p>
          <a:p>
            <a:pPr marL="0" indent="0" algn="ctr">
              <a:buNone/>
            </a:pPr>
            <a:r>
              <a:rPr lang="en-US" sz="1600" dirty="0">
                <a:solidFill>
                  <a:schemeClr val="accent6">
                    <a:lumMod val="50000"/>
                  </a:schemeClr>
                </a:solidFill>
                <a:latin typeface="Montserrat" panose="00000500000000000000" pitchFamily="50" charset="0"/>
                <a:cs typeface="Arial" panose="020B0604020202020204" pitchFamily="34" charset="0"/>
              </a:rPr>
              <a:t>(only run in high water season: Jul - Apr)</a:t>
            </a:r>
          </a:p>
          <a:p>
            <a:pPr marL="0" indent="0" algn="ctr">
              <a:buNone/>
            </a:pPr>
            <a:endParaRPr lang="en-US" sz="2000" b="1" dirty="0">
              <a:solidFill>
                <a:srgbClr val="C00000"/>
              </a:solidFill>
              <a:latin typeface="Arial" panose="020B0604020202020204" pitchFamily="34" charset="0"/>
              <a:cs typeface="Arial" panose="020B0604020202020204" pitchFamily="34" charset="0"/>
            </a:endParaRPr>
          </a:p>
          <a:p>
            <a:pPr marL="0" indent="0" algn="ctr">
              <a:buNone/>
            </a:pPr>
            <a:r>
              <a:rPr lang="en-US" sz="2000" b="1" dirty="0">
                <a:solidFill>
                  <a:srgbClr val="C00000"/>
                </a:solidFill>
                <a:latin typeface="Arial" panose="020B0604020202020204" pitchFamily="34" charset="0"/>
                <a:cs typeface="Arial" panose="020B0604020202020204" pitchFamily="34" charset="0"/>
              </a:rPr>
              <a:t> </a:t>
            </a:r>
          </a:p>
        </p:txBody>
      </p:sp>
      <p:sp>
        <p:nvSpPr>
          <p:cNvPr id="18" name="TextBox 17"/>
          <p:cNvSpPr txBox="1"/>
          <p:nvPr/>
        </p:nvSpPr>
        <p:spPr>
          <a:xfrm>
            <a:off x="836612" y="2733020"/>
            <a:ext cx="4175773" cy="3046988"/>
          </a:xfrm>
          <a:prstGeom prst="rect">
            <a:avLst/>
          </a:prstGeom>
          <a:gradFill>
            <a:gsLst>
              <a:gs pos="96000">
                <a:srgbClr val="6CCF89"/>
              </a:gs>
              <a:gs pos="100000">
                <a:srgbClr val="25B850">
                  <a:alpha val="70000"/>
                </a:srgbClr>
              </a:gs>
              <a:gs pos="72000">
                <a:schemeClr val="bg1"/>
              </a:gs>
            </a:gsLst>
            <a:lin ang="5400000" scaled="1"/>
          </a:gradFill>
          <a:ln>
            <a:solidFill>
              <a:schemeClr val="accent6">
                <a:lumMod val="50000"/>
              </a:schemeClr>
            </a:solidFill>
          </a:ln>
        </p:spPr>
        <p:txBody>
          <a:bodyPr wrap="square" rtlCol="0">
            <a:spAutoFit/>
          </a:bodyPr>
          <a:lstStyle/>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1: Ho Chi Minh City </a:t>
            </a: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2: </a:t>
            </a:r>
            <a:r>
              <a:rPr lang="en-US" sz="1600" dirty="0" err="1">
                <a:solidFill>
                  <a:schemeClr val="accent6">
                    <a:lumMod val="50000"/>
                  </a:schemeClr>
                </a:solidFill>
                <a:latin typeface="Montserrat" panose="00000500000000000000" pitchFamily="50" charset="0"/>
                <a:cs typeface="Arial" panose="020B0604020202020204" pitchFamily="34" charset="0"/>
              </a:rPr>
              <a:t>Cai</a:t>
            </a:r>
            <a:r>
              <a:rPr lang="en-US" sz="1600" dirty="0">
                <a:solidFill>
                  <a:schemeClr val="accent6">
                    <a:lumMod val="50000"/>
                  </a:schemeClr>
                </a:solidFill>
                <a:latin typeface="Montserrat" panose="00000500000000000000" pitchFamily="50" charset="0"/>
                <a:cs typeface="Arial" panose="020B0604020202020204" pitchFamily="34" charset="0"/>
              </a:rPr>
              <a:t> Be–Sa Dec</a:t>
            </a: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3: </a:t>
            </a:r>
            <a:r>
              <a:rPr lang="en-US" sz="1600" dirty="0" err="1">
                <a:solidFill>
                  <a:schemeClr val="accent6">
                    <a:lumMod val="50000"/>
                  </a:schemeClr>
                </a:solidFill>
                <a:latin typeface="Montserrat" panose="00000500000000000000" pitchFamily="50" charset="0"/>
                <a:cs typeface="Arial" panose="020B0604020202020204" pitchFamily="34" charset="0"/>
              </a:rPr>
              <a:t>Chau</a:t>
            </a:r>
            <a:r>
              <a:rPr lang="en-US" sz="1600" dirty="0">
                <a:solidFill>
                  <a:schemeClr val="accent6">
                    <a:lumMod val="50000"/>
                  </a:schemeClr>
                </a:solidFill>
                <a:latin typeface="Montserrat" panose="00000500000000000000" pitchFamily="50" charset="0"/>
                <a:cs typeface="Arial" panose="020B0604020202020204" pitchFamily="34" charset="0"/>
              </a:rPr>
              <a:t> Doc–Cambodian Border Crossing</a:t>
            </a: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4: Phnom Penh</a:t>
            </a: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5: Phnom Penh–</a:t>
            </a:r>
            <a:r>
              <a:rPr lang="en-US" sz="1600" dirty="0" err="1">
                <a:solidFill>
                  <a:schemeClr val="accent6">
                    <a:lumMod val="50000"/>
                  </a:schemeClr>
                </a:solidFill>
                <a:latin typeface="Montserrat" panose="00000500000000000000" pitchFamily="50" charset="0"/>
                <a:cs typeface="Arial" panose="020B0604020202020204" pitchFamily="34" charset="0"/>
              </a:rPr>
              <a:t>Prek</a:t>
            </a:r>
            <a:r>
              <a:rPr lang="en-US" sz="1600" dirty="0">
                <a:solidFill>
                  <a:schemeClr val="accent6">
                    <a:lumMod val="50000"/>
                  </a:schemeClr>
                </a:solidFill>
                <a:latin typeface="Montserrat" panose="00000500000000000000" pitchFamily="50" charset="0"/>
                <a:cs typeface="Arial" panose="020B0604020202020204" pitchFamily="34" charset="0"/>
              </a:rPr>
              <a:t> Bang Kong</a:t>
            </a: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6: </a:t>
            </a:r>
            <a:r>
              <a:rPr lang="en-US" sz="1600" dirty="0" err="1">
                <a:solidFill>
                  <a:schemeClr val="accent6">
                    <a:lumMod val="50000"/>
                  </a:schemeClr>
                </a:solidFill>
                <a:latin typeface="Montserrat" panose="00000500000000000000" pitchFamily="50" charset="0"/>
                <a:cs typeface="Arial" panose="020B0604020202020204" pitchFamily="34" charset="0"/>
              </a:rPr>
              <a:t>Wat</a:t>
            </a:r>
            <a:r>
              <a:rPr lang="en-US" sz="1600" dirty="0">
                <a:solidFill>
                  <a:schemeClr val="accent6">
                    <a:lumMod val="50000"/>
                  </a:schemeClr>
                </a:solidFill>
                <a:latin typeface="Montserrat" panose="00000500000000000000" pitchFamily="50" charset="0"/>
                <a:cs typeface="Arial" panose="020B0604020202020204" pitchFamily="34" charset="0"/>
              </a:rPr>
              <a:t> </a:t>
            </a:r>
            <a:r>
              <a:rPr lang="en-US" sz="1600" dirty="0" err="1">
                <a:solidFill>
                  <a:schemeClr val="accent6">
                    <a:lumMod val="50000"/>
                  </a:schemeClr>
                </a:solidFill>
                <a:latin typeface="Montserrat" panose="00000500000000000000" pitchFamily="50" charset="0"/>
                <a:cs typeface="Arial" panose="020B0604020202020204" pitchFamily="34" charset="0"/>
              </a:rPr>
              <a:t>Hanchey</a:t>
            </a:r>
            <a:r>
              <a:rPr lang="en-US" sz="1600" dirty="0">
                <a:solidFill>
                  <a:schemeClr val="accent6">
                    <a:lumMod val="50000"/>
                  </a:schemeClr>
                </a:solidFill>
                <a:latin typeface="Montserrat" panose="00000500000000000000" pitchFamily="50" charset="0"/>
                <a:cs typeface="Arial" panose="020B0604020202020204" pitchFamily="34" charset="0"/>
              </a:rPr>
              <a:t>–Angkor Ban</a:t>
            </a: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7: </a:t>
            </a:r>
            <a:r>
              <a:rPr lang="en-US" sz="1600" dirty="0" err="1">
                <a:solidFill>
                  <a:schemeClr val="accent6">
                    <a:lumMod val="50000"/>
                  </a:schemeClr>
                </a:solidFill>
                <a:latin typeface="Montserrat" panose="00000500000000000000" pitchFamily="50" charset="0"/>
                <a:cs typeface="Arial" panose="020B0604020202020204" pitchFamily="34" charset="0"/>
              </a:rPr>
              <a:t>Konpong</a:t>
            </a:r>
            <a:r>
              <a:rPr lang="en-US" sz="1600" dirty="0">
                <a:solidFill>
                  <a:schemeClr val="accent6">
                    <a:lumMod val="50000"/>
                  </a:schemeClr>
                </a:solidFill>
                <a:latin typeface="Montserrat" panose="00000500000000000000" pitchFamily="50" charset="0"/>
                <a:cs typeface="Arial" panose="020B0604020202020204" pitchFamily="34" charset="0"/>
              </a:rPr>
              <a:t> </a:t>
            </a:r>
            <a:r>
              <a:rPr lang="en-US" sz="1600" dirty="0" err="1">
                <a:solidFill>
                  <a:schemeClr val="accent6">
                    <a:lumMod val="50000"/>
                  </a:schemeClr>
                </a:solidFill>
                <a:latin typeface="Montserrat" panose="00000500000000000000" pitchFamily="50" charset="0"/>
                <a:cs typeface="Arial" panose="020B0604020202020204" pitchFamily="34" charset="0"/>
              </a:rPr>
              <a:t>Louang</a:t>
            </a:r>
            <a:r>
              <a:rPr lang="en-US" sz="1600" dirty="0">
                <a:solidFill>
                  <a:schemeClr val="accent6">
                    <a:lumMod val="50000"/>
                  </a:schemeClr>
                </a:solidFill>
                <a:latin typeface="Montserrat" panose="00000500000000000000" pitchFamily="50" charset="0"/>
                <a:cs typeface="Arial" panose="020B0604020202020204" pitchFamily="34" charset="0"/>
              </a:rPr>
              <a:t>–Kampong </a:t>
            </a:r>
            <a:r>
              <a:rPr lang="en-US" sz="1600" dirty="0" err="1">
                <a:solidFill>
                  <a:schemeClr val="accent6">
                    <a:lumMod val="50000"/>
                  </a:schemeClr>
                </a:solidFill>
                <a:latin typeface="Montserrat" panose="00000500000000000000" pitchFamily="50" charset="0"/>
                <a:cs typeface="Arial" panose="020B0604020202020204" pitchFamily="34" charset="0"/>
              </a:rPr>
              <a:t>Tralach</a:t>
            </a:r>
            <a:endParaRPr lang="en-US" sz="1600" dirty="0">
              <a:solidFill>
                <a:schemeClr val="accent6">
                  <a:lumMod val="50000"/>
                </a:schemeClr>
              </a:solidFill>
              <a:latin typeface="Montserrat" panose="00000500000000000000" pitchFamily="50" charset="0"/>
              <a:cs typeface="Arial" panose="020B0604020202020204" pitchFamily="34" charset="0"/>
            </a:endParaRPr>
          </a:p>
          <a:p>
            <a:pPr marL="457200" indent="-457200">
              <a:buFont typeface="Wingdings"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Day 8: </a:t>
            </a:r>
            <a:r>
              <a:rPr lang="en-US" sz="1600" dirty="0" err="1">
                <a:solidFill>
                  <a:schemeClr val="accent6">
                    <a:lumMod val="50000"/>
                  </a:schemeClr>
                </a:solidFill>
                <a:latin typeface="Montserrat" panose="00000500000000000000" pitchFamily="50" charset="0"/>
                <a:cs typeface="Arial" panose="020B0604020202020204" pitchFamily="34" charset="0"/>
              </a:rPr>
              <a:t>Siem</a:t>
            </a:r>
            <a:r>
              <a:rPr lang="en-US" sz="1600" dirty="0">
                <a:solidFill>
                  <a:schemeClr val="accent6">
                    <a:lumMod val="50000"/>
                  </a:schemeClr>
                </a:solidFill>
                <a:latin typeface="Montserrat" panose="00000500000000000000" pitchFamily="50" charset="0"/>
                <a:cs typeface="Arial" panose="020B0604020202020204" pitchFamily="34" charset="0"/>
              </a:rPr>
              <a:t> Reap</a:t>
            </a:r>
          </a:p>
          <a:p>
            <a:endParaRPr lang="en-US" sz="1600" dirty="0">
              <a:solidFill>
                <a:schemeClr val="accent6">
                  <a:lumMod val="50000"/>
                </a:schemeClr>
              </a:solidFill>
              <a:latin typeface="Montserrat" panose="00000500000000000000" pitchFamily="50" charset="0"/>
              <a:cs typeface="Arial" panose="020B0604020202020204" pitchFamily="34" charset="0"/>
            </a:endParaRPr>
          </a:p>
        </p:txBody>
      </p:sp>
      <p:pic>
        <p:nvPicPr>
          <p:cNvPr id="11" name="Picture Placeholder 4" descr="Mekong-7-Night-Upriver-and-Downriver-Itinerary-High-Water-Season.jpg"/>
          <p:cNvPicPr>
            <a:picLocks noGrp="1" noChangeAspect="1"/>
          </p:cNvPicPr>
          <p:nvPr>
            <p:ph type="pic" idx="1"/>
          </p:nvPr>
        </p:nvPicPr>
        <p:blipFill>
          <a:blip r:embed="rId3">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l="7637" r="7637"/>
          <a:stretch>
            <a:fillRect/>
          </a:stretch>
        </p:blipFill>
        <p:spPr>
          <a:xfrm>
            <a:off x="5138655" y="878193"/>
            <a:ext cx="6216733" cy="5101613"/>
          </a:xfrm>
        </p:spPr>
      </p:pic>
      <p:sp>
        <p:nvSpPr>
          <p:cNvPr id="13" name="Google Shape;119;p13">
            <a:extLst>
              <a:ext uri="{FF2B5EF4-FFF2-40B4-BE49-F238E27FC236}">
                <a16:creationId xmlns:a16="http://schemas.microsoft.com/office/drawing/2014/main" id="{49855EC9-AC08-4113-BAD2-08B579435F8A}"/>
              </a:ext>
            </a:extLst>
          </p:cNvPr>
          <p:cNvSpPr txBox="1">
            <a:spLocks noGrp="1"/>
          </p:cNvSpPr>
          <p:nvPr>
            <p:ph type="sldNum" sz="quarter" idx="12"/>
          </p:nvPr>
        </p:nvSpPr>
        <p:spPr>
          <a:xfrm>
            <a:off x="28280" y="6513923"/>
            <a:ext cx="703320" cy="344078"/>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26</a:t>
            </a:fld>
            <a:endParaRPr dirty="0"/>
          </a:p>
        </p:txBody>
      </p:sp>
      <p:pic>
        <p:nvPicPr>
          <p:cNvPr id="12" name="Picture 2" descr="http://static.tumblr.com/f45faab49321958bb661be2e69124337/gltbmdt/p3amp94ag/tumblr_static_logo_threeland_281108.png">
            <a:extLst>
              <a:ext uri="{FF2B5EF4-FFF2-40B4-BE49-F238E27FC236}">
                <a16:creationId xmlns:a16="http://schemas.microsoft.com/office/drawing/2014/main" id="{07522E1F-E505-4C9D-A951-CBDE425518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17" name="Date Placeholder 4">
            <a:extLst>
              <a:ext uri="{FF2B5EF4-FFF2-40B4-BE49-F238E27FC236}">
                <a16:creationId xmlns:a16="http://schemas.microsoft.com/office/drawing/2014/main" id="{33206D43-1197-49DD-8EE6-561F83447A88}"/>
              </a:ext>
            </a:extLst>
          </p:cNvPr>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 name="Left Arrow 10">
            <a:hlinkClick r:id="rId6" action="ppaction://hlinkpres?slideindex=1&amp;slidetitle=Why?"/>
            <a:extLst>
              <a:ext uri="{FF2B5EF4-FFF2-40B4-BE49-F238E27FC236}">
                <a16:creationId xmlns:a16="http://schemas.microsoft.com/office/drawing/2014/main" id="{CC798FB9-85E3-7E4D-881A-043759E14138}"/>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353113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1" name="TextBox 10">
            <a:extLst>
              <a:ext uri="{FF2B5EF4-FFF2-40B4-BE49-F238E27FC236}">
                <a16:creationId xmlns:a16="http://schemas.microsoft.com/office/drawing/2014/main" id="{8E0F2C78-8E8E-491D-A4B4-C5DF8C4D3FA6}"/>
              </a:ext>
            </a:extLst>
          </p:cNvPr>
          <p:cNvSpPr txBox="1"/>
          <p:nvPr/>
        </p:nvSpPr>
        <p:spPr>
          <a:xfrm>
            <a:off x="359920" y="1103972"/>
            <a:ext cx="6545582" cy="3111493"/>
          </a:xfrm>
          <a:prstGeom prst="rect">
            <a:avLst/>
          </a:prstGeom>
          <a:noFill/>
        </p:spPr>
        <p:txBody>
          <a:bodyPr wrap="square">
            <a:spAutoFit/>
          </a:bodyPr>
          <a:lstStyle/>
          <a:p>
            <a:pPr marL="298450" marR="140335" indent="-285750" algn="just">
              <a:lnSpc>
                <a:spcPct val="131300"/>
              </a:lnSpc>
              <a:spcBef>
                <a:spcPts val="100"/>
              </a:spcBef>
              <a:buFont typeface="Arial" panose="020B0604020202020204" pitchFamily="34" charset="0"/>
              <a:buChar char="•"/>
            </a:pPr>
            <a:r>
              <a:rPr lang="en-US" sz="1500" b="1" dirty="0" err="1">
                <a:solidFill>
                  <a:schemeClr val="accent6">
                    <a:lumMod val="50000"/>
                  </a:schemeClr>
                </a:solidFill>
                <a:latin typeface="Montserrat" panose="00000500000000000000" pitchFamily="50" charset="0"/>
                <a:cs typeface="Calibri"/>
              </a:rPr>
              <a:t>Nha</a:t>
            </a:r>
            <a:r>
              <a:rPr lang="en-US" sz="1500" b="1" dirty="0">
                <a:solidFill>
                  <a:schemeClr val="accent6">
                    <a:lumMod val="50000"/>
                  </a:schemeClr>
                </a:solidFill>
                <a:latin typeface="Montserrat" panose="00000500000000000000" pitchFamily="50" charset="0"/>
                <a:cs typeface="Calibri"/>
              </a:rPr>
              <a:t> Trang </a:t>
            </a:r>
            <a:r>
              <a:rPr lang="en-US" sz="1500" dirty="0">
                <a:solidFill>
                  <a:schemeClr val="accent6">
                    <a:lumMod val="50000"/>
                  </a:schemeClr>
                </a:solidFill>
                <a:latin typeface="Montserrat" panose="00000500000000000000" pitchFamily="50" charset="0"/>
                <a:cs typeface="Calibri"/>
              </a:rPr>
              <a:t>- City of sunny white sandy beaches, water sports, islands and seabed activities, home of luxurious resorts, amusement park, golf courses, world-class restaurants &amp; bars.</a:t>
            </a:r>
          </a:p>
          <a:p>
            <a:pPr marL="298450" marR="140335" indent="-285750" algn="just">
              <a:lnSpc>
                <a:spcPct val="131300"/>
              </a:lnSpc>
              <a:spcBef>
                <a:spcPts val="100"/>
              </a:spcBef>
              <a:buFont typeface="Arial" panose="020B0604020202020204" pitchFamily="34" charset="0"/>
              <a:buChar char="•"/>
            </a:pPr>
            <a:r>
              <a:rPr lang="en-US" sz="1500" b="1" dirty="0">
                <a:solidFill>
                  <a:schemeClr val="accent6">
                    <a:lumMod val="50000"/>
                  </a:schemeClr>
                </a:solidFill>
                <a:latin typeface="Montserrat" panose="00000500000000000000" pitchFamily="50" charset="0"/>
                <a:cs typeface="Calibri"/>
              </a:rPr>
              <a:t>Mui Ne</a:t>
            </a:r>
            <a:r>
              <a:rPr lang="en-US" sz="1500" dirty="0">
                <a:solidFill>
                  <a:schemeClr val="accent6">
                    <a:lumMod val="50000"/>
                  </a:schemeClr>
                </a:solidFill>
                <a:latin typeface="Montserrat" panose="00000500000000000000" pitchFamily="50" charset="0"/>
                <a:cs typeface="Calibri"/>
              </a:rPr>
              <a:t>: Known as Vietnam’s Sahara Desert with white and red sand dunes, home to funny games including jeep drive, sand sledding, squad bike, water sports and beach relaxation. </a:t>
            </a:r>
          </a:p>
          <a:p>
            <a:pPr marL="298450" marR="140335" indent="-285750" algn="just">
              <a:lnSpc>
                <a:spcPct val="131300"/>
              </a:lnSpc>
              <a:spcBef>
                <a:spcPts val="100"/>
              </a:spcBef>
              <a:buFont typeface="Arial" panose="020B0604020202020204" pitchFamily="34" charset="0"/>
              <a:buChar char="•"/>
            </a:pPr>
            <a:r>
              <a:rPr lang="en-US" sz="1500" dirty="0">
                <a:solidFill>
                  <a:schemeClr val="accent6">
                    <a:lumMod val="50000"/>
                  </a:schemeClr>
                </a:solidFill>
                <a:latin typeface="Montserrat" panose="00000500000000000000" pitchFamily="50" charset="0"/>
                <a:cs typeface="Calibri"/>
              </a:rPr>
              <a:t>Dozens of beautiful sunny beaches along the coastline with less travel, emerald waters, great fresh sea foods and boutique resort, with few names: </a:t>
            </a:r>
            <a:r>
              <a:rPr lang="en-US" sz="1500" b="1" dirty="0">
                <a:solidFill>
                  <a:schemeClr val="accent6">
                    <a:lumMod val="50000"/>
                  </a:schemeClr>
                </a:solidFill>
                <a:latin typeface="Montserrat" panose="00000500000000000000" pitchFamily="50" charset="0"/>
                <a:cs typeface="Calibri"/>
              </a:rPr>
              <a:t>Ninh Chu, Con Dao island, Phu Yen....</a:t>
            </a:r>
          </a:p>
        </p:txBody>
      </p:sp>
      <p:pic>
        <p:nvPicPr>
          <p:cNvPr id="17" name="Picture 16">
            <a:extLst>
              <a:ext uri="{FF2B5EF4-FFF2-40B4-BE49-F238E27FC236}">
                <a16:creationId xmlns:a16="http://schemas.microsoft.com/office/drawing/2014/main" id="{6BB69BD5-1940-B83A-1A37-92436E46EA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40368" y="563282"/>
            <a:ext cx="4794432" cy="3461656"/>
          </a:xfrm>
          <a:prstGeom prst="rect">
            <a:avLst/>
          </a:prstGeom>
        </p:spPr>
      </p:pic>
      <p:sp>
        <p:nvSpPr>
          <p:cNvPr id="13" name="TextBox 11">
            <a:extLst>
              <a:ext uri="{FF2B5EF4-FFF2-40B4-BE49-F238E27FC236}">
                <a16:creationId xmlns:a16="http://schemas.microsoft.com/office/drawing/2014/main" id="{9194448E-8D83-0A01-AD74-D97FEBD6A9BE}"/>
              </a:ext>
            </a:extLst>
          </p:cNvPr>
          <p:cNvSpPr txBox="1"/>
          <p:nvPr/>
        </p:nvSpPr>
        <p:spPr>
          <a:xfrm>
            <a:off x="526174" y="141650"/>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Southern beaches </a:t>
            </a:r>
          </a:p>
        </p:txBody>
      </p:sp>
      <p:pic>
        <p:nvPicPr>
          <p:cNvPr id="22" name="Picture 21">
            <a:extLst>
              <a:ext uri="{FF2B5EF4-FFF2-40B4-BE49-F238E27FC236}">
                <a16:creationId xmlns:a16="http://schemas.microsoft.com/office/drawing/2014/main" id="{9EEA20FD-797C-5F67-649D-5459AAA3B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174" y="4207501"/>
            <a:ext cx="3299362" cy="2552706"/>
          </a:xfrm>
          <a:prstGeom prst="rect">
            <a:avLst/>
          </a:prstGeom>
        </p:spPr>
      </p:pic>
      <p:pic>
        <p:nvPicPr>
          <p:cNvPr id="24" name="Picture 23">
            <a:extLst>
              <a:ext uri="{FF2B5EF4-FFF2-40B4-BE49-F238E27FC236}">
                <a16:creationId xmlns:a16="http://schemas.microsoft.com/office/drawing/2014/main" id="{ECDF1A09-42AA-84CD-CBDB-25910C84BB7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3928" y="4207501"/>
            <a:ext cx="3718955" cy="2552706"/>
          </a:xfrm>
          <a:prstGeom prst="rect">
            <a:avLst/>
          </a:prstGeom>
        </p:spPr>
      </p:pic>
      <p:pic>
        <p:nvPicPr>
          <p:cNvPr id="26" name="Picture 25">
            <a:extLst>
              <a:ext uri="{FF2B5EF4-FFF2-40B4-BE49-F238E27FC236}">
                <a16:creationId xmlns:a16="http://schemas.microsoft.com/office/drawing/2014/main" id="{4E164828-8377-C3B4-142B-B07963C54F7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4663" y="4209803"/>
            <a:ext cx="3529548" cy="2550404"/>
          </a:xfrm>
          <a:prstGeom prst="rect">
            <a:avLst/>
          </a:prstGeom>
        </p:spPr>
      </p:pic>
      <p:pic>
        <p:nvPicPr>
          <p:cNvPr id="27" name="Picture 26">
            <a:extLst>
              <a:ext uri="{FF2B5EF4-FFF2-40B4-BE49-F238E27FC236}">
                <a16:creationId xmlns:a16="http://schemas.microsoft.com/office/drawing/2014/main" id="{412E9715-2202-CB00-5168-E766B58C74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3145" y="4198281"/>
            <a:ext cx="3760519" cy="2571145"/>
          </a:xfrm>
          <a:prstGeom prst="rect">
            <a:avLst/>
          </a:prstGeom>
        </p:spPr>
      </p:pic>
      <p:sp>
        <p:nvSpPr>
          <p:cNvPr id="28" name="Left Arrow 10">
            <a:hlinkClick r:id="rId7" action="ppaction://hlinkpres?slideindex=1&amp;slidetitle=Why?"/>
            <a:extLst>
              <a:ext uri="{FF2B5EF4-FFF2-40B4-BE49-F238E27FC236}">
                <a16:creationId xmlns:a16="http://schemas.microsoft.com/office/drawing/2014/main" id="{6DDAE617-0E4D-D4DA-8BB5-3D5383DA4BF9}"/>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8"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1944149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sp>
        <p:nvSpPr>
          <p:cNvPr id="10" name="TextBox 9">
            <a:extLst>
              <a:ext uri="{FF2B5EF4-FFF2-40B4-BE49-F238E27FC236}">
                <a16:creationId xmlns:a16="http://schemas.microsoft.com/office/drawing/2014/main" id="{E0758386-AFA3-45C6-AB5B-6AF58EC753B7}"/>
              </a:ext>
            </a:extLst>
          </p:cNvPr>
          <p:cNvSpPr txBox="1"/>
          <p:nvPr/>
        </p:nvSpPr>
        <p:spPr>
          <a:xfrm>
            <a:off x="440486" y="2250921"/>
            <a:ext cx="5655514" cy="412934"/>
          </a:xfrm>
          <a:prstGeom prst="rect">
            <a:avLst/>
          </a:prstGeom>
          <a:noFill/>
        </p:spPr>
        <p:txBody>
          <a:bodyPr wrap="square">
            <a:spAutoFit/>
          </a:bodyPr>
          <a:lstStyle/>
          <a:p>
            <a:pPr marL="50800" marR="2865120">
              <a:lnSpc>
                <a:spcPct val="125099"/>
              </a:lnSpc>
              <a:spcBef>
                <a:spcPts val="1030"/>
              </a:spcBef>
            </a:pPr>
            <a:endParaRPr lang="en-US" sz="1800">
              <a:solidFill>
                <a:schemeClr val="accent1"/>
              </a:solidFill>
              <a:latin typeface="Calibri"/>
              <a:cs typeface="Calibri"/>
            </a:endParaRPr>
          </a:p>
        </p:txBody>
      </p:sp>
      <p:sp>
        <p:nvSpPr>
          <p:cNvPr id="11" name="TextBox 10">
            <a:extLst>
              <a:ext uri="{FF2B5EF4-FFF2-40B4-BE49-F238E27FC236}">
                <a16:creationId xmlns:a16="http://schemas.microsoft.com/office/drawing/2014/main" id="{8E0F2C78-8E8E-491D-A4B4-C5DF8C4D3FA6}"/>
              </a:ext>
            </a:extLst>
          </p:cNvPr>
          <p:cNvSpPr txBox="1"/>
          <p:nvPr/>
        </p:nvSpPr>
        <p:spPr>
          <a:xfrm>
            <a:off x="467875" y="1006399"/>
            <a:ext cx="5520927" cy="2243178"/>
          </a:xfrm>
          <a:prstGeom prst="rect">
            <a:avLst/>
          </a:prstGeom>
          <a:noFill/>
        </p:spPr>
        <p:txBody>
          <a:bodyPr wrap="square">
            <a:spAutoFit/>
          </a:bodyPr>
          <a:lstStyle/>
          <a:p>
            <a:pPr marL="298450" marR="5080" indent="-285750" algn="just">
              <a:lnSpc>
                <a:spcPct val="144900"/>
              </a:lnSpc>
              <a:buFont typeface="Arial" panose="020B0604020202020204" pitchFamily="34" charset="0"/>
              <a:buChar char="•"/>
            </a:pPr>
            <a:r>
              <a:rPr lang="en-US" sz="1400" dirty="0">
                <a:solidFill>
                  <a:schemeClr val="accent6">
                    <a:lumMod val="50000"/>
                  </a:schemeClr>
                </a:solidFill>
                <a:latin typeface="Montserrat" panose="00000500000000000000" pitchFamily="50" charset="0"/>
                <a:cs typeface="Calibri"/>
              </a:rPr>
              <a:t>The only Visa-free destination in Vietnam</a:t>
            </a:r>
            <a:endParaRPr lang="en-US" sz="1400" spc="-5" dirty="0">
              <a:solidFill>
                <a:schemeClr val="accent6">
                  <a:lumMod val="50000"/>
                </a:schemeClr>
              </a:solidFill>
              <a:latin typeface="Montserrat" panose="00000500000000000000" pitchFamily="50" charset="0"/>
              <a:cs typeface="Calibri"/>
            </a:endParaRPr>
          </a:p>
          <a:p>
            <a:pPr marL="298450" marR="5080" indent="-285750" algn="just">
              <a:lnSpc>
                <a:spcPct val="144900"/>
              </a:lnSpc>
              <a:buFont typeface="Arial" panose="020B0604020202020204" pitchFamily="34" charset="0"/>
              <a:buChar char="•"/>
            </a:pPr>
            <a:r>
              <a:rPr lang="en-US" sz="1400" spc="-5" dirty="0">
                <a:solidFill>
                  <a:schemeClr val="accent6">
                    <a:lumMod val="50000"/>
                  </a:schemeClr>
                </a:solidFill>
                <a:latin typeface="Montserrat" panose="00000500000000000000" pitchFamily="50" charset="0"/>
                <a:cs typeface="Calibri"/>
              </a:rPr>
              <a:t>The largest island in Vietnam</a:t>
            </a:r>
          </a:p>
          <a:p>
            <a:pPr marL="298450" marR="5080" indent="-285750" algn="just">
              <a:lnSpc>
                <a:spcPct val="144900"/>
              </a:lnSpc>
              <a:buFont typeface="Arial" panose="020B0604020202020204" pitchFamily="34" charset="0"/>
              <a:buChar char="•"/>
            </a:pPr>
            <a:r>
              <a:rPr lang="en-US" sz="1400" spc="-5" dirty="0">
                <a:solidFill>
                  <a:schemeClr val="accent6">
                    <a:lumMod val="50000"/>
                  </a:schemeClr>
                </a:solidFill>
                <a:latin typeface="Montserrat" panose="00000500000000000000" pitchFamily="50" charset="0"/>
                <a:cs typeface="Calibri"/>
              </a:rPr>
              <a:t>Features: crystal clear water, colorful coral reefs, various water activities, Hon Thom Nature Park with the longest sea cable car in the world, Vinpearl Safari - the first semi-wildlife park in Vietnam and United Center – the so-called Vietnam’s first-ever ‘sleepless city’</a:t>
            </a:r>
            <a:endParaRPr lang="en-US" sz="1400" dirty="0">
              <a:solidFill>
                <a:schemeClr val="accent6">
                  <a:lumMod val="50000"/>
                </a:schemeClr>
              </a:solidFill>
              <a:latin typeface="Montserrat" panose="00000500000000000000" pitchFamily="50" charset="0"/>
              <a:cs typeface="Calibri"/>
            </a:endParaRPr>
          </a:p>
        </p:txBody>
      </p:sp>
      <p:pic>
        <p:nvPicPr>
          <p:cNvPr id="4" name="Picture 3">
            <a:extLst>
              <a:ext uri="{FF2B5EF4-FFF2-40B4-BE49-F238E27FC236}">
                <a16:creationId xmlns:a16="http://schemas.microsoft.com/office/drawing/2014/main" id="{E2F67C9B-CA0F-4667-813A-80C00BFB7603}"/>
              </a:ext>
            </a:extLst>
          </p:cNvPr>
          <p:cNvPicPr>
            <a:picLocks noChangeAspect="1"/>
          </p:cNvPicPr>
          <p:nvPr/>
        </p:nvPicPr>
        <p:blipFill>
          <a:blip r:embed="rId2"/>
          <a:stretch>
            <a:fillRect/>
          </a:stretch>
        </p:blipFill>
        <p:spPr>
          <a:xfrm>
            <a:off x="6016190" y="214908"/>
            <a:ext cx="5597878" cy="3124698"/>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0787" y="3343224"/>
            <a:ext cx="5355403" cy="3402003"/>
          </a:xfrm>
          <a:prstGeom prst="rect">
            <a:avLst/>
          </a:prstGeom>
        </p:spPr>
      </p:pic>
      <p:pic>
        <p:nvPicPr>
          <p:cNvPr id="13" name="Picture 12">
            <a:extLst>
              <a:ext uri="{FF2B5EF4-FFF2-40B4-BE49-F238E27FC236}">
                <a16:creationId xmlns:a16="http://schemas.microsoft.com/office/drawing/2014/main" id="{B9211E29-0607-5CEE-23E4-F375CFA9A7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2882" y="3741086"/>
            <a:ext cx="4307760" cy="2902006"/>
          </a:xfrm>
          <a:prstGeom prst="rect">
            <a:avLst/>
          </a:prstGeom>
        </p:spPr>
      </p:pic>
      <p:sp>
        <p:nvSpPr>
          <p:cNvPr id="23" name="TextBox 11">
            <a:extLst>
              <a:ext uri="{FF2B5EF4-FFF2-40B4-BE49-F238E27FC236}">
                <a16:creationId xmlns:a16="http://schemas.microsoft.com/office/drawing/2014/main" id="{D1AEE558-5808-ECB3-C4B2-737F42497D29}"/>
              </a:ext>
            </a:extLst>
          </p:cNvPr>
          <p:cNvSpPr txBox="1"/>
          <p:nvPr/>
        </p:nvSpPr>
        <p:spPr>
          <a:xfrm>
            <a:off x="577932" y="271394"/>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Phu Quoc</a:t>
            </a:r>
          </a:p>
        </p:txBody>
      </p:sp>
      <p:sp>
        <p:nvSpPr>
          <p:cNvPr id="24" name="Left Arrow 10">
            <a:hlinkClick r:id="rId5" action="ppaction://hlinkpres?slideindex=1&amp;slidetitle=Why?"/>
            <a:extLst>
              <a:ext uri="{FF2B5EF4-FFF2-40B4-BE49-F238E27FC236}">
                <a16:creationId xmlns:a16="http://schemas.microsoft.com/office/drawing/2014/main" id="{A1AE2A3D-F726-8FD5-9419-D2517BC29E25}"/>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6"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502230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sz="1500">
                <a:solidFill>
                  <a:schemeClr val="accent6">
                    <a:lumMod val="50000"/>
                  </a:schemeClr>
                </a:solidFill>
                <a:latin typeface="Montserrat" panose="00000500000000000000" pitchFamily="50" charset="0"/>
              </a:rPr>
              <a:pPr algn="l"/>
              <a:t>29</a:t>
            </a:fld>
            <a:endParaRPr sz="1500" dirty="0">
              <a:solidFill>
                <a:schemeClr val="accent6">
                  <a:lumMod val="50000"/>
                </a:schemeClr>
              </a:solidFill>
              <a:latin typeface="Montserrat" panose="00000500000000000000" pitchFamily="50" charset="0"/>
            </a:endParaRPr>
          </a:p>
        </p:txBody>
      </p:sp>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500" smtClean="0">
                <a:solidFill>
                  <a:schemeClr val="accent6">
                    <a:lumMod val="50000"/>
                  </a:schemeClr>
                </a:solidFill>
                <a:latin typeface="Montserrat" panose="00000500000000000000" pitchFamily="50" charset="0"/>
              </a:rPr>
              <a:pPr/>
              <a:t>7/25/2025</a:t>
            </a:fld>
            <a:endParaRPr lang="en-US" sz="1500" dirty="0">
              <a:solidFill>
                <a:schemeClr val="accent6">
                  <a:lumMod val="50000"/>
                </a:schemeClr>
              </a:solidFill>
              <a:latin typeface="Montserrat" panose="00000500000000000000" pitchFamily="50" charset="0"/>
            </a:endParaRPr>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i="1" dirty="0">
                <a:solidFill>
                  <a:schemeClr val="accent6">
                    <a:lumMod val="50000"/>
                  </a:schemeClr>
                </a:solidFill>
                <a:latin typeface="Montserrat" panose="00000500000000000000" pitchFamily="50" charset="0"/>
              </a:rPr>
              <a:t>Simply your best local friend</a:t>
            </a:r>
          </a:p>
        </p:txBody>
      </p:sp>
      <p:pic>
        <p:nvPicPr>
          <p:cNvPr id="17" name="Content Placeholder 19">
            <a:extLst>
              <a:ext uri="{FF2B5EF4-FFF2-40B4-BE49-F238E27FC236}">
                <a16:creationId xmlns:a16="http://schemas.microsoft.com/office/drawing/2014/main" id="{05DF1C42-3B65-4129-BF4B-A3E827010976}"/>
              </a:ext>
            </a:extLst>
          </p:cNvPr>
          <p:cNvPicPr>
            <a:picLocks noChangeAspect="1"/>
          </p:cNvPicPr>
          <p:nvPr/>
        </p:nvPicPr>
        <p:blipFill>
          <a:blip r:embed="rId3"/>
          <a:stretch>
            <a:fillRect/>
          </a:stretch>
        </p:blipFill>
        <p:spPr>
          <a:xfrm>
            <a:off x="4582643" y="1565275"/>
            <a:ext cx="3026713" cy="4621213"/>
          </a:xfrm>
          <a:prstGeom prst="rect">
            <a:avLst/>
          </a:prstGeom>
        </p:spPr>
      </p:pic>
      <p:sp>
        <p:nvSpPr>
          <p:cNvPr id="19" name="Text Box 29">
            <a:extLst>
              <a:ext uri="{FF2B5EF4-FFF2-40B4-BE49-F238E27FC236}">
                <a16:creationId xmlns:a16="http://schemas.microsoft.com/office/drawing/2014/main" id="{DF609040-BB00-4D15-837E-01E7D467DDE9}"/>
              </a:ext>
            </a:extLst>
          </p:cNvPr>
          <p:cNvSpPr txBox="1">
            <a:spLocks noChangeArrowheads="1"/>
          </p:cNvSpPr>
          <p:nvPr/>
        </p:nvSpPr>
        <p:spPr bwMode="auto">
          <a:xfrm>
            <a:off x="-1954048" y="4289481"/>
            <a:ext cx="1658938" cy="11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500" b="0" i="0" u="none" strike="noStrike" cap="none" normalizeH="0" baseline="0" dirty="0">
              <a:ln>
                <a:noFill/>
              </a:ln>
              <a:solidFill>
                <a:schemeClr val="accent6">
                  <a:lumMod val="50000"/>
                </a:schemeClr>
              </a:solidFill>
              <a:effectLst/>
              <a:latin typeface="Montserrat" panose="00000500000000000000" pitchFamily="50" charset="0"/>
            </a:endParaRPr>
          </a:p>
        </p:txBody>
      </p:sp>
      <p:sp>
        <p:nvSpPr>
          <p:cNvPr id="22" name="Rectangle 53">
            <a:extLst>
              <a:ext uri="{FF2B5EF4-FFF2-40B4-BE49-F238E27FC236}">
                <a16:creationId xmlns:a16="http://schemas.microsoft.com/office/drawing/2014/main" id="{E7D04F27-99D8-4F9B-8B1B-E89B88CDA8B0}"/>
              </a:ext>
            </a:extLst>
          </p:cNvPr>
          <p:cNvSpPr>
            <a:spLocks noChangeArrowheads="1"/>
          </p:cNvSpPr>
          <p:nvPr/>
        </p:nvSpPr>
        <p:spPr bwMode="auto">
          <a:xfrm>
            <a:off x="-1678221" y="7137852"/>
            <a:ext cx="184731"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1500">
              <a:solidFill>
                <a:schemeClr val="accent6">
                  <a:lumMod val="50000"/>
                </a:schemeClr>
              </a:solidFill>
              <a:latin typeface="Montserrat" panose="00000500000000000000" pitchFamily="50" charset="0"/>
            </a:endParaRPr>
          </a:p>
        </p:txBody>
      </p:sp>
      <p:grpSp>
        <p:nvGrpSpPr>
          <p:cNvPr id="23" name="Group 68">
            <a:extLst>
              <a:ext uri="{FF2B5EF4-FFF2-40B4-BE49-F238E27FC236}">
                <a16:creationId xmlns:a16="http://schemas.microsoft.com/office/drawing/2014/main" id="{42700FAE-31BF-49F0-9057-9883B5FBA9D8}"/>
              </a:ext>
            </a:extLst>
          </p:cNvPr>
          <p:cNvGrpSpPr>
            <a:grpSpLocks/>
          </p:cNvGrpSpPr>
          <p:nvPr/>
        </p:nvGrpSpPr>
        <p:grpSpPr bwMode="auto">
          <a:xfrm>
            <a:off x="326316" y="1678466"/>
            <a:ext cx="352425" cy="212725"/>
            <a:chOff x="17911" y="94"/>
            <a:chExt cx="554" cy="336"/>
          </a:xfrm>
        </p:grpSpPr>
        <p:pic>
          <p:nvPicPr>
            <p:cNvPr id="26" name="Picture 69">
              <a:extLst>
                <a:ext uri="{FF2B5EF4-FFF2-40B4-BE49-F238E27FC236}">
                  <a16:creationId xmlns:a16="http://schemas.microsoft.com/office/drawing/2014/main" id="{0074BBF5-4E8A-40D7-A31E-4C51449914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2" y="94"/>
              <a:ext cx="390" cy="193"/>
            </a:xfrm>
            <a:prstGeom prst="rect">
              <a:avLst/>
            </a:prstGeom>
            <a:noFill/>
            <a:extLst>
              <a:ext uri="{909E8E84-426E-40DD-AFC4-6F175D3DCCD1}">
                <a14:hiddenFill xmlns:a14="http://schemas.microsoft.com/office/drawing/2010/main">
                  <a:solidFill>
                    <a:srgbClr val="FFFFFF"/>
                  </a:solidFill>
                </a14:hiddenFill>
              </a:ext>
            </a:extLst>
          </p:spPr>
        </p:pic>
        <p:sp>
          <p:nvSpPr>
            <p:cNvPr id="27" name="AutoShape 70">
              <a:extLst>
                <a:ext uri="{FF2B5EF4-FFF2-40B4-BE49-F238E27FC236}">
                  <a16:creationId xmlns:a16="http://schemas.microsoft.com/office/drawing/2014/main" id="{3BC2B651-3C67-4722-AFE6-7F1EF51E3CA3}"/>
                </a:ext>
              </a:extLst>
            </p:cNvPr>
            <p:cNvSpPr>
              <a:spLocks/>
            </p:cNvSpPr>
            <p:nvPr/>
          </p:nvSpPr>
          <p:spPr bwMode="auto">
            <a:xfrm>
              <a:off x="17910" y="223"/>
              <a:ext cx="554" cy="206"/>
            </a:xfrm>
            <a:custGeom>
              <a:avLst/>
              <a:gdLst>
                <a:gd name="T0" fmla="+- 0 18192 17911"/>
                <a:gd name="T1" fmla="*/ T0 w 554"/>
                <a:gd name="T2" fmla="+- 0 224 224"/>
                <a:gd name="T3" fmla="*/ 224 h 206"/>
                <a:gd name="T4" fmla="+- 0 18133 17911"/>
                <a:gd name="T5" fmla="*/ T4 w 554"/>
                <a:gd name="T6" fmla="+- 0 234 224"/>
                <a:gd name="T7" fmla="*/ 234 h 206"/>
                <a:gd name="T8" fmla="+- 0 18074 17911"/>
                <a:gd name="T9" fmla="*/ T8 w 554"/>
                <a:gd name="T10" fmla="+- 0 261 224"/>
                <a:gd name="T11" fmla="*/ 261 h 206"/>
                <a:gd name="T12" fmla="+- 0 18016 17911"/>
                <a:gd name="T13" fmla="*/ T12 w 554"/>
                <a:gd name="T14" fmla="+- 0 305 224"/>
                <a:gd name="T15" fmla="*/ 305 h 206"/>
                <a:gd name="T16" fmla="+- 0 17961 17911"/>
                <a:gd name="T17" fmla="*/ T16 w 554"/>
                <a:gd name="T18" fmla="+- 0 361 224"/>
                <a:gd name="T19" fmla="*/ 361 h 206"/>
                <a:gd name="T20" fmla="+- 0 17911 17911"/>
                <a:gd name="T21" fmla="*/ T20 w 554"/>
                <a:gd name="T22" fmla="+- 0 430 224"/>
                <a:gd name="T23" fmla="*/ 430 h 206"/>
                <a:gd name="T24" fmla="+- 0 17979 17911"/>
                <a:gd name="T25" fmla="*/ T24 w 554"/>
                <a:gd name="T26" fmla="+- 0 381 224"/>
                <a:gd name="T27" fmla="*/ 381 h 206"/>
                <a:gd name="T28" fmla="+- 0 18050 17911"/>
                <a:gd name="T29" fmla="*/ T28 w 554"/>
                <a:gd name="T30" fmla="+- 0 345 224"/>
                <a:gd name="T31" fmla="*/ 345 h 206"/>
                <a:gd name="T32" fmla="+- 0 18122 17911"/>
                <a:gd name="T33" fmla="*/ T32 w 554"/>
                <a:gd name="T34" fmla="+- 0 322 224"/>
                <a:gd name="T35" fmla="*/ 322 h 206"/>
                <a:gd name="T36" fmla="+- 0 18194 17911"/>
                <a:gd name="T37" fmla="*/ T36 w 554"/>
                <a:gd name="T38" fmla="+- 0 314 224"/>
                <a:gd name="T39" fmla="*/ 314 h 206"/>
                <a:gd name="T40" fmla="+- 0 18374 17911"/>
                <a:gd name="T41" fmla="*/ T40 w 554"/>
                <a:gd name="T42" fmla="+- 0 314 224"/>
                <a:gd name="T43" fmla="*/ 314 h 206"/>
                <a:gd name="T44" fmla="+- 0 18363 17911"/>
                <a:gd name="T45" fmla="*/ T44 w 554"/>
                <a:gd name="T46" fmla="+- 0 302 224"/>
                <a:gd name="T47" fmla="*/ 302 h 206"/>
                <a:gd name="T48" fmla="+- 0 18307 17911"/>
                <a:gd name="T49" fmla="*/ T48 w 554"/>
                <a:gd name="T50" fmla="+- 0 260 224"/>
                <a:gd name="T51" fmla="*/ 260 h 206"/>
                <a:gd name="T52" fmla="+- 0 18250 17911"/>
                <a:gd name="T53" fmla="*/ T52 w 554"/>
                <a:gd name="T54" fmla="+- 0 233 224"/>
                <a:gd name="T55" fmla="*/ 233 h 206"/>
                <a:gd name="T56" fmla="+- 0 18192 17911"/>
                <a:gd name="T57" fmla="*/ T56 w 554"/>
                <a:gd name="T58" fmla="+- 0 224 224"/>
                <a:gd name="T59" fmla="*/ 224 h 206"/>
                <a:gd name="T60" fmla="+- 0 18374 17911"/>
                <a:gd name="T61" fmla="*/ T60 w 554"/>
                <a:gd name="T62" fmla="+- 0 314 224"/>
                <a:gd name="T63" fmla="*/ 314 h 206"/>
                <a:gd name="T64" fmla="+- 0 18194 17911"/>
                <a:gd name="T65" fmla="*/ T64 w 554"/>
                <a:gd name="T66" fmla="+- 0 314 224"/>
                <a:gd name="T67" fmla="*/ 314 h 206"/>
                <a:gd name="T68" fmla="+- 0 18263 17911"/>
                <a:gd name="T69" fmla="*/ T68 w 554"/>
                <a:gd name="T70" fmla="+- 0 321 224"/>
                <a:gd name="T71" fmla="*/ 321 h 206"/>
                <a:gd name="T72" fmla="+- 0 18332 17911"/>
                <a:gd name="T73" fmla="*/ T72 w 554"/>
                <a:gd name="T74" fmla="+- 0 343 224"/>
                <a:gd name="T75" fmla="*/ 343 h 206"/>
                <a:gd name="T76" fmla="+- 0 18399 17911"/>
                <a:gd name="T77" fmla="*/ T76 w 554"/>
                <a:gd name="T78" fmla="+- 0 378 224"/>
                <a:gd name="T79" fmla="*/ 378 h 206"/>
                <a:gd name="T80" fmla="+- 0 18464 17911"/>
                <a:gd name="T81" fmla="*/ T80 w 554"/>
                <a:gd name="T82" fmla="+- 0 423 224"/>
                <a:gd name="T83" fmla="*/ 423 h 206"/>
                <a:gd name="T84" fmla="+- 0 18416 17911"/>
                <a:gd name="T85" fmla="*/ T84 w 554"/>
                <a:gd name="T86" fmla="+- 0 357 224"/>
                <a:gd name="T87" fmla="*/ 357 h 206"/>
                <a:gd name="T88" fmla="+- 0 18374 17911"/>
                <a:gd name="T89" fmla="*/ T88 w 554"/>
                <a:gd name="T90" fmla="+- 0 314 224"/>
                <a:gd name="T91" fmla="*/ 314 h 2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Lst>
              <a:rect l="0" t="0" r="r" b="b"/>
              <a:pathLst>
                <a:path w="554" h="206">
                  <a:moveTo>
                    <a:pt x="281" y="0"/>
                  </a:moveTo>
                  <a:lnTo>
                    <a:pt x="222" y="10"/>
                  </a:lnTo>
                  <a:lnTo>
                    <a:pt x="163" y="37"/>
                  </a:lnTo>
                  <a:lnTo>
                    <a:pt x="105" y="81"/>
                  </a:lnTo>
                  <a:lnTo>
                    <a:pt x="50" y="137"/>
                  </a:lnTo>
                  <a:lnTo>
                    <a:pt x="0" y="206"/>
                  </a:lnTo>
                  <a:lnTo>
                    <a:pt x="68" y="157"/>
                  </a:lnTo>
                  <a:lnTo>
                    <a:pt x="139" y="121"/>
                  </a:lnTo>
                  <a:lnTo>
                    <a:pt x="211" y="98"/>
                  </a:lnTo>
                  <a:lnTo>
                    <a:pt x="283" y="90"/>
                  </a:lnTo>
                  <a:lnTo>
                    <a:pt x="463" y="90"/>
                  </a:lnTo>
                  <a:lnTo>
                    <a:pt x="452" y="78"/>
                  </a:lnTo>
                  <a:lnTo>
                    <a:pt x="396" y="36"/>
                  </a:lnTo>
                  <a:lnTo>
                    <a:pt x="339" y="9"/>
                  </a:lnTo>
                  <a:lnTo>
                    <a:pt x="281" y="0"/>
                  </a:lnTo>
                  <a:close/>
                  <a:moveTo>
                    <a:pt x="463" y="90"/>
                  </a:moveTo>
                  <a:lnTo>
                    <a:pt x="283" y="90"/>
                  </a:lnTo>
                  <a:lnTo>
                    <a:pt x="352" y="97"/>
                  </a:lnTo>
                  <a:lnTo>
                    <a:pt x="421" y="119"/>
                  </a:lnTo>
                  <a:lnTo>
                    <a:pt x="488" y="154"/>
                  </a:lnTo>
                  <a:lnTo>
                    <a:pt x="553" y="199"/>
                  </a:lnTo>
                  <a:lnTo>
                    <a:pt x="505" y="133"/>
                  </a:lnTo>
                  <a:lnTo>
                    <a:pt x="463" y="90"/>
                  </a:lnTo>
                  <a:close/>
                </a:path>
              </a:pathLst>
            </a:custGeom>
            <a:solidFill>
              <a:srgbClr val="61BA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solidFill>
                  <a:schemeClr val="accent6">
                    <a:lumMod val="50000"/>
                  </a:schemeClr>
                </a:solidFill>
                <a:latin typeface="Montserrat" panose="00000500000000000000" pitchFamily="50" charset="0"/>
              </a:endParaRPr>
            </a:p>
          </p:txBody>
        </p:sp>
      </p:grpSp>
      <p:grpSp>
        <p:nvGrpSpPr>
          <p:cNvPr id="28" name="Group 71">
            <a:extLst>
              <a:ext uri="{FF2B5EF4-FFF2-40B4-BE49-F238E27FC236}">
                <a16:creationId xmlns:a16="http://schemas.microsoft.com/office/drawing/2014/main" id="{B4C9AAF8-9CE9-4FF3-A868-3FCA4E11AE6D}"/>
              </a:ext>
            </a:extLst>
          </p:cNvPr>
          <p:cNvGrpSpPr>
            <a:grpSpLocks/>
          </p:cNvGrpSpPr>
          <p:nvPr/>
        </p:nvGrpSpPr>
        <p:grpSpPr bwMode="auto">
          <a:xfrm>
            <a:off x="294856" y="2003172"/>
            <a:ext cx="577148" cy="1623734"/>
            <a:chOff x="17911" y="581"/>
            <a:chExt cx="675" cy="2233"/>
          </a:xfrm>
        </p:grpSpPr>
        <p:pic>
          <p:nvPicPr>
            <p:cNvPr id="29" name="Picture 72">
              <a:extLst>
                <a:ext uri="{FF2B5EF4-FFF2-40B4-BE49-F238E27FC236}">
                  <a16:creationId xmlns:a16="http://schemas.microsoft.com/office/drawing/2014/main" id="{2A457DD0-8065-47F6-943A-3287C0D129B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26" y="581"/>
              <a:ext cx="523" cy="315"/>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3">
              <a:extLst>
                <a:ext uri="{FF2B5EF4-FFF2-40B4-BE49-F238E27FC236}">
                  <a16:creationId xmlns:a16="http://schemas.microsoft.com/office/drawing/2014/main" id="{2A285432-5DCC-4D66-BA4A-00BB6DE181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911" y="1159"/>
              <a:ext cx="675" cy="16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 name="Group 74">
            <a:extLst>
              <a:ext uri="{FF2B5EF4-FFF2-40B4-BE49-F238E27FC236}">
                <a16:creationId xmlns:a16="http://schemas.microsoft.com/office/drawing/2014/main" id="{F8F6B2A5-B347-429F-8BCA-01D1127B880D}"/>
              </a:ext>
            </a:extLst>
          </p:cNvPr>
          <p:cNvGrpSpPr>
            <a:grpSpLocks/>
          </p:cNvGrpSpPr>
          <p:nvPr/>
        </p:nvGrpSpPr>
        <p:grpSpPr bwMode="auto">
          <a:xfrm>
            <a:off x="409765" y="4437508"/>
            <a:ext cx="466818" cy="1375264"/>
            <a:chOff x="17926" y="111"/>
            <a:chExt cx="630" cy="1624"/>
          </a:xfrm>
        </p:grpSpPr>
        <p:pic>
          <p:nvPicPr>
            <p:cNvPr id="32" name="Picture 75">
              <a:extLst>
                <a:ext uri="{FF2B5EF4-FFF2-40B4-BE49-F238E27FC236}">
                  <a16:creationId xmlns:a16="http://schemas.microsoft.com/office/drawing/2014/main" id="{A2E074DB-0871-4D80-A91F-8785C9D686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057" y="1359"/>
              <a:ext cx="414" cy="37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76">
              <a:extLst>
                <a:ext uri="{FF2B5EF4-FFF2-40B4-BE49-F238E27FC236}">
                  <a16:creationId xmlns:a16="http://schemas.microsoft.com/office/drawing/2014/main" id="{A3ED1352-7F15-4D75-858B-C61D3DE3C6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93" y="1085"/>
              <a:ext cx="388" cy="221"/>
            </a:xfrm>
            <a:prstGeom prst="rect">
              <a:avLst/>
            </a:prstGeom>
            <a:noFill/>
            <a:extLst>
              <a:ext uri="{909E8E84-426E-40DD-AFC4-6F175D3DCCD1}">
                <a14:hiddenFill xmlns:a14="http://schemas.microsoft.com/office/drawing/2010/main">
                  <a:solidFill>
                    <a:srgbClr val="FFFFFF"/>
                  </a:solidFill>
                </a14:hiddenFill>
              </a:ext>
            </a:extLst>
          </p:spPr>
        </p:pic>
        <p:sp>
          <p:nvSpPr>
            <p:cNvPr id="34" name="Freeform 77">
              <a:extLst>
                <a:ext uri="{FF2B5EF4-FFF2-40B4-BE49-F238E27FC236}">
                  <a16:creationId xmlns:a16="http://schemas.microsoft.com/office/drawing/2014/main" id="{6EC28F0A-10E6-4A5E-A0E3-63945D90E3CB}"/>
                </a:ext>
              </a:extLst>
            </p:cNvPr>
            <p:cNvSpPr>
              <a:spLocks/>
            </p:cNvSpPr>
            <p:nvPr/>
          </p:nvSpPr>
          <p:spPr bwMode="auto">
            <a:xfrm>
              <a:off x="18213" y="1188"/>
              <a:ext cx="70" cy="33"/>
            </a:xfrm>
            <a:custGeom>
              <a:avLst/>
              <a:gdLst>
                <a:gd name="T0" fmla="+- 0 18266 18213"/>
                <a:gd name="T1" fmla="*/ T0 w 70"/>
                <a:gd name="T2" fmla="+- 0 1189 1189"/>
                <a:gd name="T3" fmla="*/ 1189 h 33"/>
                <a:gd name="T4" fmla="+- 0 18228 18213"/>
                <a:gd name="T5" fmla="*/ T4 w 70"/>
                <a:gd name="T6" fmla="+- 0 1191 1189"/>
                <a:gd name="T7" fmla="*/ 1191 h 33"/>
                <a:gd name="T8" fmla="+- 0 18213 18213"/>
                <a:gd name="T9" fmla="*/ T8 w 70"/>
                <a:gd name="T10" fmla="+- 0 1198 1189"/>
                <a:gd name="T11" fmla="*/ 1198 h 33"/>
                <a:gd name="T12" fmla="+- 0 18214 18213"/>
                <a:gd name="T13" fmla="*/ T12 w 70"/>
                <a:gd name="T14" fmla="+- 0 1216 1189"/>
                <a:gd name="T15" fmla="*/ 1216 h 33"/>
                <a:gd name="T16" fmla="+- 0 18230 18213"/>
                <a:gd name="T17" fmla="*/ T16 w 70"/>
                <a:gd name="T18" fmla="+- 0 1222 1189"/>
                <a:gd name="T19" fmla="*/ 1222 h 33"/>
                <a:gd name="T20" fmla="+- 0 18267 18213"/>
                <a:gd name="T21" fmla="*/ T20 w 70"/>
                <a:gd name="T22" fmla="+- 0 1220 1189"/>
                <a:gd name="T23" fmla="*/ 1220 h 33"/>
                <a:gd name="T24" fmla="+- 0 18282 18213"/>
                <a:gd name="T25" fmla="*/ T24 w 70"/>
                <a:gd name="T26" fmla="+- 0 1212 1189"/>
                <a:gd name="T27" fmla="*/ 1212 h 33"/>
                <a:gd name="T28" fmla="+- 0 18281 18213"/>
                <a:gd name="T29" fmla="*/ T28 w 70"/>
                <a:gd name="T30" fmla="+- 0 1195 1189"/>
                <a:gd name="T31" fmla="*/ 1195 h 33"/>
                <a:gd name="T32" fmla="+- 0 18266 18213"/>
                <a:gd name="T33" fmla="*/ T32 w 70"/>
                <a:gd name="T34" fmla="+- 0 1189 1189"/>
                <a:gd name="T35" fmla="*/ 1189 h 33"/>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70" h="33">
                  <a:moveTo>
                    <a:pt x="53" y="0"/>
                  </a:moveTo>
                  <a:lnTo>
                    <a:pt x="15" y="2"/>
                  </a:lnTo>
                  <a:lnTo>
                    <a:pt x="0" y="9"/>
                  </a:lnTo>
                  <a:lnTo>
                    <a:pt x="1" y="27"/>
                  </a:lnTo>
                  <a:lnTo>
                    <a:pt x="17" y="33"/>
                  </a:lnTo>
                  <a:lnTo>
                    <a:pt x="54" y="31"/>
                  </a:lnTo>
                  <a:lnTo>
                    <a:pt x="69" y="23"/>
                  </a:lnTo>
                  <a:lnTo>
                    <a:pt x="68" y="6"/>
                  </a:lnTo>
                  <a:lnTo>
                    <a:pt x="53" y="0"/>
                  </a:lnTo>
                  <a:close/>
                </a:path>
              </a:pathLst>
            </a:custGeom>
            <a:solidFill>
              <a:srgbClr val="5D9C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solidFill>
                  <a:schemeClr val="accent6">
                    <a:lumMod val="50000"/>
                  </a:schemeClr>
                </a:solidFill>
                <a:latin typeface="Montserrat" panose="00000500000000000000" pitchFamily="50" charset="0"/>
              </a:endParaRPr>
            </a:p>
          </p:txBody>
        </p:sp>
        <p:sp>
          <p:nvSpPr>
            <p:cNvPr id="35" name="Freeform 78">
              <a:extLst>
                <a:ext uri="{FF2B5EF4-FFF2-40B4-BE49-F238E27FC236}">
                  <a16:creationId xmlns:a16="http://schemas.microsoft.com/office/drawing/2014/main" id="{91C371B2-B71F-4376-9EEC-A917ECD16076}"/>
                </a:ext>
              </a:extLst>
            </p:cNvPr>
            <p:cNvSpPr>
              <a:spLocks/>
            </p:cNvSpPr>
            <p:nvPr/>
          </p:nvSpPr>
          <p:spPr bwMode="auto">
            <a:xfrm>
              <a:off x="18221" y="1194"/>
              <a:ext cx="54" cy="26"/>
            </a:xfrm>
            <a:custGeom>
              <a:avLst/>
              <a:gdLst>
                <a:gd name="T0" fmla="+- 0 18262 18221"/>
                <a:gd name="T1" fmla="*/ T0 w 54"/>
                <a:gd name="T2" fmla="+- 0 1194 1194"/>
                <a:gd name="T3" fmla="*/ 1194 h 26"/>
                <a:gd name="T4" fmla="+- 0 18233 18221"/>
                <a:gd name="T5" fmla="*/ T4 w 54"/>
                <a:gd name="T6" fmla="+- 0 1196 1194"/>
                <a:gd name="T7" fmla="*/ 1196 h 26"/>
                <a:gd name="T8" fmla="+- 0 18221 18221"/>
                <a:gd name="T9" fmla="*/ T8 w 54"/>
                <a:gd name="T10" fmla="+- 0 1201 1194"/>
                <a:gd name="T11" fmla="*/ 1201 h 26"/>
                <a:gd name="T12" fmla="+- 0 18222 18221"/>
                <a:gd name="T13" fmla="*/ T12 w 54"/>
                <a:gd name="T14" fmla="+- 0 1215 1194"/>
                <a:gd name="T15" fmla="*/ 1215 h 26"/>
                <a:gd name="T16" fmla="+- 0 18234 18221"/>
                <a:gd name="T17" fmla="*/ T16 w 54"/>
                <a:gd name="T18" fmla="+- 0 1219 1194"/>
                <a:gd name="T19" fmla="*/ 1219 h 26"/>
                <a:gd name="T20" fmla="+- 0 18263 18221"/>
                <a:gd name="T21" fmla="*/ T20 w 54"/>
                <a:gd name="T22" fmla="+- 0 1218 1194"/>
                <a:gd name="T23" fmla="*/ 1218 h 26"/>
                <a:gd name="T24" fmla="+- 0 18274 18221"/>
                <a:gd name="T25" fmla="*/ T24 w 54"/>
                <a:gd name="T26" fmla="+- 0 1212 1194"/>
                <a:gd name="T27" fmla="*/ 1212 h 26"/>
                <a:gd name="T28" fmla="+- 0 18274 18221"/>
                <a:gd name="T29" fmla="*/ T28 w 54"/>
                <a:gd name="T30" fmla="+- 0 1199 1194"/>
                <a:gd name="T31" fmla="*/ 1199 h 26"/>
                <a:gd name="T32" fmla="+- 0 18262 18221"/>
                <a:gd name="T33" fmla="*/ T32 w 54"/>
                <a:gd name="T34" fmla="+- 0 1194 1194"/>
                <a:gd name="T35" fmla="*/ 1194 h 2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54" h="26">
                  <a:moveTo>
                    <a:pt x="41" y="0"/>
                  </a:moveTo>
                  <a:lnTo>
                    <a:pt x="12" y="2"/>
                  </a:lnTo>
                  <a:lnTo>
                    <a:pt x="0" y="7"/>
                  </a:lnTo>
                  <a:lnTo>
                    <a:pt x="1" y="21"/>
                  </a:lnTo>
                  <a:lnTo>
                    <a:pt x="13" y="25"/>
                  </a:lnTo>
                  <a:lnTo>
                    <a:pt x="42" y="24"/>
                  </a:lnTo>
                  <a:lnTo>
                    <a:pt x="53" y="18"/>
                  </a:lnTo>
                  <a:lnTo>
                    <a:pt x="53" y="5"/>
                  </a:lnTo>
                  <a:lnTo>
                    <a:pt x="41" y="0"/>
                  </a:lnTo>
                  <a:close/>
                </a:path>
              </a:pathLst>
            </a:custGeom>
            <a:solidFill>
              <a:srgbClr val="08482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solidFill>
                  <a:schemeClr val="accent6">
                    <a:lumMod val="50000"/>
                  </a:schemeClr>
                </a:solidFill>
                <a:latin typeface="Montserrat" panose="00000500000000000000" pitchFamily="50" charset="0"/>
              </a:endParaRPr>
            </a:p>
          </p:txBody>
        </p:sp>
        <p:pic>
          <p:nvPicPr>
            <p:cNvPr id="36" name="Picture 79">
              <a:extLst>
                <a:ext uri="{FF2B5EF4-FFF2-40B4-BE49-F238E27FC236}">
                  <a16:creationId xmlns:a16="http://schemas.microsoft.com/office/drawing/2014/main" id="{C07F37F8-A04F-418C-8F3C-FB7FAC7280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33" y="885"/>
              <a:ext cx="113" cy="33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0">
              <a:extLst>
                <a:ext uri="{FF2B5EF4-FFF2-40B4-BE49-F238E27FC236}">
                  <a16:creationId xmlns:a16="http://schemas.microsoft.com/office/drawing/2014/main" id="{6E67B27C-F34E-4299-B3A8-97F0E7EA141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015" y="1110"/>
              <a:ext cx="152" cy="15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1">
              <a:extLst>
                <a:ext uri="{FF2B5EF4-FFF2-40B4-BE49-F238E27FC236}">
                  <a16:creationId xmlns:a16="http://schemas.microsoft.com/office/drawing/2014/main" id="{850D3EA0-5AC2-4959-8CC0-68DF9AB9849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016" y="1110"/>
              <a:ext cx="150" cy="15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2">
              <a:extLst>
                <a:ext uri="{FF2B5EF4-FFF2-40B4-BE49-F238E27FC236}">
                  <a16:creationId xmlns:a16="http://schemas.microsoft.com/office/drawing/2014/main" id="{82F0D505-D7C7-472F-B89E-7941BEA192A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926" y="111"/>
              <a:ext cx="523" cy="315"/>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3">
              <a:extLst>
                <a:ext uri="{FF2B5EF4-FFF2-40B4-BE49-F238E27FC236}">
                  <a16:creationId xmlns:a16="http://schemas.microsoft.com/office/drawing/2014/main" id="{3E012929-2C55-4160-B2A3-1E9E66F08D4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022" y="621"/>
              <a:ext cx="534" cy="387"/>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image38.png">
            <a:extLst>
              <a:ext uri="{FF2B5EF4-FFF2-40B4-BE49-F238E27FC236}">
                <a16:creationId xmlns:a16="http://schemas.microsoft.com/office/drawing/2014/main" id="{4E793654-8125-4031-B4DE-3013EE7AEBD8}"/>
              </a:ext>
            </a:extLst>
          </p:cNvPr>
          <p:cNvPicPr/>
          <p:nvPr/>
        </p:nvPicPr>
        <p:blipFill>
          <a:blip r:embed="rId14" cstate="print"/>
          <a:stretch>
            <a:fillRect/>
          </a:stretch>
        </p:blipFill>
        <p:spPr>
          <a:xfrm>
            <a:off x="476636" y="5957264"/>
            <a:ext cx="383461" cy="248976"/>
          </a:xfrm>
          <a:prstGeom prst="rect">
            <a:avLst/>
          </a:prstGeom>
        </p:spPr>
      </p:pic>
      <p:sp>
        <p:nvSpPr>
          <p:cNvPr id="42" name="Rectangle 49">
            <a:extLst>
              <a:ext uri="{FF2B5EF4-FFF2-40B4-BE49-F238E27FC236}">
                <a16:creationId xmlns:a16="http://schemas.microsoft.com/office/drawing/2014/main" id="{5E9C7202-3FCC-4C33-AC4A-906DAF336F2D}"/>
              </a:ext>
            </a:extLst>
          </p:cNvPr>
          <p:cNvSpPr>
            <a:spLocks noChangeArrowheads="1"/>
          </p:cNvSpPr>
          <p:nvPr/>
        </p:nvSpPr>
        <p:spPr bwMode="auto">
          <a:xfrm>
            <a:off x="923095" y="1588358"/>
            <a:ext cx="933965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500" dirty="0">
                <a:solidFill>
                  <a:schemeClr val="accent6">
                    <a:lumMod val="50000"/>
                  </a:schemeClr>
                </a:solidFill>
                <a:latin typeface="Montserrat" panose="00000500000000000000" pitchFamily="50" charset="0"/>
                <a:cs typeface="Arial" panose="020B0604020202020204" pitchFamily="34" charset="0"/>
              </a:rPr>
              <a:t>Two to three-week tours including culture, beach relaxation &amp; hiking in the rural areas.</a:t>
            </a:r>
            <a:endParaRPr kumimoji="0" lang="en-US" altLang="en-US" sz="1500" b="0" i="0" u="none" strike="noStrike" cap="none" normalizeH="0" baseline="0" dirty="0">
              <a:ln>
                <a:noFill/>
              </a:ln>
              <a:solidFill>
                <a:schemeClr val="accent6">
                  <a:lumMod val="50000"/>
                </a:schemeClr>
              </a:solidFill>
              <a:effectLst/>
              <a:latin typeface="Montserrat" panose="00000500000000000000" pitchFamily="50" charset="0"/>
              <a:cs typeface="Arial" panose="020B0604020202020204" pitchFamily="34" charset="0"/>
            </a:endParaRPr>
          </a:p>
        </p:txBody>
      </p:sp>
      <p:sp>
        <p:nvSpPr>
          <p:cNvPr id="43" name="Rectangle 49">
            <a:extLst>
              <a:ext uri="{FF2B5EF4-FFF2-40B4-BE49-F238E27FC236}">
                <a16:creationId xmlns:a16="http://schemas.microsoft.com/office/drawing/2014/main" id="{32232C27-8191-4FDA-8659-4C3DCF271D66}"/>
              </a:ext>
            </a:extLst>
          </p:cNvPr>
          <p:cNvSpPr>
            <a:spLocks noChangeArrowheads="1"/>
          </p:cNvSpPr>
          <p:nvPr/>
        </p:nvSpPr>
        <p:spPr bwMode="auto">
          <a:xfrm>
            <a:off x="917911" y="1965010"/>
            <a:ext cx="933965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500" dirty="0">
                <a:solidFill>
                  <a:schemeClr val="accent6">
                    <a:lumMod val="50000"/>
                  </a:schemeClr>
                </a:solidFill>
                <a:latin typeface="Montserrat" panose="00000500000000000000" pitchFamily="50" charset="0"/>
                <a:cs typeface="Arial" panose="020B0604020202020204" pitchFamily="34" charset="0"/>
              </a:rPr>
              <a:t>Theme tour, including educational tour, charity tour, M.I.C.E.</a:t>
            </a:r>
            <a:endParaRPr kumimoji="0" lang="en-US" altLang="en-US" sz="1500" b="0" i="0" u="none" strike="noStrike" cap="none" normalizeH="0" baseline="0" dirty="0">
              <a:ln>
                <a:noFill/>
              </a:ln>
              <a:solidFill>
                <a:schemeClr val="accent6">
                  <a:lumMod val="50000"/>
                </a:schemeClr>
              </a:solidFill>
              <a:effectLst/>
              <a:latin typeface="Montserrat" panose="00000500000000000000" pitchFamily="50" charset="0"/>
              <a:cs typeface="Arial" panose="020B0604020202020204" pitchFamily="34" charset="0"/>
            </a:endParaRPr>
          </a:p>
        </p:txBody>
      </p:sp>
      <p:sp>
        <p:nvSpPr>
          <p:cNvPr id="44" name="Rectangle 49">
            <a:extLst>
              <a:ext uri="{FF2B5EF4-FFF2-40B4-BE49-F238E27FC236}">
                <a16:creationId xmlns:a16="http://schemas.microsoft.com/office/drawing/2014/main" id="{552F807F-85C4-4D07-B52B-7F858D68D795}"/>
              </a:ext>
            </a:extLst>
          </p:cNvPr>
          <p:cNvSpPr>
            <a:spLocks noChangeArrowheads="1"/>
          </p:cNvSpPr>
          <p:nvPr/>
        </p:nvSpPr>
        <p:spPr bwMode="auto">
          <a:xfrm>
            <a:off x="986694" y="2413712"/>
            <a:ext cx="933965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500" dirty="0">
                <a:solidFill>
                  <a:schemeClr val="accent6">
                    <a:lumMod val="50000"/>
                  </a:schemeClr>
                </a:solidFill>
                <a:latin typeface="Montserrat" panose="00000500000000000000" pitchFamily="50" charset="0"/>
                <a:cs typeface="Arial" panose="020B0604020202020204" pitchFamily="34" charset="0"/>
              </a:rPr>
              <a:t>Photography tours, Honeymoons, LGBT tours, spa treatment.</a:t>
            </a:r>
            <a:endParaRPr kumimoji="0" lang="en-US" altLang="en-US" sz="1500" b="0" i="0" u="none" strike="noStrike" cap="none" normalizeH="0" baseline="0" dirty="0">
              <a:ln>
                <a:noFill/>
              </a:ln>
              <a:solidFill>
                <a:schemeClr val="accent6">
                  <a:lumMod val="50000"/>
                </a:schemeClr>
              </a:solidFill>
              <a:effectLst/>
              <a:latin typeface="Montserrat" panose="00000500000000000000" pitchFamily="50" charset="0"/>
              <a:cs typeface="Arial" panose="020B0604020202020204" pitchFamily="34" charset="0"/>
            </a:endParaRPr>
          </a:p>
        </p:txBody>
      </p:sp>
      <p:sp>
        <p:nvSpPr>
          <p:cNvPr id="45" name="Rectangle 49">
            <a:extLst>
              <a:ext uri="{FF2B5EF4-FFF2-40B4-BE49-F238E27FC236}">
                <a16:creationId xmlns:a16="http://schemas.microsoft.com/office/drawing/2014/main" id="{043328EC-4CED-4040-AFD0-BC1EC966C548}"/>
              </a:ext>
            </a:extLst>
          </p:cNvPr>
          <p:cNvSpPr>
            <a:spLocks noChangeArrowheads="1"/>
          </p:cNvSpPr>
          <p:nvPr/>
        </p:nvSpPr>
        <p:spPr bwMode="auto">
          <a:xfrm>
            <a:off x="986694" y="2854611"/>
            <a:ext cx="933965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500" dirty="0">
                <a:solidFill>
                  <a:schemeClr val="accent6">
                    <a:lumMod val="50000"/>
                  </a:schemeClr>
                </a:solidFill>
                <a:latin typeface="Montserrat" panose="00000500000000000000" pitchFamily="50" charset="0"/>
                <a:cs typeface="Arial" panose="020B0604020202020204" pitchFamily="34" charset="0"/>
              </a:rPr>
              <a:t>Light adventures: cycling, hiking, motor-biking, caving in the North..</a:t>
            </a:r>
            <a:endParaRPr kumimoji="0" lang="en-US" altLang="en-US" sz="1500" b="0" i="0" u="none" strike="noStrike" cap="none" normalizeH="0" baseline="0" dirty="0">
              <a:ln>
                <a:noFill/>
              </a:ln>
              <a:solidFill>
                <a:schemeClr val="accent6">
                  <a:lumMod val="50000"/>
                </a:schemeClr>
              </a:solidFill>
              <a:effectLst/>
              <a:latin typeface="Montserrat" panose="00000500000000000000" pitchFamily="50" charset="0"/>
              <a:cs typeface="Arial" panose="020B0604020202020204" pitchFamily="34" charset="0"/>
            </a:endParaRPr>
          </a:p>
        </p:txBody>
      </p:sp>
      <p:sp>
        <p:nvSpPr>
          <p:cNvPr id="46" name="Rectangle 49">
            <a:extLst>
              <a:ext uri="{FF2B5EF4-FFF2-40B4-BE49-F238E27FC236}">
                <a16:creationId xmlns:a16="http://schemas.microsoft.com/office/drawing/2014/main" id="{250BAD33-69BA-485C-9771-2869058B0D4A}"/>
              </a:ext>
            </a:extLst>
          </p:cNvPr>
          <p:cNvSpPr>
            <a:spLocks noChangeArrowheads="1"/>
          </p:cNvSpPr>
          <p:nvPr/>
        </p:nvSpPr>
        <p:spPr bwMode="auto">
          <a:xfrm>
            <a:off x="917911" y="3296046"/>
            <a:ext cx="9290062"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500" dirty="0">
                <a:solidFill>
                  <a:schemeClr val="accent6">
                    <a:lumMod val="50000"/>
                  </a:schemeClr>
                </a:solidFill>
                <a:latin typeface="Montserrat" panose="00000500000000000000" pitchFamily="50" charset="0"/>
                <a:cs typeface="Arial" panose="020B0604020202020204" pitchFamily="34" charset="0"/>
              </a:rPr>
              <a:t>Hard adventures: trekking, rafting, mountain biking, rock climbing, caving in the Central.</a:t>
            </a:r>
            <a:endParaRPr kumimoji="0" lang="en-US" altLang="en-US" sz="1500" b="0" i="0" u="none" strike="noStrike" cap="none" normalizeH="0" baseline="0" dirty="0">
              <a:ln>
                <a:noFill/>
              </a:ln>
              <a:solidFill>
                <a:schemeClr val="accent6">
                  <a:lumMod val="50000"/>
                </a:schemeClr>
              </a:solidFill>
              <a:effectLst/>
              <a:latin typeface="Montserrat" panose="00000500000000000000" pitchFamily="50" charset="0"/>
              <a:cs typeface="Arial" panose="020B0604020202020204" pitchFamily="34" charset="0"/>
            </a:endParaRPr>
          </a:p>
        </p:txBody>
      </p:sp>
      <p:sp>
        <p:nvSpPr>
          <p:cNvPr id="47" name="Rectangle 49">
            <a:extLst>
              <a:ext uri="{FF2B5EF4-FFF2-40B4-BE49-F238E27FC236}">
                <a16:creationId xmlns:a16="http://schemas.microsoft.com/office/drawing/2014/main" id="{17A5D98D-9473-4443-97A3-09D3C4FC1F9F}"/>
              </a:ext>
            </a:extLst>
          </p:cNvPr>
          <p:cNvSpPr>
            <a:spLocks noChangeArrowheads="1"/>
          </p:cNvSpPr>
          <p:nvPr/>
        </p:nvSpPr>
        <p:spPr bwMode="auto">
          <a:xfrm>
            <a:off x="1030347" y="4394112"/>
            <a:ext cx="747357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500" dirty="0">
                <a:solidFill>
                  <a:schemeClr val="accent6">
                    <a:lumMod val="50000"/>
                  </a:schemeClr>
                </a:solidFill>
                <a:latin typeface="Montserrat" panose="00000500000000000000" pitchFamily="50" charset="0"/>
                <a:cs typeface="Arial" panose="020B0604020202020204" pitchFamily="34" charset="0"/>
              </a:rPr>
              <a:t>Excursions from Hanoi, </a:t>
            </a:r>
            <a:r>
              <a:rPr lang="en-US" altLang="en-US" sz="1500" dirty="0" err="1">
                <a:solidFill>
                  <a:schemeClr val="accent6">
                    <a:lumMod val="50000"/>
                  </a:schemeClr>
                </a:solidFill>
                <a:latin typeface="Montserrat" panose="00000500000000000000" pitchFamily="50" charset="0"/>
                <a:cs typeface="Arial" panose="020B0604020202020204" pitchFamily="34" charset="0"/>
              </a:rPr>
              <a:t>Hoian</a:t>
            </a:r>
            <a:r>
              <a:rPr lang="en-US" altLang="en-US" sz="1500" dirty="0">
                <a:solidFill>
                  <a:schemeClr val="accent6">
                    <a:lumMod val="50000"/>
                  </a:schemeClr>
                </a:solidFill>
                <a:latin typeface="Montserrat" panose="00000500000000000000" pitchFamily="50" charset="0"/>
                <a:cs typeface="Arial" panose="020B0604020202020204" pitchFamily="34" charset="0"/>
              </a:rPr>
              <a:t> and Saigon to the rural suburb for sightseeing &amp; agricultural tours, golf tour.</a:t>
            </a:r>
            <a:endParaRPr kumimoji="0" lang="en-US" altLang="en-US" sz="1500" b="0" i="0" u="none" strike="noStrike" cap="none" normalizeH="0" baseline="0" dirty="0">
              <a:ln>
                <a:noFill/>
              </a:ln>
              <a:solidFill>
                <a:schemeClr val="accent6">
                  <a:lumMod val="50000"/>
                </a:schemeClr>
              </a:solidFill>
              <a:effectLst/>
              <a:latin typeface="Montserrat" panose="00000500000000000000" pitchFamily="50" charset="0"/>
              <a:cs typeface="Arial" panose="020B0604020202020204" pitchFamily="34" charset="0"/>
            </a:endParaRPr>
          </a:p>
        </p:txBody>
      </p:sp>
      <p:sp>
        <p:nvSpPr>
          <p:cNvPr id="48" name="Rectangle 49">
            <a:extLst>
              <a:ext uri="{FF2B5EF4-FFF2-40B4-BE49-F238E27FC236}">
                <a16:creationId xmlns:a16="http://schemas.microsoft.com/office/drawing/2014/main" id="{DDF4EF0F-B859-489C-B11B-6EBDC48E5BD9}"/>
              </a:ext>
            </a:extLst>
          </p:cNvPr>
          <p:cNvSpPr>
            <a:spLocks noChangeArrowheads="1"/>
          </p:cNvSpPr>
          <p:nvPr/>
        </p:nvSpPr>
        <p:spPr bwMode="auto">
          <a:xfrm>
            <a:off x="1037167" y="5978171"/>
            <a:ext cx="933965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500" dirty="0">
                <a:solidFill>
                  <a:schemeClr val="accent6">
                    <a:lumMod val="50000"/>
                  </a:schemeClr>
                </a:solidFill>
                <a:latin typeface="Montserrat" panose="00000500000000000000" pitchFamily="50" charset="0"/>
                <a:cs typeface="Arial" panose="020B0604020202020204" pitchFamily="34" charset="0"/>
              </a:rPr>
              <a:t>Mekong river cruise from Saigon to </a:t>
            </a:r>
            <a:r>
              <a:rPr lang="en-US" altLang="en-US" sz="1500" dirty="0" err="1">
                <a:solidFill>
                  <a:schemeClr val="accent6">
                    <a:lumMod val="50000"/>
                  </a:schemeClr>
                </a:solidFill>
                <a:latin typeface="Montserrat" panose="00000500000000000000" pitchFamily="50" charset="0"/>
                <a:cs typeface="Arial" panose="020B0604020202020204" pitchFamily="34" charset="0"/>
              </a:rPr>
              <a:t>Siem</a:t>
            </a:r>
            <a:r>
              <a:rPr lang="en-US" altLang="en-US" sz="1500" dirty="0">
                <a:solidFill>
                  <a:schemeClr val="accent6">
                    <a:lumMod val="50000"/>
                  </a:schemeClr>
                </a:solidFill>
                <a:latin typeface="Montserrat" panose="00000500000000000000" pitchFamily="50" charset="0"/>
                <a:cs typeface="Arial" panose="020B0604020202020204" pitchFamily="34" charset="0"/>
              </a:rPr>
              <a:t> Reap via Phnom Penh, Cambodia.</a:t>
            </a:r>
            <a:endParaRPr kumimoji="0" lang="en-US" altLang="en-US" sz="1500" b="0" i="0" u="none" strike="noStrike" cap="none" normalizeH="0" baseline="0" dirty="0">
              <a:ln>
                <a:noFill/>
              </a:ln>
              <a:solidFill>
                <a:schemeClr val="accent6">
                  <a:lumMod val="50000"/>
                </a:schemeClr>
              </a:solidFill>
              <a:effectLst/>
              <a:latin typeface="Montserrat" panose="00000500000000000000" pitchFamily="50" charset="0"/>
              <a:cs typeface="Arial" panose="020B0604020202020204" pitchFamily="34" charset="0"/>
            </a:endParaRPr>
          </a:p>
        </p:txBody>
      </p:sp>
      <p:sp>
        <p:nvSpPr>
          <p:cNvPr id="49" name="Rectangle 49">
            <a:extLst>
              <a:ext uri="{FF2B5EF4-FFF2-40B4-BE49-F238E27FC236}">
                <a16:creationId xmlns:a16="http://schemas.microsoft.com/office/drawing/2014/main" id="{A280F0C5-7CBD-4C9A-8D59-42B9454134EB}"/>
              </a:ext>
            </a:extLst>
          </p:cNvPr>
          <p:cNvSpPr>
            <a:spLocks noChangeArrowheads="1"/>
          </p:cNvSpPr>
          <p:nvPr/>
        </p:nvSpPr>
        <p:spPr bwMode="auto">
          <a:xfrm>
            <a:off x="1029953" y="5358102"/>
            <a:ext cx="6955807"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500" dirty="0">
                <a:solidFill>
                  <a:schemeClr val="accent6">
                    <a:lumMod val="50000"/>
                  </a:schemeClr>
                </a:solidFill>
                <a:latin typeface="Montserrat" panose="00000500000000000000" pitchFamily="50" charset="0"/>
                <a:cs typeface="Arial" panose="020B0604020202020204" pitchFamily="34" charset="0"/>
              </a:rPr>
              <a:t>Beach relax at </a:t>
            </a:r>
            <a:r>
              <a:rPr lang="en-US" altLang="en-US" sz="1500" dirty="0" err="1">
                <a:solidFill>
                  <a:schemeClr val="accent6">
                    <a:lumMod val="50000"/>
                  </a:schemeClr>
                </a:solidFill>
                <a:latin typeface="Montserrat" panose="00000500000000000000" pitchFamily="50" charset="0"/>
                <a:cs typeface="Arial" panose="020B0604020202020204" pitchFamily="34" charset="0"/>
              </a:rPr>
              <a:t>Halong</a:t>
            </a:r>
            <a:r>
              <a:rPr lang="en-US" altLang="en-US" sz="1500" dirty="0">
                <a:solidFill>
                  <a:schemeClr val="accent6">
                    <a:lumMod val="50000"/>
                  </a:schemeClr>
                </a:solidFill>
                <a:latin typeface="Montserrat" panose="00000500000000000000" pitchFamily="50" charset="0"/>
                <a:cs typeface="Arial" panose="020B0604020202020204" pitchFamily="34" charset="0"/>
              </a:rPr>
              <a:t>, Danang, </a:t>
            </a:r>
            <a:r>
              <a:rPr lang="en-US" altLang="en-US" sz="1500" dirty="0" err="1">
                <a:solidFill>
                  <a:schemeClr val="accent6">
                    <a:lumMod val="50000"/>
                  </a:schemeClr>
                </a:solidFill>
                <a:latin typeface="Montserrat" panose="00000500000000000000" pitchFamily="50" charset="0"/>
                <a:cs typeface="Arial" panose="020B0604020202020204" pitchFamily="34" charset="0"/>
              </a:rPr>
              <a:t>Hoian</a:t>
            </a:r>
            <a:r>
              <a:rPr lang="en-US" altLang="en-US" sz="1500" dirty="0">
                <a:solidFill>
                  <a:schemeClr val="accent6">
                    <a:lumMod val="50000"/>
                  </a:schemeClr>
                </a:solidFill>
                <a:latin typeface="Montserrat" panose="00000500000000000000" pitchFamily="50" charset="0"/>
                <a:cs typeface="Arial" panose="020B0604020202020204" pitchFamily="34" charset="0"/>
              </a:rPr>
              <a:t>, </a:t>
            </a:r>
            <a:r>
              <a:rPr lang="en-US" altLang="en-US" sz="1500" dirty="0" err="1">
                <a:solidFill>
                  <a:schemeClr val="accent6">
                    <a:lumMod val="50000"/>
                  </a:schemeClr>
                </a:solidFill>
                <a:latin typeface="Montserrat" panose="00000500000000000000" pitchFamily="50" charset="0"/>
                <a:cs typeface="Arial" panose="020B0604020202020204" pitchFamily="34" charset="0"/>
              </a:rPr>
              <a:t>Quy</a:t>
            </a:r>
            <a:r>
              <a:rPr lang="en-US" altLang="en-US" sz="1500" dirty="0">
                <a:solidFill>
                  <a:schemeClr val="accent6">
                    <a:lumMod val="50000"/>
                  </a:schemeClr>
                </a:solidFill>
                <a:latin typeface="Montserrat" panose="00000500000000000000" pitchFamily="50" charset="0"/>
                <a:cs typeface="Arial" panose="020B0604020202020204" pitchFamily="34" charset="0"/>
              </a:rPr>
              <a:t> Nhon, </a:t>
            </a:r>
            <a:r>
              <a:rPr lang="en-US" altLang="en-US" sz="1500" dirty="0" err="1">
                <a:solidFill>
                  <a:schemeClr val="accent6">
                    <a:lumMod val="50000"/>
                  </a:schemeClr>
                </a:solidFill>
                <a:latin typeface="Montserrat" panose="00000500000000000000" pitchFamily="50" charset="0"/>
                <a:cs typeface="Arial" panose="020B0604020202020204" pitchFamily="34" charset="0"/>
              </a:rPr>
              <a:t>Nha</a:t>
            </a:r>
            <a:r>
              <a:rPr lang="en-US" altLang="en-US" sz="1500" dirty="0">
                <a:solidFill>
                  <a:schemeClr val="accent6">
                    <a:lumMod val="50000"/>
                  </a:schemeClr>
                </a:solidFill>
                <a:latin typeface="Montserrat" panose="00000500000000000000" pitchFamily="50" charset="0"/>
                <a:cs typeface="Arial" panose="020B0604020202020204" pitchFamily="34" charset="0"/>
              </a:rPr>
              <a:t> Trang and isolated islands of Cat Ba, Con Dao and </a:t>
            </a:r>
            <a:r>
              <a:rPr lang="en-US" altLang="en-US" sz="1500" dirty="0" err="1">
                <a:solidFill>
                  <a:schemeClr val="accent6">
                    <a:lumMod val="50000"/>
                  </a:schemeClr>
                </a:solidFill>
                <a:latin typeface="Montserrat" panose="00000500000000000000" pitchFamily="50" charset="0"/>
                <a:cs typeface="Arial" panose="020B0604020202020204" pitchFamily="34" charset="0"/>
              </a:rPr>
              <a:t>Phu</a:t>
            </a:r>
            <a:r>
              <a:rPr lang="en-US" altLang="en-US" sz="1500" dirty="0">
                <a:solidFill>
                  <a:schemeClr val="accent6">
                    <a:lumMod val="50000"/>
                  </a:schemeClr>
                </a:solidFill>
                <a:latin typeface="Montserrat" panose="00000500000000000000" pitchFamily="50" charset="0"/>
                <a:cs typeface="Arial" panose="020B0604020202020204" pitchFamily="34" charset="0"/>
              </a:rPr>
              <a:t> Quoc.</a:t>
            </a:r>
            <a:endParaRPr kumimoji="0" lang="en-US" altLang="en-US" sz="1500" b="0" i="0" u="none" strike="noStrike" cap="none" normalizeH="0" baseline="0" dirty="0">
              <a:ln>
                <a:noFill/>
              </a:ln>
              <a:solidFill>
                <a:schemeClr val="accent6">
                  <a:lumMod val="50000"/>
                </a:schemeClr>
              </a:solidFill>
              <a:effectLst/>
              <a:latin typeface="Montserrat" panose="00000500000000000000" pitchFamily="50" charset="0"/>
              <a:cs typeface="Arial" panose="020B0604020202020204" pitchFamily="34" charset="0"/>
            </a:endParaRPr>
          </a:p>
        </p:txBody>
      </p:sp>
      <p:sp>
        <p:nvSpPr>
          <p:cNvPr id="50" name="Rectangle 49">
            <a:extLst>
              <a:ext uri="{FF2B5EF4-FFF2-40B4-BE49-F238E27FC236}">
                <a16:creationId xmlns:a16="http://schemas.microsoft.com/office/drawing/2014/main" id="{E4F40DFF-4CF9-432A-AFA0-7960BB44CBCE}"/>
              </a:ext>
            </a:extLst>
          </p:cNvPr>
          <p:cNvSpPr>
            <a:spLocks noChangeArrowheads="1"/>
          </p:cNvSpPr>
          <p:nvPr/>
        </p:nvSpPr>
        <p:spPr bwMode="auto">
          <a:xfrm>
            <a:off x="1008323" y="4971193"/>
            <a:ext cx="9339659"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500" dirty="0">
                <a:solidFill>
                  <a:schemeClr val="accent6">
                    <a:lumMod val="50000"/>
                  </a:schemeClr>
                </a:solidFill>
                <a:latin typeface="Montserrat" panose="00000500000000000000" pitchFamily="50" charset="0"/>
                <a:cs typeface="Arial" panose="020B0604020202020204" pitchFamily="34" charset="0"/>
              </a:rPr>
              <a:t>Vespa tour and food tours in Hanoi, </a:t>
            </a:r>
            <a:r>
              <a:rPr lang="en-US" altLang="en-US" sz="1500" dirty="0" err="1">
                <a:solidFill>
                  <a:schemeClr val="accent6">
                    <a:lumMod val="50000"/>
                  </a:schemeClr>
                </a:solidFill>
                <a:latin typeface="Montserrat" panose="00000500000000000000" pitchFamily="50" charset="0"/>
                <a:cs typeface="Arial" panose="020B0604020202020204" pitchFamily="34" charset="0"/>
              </a:rPr>
              <a:t>Hoian</a:t>
            </a:r>
            <a:r>
              <a:rPr lang="en-US" altLang="en-US" sz="1500" dirty="0">
                <a:solidFill>
                  <a:schemeClr val="accent6">
                    <a:lumMod val="50000"/>
                  </a:schemeClr>
                </a:solidFill>
                <a:latin typeface="Montserrat" panose="00000500000000000000" pitchFamily="50" charset="0"/>
                <a:cs typeface="Arial" panose="020B0604020202020204" pitchFamily="34" charset="0"/>
              </a:rPr>
              <a:t> and Saigon. </a:t>
            </a:r>
            <a:endParaRPr kumimoji="0" lang="en-US" altLang="en-US" sz="1500" b="0" i="0" u="none" strike="noStrike" cap="none" normalizeH="0" baseline="0" dirty="0">
              <a:ln>
                <a:noFill/>
              </a:ln>
              <a:solidFill>
                <a:schemeClr val="accent6">
                  <a:lumMod val="50000"/>
                </a:schemeClr>
              </a:solidFill>
              <a:effectLst/>
              <a:latin typeface="Montserrat" panose="00000500000000000000" pitchFamily="50" charset="0"/>
              <a:cs typeface="Arial" panose="020B0604020202020204" pitchFamily="34" charset="0"/>
            </a:endParaRPr>
          </a:p>
        </p:txBody>
      </p:sp>
      <p:grpSp>
        <p:nvGrpSpPr>
          <p:cNvPr id="51" name="Group 68">
            <a:extLst>
              <a:ext uri="{FF2B5EF4-FFF2-40B4-BE49-F238E27FC236}">
                <a16:creationId xmlns:a16="http://schemas.microsoft.com/office/drawing/2014/main" id="{6C4565C4-0A36-433F-B8B3-488450C28A43}"/>
              </a:ext>
            </a:extLst>
          </p:cNvPr>
          <p:cNvGrpSpPr>
            <a:grpSpLocks/>
          </p:cNvGrpSpPr>
          <p:nvPr/>
        </p:nvGrpSpPr>
        <p:grpSpPr bwMode="auto">
          <a:xfrm>
            <a:off x="386248" y="3863098"/>
            <a:ext cx="352425" cy="212725"/>
            <a:chOff x="17911" y="94"/>
            <a:chExt cx="554" cy="336"/>
          </a:xfrm>
        </p:grpSpPr>
        <p:pic>
          <p:nvPicPr>
            <p:cNvPr id="52" name="Picture 69">
              <a:extLst>
                <a:ext uri="{FF2B5EF4-FFF2-40B4-BE49-F238E27FC236}">
                  <a16:creationId xmlns:a16="http://schemas.microsoft.com/office/drawing/2014/main" id="{34E31F18-5906-485E-98C1-05A2388C38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92" y="94"/>
              <a:ext cx="390" cy="193"/>
            </a:xfrm>
            <a:prstGeom prst="rect">
              <a:avLst/>
            </a:prstGeom>
            <a:noFill/>
            <a:extLst>
              <a:ext uri="{909E8E84-426E-40DD-AFC4-6F175D3DCCD1}">
                <a14:hiddenFill xmlns:a14="http://schemas.microsoft.com/office/drawing/2010/main">
                  <a:solidFill>
                    <a:srgbClr val="FFFFFF"/>
                  </a:solidFill>
                </a14:hiddenFill>
              </a:ext>
            </a:extLst>
          </p:spPr>
        </p:pic>
        <p:sp>
          <p:nvSpPr>
            <p:cNvPr id="53" name="AutoShape 70">
              <a:extLst>
                <a:ext uri="{FF2B5EF4-FFF2-40B4-BE49-F238E27FC236}">
                  <a16:creationId xmlns:a16="http://schemas.microsoft.com/office/drawing/2014/main" id="{4015E483-52D1-42FA-B96F-68DD80F6D170}"/>
                </a:ext>
              </a:extLst>
            </p:cNvPr>
            <p:cNvSpPr>
              <a:spLocks/>
            </p:cNvSpPr>
            <p:nvPr/>
          </p:nvSpPr>
          <p:spPr bwMode="auto">
            <a:xfrm>
              <a:off x="17910" y="223"/>
              <a:ext cx="554" cy="206"/>
            </a:xfrm>
            <a:custGeom>
              <a:avLst/>
              <a:gdLst>
                <a:gd name="T0" fmla="+- 0 18192 17911"/>
                <a:gd name="T1" fmla="*/ T0 w 554"/>
                <a:gd name="T2" fmla="+- 0 224 224"/>
                <a:gd name="T3" fmla="*/ 224 h 206"/>
                <a:gd name="T4" fmla="+- 0 18133 17911"/>
                <a:gd name="T5" fmla="*/ T4 w 554"/>
                <a:gd name="T6" fmla="+- 0 234 224"/>
                <a:gd name="T7" fmla="*/ 234 h 206"/>
                <a:gd name="T8" fmla="+- 0 18074 17911"/>
                <a:gd name="T9" fmla="*/ T8 w 554"/>
                <a:gd name="T10" fmla="+- 0 261 224"/>
                <a:gd name="T11" fmla="*/ 261 h 206"/>
                <a:gd name="T12" fmla="+- 0 18016 17911"/>
                <a:gd name="T13" fmla="*/ T12 w 554"/>
                <a:gd name="T14" fmla="+- 0 305 224"/>
                <a:gd name="T15" fmla="*/ 305 h 206"/>
                <a:gd name="T16" fmla="+- 0 17961 17911"/>
                <a:gd name="T17" fmla="*/ T16 w 554"/>
                <a:gd name="T18" fmla="+- 0 361 224"/>
                <a:gd name="T19" fmla="*/ 361 h 206"/>
                <a:gd name="T20" fmla="+- 0 17911 17911"/>
                <a:gd name="T21" fmla="*/ T20 w 554"/>
                <a:gd name="T22" fmla="+- 0 430 224"/>
                <a:gd name="T23" fmla="*/ 430 h 206"/>
                <a:gd name="T24" fmla="+- 0 17979 17911"/>
                <a:gd name="T25" fmla="*/ T24 w 554"/>
                <a:gd name="T26" fmla="+- 0 381 224"/>
                <a:gd name="T27" fmla="*/ 381 h 206"/>
                <a:gd name="T28" fmla="+- 0 18050 17911"/>
                <a:gd name="T29" fmla="*/ T28 w 554"/>
                <a:gd name="T30" fmla="+- 0 345 224"/>
                <a:gd name="T31" fmla="*/ 345 h 206"/>
                <a:gd name="T32" fmla="+- 0 18122 17911"/>
                <a:gd name="T33" fmla="*/ T32 w 554"/>
                <a:gd name="T34" fmla="+- 0 322 224"/>
                <a:gd name="T35" fmla="*/ 322 h 206"/>
                <a:gd name="T36" fmla="+- 0 18194 17911"/>
                <a:gd name="T37" fmla="*/ T36 w 554"/>
                <a:gd name="T38" fmla="+- 0 314 224"/>
                <a:gd name="T39" fmla="*/ 314 h 206"/>
                <a:gd name="T40" fmla="+- 0 18374 17911"/>
                <a:gd name="T41" fmla="*/ T40 w 554"/>
                <a:gd name="T42" fmla="+- 0 314 224"/>
                <a:gd name="T43" fmla="*/ 314 h 206"/>
                <a:gd name="T44" fmla="+- 0 18363 17911"/>
                <a:gd name="T45" fmla="*/ T44 w 554"/>
                <a:gd name="T46" fmla="+- 0 302 224"/>
                <a:gd name="T47" fmla="*/ 302 h 206"/>
                <a:gd name="T48" fmla="+- 0 18307 17911"/>
                <a:gd name="T49" fmla="*/ T48 w 554"/>
                <a:gd name="T50" fmla="+- 0 260 224"/>
                <a:gd name="T51" fmla="*/ 260 h 206"/>
                <a:gd name="T52" fmla="+- 0 18250 17911"/>
                <a:gd name="T53" fmla="*/ T52 w 554"/>
                <a:gd name="T54" fmla="+- 0 233 224"/>
                <a:gd name="T55" fmla="*/ 233 h 206"/>
                <a:gd name="T56" fmla="+- 0 18192 17911"/>
                <a:gd name="T57" fmla="*/ T56 w 554"/>
                <a:gd name="T58" fmla="+- 0 224 224"/>
                <a:gd name="T59" fmla="*/ 224 h 206"/>
                <a:gd name="T60" fmla="+- 0 18374 17911"/>
                <a:gd name="T61" fmla="*/ T60 w 554"/>
                <a:gd name="T62" fmla="+- 0 314 224"/>
                <a:gd name="T63" fmla="*/ 314 h 206"/>
                <a:gd name="T64" fmla="+- 0 18194 17911"/>
                <a:gd name="T65" fmla="*/ T64 w 554"/>
                <a:gd name="T66" fmla="+- 0 314 224"/>
                <a:gd name="T67" fmla="*/ 314 h 206"/>
                <a:gd name="T68" fmla="+- 0 18263 17911"/>
                <a:gd name="T69" fmla="*/ T68 w 554"/>
                <a:gd name="T70" fmla="+- 0 321 224"/>
                <a:gd name="T71" fmla="*/ 321 h 206"/>
                <a:gd name="T72" fmla="+- 0 18332 17911"/>
                <a:gd name="T73" fmla="*/ T72 w 554"/>
                <a:gd name="T74" fmla="+- 0 343 224"/>
                <a:gd name="T75" fmla="*/ 343 h 206"/>
                <a:gd name="T76" fmla="+- 0 18399 17911"/>
                <a:gd name="T77" fmla="*/ T76 w 554"/>
                <a:gd name="T78" fmla="+- 0 378 224"/>
                <a:gd name="T79" fmla="*/ 378 h 206"/>
                <a:gd name="T80" fmla="+- 0 18464 17911"/>
                <a:gd name="T81" fmla="*/ T80 w 554"/>
                <a:gd name="T82" fmla="+- 0 423 224"/>
                <a:gd name="T83" fmla="*/ 423 h 206"/>
                <a:gd name="T84" fmla="+- 0 18416 17911"/>
                <a:gd name="T85" fmla="*/ T84 w 554"/>
                <a:gd name="T86" fmla="+- 0 357 224"/>
                <a:gd name="T87" fmla="*/ 357 h 206"/>
                <a:gd name="T88" fmla="+- 0 18374 17911"/>
                <a:gd name="T89" fmla="*/ T88 w 554"/>
                <a:gd name="T90" fmla="+- 0 314 224"/>
                <a:gd name="T91" fmla="*/ 314 h 20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Lst>
              <a:rect l="0" t="0" r="r" b="b"/>
              <a:pathLst>
                <a:path w="554" h="206">
                  <a:moveTo>
                    <a:pt x="281" y="0"/>
                  </a:moveTo>
                  <a:lnTo>
                    <a:pt x="222" y="10"/>
                  </a:lnTo>
                  <a:lnTo>
                    <a:pt x="163" y="37"/>
                  </a:lnTo>
                  <a:lnTo>
                    <a:pt x="105" y="81"/>
                  </a:lnTo>
                  <a:lnTo>
                    <a:pt x="50" y="137"/>
                  </a:lnTo>
                  <a:lnTo>
                    <a:pt x="0" y="206"/>
                  </a:lnTo>
                  <a:lnTo>
                    <a:pt x="68" y="157"/>
                  </a:lnTo>
                  <a:lnTo>
                    <a:pt x="139" y="121"/>
                  </a:lnTo>
                  <a:lnTo>
                    <a:pt x="211" y="98"/>
                  </a:lnTo>
                  <a:lnTo>
                    <a:pt x="283" y="90"/>
                  </a:lnTo>
                  <a:lnTo>
                    <a:pt x="463" y="90"/>
                  </a:lnTo>
                  <a:lnTo>
                    <a:pt x="452" y="78"/>
                  </a:lnTo>
                  <a:lnTo>
                    <a:pt x="396" y="36"/>
                  </a:lnTo>
                  <a:lnTo>
                    <a:pt x="339" y="9"/>
                  </a:lnTo>
                  <a:lnTo>
                    <a:pt x="281" y="0"/>
                  </a:lnTo>
                  <a:close/>
                  <a:moveTo>
                    <a:pt x="463" y="90"/>
                  </a:moveTo>
                  <a:lnTo>
                    <a:pt x="283" y="90"/>
                  </a:lnTo>
                  <a:lnTo>
                    <a:pt x="352" y="97"/>
                  </a:lnTo>
                  <a:lnTo>
                    <a:pt x="421" y="119"/>
                  </a:lnTo>
                  <a:lnTo>
                    <a:pt x="488" y="154"/>
                  </a:lnTo>
                  <a:lnTo>
                    <a:pt x="553" y="199"/>
                  </a:lnTo>
                  <a:lnTo>
                    <a:pt x="505" y="133"/>
                  </a:lnTo>
                  <a:lnTo>
                    <a:pt x="463" y="90"/>
                  </a:lnTo>
                  <a:close/>
                </a:path>
              </a:pathLst>
            </a:custGeom>
            <a:solidFill>
              <a:srgbClr val="61BA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500">
                <a:solidFill>
                  <a:schemeClr val="accent6">
                    <a:lumMod val="50000"/>
                  </a:schemeClr>
                </a:solidFill>
                <a:latin typeface="Montserrat" panose="00000500000000000000" pitchFamily="50" charset="0"/>
              </a:endParaRPr>
            </a:p>
          </p:txBody>
        </p:sp>
      </p:grpSp>
      <p:sp>
        <p:nvSpPr>
          <p:cNvPr id="54" name="Rectangle 49">
            <a:extLst>
              <a:ext uri="{FF2B5EF4-FFF2-40B4-BE49-F238E27FC236}">
                <a16:creationId xmlns:a16="http://schemas.microsoft.com/office/drawing/2014/main" id="{4ECB794C-BA30-4858-AEDB-5AAAD78E07B4}"/>
              </a:ext>
            </a:extLst>
          </p:cNvPr>
          <p:cNvSpPr>
            <a:spLocks noChangeArrowheads="1"/>
          </p:cNvSpPr>
          <p:nvPr/>
        </p:nvSpPr>
        <p:spPr bwMode="auto">
          <a:xfrm>
            <a:off x="974437" y="3811053"/>
            <a:ext cx="7692044"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eaLnBrk="0" fontAlgn="base" hangingPunct="0">
              <a:spcBef>
                <a:spcPct val="0"/>
              </a:spcBef>
              <a:spcAft>
                <a:spcPct val="0"/>
              </a:spcAft>
            </a:pPr>
            <a:r>
              <a:rPr lang="en-US" altLang="en-US" sz="1500" dirty="0">
                <a:solidFill>
                  <a:schemeClr val="accent6">
                    <a:lumMod val="50000"/>
                  </a:schemeClr>
                </a:solidFill>
                <a:latin typeface="Montserrat" panose="00000500000000000000" pitchFamily="50" charset="0"/>
                <a:cs typeface="Arial" panose="020B0604020202020204" pitchFamily="34" charset="0"/>
              </a:rPr>
              <a:t>Sea cruise in Halong Bay with rowing boat trip, sightseeing of karst scenery and ancient temples in Ninh Binh, eco-stay in Northern mountain: </a:t>
            </a:r>
            <a:r>
              <a:rPr lang="en-US" altLang="en-US" sz="1500" dirty="0" err="1">
                <a:solidFill>
                  <a:schemeClr val="accent6">
                    <a:lumMod val="50000"/>
                  </a:schemeClr>
                </a:solidFill>
                <a:latin typeface="Montserrat" panose="00000500000000000000" pitchFamily="50" charset="0"/>
                <a:cs typeface="Arial" panose="020B0604020202020204" pitchFamily="34" charset="0"/>
              </a:rPr>
              <a:t>Puluong</a:t>
            </a:r>
            <a:endParaRPr kumimoji="0" lang="en-US" altLang="en-US" sz="1500" b="0" i="0" u="none" strike="noStrike" cap="none" normalizeH="0" baseline="0" dirty="0">
              <a:ln>
                <a:noFill/>
              </a:ln>
              <a:solidFill>
                <a:schemeClr val="accent6">
                  <a:lumMod val="50000"/>
                </a:schemeClr>
              </a:solidFill>
              <a:effectLst/>
              <a:latin typeface="Montserrat" panose="00000500000000000000" pitchFamily="50" charset="0"/>
              <a:cs typeface="Arial" panose="020B0604020202020204" pitchFamily="34" charset="0"/>
            </a:endParaRPr>
          </a:p>
        </p:txBody>
      </p:sp>
      <p:pic>
        <p:nvPicPr>
          <p:cNvPr id="5" name="Picture 4">
            <a:extLst>
              <a:ext uri="{FF2B5EF4-FFF2-40B4-BE49-F238E27FC236}">
                <a16:creationId xmlns:a16="http://schemas.microsoft.com/office/drawing/2014/main" id="{0DB9E371-86B6-42CE-82A8-08D9FFB6492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212385" y="277364"/>
            <a:ext cx="3966972" cy="6311092"/>
          </a:xfrm>
          <a:prstGeom prst="rect">
            <a:avLst/>
          </a:prstGeom>
        </p:spPr>
      </p:pic>
      <p:sp>
        <p:nvSpPr>
          <p:cNvPr id="2" name="TextBox 11">
            <a:extLst>
              <a:ext uri="{FF2B5EF4-FFF2-40B4-BE49-F238E27FC236}">
                <a16:creationId xmlns:a16="http://schemas.microsoft.com/office/drawing/2014/main" id="{6CEA0A76-4388-F7DD-FBF0-3FC9DB58F88E}"/>
              </a:ext>
            </a:extLst>
          </p:cNvPr>
          <p:cNvSpPr txBox="1"/>
          <p:nvPr/>
        </p:nvSpPr>
        <p:spPr>
          <a:xfrm>
            <a:off x="377844" y="548359"/>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Various Travel Styles</a:t>
            </a:r>
          </a:p>
        </p:txBody>
      </p:sp>
      <p:sp>
        <p:nvSpPr>
          <p:cNvPr id="4" name="Left Arrow 10">
            <a:hlinkClick r:id="rId16" action="ppaction://hlinkpres?slideindex=1&amp;slidetitle=Why?"/>
            <a:extLst>
              <a:ext uri="{FF2B5EF4-FFF2-40B4-BE49-F238E27FC236}">
                <a16:creationId xmlns:a16="http://schemas.microsoft.com/office/drawing/2014/main" id="{86F21652-8715-E49E-1DC2-A935C4A6914D}"/>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1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619290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Freeform 4"/>
          <p:cNvSpPr/>
          <p:nvPr/>
        </p:nvSpPr>
        <p:spPr>
          <a:xfrm>
            <a:off x="8012493" y="662640"/>
            <a:ext cx="4179508" cy="6195360"/>
          </a:xfrm>
          <a:custGeom>
            <a:avLst/>
            <a:gdLst/>
            <a:ahLst/>
            <a:cxnLst/>
            <a:rect l="l" t="t" r="r" b="b"/>
            <a:pathLst>
              <a:path w="3290570" h="5853430">
                <a:moveTo>
                  <a:pt x="3290570" y="5853430"/>
                </a:moveTo>
                <a:lnTo>
                  <a:pt x="0" y="5853430"/>
                </a:lnTo>
                <a:lnTo>
                  <a:pt x="0" y="0"/>
                </a:lnTo>
                <a:lnTo>
                  <a:pt x="3290570" y="0"/>
                </a:lnTo>
                <a:lnTo>
                  <a:pt x="3290570" y="5853430"/>
                </a:lnTo>
                <a:close/>
              </a:path>
            </a:pathLst>
          </a:custGeom>
          <a:blipFill>
            <a:blip r:embed="rId2">
              <a:extLst>
                <a:ext uri="{28A0092B-C50C-407E-A947-70E740481C1C}">
                  <a14:useLocalDpi xmlns:a14="http://schemas.microsoft.com/office/drawing/2010/main" val="0"/>
                </a:ext>
              </a:extLst>
            </a:blip>
            <a:stretch>
              <a:fillRect b="-12448"/>
            </a:stretch>
          </a:blipFill>
        </p:spPr>
      </p:sp>
      <p:grpSp>
        <p:nvGrpSpPr>
          <p:cNvPr id="5" name="Group 5"/>
          <p:cNvGrpSpPr/>
          <p:nvPr/>
        </p:nvGrpSpPr>
        <p:grpSpPr>
          <a:xfrm>
            <a:off x="929" y="3495043"/>
            <a:ext cx="5216775" cy="3028586"/>
            <a:chOff x="0" y="2"/>
            <a:chExt cx="6350026" cy="5576861"/>
          </a:xfrm>
        </p:grpSpPr>
        <p:sp>
          <p:nvSpPr>
            <p:cNvPr id="6" name="Freeform 6"/>
            <p:cNvSpPr/>
            <p:nvPr/>
          </p:nvSpPr>
          <p:spPr>
            <a:xfrm>
              <a:off x="0" y="2"/>
              <a:ext cx="6350026" cy="5576861"/>
            </a:xfrm>
            <a:custGeom>
              <a:avLst/>
              <a:gdLst/>
              <a:ahLst/>
              <a:cxnLst/>
              <a:rect l="l" t="t" r="r" b="b"/>
              <a:pathLst>
                <a:path w="6350026" h="6350000">
                  <a:moveTo>
                    <a:pt x="0" y="0"/>
                  </a:moveTo>
                  <a:lnTo>
                    <a:pt x="6350026" y="0"/>
                  </a:lnTo>
                  <a:lnTo>
                    <a:pt x="6350026" y="6350000"/>
                  </a:lnTo>
                  <a:lnTo>
                    <a:pt x="0" y="6350000"/>
                  </a:lnTo>
                  <a:close/>
                </a:path>
              </a:pathLst>
            </a:custGeom>
            <a:blipFill>
              <a:blip r:embed="rId3" cstate="print">
                <a:extLst>
                  <a:ext uri="{28A0092B-C50C-407E-A947-70E740481C1C}">
                    <a14:useLocalDpi xmlns:a14="http://schemas.microsoft.com/office/drawing/2010/main" val="0"/>
                  </a:ext>
                </a:extLst>
              </a:blip>
              <a:stretch>
                <a:fillRect t="1" b="-13864"/>
              </a:stretch>
            </a:blipFill>
          </p:spPr>
        </p:sp>
      </p:grpSp>
      <p:sp>
        <p:nvSpPr>
          <p:cNvPr id="11" name="TextBox 11"/>
          <p:cNvSpPr txBox="1"/>
          <p:nvPr/>
        </p:nvSpPr>
        <p:spPr>
          <a:xfrm>
            <a:off x="685800" y="827160"/>
            <a:ext cx="6443092" cy="693908"/>
          </a:xfrm>
          <a:prstGeom prst="rect">
            <a:avLst/>
          </a:prstGeom>
        </p:spPr>
        <p:txBody>
          <a:bodyPr wrap="square" lIns="0" tIns="0" rIns="0" bIns="0" rtlCol="0" anchor="t">
            <a:spAutoFit/>
          </a:bodyPr>
          <a:lstStyle/>
          <a:p>
            <a:pPr>
              <a:lnSpc>
                <a:spcPts val="6000"/>
              </a:lnSpc>
              <a:spcBef>
                <a:spcPct val="0"/>
              </a:spcBef>
            </a:pPr>
            <a:r>
              <a:rPr lang="en-US" sz="4000" b="1" spc="100" dirty="0">
                <a:solidFill>
                  <a:srgbClr val="356014"/>
                </a:solidFill>
                <a:latin typeface="Playfair Display Bold"/>
              </a:rPr>
              <a:t>Why travel to Vietnam</a:t>
            </a:r>
          </a:p>
        </p:txBody>
      </p:sp>
      <p:sp>
        <p:nvSpPr>
          <p:cNvPr id="12" name="TextBox 12"/>
          <p:cNvSpPr txBox="1"/>
          <p:nvPr/>
        </p:nvSpPr>
        <p:spPr>
          <a:xfrm>
            <a:off x="685800" y="1719149"/>
            <a:ext cx="4282246" cy="1893660"/>
          </a:xfrm>
          <a:prstGeom prst="rect">
            <a:avLst/>
          </a:prstGeom>
        </p:spPr>
        <p:txBody>
          <a:bodyPr wrap="square" lIns="0" tIns="0" rIns="0" bIns="0" rtlCol="0" anchor="t">
            <a:spAutoFit/>
          </a:bodyPr>
          <a:lstStyle/>
          <a:p>
            <a:pPr marL="285750" indent="-285750">
              <a:lnSpc>
                <a:spcPts val="2499"/>
              </a:lnSpc>
              <a:buFont typeface="Arial" panose="020B0604020202020204" pitchFamily="34" charset="0"/>
              <a:buChar char="•"/>
            </a:pPr>
            <a:r>
              <a:rPr lang="en-US" sz="1600" dirty="0">
                <a:solidFill>
                  <a:schemeClr val="accent6">
                    <a:lumMod val="50000"/>
                  </a:schemeClr>
                </a:solidFill>
                <a:latin typeface="Montserrat"/>
              </a:rPr>
              <a:t>Epic history &amp; culture</a:t>
            </a:r>
          </a:p>
          <a:p>
            <a:pPr marL="285750" indent="-285750">
              <a:lnSpc>
                <a:spcPts val="2499"/>
              </a:lnSpc>
              <a:buFont typeface="Arial" panose="020B0604020202020204" pitchFamily="34" charset="0"/>
              <a:buChar char="•"/>
            </a:pPr>
            <a:r>
              <a:rPr lang="en-US" sz="1600" dirty="0">
                <a:solidFill>
                  <a:schemeClr val="accent6">
                    <a:lumMod val="50000"/>
                  </a:schemeClr>
                </a:solidFill>
                <a:latin typeface="Montserrat"/>
              </a:rPr>
              <a:t>Nature &amp; wildlife</a:t>
            </a:r>
          </a:p>
          <a:p>
            <a:pPr marL="285750" indent="-285750">
              <a:lnSpc>
                <a:spcPts val="2499"/>
              </a:lnSpc>
              <a:buFont typeface="Arial" panose="020B0604020202020204" pitchFamily="34" charset="0"/>
              <a:buChar char="•"/>
            </a:pPr>
            <a:r>
              <a:rPr lang="en-US" sz="1600" dirty="0">
                <a:solidFill>
                  <a:schemeClr val="accent6">
                    <a:lumMod val="50000"/>
                  </a:schemeClr>
                </a:solidFill>
                <a:latin typeface="Montserrat"/>
              </a:rPr>
              <a:t>Best beaches &amp; long coastline</a:t>
            </a:r>
          </a:p>
          <a:p>
            <a:pPr marL="285750" indent="-285750">
              <a:lnSpc>
                <a:spcPts val="2499"/>
              </a:lnSpc>
              <a:buFont typeface="Arial" panose="020B0604020202020204" pitchFamily="34" charset="0"/>
              <a:buChar char="•"/>
            </a:pPr>
            <a:r>
              <a:rPr lang="en-US" sz="1600" dirty="0">
                <a:solidFill>
                  <a:schemeClr val="accent6">
                    <a:lumMod val="50000"/>
                  </a:schemeClr>
                </a:solidFill>
                <a:latin typeface="Montserrat"/>
              </a:rPr>
              <a:t>Prominent Architecture </a:t>
            </a:r>
          </a:p>
          <a:p>
            <a:pPr>
              <a:lnSpc>
                <a:spcPts val="2499"/>
              </a:lnSpc>
            </a:pPr>
            <a:endParaRPr lang="en-US" sz="1666" dirty="0">
              <a:solidFill>
                <a:srgbClr val="545454"/>
              </a:solidFill>
              <a:latin typeface="Montserrat"/>
            </a:endParaRPr>
          </a:p>
          <a:p>
            <a:pPr>
              <a:lnSpc>
                <a:spcPts val="2499"/>
              </a:lnSpc>
            </a:pPr>
            <a:endParaRPr lang="en-US" sz="1666" dirty="0">
              <a:solidFill>
                <a:srgbClr val="545454"/>
              </a:solidFill>
              <a:latin typeface="Montserrat"/>
            </a:endParaRPr>
          </a:p>
        </p:txBody>
      </p:sp>
      <p:pic>
        <p:nvPicPr>
          <p:cNvPr id="16" name="Picture 7">
            <a:extLst>
              <a:ext uri="{FF2B5EF4-FFF2-40B4-BE49-F238E27FC236}">
                <a16:creationId xmlns:a16="http://schemas.microsoft.com/office/drawing/2014/main" id="{41D87E32-3FFC-28B9-FA96-4B8C002BDFF2}"/>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297064" y="4360400"/>
            <a:ext cx="2640842" cy="2163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56F2FE6E-6ED6-CE67-176D-1F5C2E9639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3782" r="9975"/>
          <a:stretch/>
        </p:blipFill>
        <p:spPr>
          <a:xfrm>
            <a:off x="5295772" y="1892842"/>
            <a:ext cx="2640841" cy="2402731"/>
          </a:xfrm>
          <a:prstGeom prst="rect">
            <a:avLst/>
          </a:prstGeom>
        </p:spPr>
      </p:pic>
      <p:pic>
        <p:nvPicPr>
          <p:cNvPr id="18" name="Picture 2" descr="http://static.tumblr.com/f45faab49321958bb661be2e69124337/gltbmdt/p3amp94ag/tumblr_static_logo_threeland_281108.png">
            <a:extLst>
              <a:ext uri="{FF2B5EF4-FFF2-40B4-BE49-F238E27FC236}">
                <a16:creationId xmlns:a16="http://schemas.microsoft.com/office/drawing/2014/main" id="{3A925CCF-0DE0-4E2D-3D8E-F28CD84178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54086" y="193378"/>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19;p13">
            <a:extLst>
              <a:ext uri="{FF2B5EF4-FFF2-40B4-BE49-F238E27FC236}">
                <a16:creationId xmlns:a16="http://schemas.microsoft.com/office/drawing/2014/main" id="{AD16F0A8-8798-E447-7204-8A1028731101}"/>
              </a:ext>
            </a:extLst>
          </p:cNvPr>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3</a:t>
            </a:fld>
            <a:endParaRPr dirty="0"/>
          </a:p>
        </p:txBody>
      </p:sp>
      <p:sp>
        <p:nvSpPr>
          <p:cNvPr id="20" name="Date Placeholder 4">
            <a:extLst>
              <a:ext uri="{FF2B5EF4-FFF2-40B4-BE49-F238E27FC236}">
                <a16:creationId xmlns:a16="http://schemas.microsoft.com/office/drawing/2014/main" id="{4D986E15-026E-1D7C-CDA1-10C4ED1A11F5}"/>
              </a:ext>
            </a:extLst>
          </p:cNvPr>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1" name="Footer Placeholder 5">
            <a:extLst>
              <a:ext uri="{FF2B5EF4-FFF2-40B4-BE49-F238E27FC236}">
                <a16:creationId xmlns:a16="http://schemas.microsoft.com/office/drawing/2014/main" id="{9E4DD880-382A-9073-A4D8-F207A4E1BE18}"/>
              </a:ext>
            </a:extLst>
          </p:cNvPr>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30</a:t>
            </a:fld>
            <a:endParaRPr dirty="0"/>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
        <p:nvSpPr>
          <p:cNvPr id="15" name="Rectangle 14"/>
          <p:cNvSpPr/>
          <p:nvPr/>
        </p:nvSpPr>
        <p:spPr>
          <a:xfrm>
            <a:off x="240598" y="1659828"/>
            <a:ext cx="1204874" cy="369332"/>
          </a:xfrm>
          <a:prstGeom prst="rect">
            <a:avLst/>
          </a:prstGeom>
          <a:noFill/>
        </p:spPr>
        <p:txBody>
          <a:bodyPr wrap="square" lIns="91440" tIns="45720" rIns="91440" bIns="45720" anchor="t">
            <a:spAutoFit/>
          </a:bodyPr>
          <a:lstStyle/>
          <a:p>
            <a:r>
              <a:rPr lang="en-US" b="1" dirty="0" err="1">
                <a:solidFill>
                  <a:schemeClr val="accent6">
                    <a:lumMod val="50000"/>
                  </a:schemeClr>
                </a:solidFill>
                <a:latin typeface="Montserrat" panose="00000500000000000000" pitchFamily="50" charset="0"/>
                <a:cs typeface="Arial" panose="020B0604020202020204" pitchFamily="34" charset="0"/>
              </a:rPr>
              <a:t>Cyclo</a:t>
            </a:r>
            <a:endParaRPr lang="en-US" dirty="0">
              <a:solidFill>
                <a:schemeClr val="accent6">
                  <a:lumMod val="50000"/>
                </a:schemeClr>
              </a:solidFill>
              <a:latin typeface="Montserrat" panose="00000500000000000000" pitchFamily="50" charset="0"/>
              <a:cs typeface="Arial" panose="020B0604020202020204" pitchFamily="34" charset="0"/>
            </a:endParaRPr>
          </a:p>
        </p:txBody>
      </p:sp>
      <p:sp>
        <p:nvSpPr>
          <p:cNvPr id="31" name="TextBox 30"/>
          <p:cNvSpPr txBox="1"/>
          <p:nvPr/>
        </p:nvSpPr>
        <p:spPr>
          <a:xfrm>
            <a:off x="240598" y="2084498"/>
            <a:ext cx="4973434" cy="784830"/>
          </a:xfrm>
          <a:prstGeom prst="rect">
            <a:avLst/>
          </a:prstGeom>
          <a:noFill/>
        </p:spPr>
        <p:txBody>
          <a:bodyPr wrap="square" rtlCol="0">
            <a:spAutoFit/>
          </a:bodyPr>
          <a:lstStyle/>
          <a:p>
            <a:r>
              <a:rPr lang="en-US" sz="1500" dirty="0">
                <a:solidFill>
                  <a:schemeClr val="accent6">
                    <a:lumMod val="50000"/>
                  </a:schemeClr>
                </a:solidFill>
                <a:latin typeface="Montserrat" panose="00000500000000000000" pitchFamily="50" charset="0"/>
                <a:cs typeface="Arial" panose="020B0604020202020204" pitchFamily="34" charset="0"/>
              </a:rPr>
              <a:t>Exploring the busting streets on "</a:t>
            </a:r>
            <a:r>
              <a:rPr lang="en-US" sz="1500" dirty="0" err="1">
                <a:solidFill>
                  <a:schemeClr val="accent6">
                    <a:lumMod val="50000"/>
                  </a:schemeClr>
                </a:solidFill>
                <a:latin typeface="Montserrat" panose="00000500000000000000" pitchFamily="50" charset="0"/>
                <a:cs typeface="Arial" panose="020B0604020202020204" pitchFamily="34" charset="0"/>
              </a:rPr>
              <a:t>Cyclo</a:t>
            </a:r>
            <a:r>
              <a:rPr lang="en-US" sz="1500" dirty="0">
                <a:solidFill>
                  <a:schemeClr val="accent6">
                    <a:lumMod val="50000"/>
                  </a:schemeClr>
                </a:solidFill>
                <a:latin typeface="Montserrat" panose="00000500000000000000" pitchFamily="50" charset="0"/>
                <a:cs typeface="Arial" panose="020B0604020202020204" pitchFamily="34" charset="0"/>
              </a:rPr>
              <a:t>" - a simple bicycle taxi of the Vietnamese people in Hanoi &amp; Saigon.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10317" y="2989465"/>
            <a:ext cx="4903715" cy="3493297"/>
          </a:xfrm>
          <a:prstGeom prst="rect">
            <a:avLst/>
          </a:prstGeom>
        </p:spPr>
      </p:pic>
      <p:sp>
        <p:nvSpPr>
          <p:cNvPr id="24" name="TextBox 23"/>
          <p:cNvSpPr txBox="1"/>
          <p:nvPr/>
        </p:nvSpPr>
        <p:spPr>
          <a:xfrm>
            <a:off x="5447696" y="2078954"/>
            <a:ext cx="5540661" cy="784830"/>
          </a:xfrm>
          <a:prstGeom prst="rect">
            <a:avLst/>
          </a:prstGeom>
          <a:noFill/>
        </p:spPr>
        <p:txBody>
          <a:bodyPr wrap="square" rtlCol="0">
            <a:spAutoFit/>
          </a:bodyPr>
          <a:lstStyle/>
          <a:p>
            <a:r>
              <a:rPr lang="en-US" sz="1500" dirty="0">
                <a:solidFill>
                  <a:schemeClr val="accent6">
                    <a:lumMod val="50000"/>
                  </a:schemeClr>
                </a:solidFill>
                <a:latin typeface="Montserrat" panose="00000500000000000000" pitchFamily="50" charset="0"/>
                <a:cs typeface="Arial" panose="020B0604020202020204" pitchFamily="34" charset="0"/>
              </a:rPr>
              <a:t>Getting a ride on the most popular means of transport in Vietnam, Vespa motorbike tour can take you to the hidden corners of Saigon &amp; Hanoi</a:t>
            </a:r>
          </a:p>
        </p:txBody>
      </p:sp>
      <p:sp>
        <p:nvSpPr>
          <p:cNvPr id="32" name="TextBox 31"/>
          <p:cNvSpPr txBox="1"/>
          <p:nvPr/>
        </p:nvSpPr>
        <p:spPr>
          <a:xfrm>
            <a:off x="5447696" y="1709622"/>
            <a:ext cx="4028788" cy="369332"/>
          </a:xfrm>
          <a:prstGeom prst="rect">
            <a:avLst/>
          </a:prstGeom>
          <a:noFill/>
        </p:spPr>
        <p:txBody>
          <a:bodyPr wrap="square" rtlCol="0" anchor="t">
            <a:spAutoFit/>
          </a:bodyPr>
          <a:lstStyle/>
          <a:p>
            <a:r>
              <a:rPr lang="en-US" b="1" dirty="0">
                <a:solidFill>
                  <a:schemeClr val="accent6">
                    <a:lumMod val="50000"/>
                  </a:schemeClr>
                </a:solidFill>
                <a:latin typeface="Montserrat" panose="00000500000000000000" pitchFamily="50" charset="0"/>
                <a:cs typeface="Arial" panose="020B0604020202020204" pitchFamily="34" charset="0"/>
              </a:rPr>
              <a:t>Vespa or Motorbike Tour</a:t>
            </a:r>
            <a:endParaRPr lang="en-US" dirty="0">
              <a:solidFill>
                <a:schemeClr val="accent6">
                  <a:lumMod val="50000"/>
                </a:schemeClr>
              </a:solidFill>
              <a:latin typeface="Montserrat" panose="00000500000000000000" pitchFamily="50" charset="0"/>
              <a:cs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val="0"/>
              </a:ext>
            </a:extLst>
          </a:blip>
          <a:srcRect/>
          <a:stretch/>
        </p:blipFill>
        <p:spPr>
          <a:xfrm>
            <a:off x="5613097" y="2989465"/>
            <a:ext cx="5209860" cy="3513789"/>
          </a:xfrm>
          <a:prstGeom prst="rect">
            <a:avLst/>
          </a:prstGeom>
        </p:spPr>
      </p:pic>
      <p:sp>
        <p:nvSpPr>
          <p:cNvPr id="4" name="TextBox 11">
            <a:extLst>
              <a:ext uri="{FF2B5EF4-FFF2-40B4-BE49-F238E27FC236}">
                <a16:creationId xmlns:a16="http://schemas.microsoft.com/office/drawing/2014/main" id="{8D86CBA8-1323-FBC2-63FC-4E7190431B1F}"/>
              </a:ext>
            </a:extLst>
          </p:cNvPr>
          <p:cNvSpPr txBox="1"/>
          <p:nvPr/>
        </p:nvSpPr>
        <p:spPr>
          <a:xfrm>
            <a:off x="377844" y="548359"/>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Highlight activities</a:t>
            </a:r>
          </a:p>
        </p:txBody>
      </p:sp>
      <p:sp>
        <p:nvSpPr>
          <p:cNvPr id="5" name="Left Arrow 10">
            <a:hlinkClick r:id="rId6" action="ppaction://hlinkpres?slideindex=1&amp;slidetitle=Why?"/>
            <a:extLst>
              <a:ext uri="{FF2B5EF4-FFF2-40B4-BE49-F238E27FC236}">
                <a16:creationId xmlns:a16="http://schemas.microsoft.com/office/drawing/2014/main" id="{EB0F62A2-1560-4A5E-C7E3-BB8DAC6889DC}"/>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4537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31</a:t>
            </a:fld>
            <a:endParaRPr dirty="0"/>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
        <p:nvSpPr>
          <p:cNvPr id="25" name="TextBox 24"/>
          <p:cNvSpPr txBox="1"/>
          <p:nvPr/>
        </p:nvSpPr>
        <p:spPr>
          <a:xfrm>
            <a:off x="5868693" y="1684983"/>
            <a:ext cx="5227621" cy="830997"/>
          </a:xfrm>
          <a:prstGeom prst="rect">
            <a:avLst/>
          </a:prstGeom>
          <a:noFill/>
        </p:spPr>
        <p:txBody>
          <a:bodyPr wrap="square" rtlCol="0">
            <a:spAutoFit/>
          </a:bodyPr>
          <a:lstStyle/>
          <a:p>
            <a:r>
              <a:rPr lang="en-US" sz="1600" dirty="0">
                <a:solidFill>
                  <a:schemeClr val="accent6">
                    <a:lumMod val="50000"/>
                  </a:schemeClr>
                </a:solidFill>
                <a:latin typeface="Montserrat" panose="00000500000000000000" pitchFamily="50" charset="0"/>
                <a:cs typeface="Arial" panose="020B0604020202020204" pitchFamily="34" charset="0"/>
              </a:rPr>
              <a:t>A leisure cruise among one of the world’s new seven wonders where its’ 1,600 islands and islets form spectacular seascape of limestone pillars.</a:t>
            </a:r>
          </a:p>
        </p:txBody>
      </p:sp>
      <p:sp>
        <p:nvSpPr>
          <p:cNvPr id="26" name="TextBox 25"/>
          <p:cNvSpPr txBox="1"/>
          <p:nvPr/>
        </p:nvSpPr>
        <p:spPr>
          <a:xfrm>
            <a:off x="5868693" y="1329111"/>
            <a:ext cx="3744416" cy="369332"/>
          </a:xfrm>
          <a:prstGeom prst="rect">
            <a:avLst/>
          </a:prstGeom>
          <a:noFill/>
        </p:spPr>
        <p:txBody>
          <a:bodyPr wrap="square" rtlCol="0">
            <a:spAutoFit/>
          </a:bodyPr>
          <a:lstStyle/>
          <a:p>
            <a:r>
              <a:rPr lang="en-US" b="1" dirty="0">
                <a:solidFill>
                  <a:schemeClr val="accent6">
                    <a:lumMod val="50000"/>
                  </a:schemeClr>
                </a:solidFill>
                <a:latin typeface="Montserrat" panose="00000500000000000000" pitchFamily="50" charset="0"/>
                <a:cs typeface="Arial" panose="020B0604020202020204" pitchFamily="34" charset="0"/>
              </a:rPr>
              <a:t>Cruising among 3000 islets</a:t>
            </a:r>
            <a:endParaRPr lang="en-US" dirty="0">
              <a:solidFill>
                <a:schemeClr val="accent6">
                  <a:lumMod val="50000"/>
                </a:schemeClr>
              </a:solidFill>
              <a:latin typeface="Montserrat" panose="00000500000000000000" pitchFamily="50" charset="0"/>
              <a:cs typeface="Arial" panose="020B0604020202020204" pitchFamily="34" charset="0"/>
            </a:endParaRPr>
          </a:p>
        </p:txBody>
      </p:sp>
      <p:sp>
        <p:nvSpPr>
          <p:cNvPr id="27" name="TextBox 26"/>
          <p:cNvSpPr txBox="1"/>
          <p:nvPr/>
        </p:nvSpPr>
        <p:spPr>
          <a:xfrm>
            <a:off x="301346" y="1325613"/>
            <a:ext cx="2669644" cy="369332"/>
          </a:xfrm>
          <a:prstGeom prst="rect">
            <a:avLst/>
          </a:prstGeom>
          <a:noFill/>
        </p:spPr>
        <p:txBody>
          <a:bodyPr wrap="square" rtlCol="0">
            <a:spAutoFit/>
          </a:bodyPr>
          <a:lstStyle/>
          <a:p>
            <a:pPr algn="ctr"/>
            <a:r>
              <a:rPr lang="en-US" b="1" dirty="0">
                <a:solidFill>
                  <a:schemeClr val="accent6">
                    <a:lumMod val="50000"/>
                  </a:schemeClr>
                </a:solidFill>
                <a:latin typeface="Montserrat" panose="00000500000000000000" pitchFamily="50" charset="0"/>
                <a:cs typeface="Arial" panose="020B0604020202020204" pitchFamily="34" charset="0"/>
              </a:rPr>
              <a:t>Boarding a sampan</a:t>
            </a:r>
            <a:endParaRPr lang="en-US" dirty="0">
              <a:solidFill>
                <a:schemeClr val="accent6">
                  <a:lumMod val="50000"/>
                </a:schemeClr>
              </a:solidFill>
              <a:latin typeface="Montserrat" panose="00000500000000000000" pitchFamily="50" charset="0"/>
              <a:cs typeface="Arial" panose="020B0604020202020204" pitchFamily="34" charset="0"/>
            </a:endParaRPr>
          </a:p>
        </p:txBody>
      </p:sp>
      <p:sp>
        <p:nvSpPr>
          <p:cNvPr id="28" name="TextBox 27"/>
          <p:cNvSpPr txBox="1"/>
          <p:nvPr/>
        </p:nvSpPr>
        <p:spPr>
          <a:xfrm>
            <a:off x="301345" y="1684983"/>
            <a:ext cx="5227621" cy="584775"/>
          </a:xfrm>
          <a:prstGeom prst="rect">
            <a:avLst/>
          </a:prstGeom>
          <a:noFill/>
        </p:spPr>
        <p:txBody>
          <a:bodyPr wrap="square" rtlCol="0">
            <a:spAutoFit/>
          </a:bodyPr>
          <a:lstStyle/>
          <a:p>
            <a:r>
              <a:rPr lang="en-US" sz="1600" dirty="0">
                <a:solidFill>
                  <a:schemeClr val="accent6">
                    <a:lumMod val="50000"/>
                  </a:schemeClr>
                </a:solidFill>
                <a:latin typeface="Montserrat" panose="00000500000000000000" pitchFamily="50" charset="0"/>
                <a:cs typeface="Arial" panose="020B0604020202020204" pitchFamily="34" charset="0"/>
              </a:rPr>
              <a:t>Drift down the river among villages, mountains and lush rice fields. </a:t>
            </a:r>
          </a:p>
        </p:txBody>
      </p:sp>
      <p:pic>
        <p:nvPicPr>
          <p:cNvPr id="29" name="Picture 2" descr="http://greenseatours.com/wp-content/uploads/2014/05/Unforgettable-Paddle-Boat-Cruise-through-Tam-Coc-web-1000-n-7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1347" y="2527741"/>
            <a:ext cx="5321620" cy="363941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940960" y="2527741"/>
            <a:ext cx="6020915" cy="3639412"/>
          </a:xfrm>
          <a:prstGeom prst="rect">
            <a:avLst/>
          </a:prstGeom>
        </p:spPr>
      </p:pic>
      <p:sp>
        <p:nvSpPr>
          <p:cNvPr id="2" name="TextBox 11">
            <a:extLst>
              <a:ext uri="{FF2B5EF4-FFF2-40B4-BE49-F238E27FC236}">
                <a16:creationId xmlns:a16="http://schemas.microsoft.com/office/drawing/2014/main" id="{17EE2F5F-F29E-8ACF-A63E-44034D75AFB1}"/>
              </a:ext>
            </a:extLst>
          </p:cNvPr>
          <p:cNvSpPr txBox="1"/>
          <p:nvPr/>
        </p:nvSpPr>
        <p:spPr>
          <a:xfrm>
            <a:off x="370339" y="379938"/>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Highlight activities</a:t>
            </a:r>
          </a:p>
        </p:txBody>
      </p:sp>
      <p:sp>
        <p:nvSpPr>
          <p:cNvPr id="3" name="Left Arrow 10">
            <a:hlinkClick r:id="rId6" action="ppaction://hlinkpres?slideindex=1&amp;slidetitle=Why?"/>
            <a:extLst>
              <a:ext uri="{FF2B5EF4-FFF2-40B4-BE49-F238E27FC236}">
                <a16:creationId xmlns:a16="http://schemas.microsoft.com/office/drawing/2014/main" id="{2E47E91A-F97C-B10F-B91E-E529C1749B4E}"/>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98604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sz="1600">
                <a:solidFill>
                  <a:schemeClr val="accent6">
                    <a:lumMod val="50000"/>
                  </a:schemeClr>
                </a:solidFill>
                <a:latin typeface="Montserrat" panose="00000500000000000000" pitchFamily="50" charset="0"/>
              </a:rPr>
              <a:pPr algn="l"/>
              <a:t>32</a:t>
            </a:fld>
            <a:endParaRPr sz="1600" dirty="0">
              <a:solidFill>
                <a:schemeClr val="accent6">
                  <a:lumMod val="50000"/>
                </a:schemeClr>
              </a:solidFill>
              <a:latin typeface="Montserrat" panose="00000500000000000000" pitchFamily="50"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600" smtClean="0">
                <a:solidFill>
                  <a:schemeClr val="accent6">
                    <a:lumMod val="50000"/>
                  </a:schemeClr>
                </a:solidFill>
                <a:latin typeface="Montserrat" panose="00000500000000000000" pitchFamily="50" charset="0"/>
              </a:rPr>
              <a:pPr/>
              <a:t>7/25/2025</a:t>
            </a:fld>
            <a:endParaRPr lang="en-US" sz="1600" dirty="0">
              <a:solidFill>
                <a:schemeClr val="accent6">
                  <a:lumMod val="50000"/>
                </a:schemeClr>
              </a:solidFill>
              <a:latin typeface="Montserrat" panose="00000500000000000000" pitchFamily="50" charset="0"/>
            </a:endParaRPr>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i="1" dirty="0">
                <a:solidFill>
                  <a:schemeClr val="accent6">
                    <a:lumMod val="50000"/>
                  </a:schemeClr>
                </a:solidFill>
                <a:latin typeface="Montserrat" panose="00000500000000000000" pitchFamily="50" charset="0"/>
              </a:rPr>
              <a:t>Simply your best local friend</a:t>
            </a:r>
          </a:p>
        </p:txBody>
      </p:sp>
      <p:sp>
        <p:nvSpPr>
          <p:cNvPr id="27" name="TextBox 26"/>
          <p:cNvSpPr txBox="1"/>
          <p:nvPr/>
        </p:nvSpPr>
        <p:spPr>
          <a:xfrm>
            <a:off x="166743" y="1438571"/>
            <a:ext cx="3936180" cy="338554"/>
          </a:xfrm>
          <a:prstGeom prst="rect">
            <a:avLst/>
          </a:prstGeom>
          <a:noFill/>
        </p:spPr>
        <p:txBody>
          <a:bodyPr wrap="square" rtlCol="0">
            <a:spAutoFit/>
          </a:bodyPr>
          <a:lstStyle/>
          <a:p>
            <a:r>
              <a:rPr lang="en-US" sz="1600" b="1" dirty="0">
                <a:solidFill>
                  <a:schemeClr val="accent6">
                    <a:lumMod val="50000"/>
                  </a:schemeClr>
                </a:solidFill>
                <a:latin typeface="Montserrat" panose="00000500000000000000" pitchFamily="50" charset="0"/>
                <a:cs typeface="Arial" panose="020B0604020202020204" pitchFamily="34" charset="0"/>
              </a:rPr>
              <a:t>Making incense sticks in Hue</a:t>
            </a:r>
            <a:endParaRPr lang="en-US" sz="1600" dirty="0">
              <a:solidFill>
                <a:schemeClr val="accent6">
                  <a:lumMod val="50000"/>
                </a:schemeClr>
              </a:solidFill>
              <a:latin typeface="Montserrat" panose="00000500000000000000" pitchFamily="50" charset="0"/>
              <a:cs typeface="Arial" panose="020B0604020202020204" pitchFamily="34" charset="0"/>
            </a:endParaRPr>
          </a:p>
        </p:txBody>
      </p:sp>
      <p:sp>
        <p:nvSpPr>
          <p:cNvPr id="28" name="TextBox 27"/>
          <p:cNvSpPr txBox="1"/>
          <p:nvPr/>
        </p:nvSpPr>
        <p:spPr>
          <a:xfrm>
            <a:off x="166743" y="1861715"/>
            <a:ext cx="5479973" cy="584775"/>
          </a:xfrm>
          <a:prstGeom prst="rect">
            <a:avLst/>
          </a:prstGeom>
          <a:noFill/>
        </p:spPr>
        <p:txBody>
          <a:bodyPr wrap="square" rtlCol="0">
            <a:spAutoFit/>
          </a:bodyPr>
          <a:lstStyle/>
          <a:p>
            <a:r>
              <a:rPr lang="en-US" sz="1600" dirty="0">
                <a:solidFill>
                  <a:schemeClr val="accent6">
                    <a:lumMod val="50000"/>
                  </a:schemeClr>
                </a:solidFill>
                <a:latin typeface="Montserrat" panose="00000500000000000000" pitchFamily="50" charset="0"/>
                <a:cs typeface="Arial" panose="020B0604020202020204" pitchFamily="34" charset="0"/>
              </a:rPr>
              <a:t>Visit a traditional village and learn how to make the incense sticks – a religious item in Vietnam. </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0255"/>
          <a:stretch/>
        </p:blipFill>
        <p:spPr>
          <a:xfrm>
            <a:off x="247596" y="2550842"/>
            <a:ext cx="5256618" cy="3868435"/>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r="6" b="9811"/>
          <a:stretch/>
        </p:blipFill>
        <p:spPr>
          <a:xfrm>
            <a:off x="5819757" y="2550841"/>
            <a:ext cx="5533054" cy="3868435"/>
          </a:xfrm>
          <a:prstGeom prst="rect">
            <a:avLst/>
          </a:prstGeom>
        </p:spPr>
      </p:pic>
      <p:sp>
        <p:nvSpPr>
          <p:cNvPr id="4" name="TextBox 3">
            <a:extLst>
              <a:ext uri="{FF2B5EF4-FFF2-40B4-BE49-F238E27FC236}">
                <a16:creationId xmlns:a16="http://schemas.microsoft.com/office/drawing/2014/main" id="{1D6E4DCA-A118-50B7-3D4E-B6F5F03EBCE7}"/>
              </a:ext>
            </a:extLst>
          </p:cNvPr>
          <p:cNvSpPr txBox="1"/>
          <p:nvPr/>
        </p:nvSpPr>
        <p:spPr>
          <a:xfrm>
            <a:off x="5727568" y="1888692"/>
            <a:ext cx="4913210" cy="830997"/>
          </a:xfrm>
          <a:prstGeom prst="rect">
            <a:avLst/>
          </a:prstGeom>
          <a:noFill/>
        </p:spPr>
        <p:txBody>
          <a:bodyPr wrap="square" rtlCol="0">
            <a:spAutoFit/>
          </a:bodyPr>
          <a:lstStyle/>
          <a:p>
            <a:r>
              <a:rPr lang="en-US" sz="1600" dirty="0">
                <a:solidFill>
                  <a:schemeClr val="accent6">
                    <a:lumMod val="50000"/>
                  </a:schemeClr>
                </a:solidFill>
                <a:latin typeface="Montserrat" panose="00000500000000000000" pitchFamily="50" charset="0"/>
                <a:cs typeface="Arial" panose="020B0604020202020204" pitchFamily="34" charset="0"/>
              </a:rPr>
              <a:t>Become a farmer and learn about local life at a traditional vegetable village in a day</a:t>
            </a:r>
          </a:p>
          <a:p>
            <a:endParaRPr lang="en-US" sz="1600" dirty="0">
              <a:solidFill>
                <a:schemeClr val="accent6">
                  <a:lumMod val="50000"/>
                </a:schemeClr>
              </a:solidFill>
              <a:latin typeface="Montserrat" panose="00000500000000000000" pitchFamily="50" charset="0"/>
              <a:cs typeface="Arial" panose="020B0604020202020204" pitchFamily="34" charset="0"/>
            </a:endParaRPr>
          </a:p>
        </p:txBody>
      </p:sp>
      <p:sp>
        <p:nvSpPr>
          <p:cNvPr id="5" name="TextBox 4">
            <a:extLst>
              <a:ext uri="{FF2B5EF4-FFF2-40B4-BE49-F238E27FC236}">
                <a16:creationId xmlns:a16="http://schemas.microsoft.com/office/drawing/2014/main" id="{961360D8-4553-05A3-D927-E875E2307606}"/>
              </a:ext>
            </a:extLst>
          </p:cNvPr>
          <p:cNvSpPr txBox="1"/>
          <p:nvPr/>
        </p:nvSpPr>
        <p:spPr>
          <a:xfrm>
            <a:off x="5727568" y="1301813"/>
            <a:ext cx="5049775" cy="584775"/>
          </a:xfrm>
          <a:prstGeom prst="rect">
            <a:avLst/>
          </a:prstGeom>
          <a:noFill/>
        </p:spPr>
        <p:txBody>
          <a:bodyPr wrap="square" rtlCol="0">
            <a:spAutoFit/>
          </a:bodyPr>
          <a:lstStyle/>
          <a:p>
            <a:r>
              <a:rPr lang="en-US" sz="1600" b="1" dirty="0">
                <a:solidFill>
                  <a:schemeClr val="accent6">
                    <a:lumMod val="50000"/>
                  </a:schemeClr>
                </a:solidFill>
                <a:latin typeface="Montserrat" panose="00000500000000000000" pitchFamily="50" charset="0"/>
                <a:cs typeface="Arial" panose="020B0604020202020204" pitchFamily="34" charset="0"/>
              </a:rPr>
              <a:t>Scenic boat trip on Thu Bon River &amp; visit Organic Village with lunch in </a:t>
            </a:r>
            <a:r>
              <a:rPr lang="en-US" sz="1600" b="1" dirty="0" err="1">
                <a:solidFill>
                  <a:schemeClr val="accent6">
                    <a:lumMod val="50000"/>
                  </a:schemeClr>
                </a:solidFill>
                <a:latin typeface="Montserrat" panose="00000500000000000000" pitchFamily="50" charset="0"/>
                <a:cs typeface="Arial" panose="020B0604020202020204" pitchFamily="34" charset="0"/>
              </a:rPr>
              <a:t>Hoian</a:t>
            </a:r>
            <a:endParaRPr lang="en-US" sz="1600" dirty="0">
              <a:solidFill>
                <a:schemeClr val="accent6">
                  <a:lumMod val="50000"/>
                </a:schemeClr>
              </a:solidFill>
              <a:latin typeface="Montserrat" panose="00000500000000000000" pitchFamily="50" charset="0"/>
              <a:cs typeface="Arial" panose="020B0604020202020204" pitchFamily="34" charset="0"/>
            </a:endParaRPr>
          </a:p>
        </p:txBody>
      </p:sp>
      <p:sp>
        <p:nvSpPr>
          <p:cNvPr id="6" name="TextBox 11">
            <a:extLst>
              <a:ext uri="{FF2B5EF4-FFF2-40B4-BE49-F238E27FC236}">
                <a16:creationId xmlns:a16="http://schemas.microsoft.com/office/drawing/2014/main" id="{1BFD837D-DC3D-6371-37D1-F74EBA81731C}"/>
              </a:ext>
            </a:extLst>
          </p:cNvPr>
          <p:cNvSpPr txBox="1"/>
          <p:nvPr/>
        </p:nvSpPr>
        <p:spPr>
          <a:xfrm>
            <a:off x="247595" y="259675"/>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Highlight activities</a:t>
            </a:r>
          </a:p>
        </p:txBody>
      </p:sp>
      <p:sp>
        <p:nvSpPr>
          <p:cNvPr id="7" name="Left Arrow 10">
            <a:hlinkClick r:id="rId6" action="ppaction://hlinkpres?slideindex=1&amp;slidetitle=Why?"/>
            <a:extLst>
              <a:ext uri="{FF2B5EF4-FFF2-40B4-BE49-F238E27FC236}">
                <a16:creationId xmlns:a16="http://schemas.microsoft.com/office/drawing/2014/main" id="{38A706A9-5A72-6940-C24A-9DB864EC972C}"/>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867206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sz="1600">
                <a:solidFill>
                  <a:schemeClr val="accent6">
                    <a:lumMod val="50000"/>
                  </a:schemeClr>
                </a:solidFill>
                <a:latin typeface="Montserrat" panose="00000500000000000000" pitchFamily="50" charset="0"/>
              </a:rPr>
              <a:pPr algn="l"/>
              <a:t>33</a:t>
            </a:fld>
            <a:endParaRPr sz="1600" dirty="0">
              <a:solidFill>
                <a:schemeClr val="accent6">
                  <a:lumMod val="50000"/>
                </a:schemeClr>
              </a:solidFill>
              <a:latin typeface="Montserrat" panose="00000500000000000000" pitchFamily="50"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600" smtClean="0">
                <a:solidFill>
                  <a:schemeClr val="accent6">
                    <a:lumMod val="50000"/>
                  </a:schemeClr>
                </a:solidFill>
                <a:latin typeface="Montserrat" panose="00000500000000000000" pitchFamily="50" charset="0"/>
              </a:rPr>
              <a:pPr/>
              <a:t>7/25/2025</a:t>
            </a:fld>
            <a:endParaRPr lang="en-US" sz="1600" dirty="0">
              <a:solidFill>
                <a:schemeClr val="accent6">
                  <a:lumMod val="50000"/>
                </a:schemeClr>
              </a:solidFill>
              <a:latin typeface="Montserrat" panose="00000500000000000000" pitchFamily="50" charset="0"/>
            </a:endParaRPr>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i="1" dirty="0">
                <a:solidFill>
                  <a:schemeClr val="accent6">
                    <a:lumMod val="50000"/>
                  </a:schemeClr>
                </a:solidFill>
                <a:latin typeface="Montserrat" panose="00000500000000000000" pitchFamily="50" charset="0"/>
              </a:rPr>
              <a:t>Simply your best local friend</a:t>
            </a:r>
          </a:p>
        </p:txBody>
      </p:sp>
      <p:sp>
        <p:nvSpPr>
          <p:cNvPr id="27" name="TextBox 26"/>
          <p:cNvSpPr txBox="1"/>
          <p:nvPr/>
        </p:nvSpPr>
        <p:spPr>
          <a:xfrm>
            <a:off x="137055" y="1760343"/>
            <a:ext cx="3936180" cy="338554"/>
          </a:xfrm>
          <a:prstGeom prst="rect">
            <a:avLst/>
          </a:prstGeom>
          <a:noFill/>
        </p:spPr>
        <p:txBody>
          <a:bodyPr wrap="square" rtlCol="0">
            <a:spAutoFit/>
          </a:bodyPr>
          <a:lstStyle/>
          <a:p>
            <a:r>
              <a:rPr lang="en-US" sz="1600" b="1" dirty="0">
                <a:solidFill>
                  <a:schemeClr val="accent6">
                    <a:lumMod val="50000"/>
                  </a:schemeClr>
                </a:solidFill>
                <a:latin typeface="Montserrat" panose="00000500000000000000" pitchFamily="50" charset="0"/>
                <a:cs typeface="Arial" panose="020B0604020202020204" pitchFamily="34" charset="0"/>
              </a:rPr>
              <a:t>Basket Boat ride in </a:t>
            </a:r>
            <a:r>
              <a:rPr lang="en-US" sz="1600" b="1" dirty="0" err="1">
                <a:solidFill>
                  <a:schemeClr val="accent6">
                    <a:lumMod val="50000"/>
                  </a:schemeClr>
                </a:solidFill>
                <a:latin typeface="Montserrat" panose="00000500000000000000" pitchFamily="50" charset="0"/>
                <a:cs typeface="Arial" panose="020B0604020202020204" pitchFamily="34" charset="0"/>
              </a:rPr>
              <a:t>Hoian</a:t>
            </a:r>
            <a:r>
              <a:rPr lang="en-US" sz="1600" b="1" dirty="0">
                <a:solidFill>
                  <a:schemeClr val="accent6">
                    <a:lumMod val="50000"/>
                  </a:schemeClr>
                </a:solidFill>
                <a:latin typeface="Montserrat" panose="00000500000000000000" pitchFamily="50" charset="0"/>
                <a:cs typeface="Arial" panose="020B0604020202020204" pitchFamily="34" charset="0"/>
              </a:rPr>
              <a:t> </a:t>
            </a:r>
          </a:p>
        </p:txBody>
      </p:sp>
      <p:sp>
        <p:nvSpPr>
          <p:cNvPr id="31" name="Left Arrow 10">
            <a:hlinkClick r:id="rId4" action="ppaction://hlinkpres?slideindex=1&amp;slidetitle=Why?"/>
            <a:extLst>
              <a:ext uri="{FF2B5EF4-FFF2-40B4-BE49-F238E27FC236}">
                <a16:creationId xmlns:a16="http://schemas.microsoft.com/office/drawing/2014/main" id="{8288A0EB-8ADE-4D96-867E-2E1366610717}"/>
              </a:ext>
            </a:extLst>
          </p:cNvPr>
          <p:cNvSpPr/>
          <p:nvPr/>
        </p:nvSpPr>
        <p:spPr>
          <a:xfrm>
            <a:off x="11323659" y="6184993"/>
            <a:ext cx="868341" cy="677271"/>
          </a:xfrm>
          <a:prstGeom prst="leftArrow">
            <a:avLst/>
          </a:prstGeom>
          <a:solidFill>
            <a:srgbClr val="2E9F2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chemeClr val="accent6">
                    <a:lumMod val="50000"/>
                  </a:schemeClr>
                </a:solidFill>
                <a:latin typeface="Montserrat" panose="00000500000000000000" pitchFamily="50" charset="0"/>
                <a:cs typeface="Times New Roman" pitchFamily="18" charset="0"/>
                <a:hlinkClick r:id="rId5" action="ppaction://hlinksldjump">
                  <a:extLst>
                    <a:ext uri="{A12FA001-AC4F-418D-AE19-62706E023703}">
                      <ahyp:hlinkClr xmlns:ahyp="http://schemas.microsoft.com/office/drawing/2018/hyperlinkcolor" val="tx"/>
                    </a:ext>
                  </a:extLst>
                </a:hlinkClick>
              </a:rPr>
              <a:t>Back</a:t>
            </a:r>
            <a:endParaRPr lang="en-US" sz="1600" dirty="0">
              <a:solidFill>
                <a:schemeClr val="accent6">
                  <a:lumMod val="50000"/>
                </a:schemeClr>
              </a:solidFill>
              <a:latin typeface="Montserrat" panose="00000500000000000000" pitchFamily="50" charset="0"/>
              <a:cs typeface="Times New Roman" pitchFamily="18" charset="0"/>
            </a:endParaRPr>
          </a:p>
        </p:txBody>
      </p:sp>
      <p:sp>
        <p:nvSpPr>
          <p:cNvPr id="5" name="TextBox 4">
            <a:extLst>
              <a:ext uri="{FF2B5EF4-FFF2-40B4-BE49-F238E27FC236}">
                <a16:creationId xmlns:a16="http://schemas.microsoft.com/office/drawing/2014/main" id="{961360D8-4553-05A3-D927-E875E2307606}"/>
              </a:ext>
            </a:extLst>
          </p:cNvPr>
          <p:cNvSpPr txBox="1"/>
          <p:nvPr/>
        </p:nvSpPr>
        <p:spPr>
          <a:xfrm>
            <a:off x="5745847" y="1760343"/>
            <a:ext cx="5049775" cy="338554"/>
          </a:xfrm>
          <a:prstGeom prst="rect">
            <a:avLst/>
          </a:prstGeom>
          <a:noFill/>
        </p:spPr>
        <p:txBody>
          <a:bodyPr wrap="square" rtlCol="0">
            <a:spAutoFit/>
          </a:bodyPr>
          <a:lstStyle/>
          <a:p>
            <a:r>
              <a:rPr lang="en-US" sz="1600" b="1" dirty="0">
                <a:solidFill>
                  <a:schemeClr val="accent6">
                    <a:lumMod val="50000"/>
                  </a:schemeClr>
                </a:solidFill>
                <a:latin typeface="Montserrat" panose="00000500000000000000" pitchFamily="50" charset="0"/>
                <a:cs typeface="Arial" panose="020B0604020202020204" pitchFamily="34" charset="0"/>
              </a:rPr>
              <a:t>Cycling to </a:t>
            </a:r>
            <a:r>
              <a:rPr lang="en-US" sz="1600" b="1" dirty="0" err="1">
                <a:solidFill>
                  <a:schemeClr val="accent6">
                    <a:lumMod val="50000"/>
                  </a:schemeClr>
                </a:solidFill>
                <a:latin typeface="Montserrat" panose="00000500000000000000" pitchFamily="50" charset="0"/>
                <a:cs typeface="Arial" panose="020B0604020202020204" pitchFamily="34" charset="0"/>
              </a:rPr>
              <a:t>Tra</a:t>
            </a:r>
            <a:r>
              <a:rPr lang="en-US" sz="1600" b="1" dirty="0">
                <a:solidFill>
                  <a:schemeClr val="accent6">
                    <a:lumMod val="50000"/>
                  </a:schemeClr>
                </a:solidFill>
                <a:latin typeface="Montserrat" panose="00000500000000000000" pitchFamily="50" charset="0"/>
                <a:cs typeface="Arial" panose="020B0604020202020204" pitchFamily="34" charset="0"/>
              </a:rPr>
              <a:t> Que Village in </a:t>
            </a:r>
            <a:r>
              <a:rPr lang="en-US" sz="1600" b="1" dirty="0" err="1">
                <a:solidFill>
                  <a:schemeClr val="accent6">
                    <a:lumMod val="50000"/>
                  </a:schemeClr>
                </a:solidFill>
                <a:latin typeface="Montserrat" panose="00000500000000000000" pitchFamily="50" charset="0"/>
                <a:cs typeface="Arial" panose="020B0604020202020204" pitchFamily="34" charset="0"/>
              </a:rPr>
              <a:t>Hoian</a:t>
            </a:r>
            <a:r>
              <a:rPr lang="en-US" sz="1600" b="1" dirty="0">
                <a:solidFill>
                  <a:schemeClr val="accent6">
                    <a:lumMod val="50000"/>
                  </a:schemeClr>
                </a:solidFill>
                <a:latin typeface="Montserrat" panose="00000500000000000000" pitchFamily="50" charset="0"/>
                <a:cs typeface="Arial" panose="020B0604020202020204" pitchFamily="34" charset="0"/>
              </a:rPr>
              <a:t> </a:t>
            </a:r>
          </a:p>
        </p:txBody>
      </p:sp>
      <p:sp>
        <p:nvSpPr>
          <p:cNvPr id="6" name="TextBox 11">
            <a:extLst>
              <a:ext uri="{FF2B5EF4-FFF2-40B4-BE49-F238E27FC236}">
                <a16:creationId xmlns:a16="http://schemas.microsoft.com/office/drawing/2014/main" id="{1BFD837D-DC3D-6371-37D1-F74EBA81731C}"/>
              </a:ext>
            </a:extLst>
          </p:cNvPr>
          <p:cNvSpPr txBox="1"/>
          <p:nvPr/>
        </p:nvSpPr>
        <p:spPr>
          <a:xfrm>
            <a:off x="247595" y="527176"/>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Highlight </a:t>
            </a:r>
            <a:r>
              <a:rPr lang="en-US" sz="3500" b="1" spc="100" dirty="0" err="1">
                <a:solidFill>
                  <a:srgbClr val="356014"/>
                </a:solidFill>
                <a:latin typeface="Playfair Display Bold"/>
              </a:rPr>
              <a:t>activites</a:t>
            </a:r>
            <a:endParaRPr lang="en-US" sz="3500" b="1" spc="100" dirty="0">
              <a:solidFill>
                <a:srgbClr val="356014"/>
              </a:solidFill>
              <a:latin typeface="Playfair Display Bold"/>
            </a:endParaRPr>
          </a:p>
        </p:txBody>
      </p:sp>
      <p:pic>
        <p:nvPicPr>
          <p:cNvPr id="7" name="Picture 6">
            <a:extLst>
              <a:ext uri="{FF2B5EF4-FFF2-40B4-BE49-F238E27FC236}">
                <a16:creationId xmlns:a16="http://schemas.microsoft.com/office/drawing/2014/main" id="{B0ECD71F-8C24-ADC5-1B3D-BFF36A3061E5}"/>
              </a:ext>
            </a:extLst>
          </p:cNvPr>
          <p:cNvPicPr>
            <a:picLocks noChangeAspect="1"/>
          </p:cNvPicPr>
          <p:nvPr/>
        </p:nvPicPr>
        <p:blipFill>
          <a:blip r:embed="rId6" cstate="print">
            <a:extLst>
              <a:ext uri="{28A0092B-C50C-407E-A947-70E740481C1C}">
                <a14:useLocalDpi xmlns:a14="http://schemas.microsoft.com/office/drawing/2010/main" val="0"/>
              </a:ext>
            </a:extLst>
          </a:blip>
          <a:srcRect l="8215" r="8215"/>
          <a:stretch/>
        </p:blipFill>
        <p:spPr>
          <a:xfrm>
            <a:off x="247595" y="2529675"/>
            <a:ext cx="5216213" cy="3868435"/>
          </a:xfrm>
          <a:prstGeom prst="rect">
            <a:avLst/>
          </a:prstGeom>
        </p:spPr>
      </p:pic>
      <p:pic>
        <p:nvPicPr>
          <p:cNvPr id="8" name="Picture 7">
            <a:extLst>
              <a:ext uri="{FF2B5EF4-FFF2-40B4-BE49-F238E27FC236}">
                <a16:creationId xmlns:a16="http://schemas.microsoft.com/office/drawing/2014/main" id="{3E369527-57FF-5AF1-9A0C-E332355DB81F}"/>
              </a:ext>
            </a:extLst>
          </p:cNvPr>
          <p:cNvPicPr>
            <a:picLocks noChangeAspect="1"/>
          </p:cNvPicPr>
          <p:nvPr/>
        </p:nvPicPr>
        <p:blipFill>
          <a:blip r:embed="rId7">
            <a:extLst>
              <a:ext uri="{28A0092B-C50C-407E-A947-70E740481C1C}">
                <a14:useLocalDpi xmlns:a14="http://schemas.microsoft.com/office/drawing/2010/main" val="0"/>
              </a:ext>
            </a:extLst>
          </a:blip>
          <a:srcRect t="8803" b="8803"/>
          <a:stretch/>
        </p:blipFill>
        <p:spPr>
          <a:xfrm>
            <a:off x="5814974" y="2529674"/>
            <a:ext cx="5508685" cy="3849373"/>
          </a:xfrm>
          <a:prstGeom prst="rect">
            <a:avLst/>
          </a:prstGeom>
        </p:spPr>
      </p:pic>
    </p:spTree>
    <p:extLst>
      <p:ext uri="{BB962C8B-B14F-4D97-AF65-F5344CB8AC3E}">
        <p14:creationId xmlns:p14="http://schemas.microsoft.com/office/powerpoint/2010/main" val="304026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sz="1600">
                <a:solidFill>
                  <a:schemeClr val="accent6">
                    <a:lumMod val="50000"/>
                  </a:schemeClr>
                </a:solidFill>
                <a:latin typeface="Montserrat" panose="00000500000000000000" pitchFamily="50" charset="0"/>
              </a:rPr>
              <a:pPr algn="l"/>
              <a:t>34</a:t>
            </a:fld>
            <a:endParaRPr sz="1600" dirty="0">
              <a:solidFill>
                <a:schemeClr val="accent6">
                  <a:lumMod val="50000"/>
                </a:schemeClr>
              </a:solidFill>
              <a:latin typeface="Montserrat" panose="00000500000000000000" pitchFamily="50"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600" smtClean="0">
                <a:solidFill>
                  <a:schemeClr val="accent6">
                    <a:lumMod val="50000"/>
                  </a:schemeClr>
                </a:solidFill>
                <a:latin typeface="Montserrat" panose="00000500000000000000" pitchFamily="50" charset="0"/>
              </a:rPr>
              <a:pPr/>
              <a:t>7/25/2025</a:t>
            </a:fld>
            <a:endParaRPr lang="en-US" sz="1600" dirty="0">
              <a:solidFill>
                <a:schemeClr val="accent6">
                  <a:lumMod val="50000"/>
                </a:schemeClr>
              </a:solidFill>
              <a:latin typeface="Montserrat" panose="00000500000000000000" pitchFamily="50" charset="0"/>
            </a:endParaRPr>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i="1" dirty="0">
                <a:solidFill>
                  <a:schemeClr val="accent6">
                    <a:lumMod val="50000"/>
                  </a:schemeClr>
                </a:solidFill>
                <a:latin typeface="Montserrat" panose="00000500000000000000" pitchFamily="50" charset="0"/>
              </a:rPr>
              <a:t>Simply your best local friend</a:t>
            </a:r>
          </a:p>
        </p:txBody>
      </p:sp>
      <p:sp>
        <p:nvSpPr>
          <p:cNvPr id="27" name="TextBox 26"/>
          <p:cNvSpPr txBox="1"/>
          <p:nvPr/>
        </p:nvSpPr>
        <p:spPr>
          <a:xfrm>
            <a:off x="137055" y="1760343"/>
            <a:ext cx="3936180" cy="338554"/>
          </a:xfrm>
          <a:prstGeom prst="rect">
            <a:avLst/>
          </a:prstGeom>
          <a:noFill/>
        </p:spPr>
        <p:txBody>
          <a:bodyPr wrap="square" rtlCol="0">
            <a:spAutoFit/>
          </a:bodyPr>
          <a:lstStyle/>
          <a:p>
            <a:r>
              <a:rPr lang="en-US" sz="1600" b="1" dirty="0">
                <a:solidFill>
                  <a:schemeClr val="accent6">
                    <a:lumMod val="50000"/>
                  </a:schemeClr>
                </a:solidFill>
                <a:latin typeface="Montserrat" panose="00000500000000000000" pitchFamily="50" charset="0"/>
                <a:cs typeface="Arial" panose="020B0604020202020204" pitchFamily="34" charset="0"/>
              </a:rPr>
              <a:t>Lantern boat ride in </a:t>
            </a:r>
            <a:r>
              <a:rPr lang="en-US" sz="1600" b="1" dirty="0" err="1">
                <a:solidFill>
                  <a:schemeClr val="accent6">
                    <a:lumMod val="50000"/>
                  </a:schemeClr>
                </a:solidFill>
                <a:latin typeface="Montserrat" panose="00000500000000000000" pitchFamily="50" charset="0"/>
                <a:cs typeface="Arial" panose="020B0604020202020204" pitchFamily="34" charset="0"/>
              </a:rPr>
              <a:t>Hoian</a:t>
            </a:r>
            <a:endParaRPr lang="en-US" sz="1600" b="1" dirty="0">
              <a:solidFill>
                <a:schemeClr val="accent6">
                  <a:lumMod val="50000"/>
                </a:schemeClr>
              </a:solidFill>
              <a:latin typeface="Montserrat" panose="00000500000000000000" pitchFamily="50" charset="0"/>
              <a:cs typeface="Arial" panose="020B0604020202020204" pitchFamily="34" charset="0"/>
            </a:endParaRPr>
          </a:p>
        </p:txBody>
      </p:sp>
      <p:sp>
        <p:nvSpPr>
          <p:cNvPr id="31" name="Left Arrow 10">
            <a:hlinkClick r:id="rId4" action="ppaction://hlinkpres?slideindex=1&amp;slidetitle=Why?"/>
            <a:extLst>
              <a:ext uri="{FF2B5EF4-FFF2-40B4-BE49-F238E27FC236}">
                <a16:creationId xmlns:a16="http://schemas.microsoft.com/office/drawing/2014/main" id="{8288A0EB-8ADE-4D96-867E-2E1366610717}"/>
              </a:ext>
            </a:extLst>
          </p:cNvPr>
          <p:cNvSpPr/>
          <p:nvPr/>
        </p:nvSpPr>
        <p:spPr>
          <a:xfrm>
            <a:off x="11323659" y="6184993"/>
            <a:ext cx="868341" cy="677271"/>
          </a:xfrm>
          <a:prstGeom prst="leftArrow">
            <a:avLst/>
          </a:prstGeom>
          <a:solidFill>
            <a:srgbClr val="2E9F25"/>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chemeClr val="accent6">
                    <a:lumMod val="50000"/>
                  </a:schemeClr>
                </a:solidFill>
                <a:latin typeface="Montserrat" panose="00000500000000000000" pitchFamily="50" charset="0"/>
                <a:cs typeface="Times New Roman" pitchFamily="18" charset="0"/>
                <a:hlinkClick r:id="rId5" action="ppaction://hlinksldjump">
                  <a:extLst>
                    <a:ext uri="{A12FA001-AC4F-418D-AE19-62706E023703}">
                      <ahyp:hlinkClr xmlns:ahyp="http://schemas.microsoft.com/office/drawing/2018/hyperlinkcolor" val="tx"/>
                    </a:ext>
                  </a:extLst>
                </a:hlinkClick>
              </a:rPr>
              <a:t>Back</a:t>
            </a:r>
            <a:endParaRPr lang="en-US" sz="1600" dirty="0">
              <a:solidFill>
                <a:schemeClr val="accent6">
                  <a:lumMod val="50000"/>
                </a:schemeClr>
              </a:solidFill>
              <a:latin typeface="Montserrat" panose="00000500000000000000" pitchFamily="50" charset="0"/>
              <a:cs typeface="Times New Roman" pitchFamily="18" charset="0"/>
            </a:endParaRPr>
          </a:p>
        </p:txBody>
      </p:sp>
      <p:sp>
        <p:nvSpPr>
          <p:cNvPr id="5" name="TextBox 4">
            <a:extLst>
              <a:ext uri="{FF2B5EF4-FFF2-40B4-BE49-F238E27FC236}">
                <a16:creationId xmlns:a16="http://schemas.microsoft.com/office/drawing/2014/main" id="{961360D8-4553-05A3-D927-E875E2307606}"/>
              </a:ext>
            </a:extLst>
          </p:cNvPr>
          <p:cNvSpPr txBox="1"/>
          <p:nvPr/>
        </p:nvSpPr>
        <p:spPr>
          <a:xfrm>
            <a:off x="5745847" y="1760343"/>
            <a:ext cx="5049775" cy="338554"/>
          </a:xfrm>
          <a:prstGeom prst="rect">
            <a:avLst/>
          </a:prstGeom>
          <a:noFill/>
        </p:spPr>
        <p:txBody>
          <a:bodyPr wrap="square" rtlCol="0">
            <a:spAutoFit/>
          </a:bodyPr>
          <a:lstStyle/>
          <a:p>
            <a:r>
              <a:rPr lang="en-US" sz="1600" b="1" dirty="0">
                <a:solidFill>
                  <a:schemeClr val="accent6">
                    <a:lumMod val="50000"/>
                  </a:schemeClr>
                </a:solidFill>
                <a:latin typeface="Montserrat" panose="00000500000000000000" pitchFamily="50" charset="0"/>
                <a:cs typeface="Arial" panose="020B0604020202020204" pitchFamily="34" charset="0"/>
              </a:rPr>
              <a:t>Lantern making in </a:t>
            </a:r>
            <a:r>
              <a:rPr lang="en-US" sz="1600" b="1" dirty="0" err="1">
                <a:solidFill>
                  <a:schemeClr val="accent6">
                    <a:lumMod val="50000"/>
                  </a:schemeClr>
                </a:solidFill>
                <a:latin typeface="Montserrat" panose="00000500000000000000" pitchFamily="50" charset="0"/>
                <a:cs typeface="Arial" panose="020B0604020202020204" pitchFamily="34" charset="0"/>
              </a:rPr>
              <a:t>Hoian</a:t>
            </a:r>
            <a:endParaRPr lang="en-US" sz="1600" b="1" dirty="0">
              <a:solidFill>
                <a:schemeClr val="accent6">
                  <a:lumMod val="50000"/>
                </a:schemeClr>
              </a:solidFill>
              <a:latin typeface="Montserrat" panose="00000500000000000000" pitchFamily="50" charset="0"/>
              <a:cs typeface="Arial" panose="020B0604020202020204" pitchFamily="34" charset="0"/>
            </a:endParaRPr>
          </a:p>
        </p:txBody>
      </p:sp>
      <p:sp>
        <p:nvSpPr>
          <p:cNvPr id="6" name="TextBox 11">
            <a:extLst>
              <a:ext uri="{FF2B5EF4-FFF2-40B4-BE49-F238E27FC236}">
                <a16:creationId xmlns:a16="http://schemas.microsoft.com/office/drawing/2014/main" id="{1BFD837D-DC3D-6371-37D1-F74EBA81731C}"/>
              </a:ext>
            </a:extLst>
          </p:cNvPr>
          <p:cNvSpPr txBox="1"/>
          <p:nvPr/>
        </p:nvSpPr>
        <p:spPr>
          <a:xfrm>
            <a:off x="247595" y="527176"/>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Highlight </a:t>
            </a:r>
            <a:r>
              <a:rPr lang="en-US" sz="3500" b="1" spc="100" dirty="0" err="1">
                <a:solidFill>
                  <a:srgbClr val="356014"/>
                </a:solidFill>
                <a:latin typeface="Playfair Display Bold"/>
              </a:rPr>
              <a:t>activites</a:t>
            </a:r>
            <a:endParaRPr lang="en-US" sz="3500" b="1" spc="100" dirty="0">
              <a:solidFill>
                <a:srgbClr val="356014"/>
              </a:solidFill>
              <a:latin typeface="Playfair Display Bold"/>
            </a:endParaRPr>
          </a:p>
        </p:txBody>
      </p:sp>
      <p:pic>
        <p:nvPicPr>
          <p:cNvPr id="2" name="Picture 1">
            <a:extLst>
              <a:ext uri="{FF2B5EF4-FFF2-40B4-BE49-F238E27FC236}">
                <a16:creationId xmlns:a16="http://schemas.microsoft.com/office/drawing/2014/main" id="{36034A87-E27F-2899-6713-6CDB4789C303}"/>
              </a:ext>
            </a:extLst>
          </p:cNvPr>
          <p:cNvPicPr>
            <a:picLocks noChangeAspect="1"/>
          </p:cNvPicPr>
          <p:nvPr/>
        </p:nvPicPr>
        <p:blipFill>
          <a:blip r:embed="rId6">
            <a:extLst>
              <a:ext uri="{28A0092B-C50C-407E-A947-70E740481C1C}">
                <a14:useLocalDpi xmlns:a14="http://schemas.microsoft.com/office/drawing/2010/main" val="0"/>
              </a:ext>
            </a:extLst>
          </a:blip>
          <a:srcRect l="2298" r="2298"/>
          <a:stretch/>
        </p:blipFill>
        <p:spPr>
          <a:xfrm>
            <a:off x="254474" y="2516092"/>
            <a:ext cx="5291303" cy="3849373"/>
          </a:xfrm>
          <a:prstGeom prst="rect">
            <a:avLst/>
          </a:prstGeom>
        </p:spPr>
      </p:pic>
      <p:pic>
        <p:nvPicPr>
          <p:cNvPr id="3" name="Picture 2">
            <a:extLst>
              <a:ext uri="{FF2B5EF4-FFF2-40B4-BE49-F238E27FC236}">
                <a16:creationId xmlns:a16="http://schemas.microsoft.com/office/drawing/2014/main" id="{734DA808-04DA-1472-F5ED-C5C5BFC84781}"/>
              </a:ext>
            </a:extLst>
          </p:cNvPr>
          <p:cNvPicPr>
            <a:picLocks noChangeAspect="1"/>
          </p:cNvPicPr>
          <p:nvPr/>
        </p:nvPicPr>
        <p:blipFill>
          <a:blip r:embed="rId7">
            <a:extLst>
              <a:ext uri="{28A0092B-C50C-407E-A947-70E740481C1C}">
                <a14:useLocalDpi xmlns:a14="http://schemas.microsoft.com/office/drawing/2010/main" val="0"/>
              </a:ext>
            </a:extLst>
          </a:blip>
          <a:srcRect t="559" b="559"/>
          <a:stretch/>
        </p:blipFill>
        <p:spPr>
          <a:xfrm>
            <a:off x="5814974" y="2529674"/>
            <a:ext cx="5172195" cy="3835791"/>
          </a:xfrm>
          <a:prstGeom prst="rect">
            <a:avLst/>
          </a:prstGeom>
        </p:spPr>
      </p:pic>
    </p:spTree>
    <p:extLst>
      <p:ext uri="{BB962C8B-B14F-4D97-AF65-F5344CB8AC3E}">
        <p14:creationId xmlns:p14="http://schemas.microsoft.com/office/powerpoint/2010/main" val="136011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sz="1600">
                <a:solidFill>
                  <a:schemeClr val="accent6">
                    <a:lumMod val="50000"/>
                  </a:schemeClr>
                </a:solidFill>
                <a:latin typeface="Montserrat" panose="00000500000000000000" pitchFamily="50" charset="0"/>
              </a:rPr>
              <a:pPr algn="l"/>
              <a:t>35</a:t>
            </a:fld>
            <a:endParaRPr sz="1600" dirty="0">
              <a:solidFill>
                <a:schemeClr val="accent6">
                  <a:lumMod val="50000"/>
                </a:schemeClr>
              </a:solidFill>
              <a:latin typeface="Montserrat" panose="00000500000000000000" pitchFamily="50"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600" smtClean="0">
                <a:solidFill>
                  <a:schemeClr val="accent6">
                    <a:lumMod val="50000"/>
                  </a:schemeClr>
                </a:solidFill>
                <a:latin typeface="Montserrat" panose="00000500000000000000" pitchFamily="50" charset="0"/>
              </a:rPr>
              <a:pPr/>
              <a:t>7/25/2025</a:t>
            </a:fld>
            <a:endParaRPr lang="en-US" sz="1600" dirty="0">
              <a:solidFill>
                <a:schemeClr val="accent6">
                  <a:lumMod val="50000"/>
                </a:schemeClr>
              </a:solidFill>
              <a:latin typeface="Montserrat" panose="00000500000000000000" pitchFamily="50" charset="0"/>
            </a:endParaRPr>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i="1" dirty="0">
                <a:solidFill>
                  <a:schemeClr val="accent6">
                    <a:lumMod val="50000"/>
                  </a:schemeClr>
                </a:solidFill>
                <a:latin typeface="Montserrat" panose="00000500000000000000" pitchFamily="50" charset="0"/>
              </a:rPr>
              <a:t>Simply your best local friend</a:t>
            </a:r>
          </a:p>
        </p:txBody>
      </p:sp>
      <p:sp>
        <p:nvSpPr>
          <p:cNvPr id="27" name="TextBox 26"/>
          <p:cNvSpPr txBox="1"/>
          <p:nvPr/>
        </p:nvSpPr>
        <p:spPr>
          <a:xfrm>
            <a:off x="166743" y="1301708"/>
            <a:ext cx="3936180" cy="338554"/>
          </a:xfrm>
          <a:prstGeom prst="rect">
            <a:avLst/>
          </a:prstGeom>
          <a:noFill/>
        </p:spPr>
        <p:txBody>
          <a:bodyPr wrap="square" rtlCol="0">
            <a:spAutoFit/>
          </a:bodyPr>
          <a:lstStyle/>
          <a:p>
            <a:r>
              <a:rPr lang="en-US" sz="1600" b="1" dirty="0">
                <a:solidFill>
                  <a:schemeClr val="accent6">
                    <a:lumMod val="50000"/>
                  </a:schemeClr>
                </a:solidFill>
                <a:latin typeface="Montserrat" panose="00000500000000000000" pitchFamily="50" charset="0"/>
                <a:cs typeface="Arial" panose="020B0604020202020204" pitchFamily="34" charset="0"/>
              </a:rPr>
              <a:t>Cooking class</a:t>
            </a:r>
            <a:endParaRPr lang="en-US" sz="1600" dirty="0">
              <a:solidFill>
                <a:schemeClr val="accent6">
                  <a:lumMod val="50000"/>
                </a:schemeClr>
              </a:solidFill>
              <a:latin typeface="Montserrat" panose="00000500000000000000" pitchFamily="50" charset="0"/>
              <a:cs typeface="Arial" panose="020B0604020202020204" pitchFamily="34" charset="0"/>
            </a:endParaRPr>
          </a:p>
        </p:txBody>
      </p:sp>
      <p:sp>
        <p:nvSpPr>
          <p:cNvPr id="28" name="TextBox 27"/>
          <p:cNvSpPr txBox="1"/>
          <p:nvPr/>
        </p:nvSpPr>
        <p:spPr>
          <a:xfrm>
            <a:off x="153730" y="1601131"/>
            <a:ext cx="5479973" cy="584775"/>
          </a:xfrm>
          <a:prstGeom prst="rect">
            <a:avLst/>
          </a:prstGeom>
          <a:noFill/>
        </p:spPr>
        <p:txBody>
          <a:bodyPr wrap="square" rtlCol="0">
            <a:spAutoFit/>
          </a:bodyPr>
          <a:lstStyle/>
          <a:p>
            <a:r>
              <a:rPr lang="en-US" sz="1600" dirty="0">
                <a:solidFill>
                  <a:schemeClr val="accent6">
                    <a:lumMod val="50000"/>
                  </a:schemeClr>
                </a:solidFill>
                <a:latin typeface="Montserrat" panose="00000500000000000000" pitchFamily="50" charset="0"/>
                <a:cs typeface="Arial" panose="020B0604020202020204" pitchFamily="34" charset="0"/>
              </a:rPr>
              <a:t>Hone your cooking skills among tranquil setting at one of Vietnam's top-rated cooking class</a:t>
            </a:r>
          </a:p>
        </p:txBody>
      </p:sp>
      <p:sp>
        <p:nvSpPr>
          <p:cNvPr id="4" name="TextBox 3">
            <a:extLst>
              <a:ext uri="{FF2B5EF4-FFF2-40B4-BE49-F238E27FC236}">
                <a16:creationId xmlns:a16="http://schemas.microsoft.com/office/drawing/2014/main" id="{1D6E4DCA-A118-50B7-3D4E-B6F5F03EBCE7}"/>
              </a:ext>
            </a:extLst>
          </p:cNvPr>
          <p:cNvSpPr txBox="1"/>
          <p:nvPr/>
        </p:nvSpPr>
        <p:spPr>
          <a:xfrm>
            <a:off x="5727568" y="1652653"/>
            <a:ext cx="5926953" cy="584775"/>
          </a:xfrm>
          <a:prstGeom prst="rect">
            <a:avLst/>
          </a:prstGeom>
          <a:noFill/>
        </p:spPr>
        <p:txBody>
          <a:bodyPr wrap="square" rtlCol="0">
            <a:spAutoFit/>
          </a:bodyPr>
          <a:lstStyle/>
          <a:p>
            <a:r>
              <a:rPr lang="en-US" sz="1600" dirty="0">
                <a:solidFill>
                  <a:schemeClr val="accent6">
                    <a:lumMod val="50000"/>
                  </a:schemeClr>
                </a:solidFill>
                <a:latin typeface="Montserrat" panose="00000500000000000000" pitchFamily="50" charset="0"/>
                <a:cs typeface="Arial" panose="020B0604020202020204" pitchFamily="34" charset="0"/>
              </a:rPr>
              <a:t>Discover the local lives in Mekong Delta that moves along with the rhythms of the mighty Mekong</a:t>
            </a:r>
          </a:p>
        </p:txBody>
      </p:sp>
      <p:sp>
        <p:nvSpPr>
          <p:cNvPr id="5" name="TextBox 4">
            <a:extLst>
              <a:ext uri="{FF2B5EF4-FFF2-40B4-BE49-F238E27FC236}">
                <a16:creationId xmlns:a16="http://schemas.microsoft.com/office/drawing/2014/main" id="{961360D8-4553-05A3-D927-E875E2307606}"/>
              </a:ext>
            </a:extLst>
          </p:cNvPr>
          <p:cNvSpPr txBox="1"/>
          <p:nvPr/>
        </p:nvSpPr>
        <p:spPr>
          <a:xfrm>
            <a:off x="5727568" y="1314099"/>
            <a:ext cx="5049775" cy="338554"/>
          </a:xfrm>
          <a:prstGeom prst="rect">
            <a:avLst/>
          </a:prstGeom>
          <a:noFill/>
        </p:spPr>
        <p:txBody>
          <a:bodyPr wrap="square" rtlCol="0">
            <a:spAutoFit/>
          </a:bodyPr>
          <a:lstStyle/>
          <a:p>
            <a:r>
              <a:rPr lang="en-US" sz="1600" b="1" dirty="0">
                <a:solidFill>
                  <a:schemeClr val="accent6">
                    <a:lumMod val="50000"/>
                  </a:schemeClr>
                </a:solidFill>
                <a:latin typeface="Montserrat" panose="00000500000000000000" pitchFamily="50" charset="0"/>
                <a:cs typeface="Arial" panose="020B0604020202020204" pitchFamily="34" charset="0"/>
              </a:rPr>
              <a:t>Floating market</a:t>
            </a:r>
            <a:endParaRPr lang="en-US" sz="1600" dirty="0">
              <a:solidFill>
                <a:schemeClr val="accent6">
                  <a:lumMod val="50000"/>
                </a:schemeClr>
              </a:solidFill>
              <a:latin typeface="Montserrat" panose="00000500000000000000" pitchFamily="50" charset="0"/>
              <a:cs typeface="Arial" panose="020B0604020202020204" pitchFamily="34" charset="0"/>
            </a:endParaRPr>
          </a:p>
        </p:txBody>
      </p:sp>
      <p:sp>
        <p:nvSpPr>
          <p:cNvPr id="6" name="TextBox 11">
            <a:extLst>
              <a:ext uri="{FF2B5EF4-FFF2-40B4-BE49-F238E27FC236}">
                <a16:creationId xmlns:a16="http://schemas.microsoft.com/office/drawing/2014/main" id="{1BFD837D-DC3D-6371-37D1-F74EBA81731C}"/>
              </a:ext>
            </a:extLst>
          </p:cNvPr>
          <p:cNvSpPr txBox="1"/>
          <p:nvPr/>
        </p:nvSpPr>
        <p:spPr>
          <a:xfrm>
            <a:off x="247595" y="259675"/>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Highlight </a:t>
            </a:r>
            <a:r>
              <a:rPr lang="en-US" sz="3500" b="1" spc="100" dirty="0" err="1">
                <a:solidFill>
                  <a:srgbClr val="356014"/>
                </a:solidFill>
                <a:latin typeface="Playfair Display Bold"/>
              </a:rPr>
              <a:t>activites</a:t>
            </a:r>
            <a:endParaRPr lang="en-US" sz="3500" b="1" spc="100" dirty="0">
              <a:solidFill>
                <a:srgbClr val="356014"/>
              </a:solidFill>
              <a:latin typeface="Playfair Display Bold"/>
            </a:endParaRPr>
          </a:p>
        </p:txBody>
      </p:sp>
      <p:pic>
        <p:nvPicPr>
          <p:cNvPr id="7" name="Picture 6">
            <a:extLst>
              <a:ext uri="{FF2B5EF4-FFF2-40B4-BE49-F238E27FC236}">
                <a16:creationId xmlns:a16="http://schemas.microsoft.com/office/drawing/2014/main" id="{DEA55EAE-676C-DB98-2C23-BB32FB27C12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47595" y="2537260"/>
            <a:ext cx="5292244" cy="3868435"/>
          </a:xfrm>
          <a:prstGeom prst="rect">
            <a:avLst/>
          </a:prstGeom>
        </p:spPr>
      </p:pic>
      <p:pic>
        <p:nvPicPr>
          <p:cNvPr id="8" name="Picture 7">
            <a:extLst>
              <a:ext uri="{FF2B5EF4-FFF2-40B4-BE49-F238E27FC236}">
                <a16:creationId xmlns:a16="http://schemas.microsoft.com/office/drawing/2014/main" id="{D32CBEFA-A119-07D2-23B7-BAE7521FF5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7465" y="2537259"/>
            <a:ext cx="5817056" cy="3868435"/>
          </a:xfrm>
          <a:prstGeom prst="rect">
            <a:avLst/>
          </a:prstGeom>
        </p:spPr>
      </p:pic>
      <p:sp>
        <p:nvSpPr>
          <p:cNvPr id="9" name="Left Arrow 10">
            <a:hlinkClick r:id="rId6" action="ppaction://hlinkpres?slideindex=1&amp;slidetitle=Why?"/>
            <a:extLst>
              <a:ext uri="{FF2B5EF4-FFF2-40B4-BE49-F238E27FC236}">
                <a16:creationId xmlns:a16="http://schemas.microsoft.com/office/drawing/2014/main" id="{6052DA95-176E-5288-1549-C55ADEC2360E}"/>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821588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36</a:t>
            </a:fld>
            <a:endParaRPr dirty="0"/>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
        <p:nvSpPr>
          <p:cNvPr id="26" name="TextBox 25"/>
          <p:cNvSpPr txBox="1"/>
          <p:nvPr/>
        </p:nvSpPr>
        <p:spPr>
          <a:xfrm>
            <a:off x="5630994" y="1563918"/>
            <a:ext cx="3744416" cy="338554"/>
          </a:xfrm>
          <a:prstGeom prst="rect">
            <a:avLst/>
          </a:prstGeom>
          <a:noFill/>
        </p:spPr>
        <p:txBody>
          <a:bodyPr wrap="square" rtlCol="0">
            <a:spAutoFit/>
          </a:bodyPr>
          <a:lstStyle/>
          <a:p>
            <a:pPr algn="ctr"/>
            <a:r>
              <a:rPr lang="en-US" sz="1600" b="1" dirty="0">
                <a:solidFill>
                  <a:schemeClr val="accent6">
                    <a:lumMod val="50000"/>
                  </a:schemeClr>
                </a:solidFill>
                <a:latin typeface="Montserrat" panose="00000500000000000000" pitchFamily="50" charset="0"/>
                <a:cs typeface="Arial" panose="020B0604020202020204" pitchFamily="34" charset="0"/>
              </a:rPr>
              <a:t>Traditional dance performance</a:t>
            </a:r>
          </a:p>
        </p:txBody>
      </p:sp>
      <p:sp>
        <p:nvSpPr>
          <p:cNvPr id="27" name="TextBox 26"/>
          <p:cNvSpPr txBox="1"/>
          <p:nvPr/>
        </p:nvSpPr>
        <p:spPr>
          <a:xfrm>
            <a:off x="36163" y="1531109"/>
            <a:ext cx="4984855" cy="338554"/>
          </a:xfrm>
          <a:prstGeom prst="rect">
            <a:avLst/>
          </a:prstGeom>
          <a:noFill/>
        </p:spPr>
        <p:txBody>
          <a:bodyPr wrap="square" rtlCol="0">
            <a:spAutoFit/>
          </a:bodyPr>
          <a:lstStyle/>
          <a:p>
            <a:pPr algn="ctr"/>
            <a:r>
              <a:rPr lang="en-US" sz="1600" b="1" dirty="0">
                <a:solidFill>
                  <a:schemeClr val="accent6">
                    <a:lumMod val="50000"/>
                  </a:schemeClr>
                </a:solidFill>
                <a:latin typeface="Montserrat" panose="00000500000000000000" pitchFamily="50" charset="0"/>
                <a:cs typeface="Arial" panose="020B0604020202020204" pitchFamily="34" charset="0"/>
              </a:rPr>
              <a:t>Herbal foot soak in Mai Chau or </a:t>
            </a:r>
            <a:r>
              <a:rPr lang="en-US" sz="1600" b="1" dirty="0" err="1">
                <a:solidFill>
                  <a:schemeClr val="accent6">
                    <a:lumMod val="50000"/>
                  </a:schemeClr>
                </a:solidFill>
                <a:latin typeface="Montserrat" panose="00000500000000000000" pitchFamily="50" charset="0"/>
                <a:cs typeface="Arial" panose="020B0604020202020204" pitchFamily="34" charset="0"/>
              </a:rPr>
              <a:t>Puluong</a:t>
            </a:r>
            <a:endParaRPr lang="en-US" sz="1600" b="1" dirty="0">
              <a:solidFill>
                <a:schemeClr val="accent6">
                  <a:lumMod val="50000"/>
                </a:schemeClr>
              </a:solidFill>
              <a:latin typeface="Montserrat" panose="00000500000000000000" pitchFamily="50" charset="0"/>
              <a:cs typeface="Arial" panose="020B0604020202020204" pitchFamily="34" charset="0"/>
            </a:endParaRPr>
          </a:p>
        </p:txBody>
      </p:sp>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377844" y="1949413"/>
            <a:ext cx="5149751" cy="39962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854977" y="1961783"/>
            <a:ext cx="5511122" cy="4043198"/>
          </a:xfrm>
          <a:prstGeom prst="rect">
            <a:avLst/>
          </a:prstGeom>
        </p:spPr>
      </p:pic>
      <p:sp>
        <p:nvSpPr>
          <p:cNvPr id="2" name="TextBox 11">
            <a:extLst>
              <a:ext uri="{FF2B5EF4-FFF2-40B4-BE49-F238E27FC236}">
                <a16:creationId xmlns:a16="http://schemas.microsoft.com/office/drawing/2014/main" id="{7287CC7A-4F21-1E5C-A23B-5A9AC8D247CC}"/>
              </a:ext>
            </a:extLst>
          </p:cNvPr>
          <p:cNvSpPr txBox="1"/>
          <p:nvPr/>
        </p:nvSpPr>
        <p:spPr>
          <a:xfrm>
            <a:off x="377844" y="548359"/>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Highlight </a:t>
            </a:r>
            <a:r>
              <a:rPr lang="en-US" sz="3500" b="1" spc="100" dirty="0" err="1">
                <a:solidFill>
                  <a:srgbClr val="356014"/>
                </a:solidFill>
                <a:latin typeface="Playfair Display Bold"/>
              </a:rPr>
              <a:t>activites</a:t>
            </a:r>
            <a:endParaRPr lang="en-US" sz="3500" b="1" spc="100" dirty="0">
              <a:solidFill>
                <a:srgbClr val="356014"/>
              </a:solidFill>
              <a:latin typeface="Playfair Display Bold"/>
            </a:endParaRPr>
          </a:p>
        </p:txBody>
      </p:sp>
      <p:sp>
        <p:nvSpPr>
          <p:cNvPr id="3" name="Left Arrow 10">
            <a:hlinkClick r:id="rId6" action="ppaction://hlinkpres?slideindex=1&amp;slidetitle=Why?"/>
            <a:extLst>
              <a:ext uri="{FF2B5EF4-FFF2-40B4-BE49-F238E27FC236}">
                <a16:creationId xmlns:a16="http://schemas.microsoft.com/office/drawing/2014/main" id="{0A3DC2B9-EC12-3E0A-F3CB-816A86AB0D74}"/>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87525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909DFC24-AAE9-4D8C-9ECF-CDFBFC0A8987}"/>
              </a:ext>
            </a:extLst>
          </p:cNvPr>
          <p:cNvSpPr/>
          <p:nvPr/>
        </p:nvSpPr>
        <p:spPr>
          <a:xfrm>
            <a:off x="2424604" y="-796909"/>
            <a:ext cx="492828" cy="503658"/>
          </a:xfrm>
          <a:custGeom>
            <a:avLst/>
            <a:gdLst/>
            <a:ahLst/>
            <a:cxnLst/>
            <a:rect l="l" t="t" r="r" b="b"/>
            <a:pathLst>
              <a:path w="504825" h="504825">
                <a:moveTo>
                  <a:pt x="504672" y="1485"/>
                </a:moveTo>
                <a:lnTo>
                  <a:pt x="503186" y="0"/>
                </a:lnTo>
                <a:lnTo>
                  <a:pt x="1473" y="0"/>
                </a:lnTo>
                <a:lnTo>
                  <a:pt x="0" y="1485"/>
                </a:lnTo>
                <a:lnTo>
                  <a:pt x="0" y="503199"/>
                </a:lnTo>
                <a:lnTo>
                  <a:pt x="1473" y="504685"/>
                </a:lnTo>
                <a:lnTo>
                  <a:pt x="503186" y="504685"/>
                </a:lnTo>
                <a:lnTo>
                  <a:pt x="504672" y="503199"/>
                </a:lnTo>
                <a:lnTo>
                  <a:pt x="504672" y="497954"/>
                </a:lnTo>
                <a:lnTo>
                  <a:pt x="504672" y="6731"/>
                </a:lnTo>
                <a:lnTo>
                  <a:pt x="504672" y="1485"/>
                </a:lnTo>
                <a:close/>
              </a:path>
            </a:pathLst>
          </a:custGeom>
          <a:solidFill>
            <a:srgbClr val="FFFFFF"/>
          </a:solidFill>
        </p:spPr>
        <p:txBody>
          <a:bodyPr wrap="square" lIns="0" tIns="0" rIns="0" bIns="0" rtlCol="0"/>
          <a:lstStyle/>
          <a:p>
            <a:endParaRPr>
              <a:solidFill>
                <a:schemeClr val="bg1"/>
              </a:solidFill>
            </a:endParaRPr>
          </a:p>
        </p:txBody>
      </p:sp>
      <p:pic>
        <p:nvPicPr>
          <p:cNvPr id="3" name="Picture 2">
            <a:extLst>
              <a:ext uri="{FF2B5EF4-FFF2-40B4-BE49-F238E27FC236}">
                <a16:creationId xmlns:a16="http://schemas.microsoft.com/office/drawing/2014/main" id="{8A8D62DE-C381-41D2-B779-642089ED89B5}"/>
              </a:ext>
            </a:extLst>
          </p:cNvPr>
          <p:cNvPicPr>
            <a:picLocks noChangeAspect="1"/>
          </p:cNvPicPr>
          <p:nvPr/>
        </p:nvPicPr>
        <p:blipFill>
          <a:blip r:embed="rId2"/>
          <a:stretch>
            <a:fillRect/>
          </a:stretch>
        </p:blipFill>
        <p:spPr>
          <a:xfrm>
            <a:off x="3125270" y="3610840"/>
            <a:ext cx="4366592" cy="2573069"/>
          </a:xfrm>
          <a:prstGeom prst="rect">
            <a:avLst/>
          </a:prstGeom>
        </p:spPr>
      </p:pic>
      <p:pic>
        <p:nvPicPr>
          <p:cNvPr id="6" name="Picture 5">
            <a:extLst>
              <a:ext uri="{FF2B5EF4-FFF2-40B4-BE49-F238E27FC236}">
                <a16:creationId xmlns:a16="http://schemas.microsoft.com/office/drawing/2014/main" id="{B82678B9-A9B0-4D92-A333-5A08F3FD90C1}"/>
              </a:ext>
            </a:extLst>
          </p:cNvPr>
          <p:cNvPicPr>
            <a:picLocks noChangeAspect="1"/>
          </p:cNvPicPr>
          <p:nvPr/>
        </p:nvPicPr>
        <p:blipFill>
          <a:blip r:embed="rId3"/>
          <a:stretch>
            <a:fillRect/>
          </a:stretch>
        </p:blipFill>
        <p:spPr>
          <a:xfrm>
            <a:off x="7533408" y="3610840"/>
            <a:ext cx="4453184" cy="2573070"/>
          </a:xfrm>
          <a:prstGeom prst="rect">
            <a:avLst/>
          </a:prstGeom>
        </p:spPr>
      </p:pic>
      <p:pic>
        <p:nvPicPr>
          <p:cNvPr id="11" name="Picture 10">
            <a:extLst>
              <a:ext uri="{FF2B5EF4-FFF2-40B4-BE49-F238E27FC236}">
                <a16:creationId xmlns:a16="http://schemas.microsoft.com/office/drawing/2014/main" id="{744FDD09-CE49-46D9-B0F5-19E8D9FD8935}"/>
              </a:ext>
            </a:extLst>
          </p:cNvPr>
          <p:cNvPicPr>
            <a:picLocks noChangeAspect="1"/>
          </p:cNvPicPr>
          <p:nvPr/>
        </p:nvPicPr>
        <p:blipFill>
          <a:blip r:embed="rId4"/>
          <a:stretch>
            <a:fillRect/>
          </a:stretch>
        </p:blipFill>
        <p:spPr>
          <a:xfrm>
            <a:off x="7533409" y="857330"/>
            <a:ext cx="4453183" cy="2706624"/>
          </a:xfrm>
          <a:prstGeom prst="rect">
            <a:avLst/>
          </a:prstGeom>
        </p:spPr>
      </p:pic>
      <p:sp>
        <p:nvSpPr>
          <p:cNvPr id="12" name="TextBox 11">
            <a:extLst>
              <a:ext uri="{FF2B5EF4-FFF2-40B4-BE49-F238E27FC236}">
                <a16:creationId xmlns:a16="http://schemas.microsoft.com/office/drawing/2014/main" id="{F8590984-3442-46DB-B637-3D0A873ECA36}"/>
              </a:ext>
            </a:extLst>
          </p:cNvPr>
          <p:cNvSpPr txBox="1"/>
          <p:nvPr/>
        </p:nvSpPr>
        <p:spPr>
          <a:xfrm>
            <a:off x="167952" y="2073040"/>
            <a:ext cx="2919860" cy="4110869"/>
          </a:xfrm>
          <a:prstGeom prst="rect">
            <a:avLst/>
          </a:prstGeom>
          <a:noFill/>
        </p:spPr>
        <p:txBody>
          <a:bodyPr wrap="square" rtlCol="0">
            <a:spAutoFit/>
          </a:bodyPr>
          <a:lstStyle/>
          <a:p>
            <a:pPr marL="285750" indent="-285750">
              <a:lnSpc>
                <a:spcPct val="150000"/>
              </a:lnSpc>
              <a:buFont typeface="Wingdings" panose="05000000000000000000" pitchFamily="2" charset="2"/>
              <a:buChar char="§"/>
            </a:pPr>
            <a:r>
              <a:rPr lang="en-US" sz="1600" spc="-40" dirty="0">
                <a:solidFill>
                  <a:schemeClr val="accent6">
                    <a:lumMod val="50000"/>
                  </a:schemeClr>
                </a:solidFill>
                <a:latin typeface="Montserrat" panose="00000500000000000000" pitchFamily="50" charset="0"/>
                <a:ea typeface="+mj-ea"/>
                <a:cs typeface="+mj-cs"/>
              </a:rPr>
              <a:t>Night tours: Thang Long Citadel, </a:t>
            </a:r>
            <a:r>
              <a:rPr lang="en-US" sz="1600" spc="-40" dirty="0" err="1">
                <a:solidFill>
                  <a:schemeClr val="accent6">
                    <a:lumMod val="50000"/>
                  </a:schemeClr>
                </a:solidFill>
                <a:latin typeface="Montserrat" panose="00000500000000000000" pitchFamily="50" charset="0"/>
                <a:ea typeface="+mj-ea"/>
                <a:cs typeface="+mj-cs"/>
              </a:rPr>
              <a:t>Hoa</a:t>
            </a:r>
            <a:r>
              <a:rPr lang="en-US" sz="1600" spc="-40" dirty="0">
                <a:solidFill>
                  <a:schemeClr val="accent6">
                    <a:lumMod val="50000"/>
                  </a:schemeClr>
                </a:solidFill>
                <a:latin typeface="Montserrat" panose="00000500000000000000" pitchFamily="50" charset="0"/>
                <a:ea typeface="+mj-ea"/>
                <a:cs typeface="+mj-cs"/>
              </a:rPr>
              <a:t> Lo Prison in Hanoi, Bai </a:t>
            </a:r>
            <a:r>
              <a:rPr lang="en-US" sz="1600" spc="-40" dirty="0" err="1">
                <a:solidFill>
                  <a:schemeClr val="accent6">
                    <a:lumMod val="50000"/>
                  </a:schemeClr>
                </a:solidFill>
                <a:latin typeface="Montserrat" panose="00000500000000000000" pitchFamily="50" charset="0"/>
                <a:ea typeface="+mj-ea"/>
                <a:cs typeface="+mj-cs"/>
              </a:rPr>
              <a:t>Dinh</a:t>
            </a:r>
            <a:r>
              <a:rPr lang="en-US" sz="1600" spc="-40" dirty="0">
                <a:solidFill>
                  <a:schemeClr val="accent6">
                    <a:lumMod val="50000"/>
                  </a:schemeClr>
                </a:solidFill>
                <a:latin typeface="Montserrat" panose="00000500000000000000" pitchFamily="50" charset="0"/>
                <a:ea typeface="+mj-ea"/>
                <a:cs typeface="+mj-cs"/>
              </a:rPr>
              <a:t> in </a:t>
            </a:r>
            <a:r>
              <a:rPr lang="en-US" sz="1600" spc="-40" dirty="0" err="1">
                <a:solidFill>
                  <a:schemeClr val="accent6">
                    <a:lumMod val="50000"/>
                  </a:schemeClr>
                </a:solidFill>
                <a:latin typeface="Montserrat" panose="00000500000000000000" pitchFamily="50" charset="0"/>
                <a:ea typeface="+mj-ea"/>
                <a:cs typeface="+mj-cs"/>
              </a:rPr>
              <a:t>Ninh</a:t>
            </a:r>
            <a:r>
              <a:rPr lang="en-US" sz="1600" spc="-40" dirty="0">
                <a:solidFill>
                  <a:schemeClr val="accent6">
                    <a:lumMod val="50000"/>
                  </a:schemeClr>
                </a:solidFill>
                <a:latin typeface="Montserrat" panose="00000500000000000000" pitchFamily="50" charset="0"/>
                <a:ea typeface="+mj-ea"/>
                <a:cs typeface="+mj-cs"/>
              </a:rPr>
              <a:t> </a:t>
            </a:r>
            <a:r>
              <a:rPr lang="en-US" sz="1600" spc="-40" dirty="0" err="1">
                <a:solidFill>
                  <a:schemeClr val="accent6">
                    <a:lumMod val="50000"/>
                  </a:schemeClr>
                </a:solidFill>
                <a:latin typeface="Montserrat" panose="00000500000000000000" pitchFamily="50" charset="0"/>
                <a:ea typeface="+mj-ea"/>
                <a:cs typeface="+mj-cs"/>
              </a:rPr>
              <a:t>Binh</a:t>
            </a:r>
            <a:r>
              <a:rPr lang="en-US" sz="1600" spc="-40" dirty="0">
                <a:solidFill>
                  <a:schemeClr val="accent6">
                    <a:lumMod val="50000"/>
                  </a:schemeClr>
                </a:solidFill>
                <a:latin typeface="Montserrat" panose="00000500000000000000" pitchFamily="50" charset="0"/>
                <a:ea typeface="+mj-ea"/>
                <a:cs typeface="+mj-cs"/>
              </a:rPr>
              <a:t>…</a:t>
            </a:r>
          </a:p>
          <a:p>
            <a:pPr marL="285750" indent="-285750">
              <a:lnSpc>
                <a:spcPct val="150000"/>
              </a:lnSpc>
              <a:buFont typeface="Wingdings" panose="05000000000000000000" pitchFamily="2" charset="2"/>
              <a:buChar char="§"/>
            </a:pPr>
            <a:r>
              <a:rPr lang="en-US" sz="1600" spc="-40" dirty="0">
                <a:solidFill>
                  <a:schemeClr val="accent6">
                    <a:lumMod val="50000"/>
                  </a:schemeClr>
                </a:solidFill>
                <a:latin typeface="Montserrat" panose="00000500000000000000" pitchFamily="50" charset="0"/>
              </a:rPr>
              <a:t>Sightseeing by hop on hop off bus seeing the city at night</a:t>
            </a:r>
            <a:endParaRPr lang="en-US" sz="1600" spc="-40" dirty="0">
              <a:solidFill>
                <a:schemeClr val="accent6">
                  <a:lumMod val="50000"/>
                </a:schemeClr>
              </a:solidFill>
              <a:latin typeface="Montserrat" panose="00000500000000000000" pitchFamily="50" charset="0"/>
              <a:ea typeface="+mj-ea"/>
              <a:cs typeface="+mj-cs"/>
            </a:endParaRPr>
          </a:p>
          <a:p>
            <a:pPr marL="285750" indent="-285750">
              <a:lnSpc>
                <a:spcPct val="150000"/>
              </a:lnSpc>
              <a:buFont typeface="Wingdings" panose="05000000000000000000" pitchFamily="2" charset="2"/>
              <a:buChar char="§"/>
            </a:pPr>
            <a:r>
              <a:rPr lang="en-US" sz="1600" spc="-40" dirty="0">
                <a:solidFill>
                  <a:schemeClr val="accent6">
                    <a:lumMod val="50000"/>
                  </a:schemeClr>
                </a:solidFill>
                <a:latin typeface="Montserrat" panose="00000500000000000000" pitchFamily="50" charset="0"/>
                <a:ea typeface="+mj-ea"/>
                <a:cs typeface="+mj-cs"/>
              </a:rPr>
              <a:t>Walking streets: all over Vietnam</a:t>
            </a:r>
          </a:p>
          <a:p>
            <a:pPr marL="285750" indent="-285750">
              <a:lnSpc>
                <a:spcPct val="150000"/>
              </a:lnSpc>
              <a:buFont typeface="Wingdings" panose="05000000000000000000" pitchFamily="2" charset="2"/>
              <a:buChar char="§"/>
            </a:pPr>
            <a:r>
              <a:rPr lang="en-US" sz="1600" spc="-40" dirty="0">
                <a:solidFill>
                  <a:schemeClr val="accent6">
                    <a:lumMod val="50000"/>
                  </a:schemeClr>
                </a:solidFill>
                <a:latin typeface="Montserrat" panose="00000500000000000000" pitchFamily="50" charset="0"/>
                <a:ea typeface="+mj-ea"/>
                <a:cs typeface="+mj-cs"/>
              </a:rPr>
              <a:t>Night market: in major hubs </a:t>
            </a:r>
          </a:p>
        </p:txBody>
      </p:sp>
      <p:pic>
        <p:nvPicPr>
          <p:cNvPr id="14" name="Picture 13">
            <a:extLst>
              <a:ext uri="{FF2B5EF4-FFF2-40B4-BE49-F238E27FC236}">
                <a16:creationId xmlns:a16="http://schemas.microsoft.com/office/drawing/2014/main" id="{09B00EE9-2D38-476A-B6F5-1947B4B1C65D}"/>
              </a:ext>
            </a:extLst>
          </p:cNvPr>
          <p:cNvPicPr>
            <a:picLocks noChangeAspect="1"/>
          </p:cNvPicPr>
          <p:nvPr/>
        </p:nvPicPr>
        <p:blipFill>
          <a:blip r:embed="rId5"/>
          <a:stretch>
            <a:fillRect/>
          </a:stretch>
        </p:blipFill>
        <p:spPr>
          <a:xfrm>
            <a:off x="3125269" y="857330"/>
            <a:ext cx="4366592" cy="2706625"/>
          </a:xfrm>
          <a:prstGeom prst="rect">
            <a:avLst/>
          </a:prstGeom>
        </p:spPr>
      </p:pic>
      <p:sp>
        <p:nvSpPr>
          <p:cNvPr id="19" name="Left Arrow 10">
            <a:hlinkClick r:id="rId6" action="ppaction://hlinkpres?slideindex=1&amp;slidetitle=Why?"/>
            <a:extLst>
              <a:ext uri="{FF2B5EF4-FFF2-40B4-BE49-F238E27FC236}">
                <a16:creationId xmlns:a16="http://schemas.microsoft.com/office/drawing/2014/main" id="{8288A0EB-8ADE-4D96-867E-2E1366610717}"/>
              </a:ext>
            </a:extLst>
          </p:cNvPr>
          <p:cNvSpPr/>
          <p:nvPr/>
        </p:nvSpPr>
        <p:spPr>
          <a:xfrm>
            <a:off x="11277600" y="6148969"/>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
        <p:nvSpPr>
          <p:cNvPr id="2" name="TextBox 11">
            <a:extLst>
              <a:ext uri="{FF2B5EF4-FFF2-40B4-BE49-F238E27FC236}">
                <a16:creationId xmlns:a16="http://schemas.microsoft.com/office/drawing/2014/main" id="{C69E0159-49FF-DA64-9102-5C10C5D46475}"/>
              </a:ext>
            </a:extLst>
          </p:cNvPr>
          <p:cNvSpPr txBox="1"/>
          <p:nvPr/>
        </p:nvSpPr>
        <p:spPr>
          <a:xfrm>
            <a:off x="332602" y="434130"/>
            <a:ext cx="2717752" cy="1447960"/>
          </a:xfrm>
          <a:prstGeom prst="rect">
            <a:avLst/>
          </a:prstGeom>
        </p:spPr>
        <p:txBody>
          <a:bodyPr wrap="square" lIns="0" tIns="0" rIns="0" bIns="0" rtlCol="0" anchor="t">
            <a:spAutoFit/>
          </a:bodyPr>
          <a:lstStyle/>
          <a:p>
            <a:pPr>
              <a:lnSpc>
                <a:spcPts val="6000"/>
              </a:lnSpc>
              <a:spcBef>
                <a:spcPct val="0"/>
              </a:spcBef>
            </a:pPr>
            <a:r>
              <a:rPr lang="en-US" sz="3500" b="1" spc="100" dirty="0">
                <a:solidFill>
                  <a:schemeClr val="accent6">
                    <a:lumMod val="50000"/>
                  </a:schemeClr>
                </a:solidFill>
                <a:latin typeface="Playfair Display Bold"/>
              </a:rPr>
              <a:t>Nightlife activities</a:t>
            </a:r>
          </a:p>
        </p:txBody>
      </p:sp>
    </p:spTree>
    <p:extLst>
      <p:ext uri="{BB962C8B-B14F-4D97-AF65-F5344CB8AC3E}">
        <p14:creationId xmlns:p14="http://schemas.microsoft.com/office/powerpoint/2010/main" val="3864197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909DFC24-AAE9-4D8C-9ECF-CDFBFC0A8987}"/>
              </a:ext>
            </a:extLst>
          </p:cNvPr>
          <p:cNvSpPr/>
          <p:nvPr/>
        </p:nvSpPr>
        <p:spPr>
          <a:xfrm>
            <a:off x="2424604" y="-796909"/>
            <a:ext cx="492828" cy="503658"/>
          </a:xfrm>
          <a:custGeom>
            <a:avLst/>
            <a:gdLst/>
            <a:ahLst/>
            <a:cxnLst/>
            <a:rect l="l" t="t" r="r" b="b"/>
            <a:pathLst>
              <a:path w="504825" h="504825">
                <a:moveTo>
                  <a:pt x="504672" y="1485"/>
                </a:moveTo>
                <a:lnTo>
                  <a:pt x="503186" y="0"/>
                </a:lnTo>
                <a:lnTo>
                  <a:pt x="1473" y="0"/>
                </a:lnTo>
                <a:lnTo>
                  <a:pt x="0" y="1485"/>
                </a:lnTo>
                <a:lnTo>
                  <a:pt x="0" y="503199"/>
                </a:lnTo>
                <a:lnTo>
                  <a:pt x="1473" y="504685"/>
                </a:lnTo>
                <a:lnTo>
                  <a:pt x="503186" y="504685"/>
                </a:lnTo>
                <a:lnTo>
                  <a:pt x="504672" y="503199"/>
                </a:lnTo>
                <a:lnTo>
                  <a:pt x="504672" y="497954"/>
                </a:lnTo>
                <a:lnTo>
                  <a:pt x="504672" y="6731"/>
                </a:lnTo>
                <a:lnTo>
                  <a:pt x="504672" y="1485"/>
                </a:lnTo>
                <a:close/>
              </a:path>
            </a:pathLst>
          </a:custGeom>
          <a:solidFill>
            <a:srgbClr val="FFFFFF"/>
          </a:solidFill>
        </p:spPr>
        <p:txBody>
          <a:bodyPr wrap="square" lIns="0" tIns="0" rIns="0" bIns="0" rtlCol="0"/>
          <a:lstStyle/>
          <a:p>
            <a:endParaRPr/>
          </a:p>
        </p:txBody>
      </p:sp>
      <p:pic>
        <p:nvPicPr>
          <p:cNvPr id="5" name="Picture 4">
            <a:extLst>
              <a:ext uri="{FF2B5EF4-FFF2-40B4-BE49-F238E27FC236}">
                <a16:creationId xmlns:a16="http://schemas.microsoft.com/office/drawing/2014/main" id="{D8CCA92A-0A6E-41D1-A59C-C9C217D05B4C}"/>
              </a:ext>
            </a:extLst>
          </p:cNvPr>
          <p:cNvPicPr>
            <a:picLocks noChangeAspect="1"/>
          </p:cNvPicPr>
          <p:nvPr/>
        </p:nvPicPr>
        <p:blipFill>
          <a:blip r:embed="rId2"/>
          <a:stretch>
            <a:fillRect/>
          </a:stretch>
        </p:blipFill>
        <p:spPr>
          <a:xfrm>
            <a:off x="158207" y="3696127"/>
            <a:ext cx="4225127" cy="2912339"/>
          </a:xfrm>
          <a:prstGeom prst="rect">
            <a:avLst/>
          </a:prstGeom>
        </p:spPr>
      </p:pic>
      <p:pic>
        <p:nvPicPr>
          <p:cNvPr id="16" name="Picture 15">
            <a:extLst>
              <a:ext uri="{FF2B5EF4-FFF2-40B4-BE49-F238E27FC236}">
                <a16:creationId xmlns:a16="http://schemas.microsoft.com/office/drawing/2014/main" id="{53DB9853-6F35-4702-8A40-2E5688D64651}"/>
              </a:ext>
            </a:extLst>
          </p:cNvPr>
          <p:cNvPicPr>
            <a:picLocks noChangeAspect="1"/>
          </p:cNvPicPr>
          <p:nvPr/>
        </p:nvPicPr>
        <p:blipFill>
          <a:blip r:embed="rId3"/>
          <a:stretch>
            <a:fillRect/>
          </a:stretch>
        </p:blipFill>
        <p:spPr>
          <a:xfrm>
            <a:off x="166248" y="869610"/>
            <a:ext cx="4156823" cy="2769483"/>
          </a:xfrm>
          <a:prstGeom prst="rect">
            <a:avLst/>
          </a:prstGeom>
        </p:spPr>
      </p:pic>
      <p:pic>
        <p:nvPicPr>
          <p:cNvPr id="19" name="Picture 18">
            <a:extLst>
              <a:ext uri="{FF2B5EF4-FFF2-40B4-BE49-F238E27FC236}">
                <a16:creationId xmlns:a16="http://schemas.microsoft.com/office/drawing/2014/main" id="{F3FA7E00-1093-437F-8A7E-92C54E0F94F1}"/>
              </a:ext>
            </a:extLst>
          </p:cNvPr>
          <p:cNvPicPr>
            <a:picLocks noChangeAspect="1"/>
          </p:cNvPicPr>
          <p:nvPr/>
        </p:nvPicPr>
        <p:blipFill>
          <a:blip r:embed="rId4"/>
          <a:stretch>
            <a:fillRect/>
          </a:stretch>
        </p:blipFill>
        <p:spPr>
          <a:xfrm>
            <a:off x="6896960" y="3714243"/>
            <a:ext cx="5136833" cy="2891628"/>
          </a:xfrm>
          <a:prstGeom prst="rect">
            <a:avLst/>
          </a:prstGeom>
        </p:spPr>
      </p:pic>
      <p:pic>
        <p:nvPicPr>
          <p:cNvPr id="20" name="Picture 19">
            <a:extLst>
              <a:ext uri="{FF2B5EF4-FFF2-40B4-BE49-F238E27FC236}">
                <a16:creationId xmlns:a16="http://schemas.microsoft.com/office/drawing/2014/main" id="{3ED40B47-CC8F-484C-91B4-72CF6C435A92}"/>
              </a:ext>
            </a:extLst>
          </p:cNvPr>
          <p:cNvPicPr>
            <a:picLocks noChangeAspect="1"/>
          </p:cNvPicPr>
          <p:nvPr/>
        </p:nvPicPr>
        <p:blipFill>
          <a:blip r:embed="rId5"/>
          <a:stretch>
            <a:fillRect/>
          </a:stretch>
        </p:blipFill>
        <p:spPr>
          <a:xfrm>
            <a:off x="3872111" y="3716839"/>
            <a:ext cx="4819380" cy="2891628"/>
          </a:xfrm>
          <a:prstGeom prst="rect">
            <a:avLst/>
          </a:prstGeom>
        </p:spPr>
      </p:pic>
      <p:sp>
        <p:nvSpPr>
          <p:cNvPr id="21" name="TextBox 20">
            <a:extLst>
              <a:ext uri="{FF2B5EF4-FFF2-40B4-BE49-F238E27FC236}">
                <a16:creationId xmlns:a16="http://schemas.microsoft.com/office/drawing/2014/main" id="{643D2C30-A8FD-4FC5-8DBB-E40DCB724BB7}"/>
              </a:ext>
            </a:extLst>
          </p:cNvPr>
          <p:cNvSpPr txBox="1"/>
          <p:nvPr/>
        </p:nvSpPr>
        <p:spPr>
          <a:xfrm>
            <a:off x="123570" y="3174335"/>
            <a:ext cx="1463337" cy="369332"/>
          </a:xfrm>
          <a:prstGeom prst="rect">
            <a:avLst/>
          </a:prstGeom>
          <a:noFill/>
        </p:spPr>
        <p:txBody>
          <a:bodyPr wrap="square" rtlCol="0">
            <a:spAutoFit/>
          </a:bodyPr>
          <a:lstStyle/>
          <a:p>
            <a:r>
              <a:rPr lang="en-US" b="1" dirty="0">
                <a:solidFill>
                  <a:schemeClr val="bg1"/>
                </a:solidFill>
                <a:highlight>
                  <a:srgbClr val="0000FF"/>
                </a:highlight>
              </a:rPr>
              <a:t>Snorkeling</a:t>
            </a:r>
          </a:p>
        </p:txBody>
      </p:sp>
      <p:sp>
        <p:nvSpPr>
          <p:cNvPr id="24" name="TextBox 23">
            <a:extLst>
              <a:ext uri="{FF2B5EF4-FFF2-40B4-BE49-F238E27FC236}">
                <a16:creationId xmlns:a16="http://schemas.microsoft.com/office/drawing/2014/main" id="{FF1F953E-7F11-4B91-A981-9210ADADF5BC}"/>
              </a:ext>
            </a:extLst>
          </p:cNvPr>
          <p:cNvSpPr txBox="1"/>
          <p:nvPr/>
        </p:nvSpPr>
        <p:spPr>
          <a:xfrm>
            <a:off x="2424604" y="3872331"/>
            <a:ext cx="1463337" cy="369332"/>
          </a:xfrm>
          <a:prstGeom prst="rect">
            <a:avLst/>
          </a:prstGeom>
          <a:noFill/>
        </p:spPr>
        <p:txBody>
          <a:bodyPr wrap="square" rtlCol="0">
            <a:spAutoFit/>
          </a:bodyPr>
          <a:lstStyle/>
          <a:p>
            <a:r>
              <a:rPr lang="en-US" b="1" dirty="0">
                <a:solidFill>
                  <a:schemeClr val="bg1"/>
                </a:solidFill>
                <a:highlight>
                  <a:srgbClr val="0000FF"/>
                </a:highlight>
              </a:rPr>
              <a:t>Kayaking</a:t>
            </a:r>
          </a:p>
        </p:txBody>
      </p:sp>
      <p:sp>
        <p:nvSpPr>
          <p:cNvPr id="25" name="TextBox 24">
            <a:extLst>
              <a:ext uri="{FF2B5EF4-FFF2-40B4-BE49-F238E27FC236}">
                <a16:creationId xmlns:a16="http://schemas.microsoft.com/office/drawing/2014/main" id="{9A820850-FC7E-4956-B5FE-8150968EB659}"/>
              </a:ext>
            </a:extLst>
          </p:cNvPr>
          <p:cNvSpPr txBox="1"/>
          <p:nvPr/>
        </p:nvSpPr>
        <p:spPr>
          <a:xfrm>
            <a:off x="7072045" y="3872331"/>
            <a:ext cx="1463337" cy="369332"/>
          </a:xfrm>
          <a:prstGeom prst="rect">
            <a:avLst/>
          </a:prstGeom>
          <a:noFill/>
        </p:spPr>
        <p:txBody>
          <a:bodyPr wrap="square" rtlCol="0">
            <a:spAutoFit/>
          </a:bodyPr>
          <a:lstStyle/>
          <a:p>
            <a:r>
              <a:rPr lang="en-US" b="1" dirty="0">
                <a:solidFill>
                  <a:schemeClr val="bg1"/>
                </a:solidFill>
                <a:highlight>
                  <a:srgbClr val="0000FF"/>
                </a:highlight>
              </a:rPr>
              <a:t>Diving</a:t>
            </a:r>
          </a:p>
        </p:txBody>
      </p:sp>
      <p:sp>
        <p:nvSpPr>
          <p:cNvPr id="26" name="TextBox 25">
            <a:extLst>
              <a:ext uri="{FF2B5EF4-FFF2-40B4-BE49-F238E27FC236}">
                <a16:creationId xmlns:a16="http://schemas.microsoft.com/office/drawing/2014/main" id="{D1239390-D2AC-4C30-9CD3-8BA93EA50C0D}"/>
              </a:ext>
            </a:extLst>
          </p:cNvPr>
          <p:cNvSpPr txBox="1"/>
          <p:nvPr/>
        </p:nvSpPr>
        <p:spPr>
          <a:xfrm>
            <a:off x="10942058" y="3872331"/>
            <a:ext cx="1463337" cy="369332"/>
          </a:xfrm>
          <a:prstGeom prst="rect">
            <a:avLst/>
          </a:prstGeom>
          <a:noFill/>
        </p:spPr>
        <p:txBody>
          <a:bodyPr wrap="square" rtlCol="0">
            <a:spAutoFit/>
          </a:bodyPr>
          <a:lstStyle/>
          <a:p>
            <a:r>
              <a:rPr lang="en-US" b="1" dirty="0">
                <a:solidFill>
                  <a:schemeClr val="bg1"/>
                </a:solidFill>
                <a:highlight>
                  <a:srgbClr val="0000FF"/>
                </a:highlight>
              </a:rPr>
              <a:t>SUP</a:t>
            </a:r>
          </a:p>
        </p:txBody>
      </p:sp>
      <p:pic>
        <p:nvPicPr>
          <p:cNvPr id="28" name="Picture 27">
            <a:extLst>
              <a:ext uri="{FF2B5EF4-FFF2-40B4-BE49-F238E27FC236}">
                <a16:creationId xmlns:a16="http://schemas.microsoft.com/office/drawing/2014/main" id="{B481E0E7-3224-4647-AE15-7B3BCAAE2E43}"/>
              </a:ext>
            </a:extLst>
          </p:cNvPr>
          <p:cNvPicPr>
            <a:picLocks noChangeAspect="1"/>
          </p:cNvPicPr>
          <p:nvPr/>
        </p:nvPicPr>
        <p:blipFill>
          <a:blip r:embed="rId6"/>
          <a:stretch>
            <a:fillRect/>
          </a:stretch>
        </p:blipFill>
        <p:spPr>
          <a:xfrm>
            <a:off x="7119498" y="867014"/>
            <a:ext cx="4914295" cy="2762320"/>
          </a:xfrm>
          <a:prstGeom prst="rect">
            <a:avLst/>
          </a:prstGeom>
        </p:spPr>
      </p:pic>
      <p:pic>
        <p:nvPicPr>
          <p:cNvPr id="30" name="Picture 29">
            <a:extLst>
              <a:ext uri="{FF2B5EF4-FFF2-40B4-BE49-F238E27FC236}">
                <a16:creationId xmlns:a16="http://schemas.microsoft.com/office/drawing/2014/main" id="{1A047D93-65E1-4640-BA32-0DB0C7A0E5C9}"/>
              </a:ext>
            </a:extLst>
          </p:cNvPr>
          <p:cNvPicPr>
            <a:picLocks noChangeAspect="1"/>
          </p:cNvPicPr>
          <p:nvPr/>
        </p:nvPicPr>
        <p:blipFill>
          <a:blip r:embed="rId7"/>
          <a:stretch>
            <a:fillRect/>
          </a:stretch>
        </p:blipFill>
        <p:spPr>
          <a:xfrm>
            <a:off x="3355409" y="869610"/>
            <a:ext cx="4591764" cy="2759723"/>
          </a:xfrm>
          <a:prstGeom prst="rect">
            <a:avLst/>
          </a:prstGeom>
        </p:spPr>
      </p:pic>
      <p:sp>
        <p:nvSpPr>
          <p:cNvPr id="31" name="TextBox 30">
            <a:extLst>
              <a:ext uri="{FF2B5EF4-FFF2-40B4-BE49-F238E27FC236}">
                <a16:creationId xmlns:a16="http://schemas.microsoft.com/office/drawing/2014/main" id="{9D9C91AF-5E60-4EE9-ADEF-0CEA861EDC79}"/>
              </a:ext>
            </a:extLst>
          </p:cNvPr>
          <p:cNvSpPr txBox="1"/>
          <p:nvPr/>
        </p:nvSpPr>
        <p:spPr>
          <a:xfrm>
            <a:off x="3805899" y="3179762"/>
            <a:ext cx="1463337" cy="369332"/>
          </a:xfrm>
          <a:prstGeom prst="rect">
            <a:avLst/>
          </a:prstGeom>
          <a:noFill/>
        </p:spPr>
        <p:txBody>
          <a:bodyPr wrap="square" rtlCol="0">
            <a:spAutoFit/>
          </a:bodyPr>
          <a:lstStyle/>
          <a:p>
            <a:r>
              <a:rPr lang="en-US" b="1" dirty="0">
                <a:solidFill>
                  <a:schemeClr val="bg1"/>
                </a:solidFill>
                <a:highlight>
                  <a:srgbClr val="0000FF"/>
                </a:highlight>
              </a:rPr>
              <a:t>Surfing</a:t>
            </a:r>
          </a:p>
        </p:txBody>
      </p:sp>
      <p:sp>
        <p:nvSpPr>
          <p:cNvPr id="32" name="TextBox 31">
            <a:extLst>
              <a:ext uri="{FF2B5EF4-FFF2-40B4-BE49-F238E27FC236}">
                <a16:creationId xmlns:a16="http://schemas.microsoft.com/office/drawing/2014/main" id="{941980F6-DE51-47DE-9C1D-67E50A7E87D1}"/>
              </a:ext>
            </a:extLst>
          </p:cNvPr>
          <p:cNvSpPr txBox="1"/>
          <p:nvPr/>
        </p:nvSpPr>
        <p:spPr>
          <a:xfrm>
            <a:off x="8033375" y="3174335"/>
            <a:ext cx="1764530" cy="369332"/>
          </a:xfrm>
          <a:prstGeom prst="rect">
            <a:avLst/>
          </a:prstGeom>
          <a:noFill/>
        </p:spPr>
        <p:txBody>
          <a:bodyPr wrap="square" rtlCol="0">
            <a:spAutoFit/>
          </a:bodyPr>
          <a:lstStyle/>
          <a:p>
            <a:r>
              <a:rPr lang="en-US" b="1" dirty="0">
                <a:solidFill>
                  <a:schemeClr val="bg1"/>
                </a:solidFill>
                <a:highlight>
                  <a:srgbClr val="0000FF"/>
                </a:highlight>
              </a:rPr>
              <a:t>Sea walking</a:t>
            </a:r>
          </a:p>
        </p:txBody>
      </p:sp>
      <p:sp>
        <p:nvSpPr>
          <p:cNvPr id="2" name="TextBox 11">
            <a:extLst>
              <a:ext uri="{FF2B5EF4-FFF2-40B4-BE49-F238E27FC236}">
                <a16:creationId xmlns:a16="http://schemas.microsoft.com/office/drawing/2014/main" id="{3E09899F-3EE4-9D4B-6AA3-097D0F32F986}"/>
              </a:ext>
            </a:extLst>
          </p:cNvPr>
          <p:cNvSpPr txBox="1"/>
          <p:nvPr/>
        </p:nvSpPr>
        <p:spPr>
          <a:xfrm>
            <a:off x="158207" y="154834"/>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Water activities</a:t>
            </a:r>
          </a:p>
        </p:txBody>
      </p:sp>
      <p:sp>
        <p:nvSpPr>
          <p:cNvPr id="3" name="Left Arrow 10">
            <a:hlinkClick r:id="rId8" action="ppaction://hlinkpres?slideindex=1&amp;slidetitle=Why?"/>
            <a:extLst>
              <a:ext uri="{FF2B5EF4-FFF2-40B4-BE49-F238E27FC236}">
                <a16:creationId xmlns:a16="http://schemas.microsoft.com/office/drawing/2014/main" id="{C4D809FE-47EA-A6AA-46E6-4D170CAE6BC8}"/>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9"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367485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909DFC24-AAE9-4D8C-9ECF-CDFBFC0A8987}"/>
              </a:ext>
            </a:extLst>
          </p:cNvPr>
          <p:cNvSpPr/>
          <p:nvPr/>
        </p:nvSpPr>
        <p:spPr>
          <a:xfrm>
            <a:off x="2424604" y="-796909"/>
            <a:ext cx="492828" cy="503658"/>
          </a:xfrm>
          <a:custGeom>
            <a:avLst/>
            <a:gdLst/>
            <a:ahLst/>
            <a:cxnLst/>
            <a:rect l="l" t="t" r="r" b="b"/>
            <a:pathLst>
              <a:path w="504825" h="504825">
                <a:moveTo>
                  <a:pt x="504672" y="1485"/>
                </a:moveTo>
                <a:lnTo>
                  <a:pt x="503186" y="0"/>
                </a:lnTo>
                <a:lnTo>
                  <a:pt x="1473" y="0"/>
                </a:lnTo>
                <a:lnTo>
                  <a:pt x="0" y="1485"/>
                </a:lnTo>
                <a:lnTo>
                  <a:pt x="0" y="503199"/>
                </a:lnTo>
                <a:lnTo>
                  <a:pt x="1473" y="504685"/>
                </a:lnTo>
                <a:lnTo>
                  <a:pt x="503186" y="504685"/>
                </a:lnTo>
                <a:lnTo>
                  <a:pt x="504672" y="503199"/>
                </a:lnTo>
                <a:lnTo>
                  <a:pt x="504672" y="497954"/>
                </a:lnTo>
                <a:lnTo>
                  <a:pt x="504672" y="6731"/>
                </a:lnTo>
                <a:lnTo>
                  <a:pt x="504672" y="1485"/>
                </a:lnTo>
                <a:close/>
              </a:path>
            </a:pathLst>
          </a:custGeom>
          <a:solidFill>
            <a:srgbClr val="FFFFFF"/>
          </a:solidFill>
        </p:spPr>
        <p:txBody>
          <a:bodyPr wrap="square" lIns="0" tIns="0" rIns="0" bIns="0" rtlCol="0"/>
          <a:lstStyle/>
          <a:p>
            <a:endParaRPr/>
          </a:p>
        </p:txBody>
      </p:sp>
      <p:pic>
        <p:nvPicPr>
          <p:cNvPr id="6" name="Picture 5">
            <a:extLst>
              <a:ext uri="{FF2B5EF4-FFF2-40B4-BE49-F238E27FC236}">
                <a16:creationId xmlns:a16="http://schemas.microsoft.com/office/drawing/2014/main" id="{680D91CB-6101-432A-BB2B-156124BAED11}"/>
              </a:ext>
            </a:extLst>
          </p:cNvPr>
          <p:cNvPicPr>
            <a:picLocks noChangeAspect="1"/>
          </p:cNvPicPr>
          <p:nvPr/>
        </p:nvPicPr>
        <p:blipFill>
          <a:blip r:embed="rId2"/>
          <a:stretch>
            <a:fillRect/>
          </a:stretch>
        </p:blipFill>
        <p:spPr>
          <a:xfrm>
            <a:off x="6286221" y="903455"/>
            <a:ext cx="4057270" cy="2704846"/>
          </a:xfrm>
          <a:prstGeom prst="rect">
            <a:avLst/>
          </a:prstGeom>
        </p:spPr>
      </p:pic>
      <p:pic>
        <p:nvPicPr>
          <p:cNvPr id="10" name="Picture 9">
            <a:extLst>
              <a:ext uri="{FF2B5EF4-FFF2-40B4-BE49-F238E27FC236}">
                <a16:creationId xmlns:a16="http://schemas.microsoft.com/office/drawing/2014/main" id="{A4CBAFFC-0FDC-41FD-9620-D30FFD186300}"/>
              </a:ext>
            </a:extLst>
          </p:cNvPr>
          <p:cNvPicPr>
            <a:picLocks noChangeAspect="1"/>
          </p:cNvPicPr>
          <p:nvPr/>
        </p:nvPicPr>
        <p:blipFill>
          <a:blip r:embed="rId3"/>
          <a:stretch>
            <a:fillRect/>
          </a:stretch>
        </p:blipFill>
        <p:spPr>
          <a:xfrm>
            <a:off x="1002983" y="883582"/>
            <a:ext cx="5234919" cy="2744593"/>
          </a:xfrm>
          <a:prstGeom prst="rect">
            <a:avLst/>
          </a:prstGeom>
        </p:spPr>
      </p:pic>
      <p:pic>
        <p:nvPicPr>
          <p:cNvPr id="12" name="Picture 11">
            <a:extLst>
              <a:ext uri="{FF2B5EF4-FFF2-40B4-BE49-F238E27FC236}">
                <a16:creationId xmlns:a16="http://schemas.microsoft.com/office/drawing/2014/main" id="{7F5B85F3-72A7-4AD2-B242-34688D5A56C4}"/>
              </a:ext>
            </a:extLst>
          </p:cNvPr>
          <p:cNvPicPr>
            <a:picLocks noChangeAspect="1"/>
          </p:cNvPicPr>
          <p:nvPr/>
        </p:nvPicPr>
        <p:blipFill>
          <a:blip r:embed="rId4"/>
          <a:stretch>
            <a:fillRect/>
          </a:stretch>
        </p:blipFill>
        <p:spPr>
          <a:xfrm>
            <a:off x="111293" y="3762697"/>
            <a:ext cx="5149820" cy="2896775"/>
          </a:xfrm>
          <a:prstGeom prst="rect">
            <a:avLst/>
          </a:prstGeom>
        </p:spPr>
      </p:pic>
      <p:pic>
        <p:nvPicPr>
          <p:cNvPr id="14" name="Picture 13">
            <a:extLst>
              <a:ext uri="{FF2B5EF4-FFF2-40B4-BE49-F238E27FC236}">
                <a16:creationId xmlns:a16="http://schemas.microsoft.com/office/drawing/2014/main" id="{EABAF041-15F2-4F22-9683-ED8FC165FDAA}"/>
              </a:ext>
            </a:extLst>
          </p:cNvPr>
          <p:cNvPicPr>
            <a:picLocks noChangeAspect="1"/>
          </p:cNvPicPr>
          <p:nvPr/>
        </p:nvPicPr>
        <p:blipFill>
          <a:blip r:embed="rId5"/>
          <a:stretch>
            <a:fillRect/>
          </a:stretch>
        </p:blipFill>
        <p:spPr>
          <a:xfrm>
            <a:off x="8064380" y="3762696"/>
            <a:ext cx="4016327" cy="2896776"/>
          </a:xfrm>
          <a:prstGeom prst="rect">
            <a:avLst/>
          </a:prstGeom>
        </p:spPr>
      </p:pic>
      <p:pic>
        <p:nvPicPr>
          <p:cNvPr id="33" name="Picture 32">
            <a:extLst>
              <a:ext uri="{FF2B5EF4-FFF2-40B4-BE49-F238E27FC236}">
                <a16:creationId xmlns:a16="http://schemas.microsoft.com/office/drawing/2014/main" id="{C88989E1-46C4-4D12-A267-AA8868D40545}"/>
              </a:ext>
            </a:extLst>
          </p:cNvPr>
          <p:cNvPicPr>
            <a:picLocks noChangeAspect="1"/>
          </p:cNvPicPr>
          <p:nvPr/>
        </p:nvPicPr>
        <p:blipFill>
          <a:blip r:embed="rId6"/>
          <a:stretch>
            <a:fillRect/>
          </a:stretch>
        </p:blipFill>
        <p:spPr>
          <a:xfrm>
            <a:off x="4537496" y="3762697"/>
            <a:ext cx="3862368" cy="2896776"/>
          </a:xfrm>
          <a:prstGeom prst="rect">
            <a:avLst/>
          </a:prstGeom>
        </p:spPr>
      </p:pic>
      <p:sp>
        <p:nvSpPr>
          <p:cNvPr id="34" name="TextBox 33">
            <a:extLst>
              <a:ext uri="{FF2B5EF4-FFF2-40B4-BE49-F238E27FC236}">
                <a16:creationId xmlns:a16="http://schemas.microsoft.com/office/drawing/2014/main" id="{C7531B0F-34D4-4CDA-9BD6-20359D1AE72A}"/>
              </a:ext>
            </a:extLst>
          </p:cNvPr>
          <p:cNvSpPr txBox="1"/>
          <p:nvPr/>
        </p:nvSpPr>
        <p:spPr>
          <a:xfrm>
            <a:off x="10424160" y="3890434"/>
            <a:ext cx="1656547" cy="369332"/>
          </a:xfrm>
          <a:prstGeom prst="rect">
            <a:avLst/>
          </a:prstGeom>
          <a:noFill/>
        </p:spPr>
        <p:txBody>
          <a:bodyPr wrap="square" rtlCol="0">
            <a:spAutoFit/>
          </a:bodyPr>
          <a:lstStyle/>
          <a:p>
            <a:r>
              <a:rPr lang="en-US" b="1" dirty="0">
                <a:solidFill>
                  <a:schemeClr val="bg1"/>
                </a:solidFill>
                <a:highlight>
                  <a:srgbClr val="0000FF"/>
                </a:highlight>
              </a:rPr>
              <a:t>Quad Biking</a:t>
            </a:r>
          </a:p>
        </p:txBody>
      </p:sp>
      <p:sp>
        <p:nvSpPr>
          <p:cNvPr id="15" name="TextBox 14">
            <a:extLst>
              <a:ext uri="{FF2B5EF4-FFF2-40B4-BE49-F238E27FC236}">
                <a16:creationId xmlns:a16="http://schemas.microsoft.com/office/drawing/2014/main" id="{DACE7B8D-7667-42D7-980C-33168F9F238B}"/>
              </a:ext>
            </a:extLst>
          </p:cNvPr>
          <p:cNvSpPr txBox="1"/>
          <p:nvPr/>
        </p:nvSpPr>
        <p:spPr>
          <a:xfrm>
            <a:off x="2186609" y="1470991"/>
            <a:ext cx="730823" cy="503583"/>
          </a:xfrm>
          <a:prstGeom prst="rect">
            <a:avLst/>
          </a:prstGeom>
          <a:noFill/>
        </p:spPr>
        <p:txBody>
          <a:bodyPr wrap="square" rtlCol="0">
            <a:spAutoFit/>
          </a:bodyPr>
          <a:lstStyle/>
          <a:p>
            <a:endParaRPr lang="en-US" dirty="0"/>
          </a:p>
        </p:txBody>
      </p:sp>
      <p:sp>
        <p:nvSpPr>
          <p:cNvPr id="35" name="TextBox 34">
            <a:extLst>
              <a:ext uri="{FF2B5EF4-FFF2-40B4-BE49-F238E27FC236}">
                <a16:creationId xmlns:a16="http://schemas.microsoft.com/office/drawing/2014/main" id="{28A55BBB-1238-49AA-84D2-693311400F0B}"/>
              </a:ext>
            </a:extLst>
          </p:cNvPr>
          <p:cNvSpPr txBox="1"/>
          <p:nvPr/>
        </p:nvSpPr>
        <p:spPr>
          <a:xfrm>
            <a:off x="1002983" y="1020635"/>
            <a:ext cx="1656547" cy="369332"/>
          </a:xfrm>
          <a:prstGeom prst="rect">
            <a:avLst/>
          </a:prstGeom>
          <a:noFill/>
        </p:spPr>
        <p:txBody>
          <a:bodyPr wrap="square" rtlCol="0">
            <a:spAutoFit/>
          </a:bodyPr>
          <a:lstStyle/>
          <a:p>
            <a:r>
              <a:rPr lang="en-US" b="1" dirty="0">
                <a:solidFill>
                  <a:schemeClr val="bg1"/>
                </a:solidFill>
                <a:highlight>
                  <a:srgbClr val="0000FF"/>
                </a:highlight>
              </a:rPr>
              <a:t>Paragliding</a:t>
            </a:r>
          </a:p>
        </p:txBody>
      </p:sp>
      <p:sp>
        <p:nvSpPr>
          <p:cNvPr id="36" name="TextBox 35">
            <a:extLst>
              <a:ext uri="{FF2B5EF4-FFF2-40B4-BE49-F238E27FC236}">
                <a16:creationId xmlns:a16="http://schemas.microsoft.com/office/drawing/2014/main" id="{CE87E27F-C047-40A0-9657-EFFF131CC80F}"/>
              </a:ext>
            </a:extLst>
          </p:cNvPr>
          <p:cNvSpPr txBox="1"/>
          <p:nvPr/>
        </p:nvSpPr>
        <p:spPr>
          <a:xfrm>
            <a:off x="8905378" y="1002179"/>
            <a:ext cx="1755035" cy="369332"/>
          </a:xfrm>
          <a:prstGeom prst="rect">
            <a:avLst/>
          </a:prstGeom>
          <a:noFill/>
        </p:spPr>
        <p:txBody>
          <a:bodyPr wrap="square" rtlCol="0">
            <a:spAutoFit/>
          </a:bodyPr>
          <a:lstStyle/>
          <a:p>
            <a:r>
              <a:rPr lang="en-US" b="1" dirty="0">
                <a:solidFill>
                  <a:schemeClr val="bg1"/>
                </a:solidFill>
                <a:highlight>
                  <a:srgbClr val="0000FF"/>
                </a:highlight>
              </a:rPr>
              <a:t>Gun shooting</a:t>
            </a:r>
          </a:p>
        </p:txBody>
      </p:sp>
      <p:sp>
        <p:nvSpPr>
          <p:cNvPr id="37" name="TextBox 36">
            <a:extLst>
              <a:ext uri="{FF2B5EF4-FFF2-40B4-BE49-F238E27FC236}">
                <a16:creationId xmlns:a16="http://schemas.microsoft.com/office/drawing/2014/main" id="{BE6EF938-2723-443E-B833-0AD91576A8E0}"/>
              </a:ext>
            </a:extLst>
          </p:cNvPr>
          <p:cNvSpPr txBox="1"/>
          <p:nvPr/>
        </p:nvSpPr>
        <p:spPr>
          <a:xfrm>
            <a:off x="189210" y="3871038"/>
            <a:ext cx="1755035" cy="369332"/>
          </a:xfrm>
          <a:prstGeom prst="rect">
            <a:avLst/>
          </a:prstGeom>
          <a:noFill/>
        </p:spPr>
        <p:txBody>
          <a:bodyPr wrap="square" rtlCol="0">
            <a:spAutoFit/>
          </a:bodyPr>
          <a:lstStyle/>
          <a:p>
            <a:r>
              <a:rPr lang="en-US" b="1" dirty="0">
                <a:solidFill>
                  <a:schemeClr val="bg1"/>
                </a:solidFill>
                <a:highlight>
                  <a:srgbClr val="0000FF"/>
                </a:highlight>
              </a:rPr>
              <a:t>Ziplining</a:t>
            </a:r>
          </a:p>
        </p:txBody>
      </p:sp>
      <p:sp>
        <p:nvSpPr>
          <p:cNvPr id="38" name="TextBox 37">
            <a:extLst>
              <a:ext uri="{FF2B5EF4-FFF2-40B4-BE49-F238E27FC236}">
                <a16:creationId xmlns:a16="http://schemas.microsoft.com/office/drawing/2014/main" id="{03ABBEA6-233E-49E2-B6A2-191622D81BCE}"/>
              </a:ext>
            </a:extLst>
          </p:cNvPr>
          <p:cNvSpPr txBox="1"/>
          <p:nvPr/>
        </p:nvSpPr>
        <p:spPr>
          <a:xfrm>
            <a:off x="6389974" y="3890434"/>
            <a:ext cx="1755035" cy="369332"/>
          </a:xfrm>
          <a:prstGeom prst="rect">
            <a:avLst/>
          </a:prstGeom>
          <a:noFill/>
        </p:spPr>
        <p:txBody>
          <a:bodyPr wrap="square" rtlCol="0">
            <a:spAutoFit/>
          </a:bodyPr>
          <a:lstStyle/>
          <a:p>
            <a:r>
              <a:rPr lang="en-US" b="1" dirty="0">
                <a:solidFill>
                  <a:schemeClr val="bg1"/>
                </a:solidFill>
                <a:highlight>
                  <a:srgbClr val="0000FF"/>
                </a:highlight>
              </a:rPr>
              <a:t>Canyoning</a:t>
            </a:r>
          </a:p>
        </p:txBody>
      </p:sp>
      <p:sp>
        <p:nvSpPr>
          <p:cNvPr id="2" name="TextBox 11">
            <a:extLst>
              <a:ext uri="{FF2B5EF4-FFF2-40B4-BE49-F238E27FC236}">
                <a16:creationId xmlns:a16="http://schemas.microsoft.com/office/drawing/2014/main" id="{FF1E1BD5-A806-9FFF-6CC0-25FB7B7D629F}"/>
              </a:ext>
            </a:extLst>
          </p:cNvPr>
          <p:cNvSpPr txBox="1"/>
          <p:nvPr/>
        </p:nvSpPr>
        <p:spPr>
          <a:xfrm>
            <a:off x="398896" y="50667"/>
            <a:ext cx="6443092"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Adventurous activities</a:t>
            </a:r>
          </a:p>
        </p:txBody>
      </p:sp>
      <p:sp>
        <p:nvSpPr>
          <p:cNvPr id="3" name="Left Arrow 10">
            <a:hlinkClick r:id="rId7" action="ppaction://hlinkpres?slideindex=1&amp;slidetitle=Why?"/>
            <a:extLst>
              <a:ext uri="{FF2B5EF4-FFF2-40B4-BE49-F238E27FC236}">
                <a16:creationId xmlns:a16="http://schemas.microsoft.com/office/drawing/2014/main" id="{FA0123E0-2908-9332-E294-90772E2C707B}"/>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8"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971761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4</a:t>
            </a:fld>
            <a:endParaRPr dirty="0"/>
          </a:p>
        </p:txBody>
      </p:sp>
      <p:sp>
        <p:nvSpPr>
          <p:cNvPr id="9"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10"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
        <p:nvSpPr>
          <p:cNvPr id="5" name="Rectangle 4"/>
          <p:cNvSpPr/>
          <p:nvPr/>
        </p:nvSpPr>
        <p:spPr>
          <a:xfrm>
            <a:off x="744653" y="1884398"/>
            <a:ext cx="6927273" cy="1815882"/>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accent6">
                    <a:lumMod val="50000"/>
                  </a:schemeClr>
                </a:solidFill>
                <a:latin typeface="Montserrat" panose="00000500000000000000" pitchFamily="50" charset="0"/>
                <a:cs typeface="Arial" panose="020B0604020202020204" pitchFamily="34" charset="0"/>
              </a:rPr>
              <a:t>54 </a:t>
            </a:r>
            <a:r>
              <a:rPr lang="vi-VN" sz="1600" dirty="0">
                <a:solidFill>
                  <a:schemeClr val="accent6">
                    <a:lumMod val="50000"/>
                  </a:schemeClr>
                </a:solidFill>
                <a:latin typeface="Montserrat" panose="00000500000000000000" pitchFamily="50" charset="0"/>
                <a:cs typeface="Arial" panose="020B0604020202020204" pitchFamily="34" charset="0"/>
              </a:rPr>
              <a:t>ethnic groups with </a:t>
            </a:r>
            <a:r>
              <a:rPr lang="en-US" sz="1600" dirty="0">
                <a:solidFill>
                  <a:schemeClr val="accent6">
                    <a:lumMod val="50000"/>
                  </a:schemeClr>
                </a:solidFill>
                <a:latin typeface="Montserrat" panose="00000500000000000000" pitchFamily="50" charset="0"/>
                <a:cs typeface="Arial" panose="020B0604020202020204" pitchFamily="34" charset="0"/>
              </a:rPr>
              <a:t>d</a:t>
            </a:r>
            <a:r>
              <a:rPr lang="vi-VN" sz="1600" dirty="0">
                <a:solidFill>
                  <a:schemeClr val="accent6">
                    <a:lumMod val="50000"/>
                  </a:schemeClr>
                </a:solidFill>
                <a:latin typeface="Montserrat" panose="00000500000000000000" pitchFamily="50" charset="0"/>
                <a:cs typeface="Arial" panose="020B0604020202020204" pitchFamily="34" charset="0"/>
              </a:rPr>
              <a:t>iverse customs</a:t>
            </a:r>
            <a:r>
              <a:rPr lang="en-US" sz="1600" dirty="0">
                <a:solidFill>
                  <a:schemeClr val="accent6">
                    <a:lumMod val="50000"/>
                  </a:schemeClr>
                </a:solidFill>
                <a:latin typeface="Montserrat" panose="00000500000000000000" pitchFamily="50" charset="0"/>
                <a:cs typeface="Arial" panose="020B0604020202020204" pitchFamily="34" charset="0"/>
              </a:rPr>
              <a:t> and culture, </a:t>
            </a:r>
            <a:r>
              <a:rPr lang="vi-VN" sz="1600" dirty="0">
                <a:solidFill>
                  <a:schemeClr val="accent6">
                    <a:lumMod val="50000"/>
                  </a:schemeClr>
                </a:solidFill>
                <a:latin typeface="Montserrat" panose="00000500000000000000" pitchFamily="50" charset="0"/>
                <a:cs typeface="Arial" panose="020B0604020202020204" pitchFamily="34" charset="0"/>
              </a:rPr>
              <a:t>long-held traditions in which</a:t>
            </a:r>
            <a:r>
              <a:rPr lang="en-US" sz="1600" dirty="0">
                <a:solidFill>
                  <a:schemeClr val="accent6">
                    <a:lumMod val="50000"/>
                  </a:schemeClr>
                </a:solidFill>
                <a:latin typeface="Montserrat" panose="00000500000000000000" pitchFamily="50" charset="0"/>
                <a:cs typeface="Arial" panose="020B0604020202020204" pitchFamily="34" charset="0"/>
              </a:rPr>
              <a:t> Viet is the majority group</a:t>
            </a:r>
          </a:p>
          <a:p>
            <a:pPr marL="285750" indent="-285750">
              <a:buFont typeface="Arial" panose="020B0604020202020204" pitchFamily="34" charset="0"/>
              <a:buChar char="•"/>
            </a:pPr>
            <a:endParaRPr lang="en-US" sz="1600" dirty="0">
              <a:solidFill>
                <a:schemeClr val="accent6">
                  <a:lumMod val="50000"/>
                </a:schemeClr>
              </a:solidFill>
              <a:latin typeface="Montserrat" panose="00000500000000000000" pitchFamily="50" charset="0"/>
              <a:cs typeface="Arial" panose="020B0604020202020204" pitchFamily="34" charset="0"/>
            </a:endParaRPr>
          </a:p>
          <a:p>
            <a:pPr marL="285750" indent="-285750">
              <a:buFont typeface="Arial" panose="020B0604020202020204" pitchFamily="34" charset="0"/>
              <a:buChar char="•"/>
            </a:pPr>
            <a:r>
              <a:rPr lang="en-US" sz="1600" dirty="0">
                <a:solidFill>
                  <a:schemeClr val="accent6">
                    <a:lumMod val="50000"/>
                  </a:schemeClr>
                </a:solidFill>
                <a:latin typeface="Montserrat" panose="00000500000000000000" pitchFamily="50" charset="0"/>
                <a:cs typeface="Arial" panose="020B0604020202020204" pitchFamily="34" charset="0"/>
              </a:rPr>
              <a:t>Life differs between cities, countryside and mountainous areas yet people are all friendly, helpful and hospitable</a:t>
            </a:r>
          </a:p>
          <a:p>
            <a:pPr marL="285750" indent="-285750">
              <a:buFont typeface="Wingdings" panose="05000000000000000000" pitchFamily="2" charset="2"/>
              <a:buChar char="ü"/>
            </a:pPr>
            <a:endParaRPr lang="en-US" sz="1600" dirty="0">
              <a:solidFill>
                <a:schemeClr val="accent6">
                  <a:lumMod val="50000"/>
                </a:schemeClr>
              </a:solidFill>
              <a:latin typeface="Arial" panose="020B0604020202020204" pitchFamily="34" charset="0"/>
              <a:cs typeface="Arial" panose="020B0604020202020204" pitchFamily="34" charset="0"/>
            </a:endParaRPr>
          </a:p>
          <a:p>
            <a:endParaRPr lang="en-US" sz="1600" dirty="0">
              <a:solidFill>
                <a:schemeClr val="accent6">
                  <a:lumMod val="50000"/>
                </a:schemeClr>
              </a:solidFill>
              <a:latin typeface="Arial" panose="020B0604020202020204" pitchFamily="34" charset="0"/>
              <a:cs typeface="Arial" panose="020B0604020202020204" pitchFamily="34" charset="0"/>
            </a:endParaRPr>
          </a:p>
        </p:txBody>
      </p:sp>
      <p:sp>
        <p:nvSpPr>
          <p:cNvPr id="20" name="Freeform 1914">
            <a:extLst>
              <a:ext uri="{FF2B5EF4-FFF2-40B4-BE49-F238E27FC236}">
                <a16:creationId xmlns:a16="http://schemas.microsoft.com/office/drawing/2014/main" id="{62E43A4A-485E-4505-87FA-00FA18B1B78C}"/>
              </a:ext>
            </a:extLst>
          </p:cNvPr>
          <p:cNvSpPr>
            <a:spLocks/>
          </p:cNvSpPr>
          <p:nvPr/>
        </p:nvSpPr>
        <p:spPr bwMode="auto">
          <a:xfrm>
            <a:off x="337796" y="1072856"/>
            <a:ext cx="4128746" cy="616648"/>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fontAlgn="auto">
              <a:spcBef>
                <a:spcPts val="0"/>
              </a:spcBef>
              <a:spcAft>
                <a:spcPts val="0"/>
              </a:spcAft>
              <a:defRPr/>
            </a:pPr>
            <a:r>
              <a:rPr lang="en-US" sz="3000" b="1" dirty="0">
                <a:solidFill>
                  <a:schemeClr val="accent6">
                    <a:lumMod val="50000"/>
                  </a:schemeClr>
                </a:solidFill>
                <a:latin typeface="Playfair Display Bold" panose="020B0604020202020204" charset="0"/>
                <a:cs typeface="Times New Roman" panose="02020603050405020304" pitchFamily="18" charset="0"/>
              </a:rPr>
              <a:t>History &amp; Culture</a:t>
            </a:r>
          </a:p>
        </p:txBody>
      </p:sp>
      <p:pic>
        <p:nvPicPr>
          <p:cNvPr id="15" name="Picture 7"/>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817549" y="1003779"/>
            <a:ext cx="3667579" cy="5687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eft Arrow 10">
            <a:hlinkClick r:id="rId4" action="ppaction://hlinkpres?slideindex=1&amp;slidetitle=Why?"/>
            <a:extLst>
              <a:ext uri="{FF2B5EF4-FFF2-40B4-BE49-F238E27FC236}">
                <a16:creationId xmlns:a16="http://schemas.microsoft.com/office/drawing/2014/main" id="{DEE8FC62-C2BB-489B-8191-4F0405786E35}"/>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5"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pic>
        <p:nvPicPr>
          <p:cNvPr id="3" name="Picture 2"/>
          <p:cNvPicPr>
            <a:picLocks noChangeAspect="1"/>
          </p:cNvPicPr>
          <p:nvPr/>
        </p:nvPicPr>
        <p:blipFill>
          <a:blip r:embed="rId6"/>
          <a:stretch>
            <a:fillRect/>
          </a:stretch>
        </p:blipFill>
        <p:spPr>
          <a:xfrm>
            <a:off x="736774" y="3457586"/>
            <a:ext cx="6518713" cy="3019981"/>
          </a:xfrm>
          <a:prstGeom prst="rect">
            <a:avLst/>
          </a:prstGeom>
        </p:spPr>
      </p:pic>
      <p:pic>
        <p:nvPicPr>
          <p:cNvPr id="4" name="Picture 2" descr="http://static.tumblr.com/f45faab49321958bb661be2e69124337/gltbmdt/p3amp94ag/tumblr_static_logo_threeland_281108.png">
            <a:extLst>
              <a:ext uri="{FF2B5EF4-FFF2-40B4-BE49-F238E27FC236}">
                <a16:creationId xmlns:a16="http://schemas.microsoft.com/office/drawing/2014/main" id="{D88A9121-BB08-2D0E-9B44-A1DD210965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553" y="321094"/>
            <a:ext cx="2267743" cy="365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0795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909DFC24-AAE9-4D8C-9ECF-CDFBFC0A8987}"/>
              </a:ext>
            </a:extLst>
          </p:cNvPr>
          <p:cNvSpPr/>
          <p:nvPr/>
        </p:nvSpPr>
        <p:spPr>
          <a:xfrm>
            <a:off x="2424604" y="-796909"/>
            <a:ext cx="492828" cy="503658"/>
          </a:xfrm>
          <a:custGeom>
            <a:avLst/>
            <a:gdLst/>
            <a:ahLst/>
            <a:cxnLst/>
            <a:rect l="l" t="t" r="r" b="b"/>
            <a:pathLst>
              <a:path w="504825" h="504825">
                <a:moveTo>
                  <a:pt x="504672" y="1485"/>
                </a:moveTo>
                <a:lnTo>
                  <a:pt x="503186" y="0"/>
                </a:lnTo>
                <a:lnTo>
                  <a:pt x="1473" y="0"/>
                </a:lnTo>
                <a:lnTo>
                  <a:pt x="0" y="1485"/>
                </a:lnTo>
                <a:lnTo>
                  <a:pt x="0" y="503199"/>
                </a:lnTo>
                <a:lnTo>
                  <a:pt x="1473" y="504685"/>
                </a:lnTo>
                <a:lnTo>
                  <a:pt x="503186" y="504685"/>
                </a:lnTo>
                <a:lnTo>
                  <a:pt x="504672" y="503199"/>
                </a:lnTo>
                <a:lnTo>
                  <a:pt x="504672" y="497954"/>
                </a:lnTo>
                <a:lnTo>
                  <a:pt x="504672" y="6731"/>
                </a:lnTo>
                <a:lnTo>
                  <a:pt x="504672" y="1485"/>
                </a:lnTo>
                <a:close/>
              </a:path>
            </a:pathLst>
          </a:custGeom>
          <a:solidFill>
            <a:srgbClr val="FFFFFF"/>
          </a:solidFill>
        </p:spPr>
        <p:txBody>
          <a:bodyPr wrap="square" lIns="0" tIns="0" rIns="0" bIns="0" rtlCol="0"/>
          <a:lstStyle/>
          <a:p>
            <a:endParaRPr/>
          </a:p>
        </p:txBody>
      </p:sp>
      <p:pic>
        <p:nvPicPr>
          <p:cNvPr id="12" name="Picture 11">
            <a:extLst>
              <a:ext uri="{FF2B5EF4-FFF2-40B4-BE49-F238E27FC236}">
                <a16:creationId xmlns:a16="http://schemas.microsoft.com/office/drawing/2014/main" id="{B008BD83-1F23-4B0C-8FA6-E0356D4AC833}"/>
              </a:ext>
            </a:extLst>
          </p:cNvPr>
          <p:cNvPicPr>
            <a:picLocks noChangeAspect="1"/>
          </p:cNvPicPr>
          <p:nvPr/>
        </p:nvPicPr>
        <p:blipFill rotWithShape="1">
          <a:blip r:embed="rId2"/>
          <a:srcRect t="-1" b="1277"/>
          <a:stretch/>
        </p:blipFill>
        <p:spPr>
          <a:xfrm>
            <a:off x="1121879" y="1233085"/>
            <a:ext cx="9183382" cy="2746147"/>
          </a:xfrm>
          <a:prstGeom prst="rect">
            <a:avLst/>
          </a:prstGeom>
        </p:spPr>
      </p:pic>
      <p:pic>
        <p:nvPicPr>
          <p:cNvPr id="13" name="Picture 12">
            <a:extLst>
              <a:ext uri="{FF2B5EF4-FFF2-40B4-BE49-F238E27FC236}">
                <a16:creationId xmlns:a16="http://schemas.microsoft.com/office/drawing/2014/main" id="{06E536B7-DBF4-49EB-B995-EFE3B83AAAC6}"/>
              </a:ext>
            </a:extLst>
          </p:cNvPr>
          <p:cNvPicPr>
            <a:picLocks noChangeAspect="1"/>
          </p:cNvPicPr>
          <p:nvPr/>
        </p:nvPicPr>
        <p:blipFill rotWithShape="1">
          <a:blip r:embed="rId3"/>
          <a:srcRect b="2418"/>
          <a:stretch/>
        </p:blipFill>
        <p:spPr>
          <a:xfrm>
            <a:off x="959931" y="3832032"/>
            <a:ext cx="9507277" cy="2770194"/>
          </a:xfrm>
          <a:prstGeom prst="rect">
            <a:avLst/>
          </a:prstGeom>
        </p:spPr>
      </p:pic>
      <p:sp>
        <p:nvSpPr>
          <p:cNvPr id="2" name="TextBox 11">
            <a:extLst>
              <a:ext uri="{FF2B5EF4-FFF2-40B4-BE49-F238E27FC236}">
                <a16:creationId xmlns:a16="http://schemas.microsoft.com/office/drawing/2014/main" id="{ED20C348-3467-A37D-B451-F18F8A9BDCF2}"/>
              </a:ext>
            </a:extLst>
          </p:cNvPr>
          <p:cNvSpPr txBox="1"/>
          <p:nvPr/>
        </p:nvSpPr>
        <p:spPr>
          <a:xfrm>
            <a:off x="645094" y="255774"/>
            <a:ext cx="8006079"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Off-the-beaten track activities</a:t>
            </a:r>
          </a:p>
        </p:txBody>
      </p:sp>
      <p:sp>
        <p:nvSpPr>
          <p:cNvPr id="3" name="Left Arrow 10">
            <a:hlinkClick r:id="rId4" action="ppaction://hlinkpres?slideindex=1&amp;slidetitle=Why?"/>
            <a:extLst>
              <a:ext uri="{FF2B5EF4-FFF2-40B4-BE49-F238E27FC236}">
                <a16:creationId xmlns:a16="http://schemas.microsoft.com/office/drawing/2014/main" id="{12BBD848-F1E7-97E9-8961-8C47B24EC5FB}"/>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5"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944393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97327" y="6004347"/>
            <a:ext cx="1156901" cy="881173"/>
          </a:xfrm>
          <a:prstGeom prst="rect">
            <a:avLst/>
          </a:prstGeom>
        </p:spPr>
      </p:pic>
      <p:grpSp>
        <p:nvGrpSpPr>
          <p:cNvPr id="4" name="Group 4"/>
          <p:cNvGrpSpPr>
            <a:grpSpLocks noChangeAspect="1"/>
          </p:cNvGrpSpPr>
          <p:nvPr/>
        </p:nvGrpSpPr>
        <p:grpSpPr>
          <a:xfrm>
            <a:off x="255897" y="4371642"/>
            <a:ext cx="4231067" cy="2379946"/>
            <a:chOff x="0" y="0"/>
            <a:chExt cx="11289030" cy="6350000"/>
          </a:xfrm>
        </p:grpSpPr>
        <p:sp>
          <p:nvSpPr>
            <p:cNvPr id="5" name="Freeform 5"/>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5"/>
              <a:stretch>
                <a:fillRect t="-38897" b="-38897"/>
              </a:stretch>
            </a:blipFill>
          </p:spPr>
        </p:sp>
      </p:grpSp>
      <p:sp>
        <p:nvSpPr>
          <p:cNvPr id="6" name="AutoShape 6"/>
          <p:cNvSpPr/>
          <p:nvPr/>
        </p:nvSpPr>
        <p:spPr>
          <a:xfrm rot="5400000">
            <a:off x="6514571" y="3717935"/>
            <a:ext cx="5565311" cy="0"/>
          </a:xfrm>
          <a:prstGeom prst="line">
            <a:avLst/>
          </a:prstGeom>
          <a:ln w="66675" cap="flat">
            <a:solidFill>
              <a:schemeClr val="accent6">
                <a:lumMod val="50000"/>
              </a:schemeClr>
            </a:solidFill>
            <a:prstDash val="solid"/>
            <a:headEnd type="none" w="sm" len="sm"/>
            <a:tailEnd type="none" w="sm" len="sm"/>
          </a:ln>
        </p:spPr>
      </p:sp>
      <p:pic>
        <p:nvPicPr>
          <p:cNvPr id="7" name="Picture 7"/>
          <p:cNvPicPr>
            <a:picLocks noChangeAspect="1"/>
          </p:cNvPicPr>
          <p:nvPr/>
        </p:nvPicPr>
        <p:blipFill>
          <a:blip r:embed="rId6"/>
          <a:srcRect/>
          <a:stretch>
            <a:fillRect/>
          </a:stretch>
        </p:blipFill>
        <p:spPr>
          <a:xfrm>
            <a:off x="8505814" y="5513509"/>
            <a:ext cx="889294" cy="1334775"/>
          </a:xfrm>
          <a:prstGeom prst="rect">
            <a:avLst/>
          </a:prstGeom>
        </p:spPr>
      </p:pic>
      <p:pic>
        <p:nvPicPr>
          <p:cNvPr id="8" name="Picture 8"/>
          <p:cNvPicPr>
            <a:picLocks noChangeAspect="1"/>
          </p:cNvPicPr>
          <p:nvPr/>
        </p:nvPicPr>
        <p:blipFill>
          <a:blip r:embed="rId7"/>
          <a:srcRect/>
          <a:stretch>
            <a:fillRect/>
          </a:stretch>
        </p:blipFill>
        <p:spPr>
          <a:xfrm>
            <a:off x="7050913" y="957504"/>
            <a:ext cx="458248" cy="858729"/>
          </a:xfrm>
          <a:prstGeom prst="rect">
            <a:avLst/>
          </a:prstGeom>
        </p:spPr>
      </p:pic>
      <p:sp>
        <p:nvSpPr>
          <p:cNvPr id="9" name="TextBox 9"/>
          <p:cNvSpPr txBox="1"/>
          <p:nvPr/>
        </p:nvSpPr>
        <p:spPr>
          <a:xfrm>
            <a:off x="42020" y="1047979"/>
            <a:ext cx="6399670" cy="1674048"/>
          </a:xfrm>
          <a:prstGeom prst="rect">
            <a:avLst/>
          </a:prstGeom>
        </p:spPr>
        <p:txBody>
          <a:bodyPr wrap="square" lIns="0" tIns="0" rIns="0" bIns="0" rtlCol="0" anchor="t">
            <a:spAutoFit/>
          </a:bodyPr>
          <a:lstStyle/>
          <a:p>
            <a:pPr marL="316668" lvl="1" indent="-158335">
              <a:lnSpc>
                <a:spcPts val="2933"/>
              </a:lnSpc>
              <a:buFont typeface="Arial"/>
              <a:buChar char="•"/>
            </a:pPr>
            <a:r>
              <a:rPr lang="en-US" sz="1400" spc="53" dirty="0">
                <a:solidFill>
                  <a:srgbClr val="201E1E"/>
                </a:solidFill>
                <a:latin typeface="Montserrat" panose="00000500000000000000" pitchFamily="50" charset="0"/>
              </a:rPr>
              <a:t>Combination of traditional Vietnamese puppetry and music.</a:t>
            </a:r>
          </a:p>
          <a:p>
            <a:pPr marL="316668" lvl="1" indent="-158335">
              <a:lnSpc>
                <a:spcPts val="2933"/>
              </a:lnSpc>
              <a:buFont typeface="Arial"/>
              <a:buChar char="•"/>
            </a:pPr>
            <a:r>
              <a:rPr lang="en-US" sz="1400" spc="53" dirty="0">
                <a:solidFill>
                  <a:srgbClr val="201E1E"/>
                </a:solidFill>
                <a:latin typeface="Montserrat" panose="00000500000000000000" pitchFamily="50" charset="0"/>
              </a:rPr>
              <a:t>The performance starts with a troupe of wooden water puppets being skillfully moved across the stage on a pool of water.</a:t>
            </a:r>
          </a:p>
          <a:p>
            <a:pPr marL="316668" lvl="1" indent="-158335">
              <a:lnSpc>
                <a:spcPts val="2302"/>
              </a:lnSpc>
              <a:buFont typeface="Arial"/>
              <a:buChar char="•"/>
            </a:pPr>
            <a:r>
              <a:rPr lang="en-US" sz="1400" spc="53" dirty="0">
                <a:solidFill>
                  <a:srgbClr val="201E1E"/>
                </a:solidFill>
                <a:latin typeface="Montserrat" panose="00000500000000000000" pitchFamily="50" charset="0"/>
              </a:rPr>
              <a:t>Puppets perform a variety of scenes, accompanied by a live orchestra playing traditional Vietnamese music.</a:t>
            </a:r>
          </a:p>
        </p:txBody>
      </p:sp>
      <p:sp>
        <p:nvSpPr>
          <p:cNvPr id="13" name="TextBox 13"/>
          <p:cNvSpPr txBox="1"/>
          <p:nvPr/>
        </p:nvSpPr>
        <p:spPr>
          <a:xfrm>
            <a:off x="6533277" y="1871286"/>
            <a:ext cx="2660438" cy="526298"/>
          </a:xfrm>
          <a:prstGeom prst="rect">
            <a:avLst/>
          </a:prstGeom>
        </p:spPr>
        <p:txBody>
          <a:bodyPr wrap="square" lIns="0" tIns="0" rIns="0" bIns="0" rtlCol="0" anchor="t">
            <a:spAutoFit/>
          </a:bodyPr>
          <a:lstStyle/>
          <a:p>
            <a:pPr algn="r">
              <a:lnSpc>
                <a:spcPts val="2146"/>
              </a:lnSpc>
              <a:spcBef>
                <a:spcPct val="0"/>
              </a:spcBef>
            </a:pPr>
            <a:r>
              <a:rPr lang="en-US" sz="1200" dirty="0">
                <a:solidFill>
                  <a:srgbClr val="201E1E"/>
                </a:solidFill>
                <a:latin typeface="Montserrat" panose="00000500000000000000" pitchFamily="50" charset="0"/>
              </a:rPr>
              <a:t>Address: 57B Dinh Tien Hoang street, </a:t>
            </a:r>
            <a:r>
              <a:rPr lang="en-US" sz="1200" dirty="0" err="1">
                <a:solidFill>
                  <a:srgbClr val="201E1E"/>
                </a:solidFill>
                <a:latin typeface="Montserrat" panose="00000500000000000000" pitchFamily="50" charset="0"/>
              </a:rPr>
              <a:t>Hoan</a:t>
            </a:r>
            <a:r>
              <a:rPr lang="en-US" sz="1200" dirty="0">
                <a:solidFill>
                  <a:srgbClr val="201E1E"/>
                </a:solidFill>
                <a:latin typeface="Montserrat" panose="00000500000000000000" pitchFamily="50" charset="0"/>
              </a:rPr>
              <a:t> Kiem District, Hanoi</a:t>
            </a:r>
            <a:endParaRPr lang="en-US" sz="1200" dirty="0">
              <a:solidFill>
                <a:srgbClr val="201E1E"/>
              </a:solidFill>
              <a:latin typeface="Montserrat" panose="00000500000000000000" pitchFamily="50" charset="0"/>
              <a:hlinkClick r:id="rId8" tooltip="http://thanglongwaterpuppet.com/"/>
            </a:endParaRPr>
          </a:p>
        </p:txBody>
      </p:sp>
      <p:sp>
        <p:nvSpPr>
          <p:cNvPr id="14" name="TextBox 14"/>
          <p:cNvSpPr txBox="1"/>
          <p:nvPr/>
        </p:nvSpPr>
        <p:spPr>
          <a:xfrm>
            <a:off x="6490516" y="2578671"/>
            <a:ext cx="2660438" cy="238142"/>
          </a:xfrm>
          <a:prstGeom prst="rect">
            <a:avLst/>
          </a:prstGeom>
        </p:spPr>
        <p:txBody>
          <a:bodyPr wrap="square" lIns="0" tIns="0" rIns="0" bIns="0" rtlCol="0" anchor="t">
            <a:spAutoFit/>
          </a:bodyPr>
          <a:lstStyle/>
          <a:p>
            <a:pPr algn="r">
              <a:lnSpc>
                <a:spcPts val="2146"/>
              </a:lnSpc>
              <a:spcBef>
                <a:spcPct val="0"/>
              </a:spcBef>
            </a:pPr>
            <a:r>
              <a:rPr lang="en-US" sz="1200" dirty="0">
                <a:solidFill>
                  <a:srgbClr val="201E1E"/>
                </a:solidFill>
                <a:latin typeface="Montserrat" panose="00000500000000000000" pitchFamily="50" charset="0"/>
              </a:rPr>
              <a:t>Duration: 50 minutes</a:t>
            </a:r>
            <a:r>
              <a:rPr lang="en-US" sz="1200" dirty="0">
                <a:solidFill>
                  <a:srgbClr val="201E1E"/>
                </a:solidFill>
                <a:latin typeface="Montserrat" panose="00000500000000000000" pitchFamily="50" charset="0"/>
                <a:hlinkClick r:id="rId8" tooltip="http://thanglongwaterpuppet.com/"/>
              </a:rPr>
              <a:t> </a:t>
            </a:r>
          </a:p>
        </p:txBody>
      </p:sp>
      <p:sp>
        <p:nvSpPr>
          <p:cNvPr id="15" name="TextBox 15"/>
          <p:cNvSpPr txBox="1"/>
          <p:nvPr/>
        </p:nvSpPr>
        <p:spPr>
          <a:xfrm>
            <a:off x="6803078" y="3012553"/>
            <a:ext cx="2374412" cy="776751"/>
          </a:xfrm>
          <a:prstGeom prst="rect">
            <a:avLst/>
          </a:prstGeom>
        </p:spPr>
        <p:txBody>
          <a:bodyPr wrap="square" lIns="0" tIns="0" rIns="0" bIns="0" rtlCol="0" anchor="t">
            <a:spAutoFit/>
          </a:bodyPr>
          <a:lstStyle/>
          <a:p>
            <a:pPr algn="r">
              <a:lnSpc>
                <a:spcPts val="2146"/>
              </a:lnSpc>
            </a:pPr>
            <a:r>
              <a:rPr lang="en-US" sz="1200" dirty="0">
                <a:solidFill>
                  <a:srgbClr val="201E1E"/>
                </a:solidFill>
                <a:latin typeface="Montserrat" panose="00000500000000000000" pitchFamily="50" charset="0"/>
              </a:rPr>
              <a:t>Show Schedule: </a:t>
            </a:r>
            <a:endParaRPr lang="en-US" sz="1200" dirty="0">
              <a:solidFill>
                <a:srgbClr val="201E1E"/>
              </a:solidFill>
              <a:latin typeface="Montserrat" panose="00000500000000000000" pitchFamily="50" charset="0"/>
              <a:hlinkClick r:id="rId8" tooltip="http://thanglongwaterpuppet.com/"/>
            </a:endParaRPr>
          </a:p>
          <a:p>
            <a:pPr algn="r">
              <a:lnSpc>
                <a:spcPts val="2146"/>
              </a:lnSpc>
              <a:spcBef>
                <a:spcPct val="0"/>
              </a:spcBef>
            </a:pPr>
            <a:r>
              <a:rPr lang="en-US" sz="1200" dirty="0">
                <a:solidFill>
                  <a:srgbClr val="201E1E"/>
                </a:solidFill>
                <a:latin typeface="Montserrat" panose="00000500000000000000" pitchFamily="50" charset="0"/>
              </a:rPr>
              <a:t>4 Shows Daily : 16:10 ; 17:20 ; 18:30 ; 20:00</a:t>
            </a:r>
            <a:endParaRPr lang="en-US" sz="1200" dirty="0">
              <a:solidFill>
                <a:srgbClr val="201E1E"/>
              </a:solidFill>
              <a:latin typeface="Montserrat" panose="00000500000000000000" pitchFamily="50" charset="0"/>
              <a:hlinkClick r:id="rId8" tooltip="http://thanglongwaterpuppet.com/"/>
            </a:endParaRPr>
          </a:p>
        </p:txBody>
      </p:sp>
      <p:sp>
        <p:nvSpPr>
          <p:cNvPr id="16" name="TextBox 16"/>
          <p:cNvSpPr txBox="1"/>
          <p:nvPr/>
        </p:nvSpPr>
        <p:spPr>
          <a:xfrm>
            <a:off x="6954078" y="1226163"/>
            <a:ext cx="2220684" cy="305468"/>
          </a:xfrm>
          <a:prstGeom prst="rect">
            <a:avLst/>
          </a:prstGeom>
        </p:spPr>
        <p:txBody>
          <a:bodyPr wrap="square" lIns="0" tIns="0" rIns="0" bIns="0" rtlCol="0" anchor="t">
            <a:spAutoFit/>
          </a:bodyPr>
          <a:lstStyle/>
          <a:p>
            <a:pPr algn="r">
              <a:lnSpc>
                <a:spcPts val="2799"/>
              </a:lnSpc>
              <a:spcBef>
                <a:spcPct val="0"/>
              </a:spcBef>
            </a:pPr>
            <a:r>
              <a:rPr lang="en-US" sz="1200" dirty="0">
                <a:solidFill>
                  <a:srgbClr val="174198"/>
                </a:solidFill>
                <a:latin typeface="Montserrat" panose="00000500000000000000" pitchFamily="50" charset="0"/>
              </a:rPr>
              <a:t>Thang Long Theatre  </a:t>
            </a:r>
          </a:p>
        </p:txBody>
      </p:sp>
      <p:sp>
        <p:nvSpPr>
          <p:cNvPr id="17" name="TextBox 17"/>
          <p:cNvSpPr txBox="1"/>
          <p:nvPr/>
        </p:nvSpPr>
        <p:spPr>
          <a:xfrm>
            <a:off x="6746313" y="3527234"/>
            <a:ext cx="2404641" cy="1805879"/>
          </a:xfrm>
          <a:prstGeom prst="rect">
            <a:avLst/>
          </a:prstGeom>
        </p:spPr>
        <p:txBody>
          <a:bodyPr wrap="square" lIns="0" tIns="0" rIns="0" bIns="0" rtlCol="0" anchor="t">
            <a:spAutoFit/>
          </a:bodyPr>
          <a:lstStyle/>
          <a:p>
            <a:pPr algn="r">
              <a:lnSpc>
                <a:spcPts val="2407"/>
              </a:lnSpc>
            </a:pPr>
            <a:endParaRPr sz="1200" dirty="0">
              <a:latin typeface="Montserrat" panose="00000500000000000000" pitchFamily="50" charset="0"/>
            </a:endParaRPr>
          </a:p>
          <a:p>
            <a:pPr algn="r">
              <a:lnSpc>
                <a:spcPts val="2407"/>
              </a:lnSpc>
            </a:pPr>
            <a:r>
              <a:rPr lang="en-US" sz="1200" spc="9" dirty="0">
                <a:solidFill>
                  <a:srgbClr val="201E1E"/>
                </a:solidFill>
                <a:latin typeface="Montserrat" panose="00000500000000000000" pitchFamily="50" charset="0"/>
              </a:rPr>
              <a:t>Ticket price:</a:t>
            </a:r>
            <a:r>
              <a:rPr lang="en-US" sz="1200" spc="9" dirty="0">
                <a:solidFill>
                  <a:srgbClr val="201E1E"/>
                </a:solidFill>
                <a:latin typeface="Montserrat" panose="00000500000000000000" pitchFamily="50" charset="0"/>
                <a:hlinkClick r:id="rId8" tooltip="http://thanglongwaterpuppet.com/"/>
              </a:rPr>
              <a:t> </a:t>
            </a:r>
          </a:p>
          <a:p>
            <a:pPr algn="r">
              <a:lnSpc>
                <a:spcPts val="2407"/>
              </a:lnSpc>
            </a:pPr>
            <a:r>
              <a:rPr lang="en-US" sz="1200" spc="9" dirty="0">
                <a:solidFill>
                  <a:srgbClr val="201E1E"/>
                </a:solidFill>
                <a:latin typeface="Montserrat" panose="00000500000000000000" pitchFamily="50" charset="0"/>
              </a:rPr>
              <a:t>Second class ticket: USD 9 per person First Class ticket: USD 11 per person</a:t>
            </a:r>
          </a:p>
          <a:p>
            <a:pPr algn="r">
              <a:lnSpc>
                <a:spcPts val="2407"/>
              </a:lnSpc>
            </a:pPr>
            <a:endParaRPr lang="en-US" sz="1200" spc="9" dirty="0">
              <a:solidFill>
                <a:srgbClr val="201E1E"/>
              </a:solidFill>
              <a:latin typeface="Montserrat" panose="00000500000000000000" pitchFamily="50" charset="0"/>
              <a:hlinkClick r:id="rId8" tooltip="http://thanglongwaterpuppet.com/"/>
            </a:endParaRPr>
          </a:p>
        </p:txBody>
      </p:sp>
      <p:grpSp>
        <p:nvGrpSpPr>
          <p:cNvPr id="18" name="Group 18"/>
          <p:cNvGrpSpPr/>
          <p:nvPr/>
        </p:nvGrpSpPr>
        <p:grpSpPr>
          <a:xfrm>
            <a:off x="9447643" y="1213473"/>
            <a:ext cx="2577362" cy="5211487"/>
            <a:chOff x="-57537" y="511936"/>
            <a:chExt cx="6447816" cy="10422975"/>
          </a:xfrm>
        </p:grpSpPr>
        <p:sp>
          <p:nvSpPr>
            <p:cNvPr id="19" name="TextBox 19"/>
            <p:cNvSpPr txBox="1"/>
            <p:nvPr/>
          </p:nvSpPr>
          <p:spPr>
            <a:xfrm>
              <a:off x="-57537" y="511936"/>
              <a:ext cx="5318588" cy="610936"/>
            </a:xfrm>
            <a:prstGeom prst="rect">
              <a:avLst/>
            </a:prstGeom>
          </p:spPr>
          <p:txBody>
            <a:bodyPr lIns="0" tIns="0" rIns="0" bIns="0" rtlCol="0" anchor="t">
              <a:spAutoFit/>
            </a:bodyPr>
            <a:lstStyle/>
            <a:p>
              <a:pPr>
                <a:lnSpc>
                  <a:spcPts val="2799"/>
                </a:lnSpc>
                <a:spcBef>
                  <a:spcPct val="0"/>
                </a:spcBef>
              </a:pPr>
              <a:r>
                <a:rPr lang="en-US" sz="1200" dirty="0">
                  <a:solidFill>
                    <a:srgbClr val="00BF63"/>
                  </a:solidFill>
                  <a:latin typeface="Montserrat" panose="00000500000000000000" pitchFamily="50" charset="0"/>
                </a:rPr>
                <a:t>Bong Sen Theatre  </a:t>
              </a:r>
            </a:p>
          </p:txBody>
        </p:sp>
        <p:sp>
          <p:nvSpPr>
            <p:cNvPr id="21" name="TextBox 21"/>
            <p:cNvSpPr txBox="1"/>
            <p:nvPr/>
          </p:nvSpPr>
          <p:spPr>
            <a:xfrm>
              <a:off x="14004" y="1841020"/>
              <a:ext cx="6376275" cy="1052596"/>
            </a:xfrm>
            <a:prstGeom prst="rect">
              <a:avLst/>
            </a:prstGeom>
          </p:spPr>
          <p:txBody>
            <a:bodyPr lIns="0" tIns="0" rIns="0" bIns="0" rtlCol="0" anchor="t">
              <a:spAutoFit/>
            </a:bodyPr>
            <a:lstStyle/>
            <a:p>
              <a:pPr>
                <a:lnSpc>
                  <a:spcPts val="2146"/>
                </a:lnSpc>
                <a:spcBef>
                  <a:spcPct val="0"/>
                </a:spcBef>
              </a:pPr>
              <a:r>
                <a:rPr lang="en-US" sz="1200" dirty="0">
                  <a:solidFill>
                    <a:srgbClr val="201E1E"/>
                  </a:solidFill>
                  <a:latin typeface="Montserrat" panose="00000500000000000000" pitchFamily="50" charset="0"/>
                </a:rPr>
                <a:t>Address: 16 Le Thai To street, </a:t>
              </a:r>
              <a:r>
                <a:rPr lang="en-US" sz="1200" dirty="0" err="1">
                  <a:solidFill>
                    <a:srgbClr val="201E1E"/>
                  </a:solidFill>
                  <a:latin typeface="Montserrat" panose="00000500000000000000" pitchFamily="50" charset="0"/>
                </a:rPr>
                <a:t>Hoan</a:t>
              </a:r>
              <a:r>
                <a:rPr lang="en-US" sz="1200" dirty="0">
                  <a:solidFill>
                    <a:srgbClr val="201E1E"/>
                  </a:solidFill>
                  <a:latin typeface="Montserrat" panose="00000500000000000000" pitchFamily="50" charset="0"/>
                </a:rPr>
                <a:t> Kiem, Hanoi </a:t>
              </a:r>
              <a:endParaRPr lang="en-US" sz="1200" dirty="0">
                <a:solidFill>
                  <a:srgbClr val="201E1E"/>
                </a:solidFill>
                <a:latin typeface="Montserrat" panose="00000500000000000000" pitchFamily="50" charset="0"/>
                <a:hlinkClick r:id="rId8" tooltip="http://thanglongwaterpuppet.com/"/>
              </a:endParaRPr>
            </a:p>
          </p:txBody>
        </p:sp>
        <p:sp>
          <p:nvSpPr>
            <p:cNvPr id="22" name="TextBox 22"/>
            <p:cNvSpPr txBox="1"/>
            <p:nvPr/>
          </p:nvSpPr>
          <p:spPr>
            <a:xfrm>
              <a:off x="14004" y="3225204"/>
              <a:ext cx="6376275" cy="476284"/>
            </a:xfrm>
            <a:prstGeom prst="rect">
              <a:avLst/>
            </a:prstGeom>
          </p:spPr>
          <p:txBody>
            <a:bodyPr lIns="0" tIns="0" rIns="0" bIns="0" rtlCol="0" anchor="t">
              <a:spAutoFit/>
            </a:bodyPr>
            <a:lstStyle/>
            <a:p>
              <a:pPr>
                <a:lnSpc>
                  <a:spcPts val="2146"/>
                </a:lnSpc>
                <a:spcBef>
                  <a:spcPct val="0"/>
                </a:spcBef>
              </a:pPr>
              <a:r>
                <a:rPr lang="en-US" sz="1200" dirty="0">
                  <a:solidFill>
                    <a:srgbClr val="201E1E"/>
                  </a:solidFill>
                  <a:latin typeface="Montserrat" panose="00000500000000000000" pitchFamily="50" charset="0"/>
                </a:rPr>
                <a:t>Duration: 50 minutes</a:t>
              </a:r>
              <a:r>
                <a:rPr lang="en-US" sz="1200" dirty="0">
                  <a:solidFill>
                    <a:srgbClr val="201E1E"/>
                  </a:solidFill>
                  <a:latin typeface="Montserrat" panose="00000500000000000000" pitchFamily="50" charset="0"/>
                  <a:hlinkClick r:id="rId8" tooltip="http://thanglongwaterpuppet.com/"/>
                </a:rPr>
                <a:t> </a:t>
              </a:r>
            </a:p>
          </p:txBody>
        </p:sp>
        <p:sp>
          <p:nvSpPr>
            <p:cNvPr id="23" name="TextBox 23"/>
            <p:cNvSpPr txBox="1"/>
            <p:nvPr/>
          </p:nvSpPr>
          <p:spPr>
            <a:xfrm>
              <a:off x="10624" y="4074410"/>
              <a:ext cx="6376275" cy="4284250"/>
            </a:xfrm>
            <a:prstGeom prst="rect">
              <a:avLst/>
            </a:prstGeom>
          </p:spPr>
          <p:txBody>
            <a:bodyPr lIns="0" tIns="0" rIns="0" bIns="0" rtlCol="0" anchor="t">
              <a:spAutoFit/>
            </a:bodyPr>
            <a:lstStyle/>
            <a:p>
              <a:pPr>
                <a:lnSpc>
                  <a:spcPts val="2146"/>
                </a:lnSpc>
              </a:pPr>
              <a:r>
                <a:rPr lang="en-US" sz="1200" dirty="0">
                  <a:solidFill>
                    <a:srgbClr val="201E1E"/>
                  </a:solidFill>
                  <a:latin typeface="Montserrat" panose="00000500000000000000" pitchFamily="50" charset="0"/>
                </a:rPr>
                <a:t>Show Schedule: </a:t>
              </a:r>
              <a:endParaRPr lang="en-US" sz="1200" dirty="0">
                <a:solidFill>
                  <a:srgbClr val="201E1E"/>
                </a:solidFill>
                <a:latin typeface="Montserrat" panose="00000500000000000000" pitchFamily="50" charset="0"/>
                <a:hlinkClick r:id="rId8" tooltip="http://thanglongwaterpuppet.com/"/>
              </a:endParaRPr>
            </a:p>
            <a:p>
              <a:pPr marL="331061" lvl="1" indent="-165530">
                <a:lnSpc>
                  <a:spcPts val="2146"/>
                </a:lnSpc>
                <a:buFont typeface="Arial"/>
                <a:buChar char="•"/>
              </a:pPr>
              <a:r>
                <a:rPr lang="en-US" sz="1200" dirty="0">
                  <a:solidFill>
                    <a:srgbClr val="201E1E"/>
                  </a:solidFill>
                  <a:latin typeface="Montserrat" panose="00000500000000000000" pitchFamily="50" charset="0"/>
                </a:rPr>
                <a:t>Monday: 17:15 ; </a:t>
              </a:r>
              <a:endParaRPr lang="en-US" sz="1200" dirty="0">
                <a:solidFill>
                  <a:srgbClr val="201E1E"/>
                </a:solidFill>
                <a:latin typeface="Montserrat" panose="00000500000000000000" pitchFamily="50" charset="0"/>
                <a:hlinkClick r:id="rId8" tooltip="http://thanglongwaterpuppet.com/"/>
              </a:endParaRPr>
            </a:p>
            <a:p>
              <a:pPr marL="331061" lvl="1" indent="-165530">
                <a:lnSpc>
                  <a:spcPts val="2146"/>
                </a:lnSpc>
                <a:buFont typeface="Arial"/>
                <a:buChar char="•"/>
              </a:pPr>
              <a:r>
                <a:rPr lang="en-US" sz="1200" dirty="0">
                  <a:solidFill>
                    <a:srgbClr val="201E1E"/>
                  </a:solidFill>
                  <a:latin typeface="Montserrat" panose="00000500000000000000" pitchFamily="50" charset="0"/>
                </a:rPr>
                <a:t>Tuesday: 17:15</a:t>
              </a:r>
              <a:endParaRPr lang="en-US" sz="1200" dirty="0">
                <a:solidFill>
                  <a:srgbClr val="201E1E"/>
                </a:solidFill>
                <a:latin typeface="Montserrat" panose="00000500000000000000" pitchFamily="50" charset="0"/>
                <a:hlinkClick r:id="rId8" tooltip="http://thanglongwaterpuppet.com/"/>
              </a:endParaRPr>
            </a:p>
            <a:p>
              <a:pPr marL="331061" lvl="1" indent="-165530">
                <a:lnSpc>
                  <a:spcPts val="2146"/>
                </a:lnSpc>
                <a:buFont typeface="Arial"/>
                <a:buChar char="•"/>
              </a:pPr>
              <a:r>
                <a:rPr lang="en-US" sz="1200" dirty="0">
                  <a:solidFill>
                    <a:srgbClr val="201E1E"/>
                  </a:solidFill>
                  <a:latin typeface="Montserrat" panose="00000500000000000000" pitchFamily="50" charset="0"/>
                </a:rPr>
                <a:t>Wednesday: 16:00 ; 17:15 </a:t>
              </a:r>
              <a:endParaRPr lang="en-US" sz="1200" dirty="0">
                <a:solidFill>
                  <a:srgbClr val="201E1E"/>
                </a:solidFill>
                <a:latin typeface="Montserrat" panose="00000500000000000000" pitchFamily="50" charset="0"/>
                <a:hlinkClick r:id="rId8" tooltip="http://thanglongwaterpuppet.com/"/>
              </a:endParaRPr>
            </a:p>
            <a:p>
              <a:pPr marL="331061" lvl="1" indent="-165530">
                <a:lnSpc>
                  <a:spcPts val="2146"/>
                </a:lnSpc>
                <a:buFont typeface="Arial"/>
                <a:buChar char="•"/>
              </a:pPr>
              <a:r>
                <a:rPr lang="en-US" sz="1200" dirty="0">
                  <a:solidFill>
                    <a:srgbClr val="201E1E"/>
                  </a:solidFill>
                  <a:latin typeface="Montserrat" panose="00000500000000000000" pitchFamily="50" charset="0"/>
                </a:rPr>
                <a:t>Thursday: 17:15 ; 18:30 </a:t>
              </a:r>
              <a:endParaRPr lang="en-US" sz="1200" dirty="0">
                <a:solidFill>
                  <a:srgbClr val="201E1E"/>
                </a:solidFill>
                <a:latin typeface="Montserrat" panose="00000500000000000000" pitchFamily="50" charset="0"/>
                <a:hlinkClick r:id="rId8" tooltip="http://thanglongwaterpuppet.com/"/>
              </a:endParaRPr>
            </a:p>
            <a:p>
              <a:pPr marL="331061" lvl="1" indent="-165530">
                <a:lnSpc>
                  <a:spcPts val="2146"/>
                </a:lnSpc>
                <a:buFont typeface="Arial"/>
                <a:buChar char="•"/>
              </a:pPr>
              <a:r>
                <a:rPr lang="en-US" sz="1200" dirty="0">
                  <a:solidFill>
                    <a:srgbClr val="201E1E"/>
                  </a:solidFill>
                  <a:latin typeface="Montserrat" panose="00000500000000000000" pitchFamily="50" charset="0"/>
                </a:rPr>
                <a:t>Friday: 17:15</a:t>
              </a:r>
              <a:endParaRPr lang="en-US" sz="1200" dirty="0">
                <a:solidFill>
                  <a:srgbClr val="201E1E"/>
                </a:solidFill>
                <a:latin typeface="Montserrat" panose="00000500000000000000" pitchFamily="50" charset="0"/>
                <a:hlinkClick r:id="rId8" tooltip="http://thanglongwaterpuppet.com/"/>
              </a:endParaRPr>
            </a:p>
            <a:p>
              <a:pPr marL="331061" lvl="1" indent="-165530">
                <a:lnSpc>
                  <a:spcPts val="2146"/>
                </a:lnSpc>
                <a:buFont typeface="Arial"/>
                <a:buChar char="•"/>
              </a:pPr>
              <a:r>
                <a:rPr lang="en-US" sz="1200" dirty="0">
                  <a:solidFill>
                    <a:srgbClr val="201E1E"/>
                  </a:solidFill>
                  <a:latin typeface="Montserrat" panose="00000500000000000000" pitchFamily="50" charset="0"/>
                </a:rPr>
                <a:t>Saturday: 16:00 ; 17:15</a:t>
              </a:r>
              <a:endParaRPr lang="en-US" sz="1200" dirty="0">
                <a:solidFill>
                  <a:srgbClr val="201E1E"/>
                </a:solidFill>
                <a:latin typeface="Montserrat" panose="00000500000000000000" pitchFamily="50" charset="0"/>
                <a:hlinkClick r:id="rId8" tooltip="http://thanglongwaterpuppet.com/"/>
              </a:endParaRPr>
            </a:p>
            <a:p>
              <a:pPr marL="331061" lvl="1" indent="-165530">
                <a:lnSpc>
                  <a:spcPts val="2146"/>
                </a:lnSpc>
                <a:buFont typeface="Arial"/>
                <a:buChar char="•"/>
              </a:pPr>
              <a:r>
                <a:rPr lang="en-US" sz="1200" dirty="0">
                  <a:solidFill>
                    <a:srgbClr val="201E1E"/>
                  </a:solidFill>
                  <a:latin typeface="Montserrat" panose="00000500000000000000" pitchFamily="50" charset="0"/>
                </a:rPr>
                <a:t>Sunday: 17:15</a:t>
              </a:r>
              <a:endParaRPr lang="en-US" sz="1200" dirty="0">
                <a:solidFill>
                  <a:srgbClr val="201E1E"/>
                </a:solidFill>
                <a:latin typeface="Montserrat" panose="00000500000000000000" pitchFamily="50" charset="0"/>
                <a:hlinkClick r:id="rId8" tooltip="http://thanglongwaterpuppet.com/"/>
              </a:endParaRPr>
            </a:p>
          </p:txBody>
        </p:sp>
        <p:sp>
          <p:nvSpPr>
            <p:cNvPr id="24" name="TextBox 24"/>
            <p:cNvSpPr txBox="1"/>
            <p:nvPr/>
          </p:nvSpPr>
          <p:spPr>
            <a:xfrm>
              <a:off x="55902" y="8554259"/>
              <a:ext cx="6070439" cy="2380652"/>
            </a:xfrm>
            <a:prstGeom prst="rect">
              <a:avLst/>
            </a:prstGeom>
          </p:spPr>
          <p:txBody>
            <a:bodyPr wrap="square" lIns="0" tIns="0" rIns="0" bIns="0" rtlCol="0" anchor="t">
              <a:spAutoFit/>
            </a:bodyPr>
            <a:lstStyle/>
            <a:p>
              <a:pPr>
                <a:lnSpc>
                  <a:spcPts val="2407"/>
                </a:lnSpc>
              </a:pPr>
              <a:r>
                <a:rPr lang="en-US" sz="1200" spc="9" dirty="0">
                  <a:solidFill>
                    <a:srgbClr val="201E1E"/>
                  </a:solidFill>
                  <a:latin typeface="Montserrat" panose="00000500000000000000" pitchFamily="50" charset="0"/>
                </a:rPr>
                <a:t>Ticket price:</a:t>
              </a:r>
              <a:r>
                <a:rPr lang="en-US" sz="1200" spc="9" dirty="0">
                  <a:solidFill>
                    <a:srgbClr val="201E1E"/>
                  </a:solidFill>
                  <a:latin typeface="Montserrat" panose="00000500000000000000" pitchFamily="50" charset="0"/>
                  <a:hlinkClick r:id="rId8" tooltip="http://thanglongwaterpuppet.com/"/>
                </a:rPr>
                <a:t> </a:t>
              </a:r>
            </a:p>
            <a:p>
              <a:pPr>
                <a:lnSpc>
                  <a:spcPts val="2407"/>
                </a:lnSpc>
              </a:pPr>
              <a:r>
                <a:rPr lang="en-US" sz="1200" spc="9" dirty="0">
                  <a:solidFill>
                    <a:srgbClr val="201E1E"/>
                  </a:solidFill>
                  <a:latin typeface="Montserrat" panose="00000500000000000000" pitchFamily="50" charset="0"/>
                </a:rPr>
                <a:t>Second class ticket: USD 9 per person First Class ticket: USD 11 per person</a:t>
              </a:r>
            </a:p>
            <a:p>
              <a:pPr>
                <a:lnSpc>
                  <a:spcPts val="2407"/>
                </a:lnSpc>
              </a:pPr>
              <a:endParaRPr lang="en-US" sz="1200" spc="9" dirty="0">
                <a:solidFill>
                  <a:srgbClr val="201E1E"/>
                </a:solidFill>
                <a:latin typeface="Montserrat" panose="00000500000000000000" pitchFamily="50" charset="0"/>
                <a:hlinkClick r:id="rId8" tooltip="http://thanglongwaterpuppet.com/"/>
              </a:endParaRPr>
            </a:p>
          </p:txBody>
        </p:sp>
      </p:grpSp>
      <p:pic>
        <p:nvPicPr>
          <p:cNvPr id="25" name="Picture 25"/>
          <p:cNvPicPr>
            <a:picLocks noChangeAspect="1"/>
          </p:cNvPicPr>
          <p:nvPr/>
        </p:nvPicPr>
        <p:blipFill>
          <a:blip r:embed="rId7"/>
          <a:srcRect/>
          <a:stretch>
            <a:fillRect/>
          </a:stretch>
        </p:blipFill>
        <p:spPr>
          <a:xfrm>
            <a:off x="10816051" y="784108"/>
            <a:ext cx="458248" cy="858729"/>
          </a:xfrm>
          <a:prstGeom prst="rect">
            <a:avLst/>
          </a:prstGeom>
        </p:spPr>
      </p:pic>
      <p:sp>
        <p:nvSpPr>
          <p:cNvPr id="26" name="TextBox 26"/>
          <p:cNvSpPr txBox="1"/>
          <p:nvPr/>
        </p:nvSpPr>
        <p:spPr>
          <a:xfrm>
            <a:off x="-205582" y="2833762"/>
            <a:ext cx="3641874" cy="523926"/>
          </a:xfrm>
          <a:prstGeom prst="rect">
            <a:avLst/>
          </a:prstGeom>
        </p:spPr>
        <p:txBody>
          <a:bodyPr lIns="0" tIns="0" rIns="0" bIns="0" rtlCol="0" anchor="t">
            <a:spAutoFit/>
          </a:bodyPr>
          <a:lstStyle/>
          <a:p>
            <a:pPr algn="ctr">
              <a:lnSpc>
                <a:spcPts val="2053"/>
              </a:lnSpc>
              <a:spcBef>
                <a:spcPct val="0"/>
              </a:spcBef>
            </a:pPr>
            <a:r>
              <a:rPr lang="en-US" sz="1200" dirty="0">
                <a:solidFill>
                  <a:srgbClr val="174198"/>
                </a:solidFill>
                <a:latin typeface="Montserrat" panose="00000500000000000000" pitchFamily="50" charset="0"/>
              </a:rPr>
              <a:t>Trailer: </a:t>
            </a:r>
            <a:r>
              <a:rPr lang="en-US" sz="1200" dirty="0">
                <a:solidFill>
                  <a:srgbClr val="174198"/>
                </a:solidFill>
                <a:latin typeface="Montserrat" panose="00000500000000000000" pitchFamily="50" charset="0"/>
                <a:hlinkClick r:id="rId9"/>
              </a:rPr>
              <a:t>https://youtu.be/-bezb1tRCZM</a:t>
            </a:r>
            <a:endParaRPr lang="en-US" sz="1200" dirty="0">
              <a:solidFill>
                <a:srgbClr val="174198"/>
              </a:solidFill>
              <a:latin typeface="Montserrat" panose="00000500000000000000" pitchFamily="50" charset="0"/>
            </a:endParaRPr>
          </a:p>
          <a:p>
            <a:pPr algn="ctr">
              <a:lnSpc>
                <a:spcPts val="2053"/>
              </a:lnSpc>
              <a:spcBef>
                <a:spcPct val="0"/>
              </a:spcBef>
            </a:pPr>
            <a:endParaRPr lang="en-US" sz="1200" dirty="0">
              <a:solidFill>
                <a:srgbClr val="174198"/>
              </a:solidFill>
              <a:latin typeface="Montserrat" panose="00000500000000000000" pitchFamily="50" charset="0"/>
            </a:endParaRPr>
          </a:p>
        </p:txBody>
      </p:sp>
      <p:pic>
        <p:nvPicPr>
          <p:cNvPr id="27" name="Online Media 26" title="Viet Nam Water Puppet art - Thang Long Water Puppet Theater">
            <a:hlinkClick r:id="" action="ppaction://media"/>
            <a:extLst>
              <a:ext uri="{FF2B5EF4-FFF2-40B4-BE49-F238E27FC236}">
                <a16:creationId xmlns:a16="http://schemas.microsoft.com/office/drawing/2014/main" id="{2C871B47-F71F-2B9A-7B26-296814A555C6}"/>
              </a:ext>
            </a:extLst>
          </p:cNvPr>
          <p:cNvPicPr>
            <a:picLocks noRot="1" noChangeAspect="1"/>
          </p:cNvPicPr>
          <p:nvPr>
            <a:videoFile r:link="rId1"/>
          </p:nvPr>
        </p:nvPicPr>
        <p:blipFill>
          <a:blip r:embed="rId10"/>
          <a:stretch>
            <a:fillRect/>
          </a:stretch>
        </p:blipFill>
        <p:spPr>
          <a:xfrm>
            <a:off x="255897" y="3163213"/>
            <a:ext cx="6360790" cy="3588375"/>
          </a:xfrm>
          <a:prstGeom prst="rect">
            <a:avLst/>
          </a:prstGeom>
        </p:spPr>
      </p:pic>
      <p:sp>
        <p:nvSpPr>
          <p:cNvPr id="28" name="TextBox 11">
            <a:extLst>
              <a:ext uri="{FF2B5EF4-FFF2-40B4-BE49-F238E27FC236}">
                <a16:creationId xmlns:a16="http://schemas.microsoft.com/office/drawing/2014/main" id="{AA37FB76-7E1F-60B3-DDDD-1C60F5761BC7}"/>
              </a:ext>
            </a:extLst>
          </p:cNvPr>
          <p:cNvSpPr txBox="1"/>
          <p:nvPr/>
        </p:nvSpPr>
        <p:spPr>
          <a:xfrm>
            <a:off x="255897" y="267533"/>
            <a:ext cx="8006079" cy="678519"/>
          </a:xfrm>
          <a:prstGeom prst="rect">
            <a:avLst/>
          </a:prstGeom>
        </p:spPr>
        <p:txBody>
          <a:bodyPr wrap="square" lIns="0" tIns="0" rIns="0" bIns="0" rtlCol="0" anchor="t">
            <a:spAutoFit/>
          </a:bodyPr>
          <a:lstStyle/>
          <a:p>
            <a:pPr>
              <a:lnSpc>
                <a:spcPts val="6000"/>
              </a:lnSpc>
              <a:spcBef>
                <a:spcPct val="0"/>
              </a:spcBef>
            </a:pPr>
            <a:r>
              <a:rPr lang="en-US" sz="3500" b="1" spc="100" dirty="0">
                <a:solidFill>
                  <a:srgbClr val="356014"/>
                </a:solidFill>
                <a:latin typeface="Playfair Display Bold"/>
              </a:rPr>
              <a:t>Culture show - Water Puppet Show</a:t>
            </a:r>
          </a:p>
        </p:txBody>
      </p:sp>
      <p:sp>
        <p:nvSpPr>
          <p:cNvPr id="29" name="Left Arrow 10">
            <a:hlinkClick r:id="rId11" action="ppaction://hlinkpres?slideindex=1&amp;slidetitle=Why?"/>
            <a:extLst>
              <a:ext uri="{FF2B5EF4-FFF2-40B4-BE49-F238E27FC236}">
                <a16:creationId xmlns:a16="http://schemas.microsoft.com/office/drawing/2014/main" id="{192BDF4A-3FF1-48CD-DEA9-E29F8CCBCF8C}"/>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12"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7"/>
                </p:tgtEl>
              </p:cMediaNode>
            </p:video>
            <p:seq concurrent="1" nextAc="seek">
              <p:cTn id="8" restart="whenNotActive" fill="hold" evtFilter="cancelBubble" nodeType="interactiveSeq">
                <p:stCondLst>
                  <p:cond evt="onClick" delay="0">
                    <p:tgtEl>
                      <p:spTgt spid="2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7"/>
                                        </p:tgtEl>
                                      </p:cBhvr>
                                    </p:cmd>
                                  </p:childTnLst>
                                </p:cTn>
                              </p:par>
                            </p:childTnLst>
                          </p:cTn>
                        </p:par>
                      </p:childTnLst>
                    </p:cTn>
                  </p:par>
                </p:childTnLst>
              </p:cTn>
              <p:nextCondLst>
                <p:cond evt="onClick" delay="0">
                  <p:tgtEl>
                    <p:spTgt spid="27"/>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a:stretch>
            <a:fillRect/>
          </a:stretch>
        </p:blipFill>
        <p:spPr>
          <a:xfrm>
            <a:off x="-1874896" y="3280298"/>
            <a:ext cx="5452110" cy="5486400"/>
          </a:xfrm>
          <a:prstGeom prst="rect">
            <a:avLst/>
          </a:prstGeom>
        </p:spPr>
      </p:pic>
      <p:grpSp>
        <p:nvGrpSpPr>
          <p:cNvPr id="4" name="Group 4"/>
          <p:cNvGrpSpPr/>
          <p:nvPr/>
        </p:nvGrpSpPr>
        <p:grpSpPr>
          <a:xfrm rot="-174301">
            <a:off x="5246223" y="2890729"/>
            <a:ext cx="2628317" cy="3059643"/>
            <a:chOff x="0" y="0"/>
            <a:chExt cx="5256634" cy="6119287"/>
          </a:xfrm>
        </p:grpSpPr>
        <p:pic>
          <p:nvPicPr>
            <p:cNvPr id="5" name="Picture 5"/>
            <p:cNvPicPr>
              <a:picLocks noChangeAspect="1"/>
            </p:cNvPicPr>
            <p:nvPr/>
          </p:nvPicPr>
          <p:blipFill>
            <a:blip r:embed="rId4"/>
            <a:srcRect l="7048" r="7048"/>
            <a:stretch>
              <a:fillRect/>
            </a:stretch>
          </p:blipFill>
          <p:spPr>
            <a:xfrm>
              <a:off x="0" y="0"/>
              <a:ext cx="5256634" cy="6119287"/>
            </a:xfrm>
            <a:prstGeom prst="rect">
              <a:avLst/>
            </a:prstGeom>
          </p:spPr>
        </p:pic>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747388" y="111215"/>
            <a:ext cx="896447" cy="882627"/>
          </a:xfrm>
          <a:prstGeom prst="rect">
            <a:avLst/>
          </a:prstGeom>
        </p:spPr>
      </p:pic>
      <p:pic>
        <p:nvPicPr>
          <p:cNvPr id="7" name="Picture 7"/>
          <p:cNvPicPr>
            <a:picLocks noChangeAspect="1"/>
          </p:cNvPicPr>
          <p:nvPr/>
        </p:nvPicPr>
        <p:blipFill>
          <a:blip r:embed="rId7">
            <a:alphaModFix amt="16000"/>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45338" y="5216646"/>
            <a:ext cx="3270992" cy="2588173"/>
          </a:xfrm>
          <a:prstGeom prst="rect">
            <a:avLst/>
          </a:prstGeom>
        </p:spPr>
      </p:pic>
      <p:sp>
        <p:nvSpPr>
          <p:cNvPr id="8" name="TextBox 8"/>
          <p:cNvSpPr txBox="1"/>
          <p:nvPr/>
        </p:nvSpPr>
        <p:spPr>
          <a:xfrm>
            <a:off x="160372" y="1267465"/>
            <a:ext cx="4039445" cy="4899290"/>
          </a:xfrm>
          <a:prstGeom prst="rect">
            <a:avLst/>
          </a:prstGeom>
        </p:spPr>
        <p:txBody>
          <a:bodyPr lIns="0" tIns="0" rIns="0" bIns="0" rtlCol="0" anchor="t">
            <a:spAutoFit/>
          </a:bodyPr>
          <a:lstStyle/>
          <a:p>
            <a:pPr marL="331061" lvl="1" indent="-165530">
              <a:lnSpc>
                <a:spcPts val="3066"/>
              </a:lnSpc>
              <a:buFont typeface="Arial"/>
              <a:buChar char="•"/>
            </a:pPr>
            <a:r>
              <a:rPr lang="en-US" sz="1533" dirty="0">
                <a:solidFill>
                  <a:srgbClr val="201E1E"/>
                </a:solidFill>
                <a:latin typeface="Poppins"/>
              </a:rPr>
              <a:t>Known as Tonkin Show or “Tinh Hoa Bac Bo” in Vietnamese</a:t>
            </a:r>
          </a:p>
          <a:p>
            <a:pPr marL="331061" lvl="1" indent="-165530">
              <a:lnSpc>
                <a:spcPts val="3066"/>
              </a:lnSpc>
              <a:buFont typeface="Arial"/>
              <a:buChar char="•"/>
            </a:pPr>
            <a:r>
              <a:rPr lang="en-US" sz="1533" dirty="0">
                <a:solidFill>
                  <a:srgbClr val="201E1E"/>
                </a:solidFill>
                <a:latin typeface="Poppins"/>
              </a:rPr>
              <a:t>Authentic Vietnamese history and culture from a contemporary perspective.</a:t>
            </a:r>
          </a:p>
          <a:p>
            <a:pPr marL="331061" lvl="1" indent="-165530">
              <a:lnSpc>
                <a:spcPts val="3066"/>
              </a:lnSpc>
              <a:buFont typeface="Arial"/>
              <a:buChar char="•"/>
            </a:pPr>
            <a:r>
              <a:rPr lang="en-US" sz="1533" dirty="0">
                <a:solidFill>
                  <a:srgbClr val="201E1E"/>
                </a:solidFill>
                <a:latin typeface="Poppins"/>
              </a:rPr>
              <a:t>Hundreds of performers, an interactive water stage, and state-of-the-art technology combine to create an unforgettable show that captures the essence of the Vietnamese people.</a:t>
            </a:r>
          </a:p>
          <a:p>
            <a:pPr>
              <a:lnSpc>
                <a:spcPts val="2146"/>
              </a:lnSpc>
            </a:pPr>
            <a:endParaRPr lang="en-US" sz="1533" dirty="0">
              <a:solidFill>
                <a:srgbClr val="201E1E"/>
              </a:solidFill>
              <a:latin typeface="Poppins"/>
            </a:endParaRPr>
          </a:p>
          <a:p>
            <a:pPr>
              <a:lnSpc>
                <a:spcPts val="2146"/>
              </a:lnSpc>
              <a:spcBef>
                <a:spcPct val="0"/>
              </a:spcBef>
            </a:pPr>
            <a:endParaRPr lang="en-US" sz="1533" dirty="0">
              <a:solidFill>
                <a:srgbClr val="201E1E"/>
              </a:solidFill>
              <a:latin typeface="Poppins"/>
            </a:endParaRPr>
          </a:p>
        </p:txBody>
      </p:sp>
      <p:sp>
        <p:nvSpPr>
          <p:cNvPr id="9" name="TextBox 9"/>
          <p:cNvSpPr txBox="1"/>
          <p:nvPr/>
        </p:nvSpPr>
        <p:spPr>
          <a:xfrm>
            <a:off x="309059" y="514429"/>
            <a:ext cx="6886552" cy="442814"/>
          </a:xfrm>
          <a:prstGeom prst="rect">
            <a:avLst/>
          </a:prstGeom>
        </p:spPr>
        <p:txBody>
          <a:bodyPr lIns="0" tIns="0" rIns="0" bIns="0" rtlCol="0" anchor="t">
            <a:spAutoFit/>
          </a:bodyPr>
          <a:lstStyle/>
          <a:p>
            <a:pPr>
              <a:lnSpc>
                <a:spcPts val="3720"/>
              </a:lnSpc>
            </a:pPr>
            <a:r>
              <a:rPr lang="en-US" sz="3000" dirty="0">
                <a:solidFill>
                  <a:schemeClr val="accent6">
                    <a:lumMod val="50000"/>
                  </a:schemeClr>
                </a:solidFill>
                <a:latin typeface="Playfair Display Bold" panose="00000800000000000000" pitchFamily="2" charset="0"/>
              </a:rPr>
              <a:t>The Quintessence of Tonkin Show </a:t>
            </a:r>
          </a:p>
        </p:txBody>
      </p:sp>
      <p:sp>
        <p:nvSpPr>
          <p:cNvPr id="12" name="TextBox 12"/>
          <p:cNvSpPr txBox="1"/>
          <p:nvPr/>
        </p:nvSpPr>
        <p:spPr>
          <a:xfrm>
            <a:off x="7882779" y="3677627"/>
            <a:ext cx="3997239" cy="2539670"/>
          </a:xfrm>
          <a:prstGeom prst="rect">
            <a:avLst/>
          </a:prstGeom>
        </p:spPr>
        <p:txBody>
          <a:bodyPr wrap="square" lIns="0" tIns="0" rIns="0" bIns="0" rtlCol="0" anchor="t">
            <a:spAutoFit/>
          </a:bodyPr>
          <a:lstStyle/>
          <a:p>
            <a:pPr>
              <a:lnSpc>
                <a:spcPts val="2146"/>
              </a:lnSpc>
            </a:pPr>
            <a:r>
              <a:rPr lang="en-US" sz="1533" dirty="0">
                <a:solidFill>
                  <a:srgbClr val="201E1E"/>
                </a:solidFill>
                <a:latin typeface="Poppins Bold"/>
              </a:rPr>
              <a:t>Ticket price:</a:t>
            </a:r>
            <a:r>
              <a:rPr lang="en-US" sz="1533" dirty="0">
                <a:solidFill>
                  <a:srgbClr val="201E1E"/>
                </a:solidFill>
                <a:latin typeface="Poppins"/>
              </a:rPr>
              <a:t> USD per person, including return transfer from Grand Plaza Hanoi hotel  </a:t>
            </a:r>
          </a:p>
          <a:p>
            <a:pPr marL="331061" lvl="1" indent="-165530">
              <a:lnSpc>
                <a:spcPts val="2146"/>
              </a:lnSpc>
              <a:buFont typeface="Arial"/>
              <a:buChar char="•"/>
            </a:pPr>
            <a:r>
              <a:rPr lang="en-US" sz="1533" dirty="0">
                <a:solidFill>
                  <a:srgbClr val="201E1E"/>
                </a:solidFill>
                <a:latin typeface="Poppins"/>
              </a:rPr>
              <a:t>Silver ticket: USD 21 per person</a:t>
            </a:r>
          </a:p>
          <a:p>
            <a:pPr marL="331061" lvl="1" indent="-165530">
              <a:lnSpc>
                <a:spcPts val="3066"/>
              </a:lnSpc>
              <a:buFont typeface="Arial"/>
              <a:buChar char="•"/>
            </a:pPr>
            <a:r>
              <a:rPr lang="en-US" sz="1533" dirty="0">
                <a:solidFill>
                  <a:srgbClr val="201E1E"/>
                </a:solidFill>
                <a:latin typeface="Poppins"/>
              </a:rPr>
              <a:t>Gold ticket:  USD 26 per person</a:t>
            </a:r>
          </a:p>
          <a:p>
            <a:pPr marL="331061" lvl="1" indent="-165530">
              <a:lnSpc>
                <a:spcPts val="2146"/>
              </a:lnSpc>
              <a:buFont typeface="Arial"/>
              <a:buChar char="•"/>
            </a:pPr>
            <a:r>
              <a:rPr lang="en-US" sz="1533" dirty="0">
                <a:solidFill>
                  <a:srgbClr val="201E1E"/>
                </a:solidFill>
                <a:latin typeface="Poppins"/>
              </a:rPr>
              <a:t>Platinum ticket: USD 34 per person</a:t>
            </a:r>
          </a:p>
          <a:p>
            <a:pPr marL="331061" lvl="1" indent="-165530">
              <a:lnSpc>
                <a:spcPts val="2146"/>
              </a:lnSpc>
              <a:buFont typeface="Arial"/>
              <a:buChar char="•"/>
            </a:pPr>
            <a:r>
              <a:rPr lang="en-US" sz="1533" dirty="0">
                <a:solidFill>
                  <a:srgbClr val="201E1E"/>
                </a:solidFill>
                <a:latin typeface="Poppins"/>
              </a:rPr>
              <a:t>Child ticket: Children under 1.3 meters tall equal 50% of an adult ticket.</a:t>
            </a:r>
          </a:p>
          <a:p>
            <a:pPr>
              <a:lnSpc>
                <a:spcPts val="2146"/>
              </a:lnSpc>
              <a:spcBef>
                <a:spcPct val="0"/>
              </a:spcBef>
            </a:pPr>
            <a:endParaRPr lang="en-US" sz="1533" dirty="0">
              <a:solidFill>
                <a:srgbClr val="201E1E"/>
              </a:solidFill>
              <a:latin typeface="Poppins"/>
            </a:endParaRPr>
          </a:p>
        </p:txBody>
      </p:sp>
      <p:sp>
        <p:nvSpPr>
          <p:cNvPr id="15" name="TextBox 15"/>
          <p:cNvSpPr txBox="1"/>
          <p:nvPr/>
        </p:nvSpPr>
        <p:spPr>
          <a:xfrm>
            <a:off x="448107" y="5758014"/>
            <a:ext cx="5558911" cy="256993"/>
          </a:xfrm>
          <a:prstGeom prst="rect">
            <a:avLst/>
          </a:prstGeom>
        </p:spPr>
        <p:txBody>
          <a:bodyPr lIns="0" tIns="0" rIns="0" bIns="0" rtlCol="0" anchor="t">
            <a:spAutoFit/>
          </a:bodyPr>
          <a:lstStyle/>
          <a:p>
            <a:pPr>
              <a:lnSpc>
                <a:spcPts val="2146"/>
              </a:lnSpc>
              <a:spcBef>
                <a:spcPct val="0"/>
              </a:spcBef>
            </a:pPr>
            <a:r>
              <a:rPr lang="en-US" sz="1533" dirty="0">
                <a:solidFill>
                  <a:srgbClr val="201E1E"/>
                </a:solidFill>
                <a:latin typeface="Poppins Bold"/>
              </a:rPr>
              <a:t>Show time:</a:t>
            </a:r>
            <a:r>
              <a:rPr lang="en-US" sz="1533" dirty="0">
                <a:solidFill>
                  <a:srgbClr val="201E1E"/>
                </a:solidFill>
                <a:latin typeface="Poppins"/>
              </a:rPr>
              <a:t> Every Saturday 19:30-20:45</a:t>
            </a:r>
          </a:p>
        </p:txBody>
      </p:sp>
      <p:sp>
        <p:nvSpPr>
          <p:cNvPr id="16" name="TextBox 16"/>
          <p:cNvSpPr txBox="1"/>
          <p:nvPr/>
        </p:nvSpPr>
        <p:spPr>
          <a:xfrm>
            <a:off x="4318578" y="1329770"/>
            <a:ext cx="4857619" cy="499047"/>
          </a:xfrm>
          <a:prstGeom prst="rect">
            <a:avLst/>
          </a:prstGeom>
        </p:spPr>
        <p:txBody>
          <a:bodyPr lIns="0" tIns="0" rIns="0" bIns="0" rtlCol="0" anchor="t">
            <a:spAutoFit/>
          </a:bodyPr>
          <a:lstStyle/>
          <a:p>
            <a:pPr>
              <a:lnSpc>
                <a:spcPts val="1959"/>
              </a:lnSpc>
              <a:spcBef>
                <a:spcPct val="0"/>
              </a:spcBef>
            </a:pPr>
            <a:r>
              <a:rPr lang="en-US" sz="1399" dirty="0">
                <a:solidFill>
                  <a:srgbClr val="194399"/>
                </a:solidFill>
                <a:latin typeface="Poppins Bold"/>
              </a:rPr>
              <a:t>Trailer: </a:t>
            </a:r>
            <a:r>
              <a:rPr lang="en-US" sz="1399" dirty="0">
                <a:solidFill>
                  <a:srgbClr val="194399"/>
                </a:solidFill>
                <a:latin typeface="Poppins Bold"/>
                <a:hlinkClick r:id="rId9"/>
              </a:rPr>
              <a:t>https://youtu.be/ZMQBWPsFUFo</a:t>
            </a:r>
            <a:endParaRPr lang="en-US" sz="1399" dirty="0">
              <a:solidFill>
                <a:srgbClr val="194399"/>
              </a:solidFill>
              <a:latin typeface="Poppins Bold"/>
            </a:endParaRPr>
          </a:p>
          <a:p>
            <a:pPr>
              <a:lnSpc>
                <a:spcPts val="1959"/>
              </a:lnSpc>
              <a:spcBef>
                <a:spcPct val="0"/>
              </a:spcBef>
            </a:pPr>
            <a:endParaRPr lang="en-US" sz="1399" dirty="0">
              <a:solidFill>
                <a:srgbClr val="194399"/>
              </a:solidFill>
              <a:latin typeface="Poppins Bold"/>
            </a:endParaRPr>
          </a:p>
        </p:txBody>
      </p:sp>
      <p:pic>
        <p:nvPicPr>
          <p:cNvPr id="18" name="Online Media 17" title="OFFICIAL TRAILER_The Quintessence of Tonkin">
            <a:hlinkClick r:id="" action="ppaction://media"/>
            <a:extLst>
              <a:ext uri="{FF2B5EF4-FFF2-40B4-BE49-F238E27FC236}">
                <a16:creationId xmlns:a16="http://schemas.microsoft.com/office/drawing/2014/main" id="{2220334F-709A-3A64-6413-5A594240EE3F}"/>
              </a:ext>
            </a:extLst>
          </p:cNvPr>
          <p:cNvPicPr>
            <a:picLocks noRot="1" noChangeAspect="1"/>
          </p:cNvPicPr>
          <p:nvPr>
            <a:videoFile r:link="rId1"/>
          </p:nvPr>
        </p:nvPicPr>
        <p:blipFill>
          <a:blip r:embed="rId10"/>
          <a:stretch>
            <a:fillRect/>
          </a:stretch>
        </p:blipFill>
        <p:spPr>
          <a:xfrm>
            <a:off x="4317608" y="1581239"/>
            <a:ext cx="7874392" cy="4442259"/>
          </a:xfrm>
          <a:prstGeom prst="rect">
            <a:avLst/>
          </a:prstGeom>
        </p:spPr>
      </p:pic>
      <p:sp>
        <p:nvSpPr>
          <p:cNvPr id="19" name="TextBox 13"/>
          <p:cNvSpPr txBox="1"/>
          <p:nvPr/>
        </p:nvSpPr>
        <p:spPr>
          <a:xfrm>
            <a:off x="461654" y="6023498"/>
            <a:ext cx="3795454" cy="526298"/>
          </a:xfrm>
          <a:prstGeom prst="rect">
            <a:avLst/>
          </a:prstGeom>
        </p:spPr>
        <p:txBody>
          <a:bodyPr wrap="square" lIns="0" tIns="0" rIns="0" bIns="0" rtlCol="0" anchor="t">
            <a:spAutoFit/>
          </a:bodyPr>
          <a:lstStyle/>
          <a:p>
            <a:pPr>
              <a:lnSpc>
                <a:spcPts val="2146"/>
              </a:lnSpc>
              <a:spcBef>
                <a:spcPct val="0"/>
              </a:spcBef>
            </a:pPr>
            <a:r>
              <a:rPr lang="en-US" sz="1533" dirty="0">
                <a:solidFill>
                  <a:srgbClr val="201E1E"/>
                </a:solidFill>
                <a:latin typeface="Poppins Bold"/>
              </a:rPr>
              <a:t>Address:</a:t>
            </a:r>
            <a:r>
              <a:rPr lang="en-US" sz="1533" dirty="0">
                <a:solidFill>
                  <a:srgbClr val="201E1E"/>
                </a:solidFill>
                <a:latin typeface="Poppins"/>
              </a:rPr>
              <a:t> Da Phuc Village, Sai Son Commune, Quoc </a:t>
            </a:r>
            <a:r>
              <a:rPr lang="en-US" sz="1533" dirty="0" err="1">
                <a:solidFill>
                  <a:srgbClr val="201E1E"/>
                </a:solidFill>
                <a:latin typeface="Poppins"/>
              </a:rPr>
              <a:t>Oai</a:t>
            </a:r>
            <a:r>
              <a:rPr lang="en-US" sz="1533" dirty="0">
                <a:solidFill>
                  <a:srgbClr val="201E1E"/>
                </a:solidFill>
                <a:latin typeface="Poppins"/>
              </a:rPr>
              <a:t> District, Hanoi </a:t>
            </a:r>
          </a:p>
        </p:txBody>
      </p:sp>
      <p:sp>
        <p:nvSpPr>
          <p:cNvPr id="20" name="TextBox 14"/>
          <p:cNvSpPr txBox="1"/>
          <p:nvPr/>
        </p:nvSpPr>
        <p:spPr>
          <a:xfrm>
            <a:off x="448107" y="6608950"/>
            <a:ext cx="3940888" cy="256993"/>
          </a:xfrm>
          <a:prstGeom prst="rect">
            <a:avLst/>
          </a:prstGeom>
        </p:spPr>
        <p:txBody>
          <a:bodyPr lIns="0" tIns="0" rIns="0" bIns="0" rtlCol="0" anchor="t">
            <a:spAutoFit/>
          </a:bodyPr>
          <a:lstStyle/>
          <a:p>
            <a:pPr>
              <a:lnSpc>
                <a:spcPts val="2146"/>
              </a:lnSpc>
              <a:spcBef>
                <a:spcPct val="0"/>
              </a:spcBef>
            </a:pPr>
            <a:r>
              <a:rPr lang="en-US" sz="1533" dirty="0">
                <a:solidFill>
                  <a:srgbClr val="201E1E"/>
                </a:solidFill>
                <a:latin typeface="Poppins Bold"/>
              </a:rPr>
              <a:t>Duration:</a:t>
            </a:r>
            <a:r>
              <a:rPr lang="en-US" sz="1533" dirty="0">
                <a:solidFill>
                  <a:srgbClr val="201E1E"/>
                </a:solidFill>
                <a:latin typeface="Poppins"/>
              </a:rPr>
              <a:t> 75 minutes</a:t>
            </a:r>
          </a:p>
        </p:txBody>
      </p:sp>
      <p:sp>
        <p:nvSpPr>
          <p:cNvPr id="21" name="Left Arrow 10">
            <a:hlinkClick r:id="rId11" action="ppaction://hlinkpres?slideindex=1&amp;slidetitle=Why?"/>
            <a:extLst>
              <a:ext uri="{FF2B5EF4-FFF2-40B4-BE49-F238E27FC236}">
                <a16:creationId xmlns:a16="http://schemas.microsoft.com/office/drawing/2014/main" id="{3BA0DD7C-BFC2-9E7C-8837-304A88D36992}"/>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12"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alphaModFix amt="30000"/>
          </a:blip>
          <a:srcRect/>
          <a:stretch>
            <a:fillRect/>
          </a:stretch>
        </p:blipFill>
        <p:spPr>
          <a:xfrm>
            <a:off x="-1791327" y="3289577"/>
            <a:ext cx="5452110" cy="5486400"/>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028218" y="-2343062"/>
            <a:ext cx="1839517" cy="1401099"/>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29818" y="-2241462"/>
            <a:ext cx="1839517" cy="1401099"/>
          </a:xfrm>
          <a:prstGeom prst="rect">
            <a:avLst/>
          </a:prstGeom>
        </p:spPr>
      </p:pic>
      <p:sp>
        <p:nvSpPr>
          <p:cNvPr id="8" name="TextBox 8"/>
          <p:cNvSpPr txBox="1"/>
          <p:nvPr/>
        </p:nvSpPr>
        <p:spPr>
          <a:xfrm>
            <a:off x="38099" y="1322441"/>
            <a:ext cx="3422295" cy="4332020"/>
          </a:xfrm>
          <a:prstGeom prst="rect">
            <a:avLst/>
          </a:prstGeom>
        </p:spPr>
        <p:txBody>
          <a:bodyPr wrap="square" lIns="0" tIns="0" rIns="0" bIns="0" rtlCol="0" anchor="t">
            <a:spAutoFit/>
          </a:bodyPr>
          <a:lstStyle/>
          <a:p>
            <a:pPr marL="316666" lvl="1" indent="-158333">
              <a:lnSpc>
                <a:spcPts val="2933"/>
              </a:lnSpc>
              <a:buFont typeface="Arial"/>
              <a:buChar char="•"/>
            </a:pPr>
            <a:r>
              <a:rPr lang="en-US" sz="1300" dirty="0">
                <a:solidFill>
                  <a:srgbClr val="201E1E"/>
                </a:solidFill>
                <a:latin typeface="Montserrat" panose="00000500000000000000" pitchFamily="50" charset="0"/>
              </a:rPr>
              <a:t>The </a:t>
            </a:r>
            <a:r>
              <a:rPr lang="en-US" sz="1300" dirty="0" err="1">
                <a:solidFill>
                  <a:srgbClr val="201E1E"/>
                </a:solidFill>
                <a:latin typeface="Montserrat" panose="00000500000000000000" pitchFamily="50" charset="0"/>
              </a:rPr>
              <a:t>Hoian</a:t>
            </a:r>
            <a:r>
              <a:rPr lang="en-US" sz="1300" dirty="0">
                <a:solidFill>
                  <a:srgbClr val="201E1E"/>
                </a:solidFill>
                <a:latin typeface="Montserrat" panose="00000500000000000000" pitchFamily="50" charset="0"/>
              </a:rPr>
              <a:t> Memories Show features Vietnam's traditional </a:t>
            </a:r>
            <a:r>
              <a:rPr lang="en-US" sz="1300" dirty="0" err="1">
                <a:solidFill>
                  <a:srgbClr val="201E1E"/>
                </a:solidFill>
                <a:latin typeface="Montserrat" panose="00000500000000000000" pitchFamily="50" charset="0"/>
              </a:rPr>
              <a:t>ao</a:t>
            </a:r>
            <a:r>
              <a:rPr lang="en-US" sz="1300" dirty="0">
                <a:solidFill>
                  <a:srgbClr val="201E1E"/>
                </a:solidFill>
                <a:latin typeface="Montserrat" panose="00000500000000000000" pitchFamily="50" charset="0"/>
              </a:rPr>
              <a:t> </a:t>
            </a:r>
            <a:r>
              <a:rPr lang="en-US" sz="1300" dirty="0" err="1">
                <a:solidFill>
                  <a:srgbClr val="201E1E"/>
                </a:solidFill>
                <a:latin typeface="Montserrat" panose="00000500000000000000" pitchFamily="50" charset="0"/>
              </a:rPr>
              <a:t>dai</a:t>
            </a:r>
            <a:r>
              <a:rPr lang="en-US" sz="1300" dirty="0">
                <a:solidFill>
                  <a:srgbClr val="201E1E"/>
                </a:solidFill>
                <a:latin typeface="Montserrat" panose="00000500000000000000" pitchFamily="50" charset="0"/>
              </a:rPr>
              <a:t> using modern staging techniques, lighting technology, and audio effects.</a:t>
            </a:r>
          </a:p>
          <a:p>
            <a:pPr marL="316666" lvl="1" indent="-158333">
              <a:lnSpc>
                <a:spcPts val="2933"/>
              </a:lnSpc>
              <a:buFont typeface="Arial"/>
              <a:buChar char="•"/>
            </a:pPr>
            <a:r>
              <a:rPr lang="en-US" sz="1300" dirty="0">
                <a:solidFill>
                  <a:srgbClr val="201E1E"/>
                </a:solidFill>
                <a:latin typeface="Montserrat" panose="00000500000000000000" pitchFamily="50" charset="0"/>
              </a:rPr>
              <a:t>The Memories Show is an interactive production that offers an immersive experience of Old Hoi An. </a:t>
            </a:r>
          </a:p>
          <a:p>
            <a:pPr marL="316666" lvl="1" indent="-158333">
              <a:lnSpc>
                <a:spcPts val="2933"/>
              </a:lnSpc>
              <a:buFont typeface="Arial"/>
              <a:buChar char="•"/>
            </a:pPr>
            <a:r>
              <a:rPr lang="en-US" sz="1300" dirty="0">
                <a:solidFill>
                  <a:srgbClr val="201E1E"/>
                </a:solidFill>
                <a:latin typeface="Montserrat" panose="00000500000000000000" pitchFamily="50" charset="0"/>
              </a:rPr>
              <a:t>It opens at 5pm and features historical architecture, miniature themed villages, mini-shows and creative workshops.</a:t>
            </a:r>
          </a:p>
          <a:p>
            <a:pPr>
              <a:lnSpc>
                <a:spcPts val="2053"/>
              </a:lnSpc>
              <a:spcBef>
                <a:spcPct val="0"/>
              </a:spcBef>
            </a:pPr>
            <a:endParaRPr lang="en-US" sz="1300" dirty="0">
              <a:solidFill>
                <a:srgbClr val="201E1E"/>
              </a:solidFill>
              <a:latin typeface="Montserrat" panose="00000500000000000000" pitchFamily="50" charset="0"/>
            </a:endParaRPr>
          </a:p>
        </p:txBody>
      </p:sp>
      <p:sp>
        <p:nvSpPr>
          <p:cNvPr id="9" name="TextBox 9"/>
          <p:cNvSpPr txBox="1"/>
          <p:nvPr/>
        </p:nvSpPr>
        <p:spPr>
          <a:xfrm>
            <a:off x="282149" y="515146"/>
            <a:ext cx="7048131" cy="442814"/>
          </a:xfrm>
          <a:prstGeom prst="rect">
            <a:avLst/>
          </a:prstGeom>
        </p:spPr>
        <p:txBody>
          <a:bodyPr lIns="0" tIns="0" rIns="0" bIns="0" rtlCol="0" anchor="t">
            <a:spAutoFit/>
          </a:bodyPr>
          <a:lstStyle/>
          <a:p>
            <a:pPr>
              <a:lnSpc>
                <a:spcPts val="3720"/>
              </a:lnSpc>
            </a:pPr>
            <a:r>
              <a:rPr lang="en-US" sz="3000" dirty="0" err="1">
                <a:solidFill>
                  <a:schemeClr val="accent6">
                    <a:lumMod val="50000"/>
                  </a:schemeClr>
                </a:solidFill>
                <a:latin typeface="Playfair Display Bold" panose="00000800000000000000" pitchFamily="2" charset="0"/>
              </a:rPr>
              <a:t>Hoian</a:t>
            </a:r>
            <a:r>
              <a:rPr lang="en-US" sz="3000" dirty="0">
                <a:solidFill>
                  <a:schemeClr val="accent6">
                    <a:lumMod val="50000"/>
                  </a:schemeClr>
                </a:solidFill>
                <a:latin typeface="Playfair Display Bold" panose="00000800000000000000" pitchFamily="2" charset="0"/>
              </a:rPr>
              <a:t> Memories Show </a:t>
            </a:r>
          </a:p>
        </p:txBody>
      </p:sp>
      <p:sp>
        <p:nvSpPr>
          <p:cNvPr id="10" name="TextBox 10"/>
          <p:cNvSpPr txBox="1"/>
          <p:nvPr/>
        </p:nvSpPr>
        <p:spPr>
          <a:xfrm>
            <a:off x="3596699" y="993054"/>
            <a:ext cx="3733581" cy="242567"/>
          </a:xfrm>
          <a:prstGeom prst="rect">
            <a:avLst/>
          </a:prstGeom>
        </p:spPr>
        <p:txBody>
          <a:bodyPr lIns="0" tIns="0" rIns="0" bIns="0" rtlCol="0" anchor="t">
            <a:spAutoFit/>
          </a:bodyPr>
          <a:lstStyle/>
          <a:p>
            <a:pPr>
              <a:lnSpc>
                <a:spcPts val="1959"/>
              </a:lnSpc>
              <a:spcBef>
                <a:spcPct val="0"/>
              </a:spcBef>
            </a:pPr>
            <a:r>
              <a:rPr lang="en-US" sz="1399" dirty="0">
                <a:solidFill>
                  <a:schemeClr val="accent6">
                    <a:lumMod val="50000"/>
                  </a:schemeClr>
                </a:solidFill>
                <a:latin typeface="Poppins Bold"/>
                <a:hlinkClick r:id="rId6" tooltip="https://thequintessenceoftonkin.com/">
                  <a:extLst>
                    <a:ext uri="{A12FA001-AC4F-418D-AE19-62706E023703}">
                      <ahyp:hlinkClr xmlns:ahyp="http://schemas.microsoft.com/office/drawing/2018/hyperlinkcolor" val="tx"/>
                    </a:ext>
                  </a:extLst>
                </a:hlinkClick>
              </a:rPr>
              <a:t>https://kyuchoian.com/ </a:t>
            </a:r>
          </a:p>
        </p:txBody>
      </p:sp>
      <p:sp>
        <p:nvSpPr>
          <p:cNvPr id="12" name="TextBox 12"/>
          <p:cNvSpPr txBox="1"/>
          <p:nvPr/>
        </p:nvSpPr>
        <p:spPr>
          <a:xfrm>
            <a:off x="5005784" y="4939491"/>
            <a:ext cx="5615705" cy="575414"/>
          </a:xfrm>
          <a:prstGeom prst="rect">
            <a:avLst/>
          </a:prstGeom>
        </p:spPr>
        <p:txBody>
          <a:bodyPr lIns="0" tIns="0" rIns="0" bIns="0" rtlCol="0" anchor="t">
            <a:spAutoFit/>
          </a:bodyPr>
          <a:lstStyle/>
          <a:p>
            <a:pPr>
              <a:lnSpc>
                <a:spcPts val="2310"/>
              </a:lnSpc>
            </a:pPr>
            <a:r>
              <a:rPr lang="en-US" sz="1650" dirty="0">
                <a:solidFill>
                  <a:schemeClr val="accent6">
                    <a:lumMod val="50000"/>
                  </a:schemeClr>
                </a:solidFill>
                <a:latin typeface="Poppins Bold"/>
              </a:rPr>
              <a:t>Ticket price:</a:t>
            </a:r>
            <a:r>
              <a:rPr lang="en-US" sz="1650" dirty="0">
                <a:solidFill>
                  <a:schemeClr val="accent6">
                    <a:lumMod val="50000"/>
                  </a:schemeClr>
                </a:solidFill>
                <a:latin typeface="Poppins"/>
              </a:rPr>
              <a:t> </a:t>
            </a:r>
          </a:p>
          <a:p>
            <a:pPr>
              <a:lnSpc>
                <a:spcPts val="2310"/>
              </a:lnSpc>
              <a:spcBef>
                <a:spcPct val="0"/>
              </a:spcBef>
            </a:pPr>
            <a:endParaRPr lang="en-US" sz="1650" dirty="0">
              <a:solidFill>
                <a:schemeClr val="accent6">
                  <a:lumMod val="50000"/>
                </a:schemeClr>
              </a:solidFill>
              <a:latin typeface="Poppins"/>
            </a:endParaRPr>
          </a:p>
        </p:txBody>
      </p:sp>
      <p:sp>
        <p:nvSpPr>
          <p:cNvPr id="13" name="TextBox 13"/>
          <p:cNvSpPr txBox="1"/>
          <p:nvPr/>
        </p:nvSpPr>
        <p:spPr>
          <a:xfrm>
            <a:off x="5005784" y="5218069"/>
            <a:ext cx="2418999" cy="525593"/>
          </a:xfrm>
          <a:prstGeom prst="rect">
            <a:avLst/>
          </a:prstGeom>
        </p:spPr>
        <p:txBody>
          <a:bodyPr lIns="0" tIns="0" rIns="0" bIns="0" rtlCol="0" anchor="t">
            <a:spAutoFit/>
          </a:bodyPr>
          <a:lstStyle/>
          <a:p>
            <a:pPr>
              <a:lnSpc>
                <a:spcPts val="2119"/>
              </a:lnSpc>
            </a:pPr>
            <a:r>
              <a:rPr lang="en-US" sz="1513" dirty="0">
                <a:solidFill>
                  <a:srgbClr val="201E1E"/>
                </a:solidFill>
                <a:latin typeface="Poppins Bold"/>
              </a:rPr>
              <a:t>Adult: ECO ticket: USD 20 </a:t>
            </a:r>
          </a:p>
          <a:p>
            <a:pPr>
              <a:lnSpc>
                <a:spcPts val="2119"/>
              </a:lnSpc>
              <a:spcBef>
                <a:spcPct val="0"/>
              </a:spcBef>
            </a:pPr>
            <a:r>
              <a:rPr lang="en-US" sz="1513" dirty="0">
                <a:solidFill>
                  <a:srgbClr val="201E1E"/>
                </a:solidFill>
                <a:latin typeface="Poppins Bold"/>
              </a:rPr>
              <a:t>Child : ECO ticket: USD 9 </a:t>
            </a:r>
          </a:p>
        </p:txBody>
      </p:sp>
      <p:sp>
        <p:nvSpPr>
          <p:cNvPr id="14" name="TextBox 14"/>
          <p:cNvSpPr txBox="1"/>
          <p:nvPr/>
        </p:nvSpPr>
        <p:spPr>
          <a:xfrm>
            <a:off x="7558288" y="5170611"/>
            <a:ext cx="2418999" cy="575670"/>
          </a:xfrm>
          <a:prstGeom prst="rect">
            <a:avLst/>
          </a:prstGeom>
        </p:spPr>
        <p:txBody>
          <a:bodyPr lIns="0" tIns="0" rIns="0" bIns="0" rtlCol="0" anchor="t">
            <a:spAutoFit/>
          </a:bodyPr>
          <a:lstStyle/>
          <a:p>
            <a:pPr>
              <a:lnSpc>
                <a:spcPts val="2319"/>
              </a:lnSpc>
            </a:pPr>
            <a:r>
              <a:rPr lang="en-US" sz="1657">
                <a:solidFill>
                  <a:srgbClr val="201E1E"/>
                </a:solidFill>
                <a:latin typeface="Poppins Bold"/>
              </a:rPr>
              <a:t>HIGH ticket: USD 26  </a:t>
            </a:r>
          </a:p>
          <a:p>
            <a:pPr>
              <a:lnSpc>
                <a:spcPts val="2319"/>
              </a:lnSpc>
              <a:spcBef>
                <a:spcPct val="0"/>
              </a:spcBef>
            </a:pPr>
            <a:r>
              <a:rPr lang="en-US" sz="1657">
                <a:solidFill>
                  <a:srgbClr val="201E1E"/>
                </a:solidFill>
                <a:latin typeface="Poppins Bold"/>
              </a:rPr>
              <a:t>HIGH ticket: USD 14 </a:t>
            </a:r>
          </a:p>
        </p:txBody>
      </p:sp>
      <p:sp>
        <p:nvSpPr>
          <p:cNvPr id="15" name="TextBox 15"/>
          <p:cNvSpPr txBox="1"/>
          <p:nvPr/>
        </p:nvSpPr>
        <p:spPr>
          <a:xfrm>
            <a:off x="9779277" y="5167035"/>
            <a:ext cx="2418999" cy="575670"/>
          </a:xfrm>
          <a:prstGeom prst="rect">
            <a:avLst/>
          </a:prstGeom>
        </p:spPr>
        <p:txBody>
          <a:bodyPr lIns="0" tIns="0" rIns="0" bIns="0" rtlCol="0" anchor="t">
            <a:spAutoFit/>
          </a:bodyPr>
          <a:lstStyle/>
          <a:p>
            <a:pPr>
              <a:lnSpc>
                <a:spcPts val="2319"/>
              </a:lnSpc>
            </a:pPr>
            <a:r>
              <a:rPr lang="en-US" sz="1657">
                <a:solidFill>
                  <a:srgbClr val="201E1E"/>
                </a:solidFill>
                <a:latin typeface="Poppins Bold"/>
              </a:rPr>
              <a:t>VIP ticket: USD 45  </a:t>
            </a:r>
          </a:p>
          <a:p>
            <a:pPr>
              <a:lnSpc>
                <a:spcPts val="2319"/>
              </a:lnSpc>
              <a:spcBef>
                <a:spcPct val="0"/>
              </a:spcBef>
            </a:pPr>
            <a:r>
              <a:rPr lang="en-US" sz="1657">
                <a:solidFill>
                  <a:srgbClr val="201E1E"/>
                </a:solidFill>
                <a:latin typeface="Poppins Bold"/>
              </a:rPr>
              <a:t>VIP ticket: USD 25 </a:t>
            </a:r>
          </a:p>
        </p:txBody>
      </p:sp>
      <p:sp>
        <p:nvSpPr>
          <p:cNvPr id="16" name="TextBox 16"/>
          <p:cNvSpPr txBox="1"/>
          <p:nvPr/>
        </p:nvSpPr>
        <p:spPr>
          <a:xfrm>
            <a:off x="282149" y="5652818"/>
            <a:ext cx="3378634" cy="782778"/>
          </a:xfrm>
          <a:prstGeom prst="rect">
            <a:avLst/>
          </a:prstGeom>
        </p:spPr>
        <p:txBody>
          <a:bodyPr wrap="square" lIns="0" tIns="0" rIns="0" bIns="0" rtlCol="0" anchor="t">
            <a:spAutoFit/>
          </a:bodyPr>
          <a:lstStyle/>
          <a:p>
            <a:pPr>
              <a:lnSpc>
                <a:spcPts val="2146"/>
              </a:lnSpc>
            </a:pPr>
            <a:r>
              <a:rPr lang="en-US" sz="1400" dirty="0">
                <a:solidFill>
                  <a:schemeClr val="accent6">
                    <a:lumMod val="50000"/>
                  </a:schemeClr>
                </a:solidFill>
                <a:latin typeface="Montserrat" panose="00000500000000000000" pitchFamily="50" charset="0"/>
              </a:rPr>
              <a:t>Add: Hoi An Lune Center, 1a Nguyen Phuc Chu , Minh An, </a:t>
            </a:r>
            <a:r>
              <a:rPr lang="en-US" sz="1400" dirty="0" err="1">
                <a:solidFill>
                  <a:schemeClr val="accent6">
                    <a:lumMod val="50000"/>
                  </a:schemeClr>
                </a:solidFill>
                <a:latin typeface="Montserrat" panose="00000500000000000000" pitchFamily="50" charset="0"/>
              </a:rPr>
              <a:t>Hoian</a:t>
            </a:r>
            <a:endParaRPr lang="en-US" sz="1400" dirty="0">
              <a:solidFill>
                <a:schemeClr val="accent6">
                  <a:lumMod val="50000"/>
                </a:schemeClr>
              </a:solidFill>
              <a:latin typeface="Montserrat" panose="00000500000000000000" pitchFamily="50" charset="0"/>
            </a:endParaRPr>
          </a:p>
          <a:p>
            <a:pPr>
              <a:lnSpc>
                <a:spcPts val="2146"/>
              </a:lnSpc>
              <a:spcBef>
                <a:spcPct val="0"/>
              </a:spcBef>
            </a:pPr>
            <a:endParaRPr lang="en-US" sz="1400" dirty="0">
              <a:solidFill>
                <a:srgbClr val="201E1E"/>
              </a:solidFill>
              <a:latin typeface="Montserrat" panose="00000500000000000000" pitchFamily="50" charset="0"/>
            </a:endParaRPr>
          </a:p>
        </p:txBody>
      </p:sp>
      <p:sp>
        <p:nvSpPr>
          <p:cNvPr id="17" name="TextBox 17"/>
          <p:cNvSpPr txBox="1"/>
          <p:nvPr/>
        </p:nvSpPr>
        <p:spPr>
          <a:xfrm>
            <a:off x="282149" y="6164100"/>
            <a:ext cx="3940888" cy="244169"/>
          </a:xfrm>
          <a:prstGeom prst="rect">
            <a:avLst/>
          </a:prstGeom>
        </p:spPr>
        <p:txBody>
          <a:bodyPr lIns="0" tIns="0" rIns="0" bIns="0" rtlCol="0" anchor="t">
            <a:spAutoFit/>
          </a:bodyPr>
          <a:lstStyle/>
          <a:p>
            <a:pPr>
              <a:lnSpc>
                <a:spcPts val="2146"/>
              </a:lnSpc>
              <a:spcBef>
                <a:spcPct val="0"/>
              </a:spcBef>
            </a:pPr>
            <a:r>
              <a:rPr lang="en-US" sz="1400" dirty="0">
                <a:solidFill>
                  <a:schemeClr val="accent6">
                    <a:lumMod val="50000"/>
                  </a:schemeClr>
                </a:solidFill>
                <a:latin typeface="Montserrat" panose="00000500000000000000" pitchFamily="50" charset="0"/>
              </a:rPr>
              <a:t>Duration: 60 minutes</a:t>
            </a:r>
          </a:p>
        </p:txBody>
      </p:sp>
      <p:sp>
        <p:nvSpPr>
          <p:cNvPr id="18" name="TextBox 18"/>
          <p:cNvSpPr txBox="1"/>
          <p:nvPr/>
        </p:nvSpPr>
        <p:spPr>
          <a:xfrm>
            <a:off x="282149" y="6434047"/>
            <a:ext cx="4355215" cy="244169"/>
          </a:xfrm>
          <a:prstGeom prst="rect">
            <a:avLst/>
          </a:prstGeom>
        </p:spPr>
        <p:txBody>
          <a:bodyPr lIns="0" tIns="0" rIns="0" bIns="0" rtlCol="0" anchor="t">
            <a:spAutoFit/>
          </a:bodyPr>
          <a:lstStyle/>
          <a:p>
            <a:pPr>
              <a:lnSpc>
                <a:spcPts val="2146"/>
              </a:lnSpc>
              <a:spcBef>
                <a:spcPct val="0"/>
              </a:spcBef>
            </a:pPr>
            <a:r>
              <a:rPr lang="en-US" sz="1400" dirty="0">
                <a:solidFill>
                  <a:schemeClr val="accent6">
                    <a:lumMod val="50000"/>
                  </a:schemeClr>
                </a:solidFill>
                <a:latin typeface="Montserrat" panose="00000500000000000000" pitchFamily="50" charset="0"/>
              </a:rPr>
              <a:t>Fr Monday to Sunday, except Tuesday </a:t>
            </a:r>
          </a:p>
        </p:txBody>
      </p:sp>
      <p:sp>
        <p:nvSpPr>
          <p:cNvPr id="19" name="TextBox 19"/>
          <p:cNvSpPr txBox="1"/>
          <p:nvPr/>
        </p:nvSpPr>
        <p:spPr>
          <a:xfrm>
            <a:off x="5028218" y="5918735"/>
            <a:ext cx="7268171" cy="708977"/>
          </a:xfrm>
          <a:prstGeom prst="rect">
            <a:avLst/>
          </a:prstGeom>
        </p:spPr>
        <p:txBody>
          <a:bodyPr lIns="0" tIns="0" rIns="0" bIns="0" rtlCol="0" anchor="t">
            <a:spAutoFit/>
          </a:bodyPr>
          <a:lstStyle/>
          <a:p>
            <a:pPr>
              <a:lnSpc>
                <a:spcPts val="1866"/>
              </a:lnSpc>
            </a:pPr>
            <a:r>
              <a:rPr lang="en-US" sz="1333" dirty="0">
                <a:solidFill>
                  <a:srgbClr val="201E1E"/>
                </a:solidFill>
                <a:latin typeface="Poppins Italics"/>
              </a:rPr>
              <a:t>( Child ticket applied for children from 6- under 12 years old and under 1.4 meter tall. </a:t>
            </a:r>
          </a:p>
          <a:p>
            <a:pPr>
              <a:lnSpc>
                <a:spcPts val="1866"/>
              </a:lnSpc>
            </a:pPr>
            <a:r>
              <a:rPr lang="en-US" sz="1333" dirty="0">
                <a:solidFill>
                  <a:srgbClr val="201E1E"/>
                </a:solidFill>
                <a:latin typeface="Poppins Italics"/>
              </a:rPr>
              <a:t>If children over 1.4 meter all, adult ticket price is applied. )</a:t>
            </a:r>
          </a:p>
          <a:p>
            <a:pPr>
              <a:lnSpc>
                <a:spcPts val="1866"/>
              </a:lnSpc>
              <a:spcBef>
                <a:spcPct val="0"/>
              </a:spcBef>
            </a:pPr>
            <a:endParaRPr lang="en-US" sz="1333" dirty="0">
              <a:solidFill>
                <a:srgbClr val="201E1E"/>
              </a:solidFill>
              <a:latin typeface="Poppins Italics"/>
            </a:endParaRPr>
          </a:p>
        </p:txBody>
      </p:sp>
      <p:sp>
        <p:nvSpPr>
          <p:cNvPr id="20" name="TextBox 20"/>
          <p:cNvSpPr txBox="1"/>
          <p:nvPr/>
        </p:nvSpPr>
        <p:spPr>
          <a:xfrm>
            <a:off x="8662303" y="675330"/>
            <a:ext cx="6248975" cy="1064907"/>
          </a:xfrm>
          <a:prstGeom prst="rect">
            <a:avLst/>
          </a:prstGeom>
        </p:spPr>
        <p:txBody>
          <a:bodyPr lIns="0" tIns="0" rIns="0" bIns="0" rtlCol="0" anchor="t">
            <a:spAutoFit/>
          </a:bodyPr>
          <a:lstStyle/>
          <a:p>
            <a:pPr>
              <a:lnSpc>
                <a:spcPts val="2146"/>
              </a:lnSpc>
            </a:pPr>
            <a:r>
              <a:rPr lang="en-US" sz="1533" dirty="0">
                <a:solidFill>
                  <a:srgbClr val="FFFFFF"/>
                </a:solidFill>
                <a:latin typeface="Poppins Bold"/>
              </a:rPr>
              <a:t>Opening hours: </a:t>
            </a:r>
          </a:p>
          <a:p>
            <a:pPr marL="331061" lvl="1" indent="-165530">
              <a:lnSpc>
                <a:spcPts val="2146"/>
              </a:lnSpc>
              <a:buFont typeface="Arial"/>
              <a:buChar char="•"/>
            </a:pPr>
            <a:r>
              <a:rPr lang="en-US" sz="1533" dirty="0">
                <a:solidFill>
                  <a:srgbClr val="201E1E"/>
                </a:solidFill>
                <a:latin typeface="Poppins Bold"/>
              </a:rPr>
              <a:t>Mini show: 17:30 – 19:00</a:t>
            </a:r>
          </a:p>
          <a:p>
            <a:pPr marL="331061" lvl="1" indent="-165530">
              <a:lnSpc>
                <a:spcPts val="2146"/>
              </a:lnSpc>
              <a:buFont typeface="Arial"/>
              <a:buChar char="•"/>
            </a:pPr>
            <a:r>
              <a:rPr lang="en-US" sz="1533" dirty="0">
                <a:solidFill>
                  <a:srgbClr val="201E1E"/>
                </a:solidFill>
                <a:latin typeface="Poppins Bold"/>
              </a:rPr>
              <a:t>Main Show: 20:00 – 21:00</a:t>
            </a:r>
          </a:p>
          <a:p>
            <a:pPr>
              <a:lnSpc>
                <a:spcPts val="2146"/>
              </a:lnSpc>
              <a:spcBef>
                <a:spcPct val="0"/>
              </a:spcBef>
            </a:pPr>
            <a:r>
              <a:rPr lang="en-US" sz="1533" dirty="0">
                <a:solidFill>
                  <a:srgbClr val="201E1E"/>
                </a:solidFill>
                <a:latin typeface="Poppins Bold"/>
              </a:rPr>
              <a:t> </a:t>
            </a:r>
          </a:p>
        </p:txBody>
      </p:sp>
      <p:sp>
        <p:nvSpPr>
          <p:cNvPr id="24" name="TextBox 24"/>
          <p:cNvSpPr txBox="1"/>
          <p:nvPr/>
        </p:nvSpPr>
        <p:spPr>
          <a:xfrm>
            <a:off x="3429611" y="1231358"/>
            <a:ext cx="3636694" cy="499047"/>
          </a:xfrm>
          <a:prstGeom prst="rect">
            <a:avLst/>
          </a:prstGeom>
        </p:spPr>
        <p:txBody>
          <a:bodyPr lIns="0" tIns="0" rIns="0" bIns="0" rtlCol="0" anchor="t">
            <a:spAutoFit/>
          </a:bodyPr>
          <a:lstStyle/>
          <a:p>
            <a:pPr algn="ctr">
              <a:lnSpc>
                <a:spcPts val="1959"/>
              </a:lnSpc>
              <a:spcBef>
                <a:spcPct val="0"/>
              </a:spcBef>
            </a:pPr>
            <a:r>
              <a:rPr lang="en-US" sz="1399" dirty="0">
                <a:solidFill>
                  <a:schemeClr val="accent6">
                    <a:lumMod val="50000"/>
                  </a:schemeClr>
                </a:solidFill>
                <a:latin typeface="Poppins Bold"/>
              </a:rPr>
              <a:t>Trailer: </a:t>
            </a:r>
            <a:r>
              <a:rPr lang="en-US" sz="1399" dirty="0">
                <a:solidFill>
                  <a:schemeClr val="accent6">
                    <a:lumMod val="50000"/>
                  </a:schemeClr>
                </a:solidFill>
                <a:latin typeface="Poppins Bold"/>
                <a:hlinkClick r:id="rId7">
                  <a:extLst>
                    <a:ext uri="{A12FA001-AC4F-418D-AE19-62706E023703}">
                      <ahyp:hlinkClr xmlns:ahyp="http://schemas.microsoft.com/office/drawing/2018/hyperlinkcolor" val="tx"/>
                    </a:ext>
                  </a:extLst>
                </a:hlinkClick>
              </a:rPr>
              <a:t>https://youtu.be/fBLF-kFihPs</a:t>
            </a:r>
            <a:endParaRPr lang="en-US" sz="1399" dirty="0">
              <a:solidFill>
                <a:schemeClr val="accent6">
                  <a:lumMod val="50000"/>
                </a:schemeClr>
              </a:solidFill>
              <a:latin typeface="Poppins Bold"/>
            </a:endParaRPr>
          </a:p>
          <a:p>
            <a:pPr algn="ctr">
              <a:lnSpc>
                <a:spcPts val="1959"/>
              </a:lnSpc>
              <a:spcBef>
                <a:spcPct val="0"/>
              </a:spcBef>
            </a:pPr>
            <a:endParaRPr lang="en-US" sz="1399" dirty="0">
              <a:solidFill>
                <a:schemeClr val="accent6">
                  <a:lumMod val="50000"/>
                </a:schemeClr>
              </a:solidFill>
              <a:latin typeface="Poppins Bold"/>
            </a:endParaRPr>
          </a:p>
        </p:txBody>
      </p:sp>
      <p:pic>
        <p:nvPicPr>
          <p:cNvPr id="25" name="Online Media 24" title="HOI AN MEMORIES | Official Trailer (full HD)">
            <a:hlinkClick r:id="" action="ppaction://media"/>
            <a:extLst>
              <a:ext uri="{FF2B5EF4-FFF2-40B4-BE49-F238E27FC236}">
                <a16:creationId xmlns:a16="http://schemas.microsoft.com/office/drawing/2014/main" id="{C11DA9FC-A9AB-8479-751B-385506E23D4D}"/>
              </a:ext>
            </a:extLst>
          </p:cNvPr>
          <p:cNvPicPr>
            <a:picLocks noRot="1" noChangeAspect="1"/>
          </p:cNvPicPr>
          <p:nvPr>
            <a:videoFile r:link="rId1"/>
          </p:nvPr>
        </p:nvPicPr>
        <p:blipFill>
          <a:blip r:embed="rId8"/>
          <a:stretch>
            <a:fillRect/>
          </a:stretch>
        </p:blipFill>
        <p:spPr>
          <a:xfrm>
            <a:off x="3597044" y="1493369"/>
            <a:ext cx="8594956" cy="4848758"/>
          </a:xfrm>
          <a:prstGeom prst="rect">
            <a:avLst/>
          </a:prstGeom>
        </p:spPr>
      </p:pic>
      <p:sp>
        <p:nvSpPr>
          <p:cNvPr id="26" name="Left Arrow 10">
            <a:hlinkClick r:id="rId9" action="ppaction://hlinkpres?slideindex=1&amp;slidetitle=Why?"/>
            <a:extLst>
              <a:ext uri="{FF2B5EF4-FFF2-40B4-BE49-F238E27FC236}">
                <a16:creationId xmlns:a16="http://schemas.microsoft.com/office/drawing/2014/main" id="{B8D2312C-32C4-75A4-2519-D1FF3756CD20}"/>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10"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sz="1600">
                <a:solidFill>
                  <a:schemeClr val="accent6">
                    <a:lumMod val="50000"/>
                  </a:schemeClr>
                </a:solidFill>
                <a:latin typeface="Montserrat" panose="00000500000000000000" pitchFamily="50" charset="0"/>
              </a:rPr>
              <a:pPr algn="l"/>
              <a:t>44</a:t>
            </a:fld>
            <a:endParaRPr sz="1600" dirty="0">
              <a:solidFill>
                <a:schemeClr val="accent6">
                  <a:lumMod val="50000"/>
                </a:schemeClr>
              </a:solidFill>
              <a:latin typeface="Montserrat" panose="00000500000000000000" pitchFamily="50"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499509" y="6580489"/>
            <a:ext cx="1130801" cy="2634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400" smtClean="0">
                <a:solidFill>
                  <a:schemeClr val="accent6">
                    <a:lumMod val="50000"/>
                  </a:schemeClr>
                </a:solidFill>
                <a:latin typeface="Montserrat" panose="00000500000000000000" pitchFamily="50" charset="0"/>
              </a:rPr>
              <a:pPr/>
              <a:t>7/25/2025</a:t>
            </a:fld>
            <a:endParaRPr lang="en-US" sz="1600" dirty="0">
              <a:solidFill>
                <a:schemeClr val="accent6">
                  <a:lumMod val="50000"/>
                </a:schemeClr>
              </a:solidFill>
              <a:latin typeface="Montserrat" panose="00000500000000000000" pitchFamily="50" charset="0"/>
            </a:endParaRPr>
          </a:p>
        </p:txBody>
      </p:sp>
      <p:sp>
        <p:nvSpPr>
          <p:cNvPr id="21" name="Footer Placeholder 5"/>
          <p:cNvSpPr txBox="1">
            <a:spLocks/>
          </p:cNvSpPr>
          <p:nvPr/>
        </p:nvSpPr>
        <p:spPr>
          <a:xfrm>
            <a:off x="1450552" y="6594520"/>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solidFill>
                  <a:schemeClr val="accent6">
                    <a:lumMod val="50000"/>
                  </a:schemeClr>
                </a:solidFill>
                <a:latin typeface="Montserrat" panose="00000500000000000000" pitchFamily="50" charset="0"/>
              </a:rPr>
              <a:t>Simply your best local friend</a:t>
            </a:r>
          </a:p>
        </p:txBody>
      </p:sp>
      <p:sp>
        <p:nvSpPr>
          <p:cNvPr id="12" name="Freeform 11"/>
          <p:cNvSpPr/>
          <p:nvPr/>
        </p:nvSpPr>
        <p:spPr>
          <a:xfrm>
            <a:off x="-29680" y="1611100"/>
            <a:ext cx="8545108" cy="2095162"/>
          </a:xfrm>
          <a:custGeom>
            <a:avLst/>
            <a:gdLst>
              <a:gd name="connsiteX0" fmla="*/ 6702732 w 8527613"/>
              <a:gd name="connsiteY0" fmla="*/ 0 h 1932318"/>
              <a:gd name="connsiteX1" fmla="*/ 7289327 w 8527613"/>
              <a:gd name="connsiteY1" fmla="*/ 1190446 h 1932318"/>
              <a:gd name="connsiteX2" fmla="*/ 8199872 w 8527613"/>
              <a:gd name="connsiteY2" fmla="*/ 354402 h 1932318"/>
              <a:gd name="connsiteX3" fmla="*/ 8063738 w 8527613"/>
              <a:gd name="connsiteY3" fmla="*/ 218268 h 1932318"/>
              <a:gd name="connsiteX4" fmla="*/ 8527613 w 8527613"/>
              <a:gd name="connsiteY4" fmla="*/ 35564 h 1932318"/>
              <a:gd name="connsiteX5" fmla="*/ 8438753 w 8527613"/>
              <a:gd name="connsiteY5" fmla="*/ 593283 h 1932318"/>
              <a:gd name="connsiteX6" fmla="*/ 8307071 w 8527613"/>
              <a:gd name="connsiteY6" fmla="*/ 461601 h 1932318"/>
              <a:gd name="connsiteX7" fmla="*/ 7375593 w 8527613"/>
              <a:gd name="connsiteY7" fmla="*/ 1544129 h 1932318"/>
              <a:gd name="connsiteX8" fmla="*/ 6737237 w 8527613"/>
              <a:gd name="connsiteY8" fmla="*/ 129398 h 1932318"/>
              <a:gd name="connsiteX9" fmla="*/ 767759 w 8527613"/>
              <a:gd name="connsiteY9" fmla="*/ 1932318 h 1932318"/>
              <a:gd name="connsiteX10" fmla="*/ 7 w 8527613"/>
              <a:gd name="connsiteY10" fmla="*/ 1104182 h 1932318"/>
              <a:gd name="connsiteX11" fmla="*/ 6702732 w 8527613"/>
              <a:gd name="connsiteY11" fmla="*/ 0 h 1932318"/>
              <a:gd name="connsiteX0" fmla="*/ 6703554 w 8528435"/>
              <a:gd name="connsiteY0" fmla="*/ 0 h 2303254"/>
              <a:gd name="connsiteX1" fmla="*/ 7290149 w 8528435"/>
              <a:gd name="connsiteY1" fmla="*/ 1190446 h 2303254"/>
              <a:gd name="connsiteX2" fmla="*/ 8200694 w 8528435"/>
              <a:gd name="connsiteY2" fmla="*/ 354402 h 2303254"/>
              <a:gd name="connsiteX3" fmla="*/ 8064560 w 8528435"/>
              <a:gd name="connsiteY3" fmla="*/ 218268 h 2303254"/>
              <a:gd name="connsiteX4" fmla="*/ 8528435 w 8528435"/>
              <a:gd name="connsiteY4" fmla="*/ 35564 h 2303254"/>
              <a:gd name="connsiteX5" fmla="*/ 8439575 w 8528435"/>
              <a:gd name="connsiteY5" fmla="*/ 593283 h 2303254"/>
              <a:gd name="connsiteX6" fmla="*/ 8307893 w 8528435"/>
              <a:gd name="connsiteY6" fmla="*/ 461601 h 2303254"/>
              <a:gd name="connsiteX7" fmla="*/ 7376415 w 8528435"/>
              <a:gd name="connsiteY7" fmla="*/ 1544129 h 2303254"/>
              <a:gd name="connsiteX8" fmla="*/ 6738059 w 8528435"/>
              <a:gd name="connsiteY8" fmla="*/ 129398 h 2303254"/>
              <a:gd name="connsiteX9" fmla="*/ 830 w 8528435"/>
              <a:gd name="connsiteY9" fmla="*/ 2303254 h 2303254"/>
              <a:gd name="connsiteX10" fmla="*/ 829 w 8528435"/>
              <a:gd name="connsiteY10" fmla="*/ 1104182 h 2303254"/>
              <a:gd name="connsiteX11" fmla="*/ 6703554 w 8528435"/>
              <a:gd name="connsiteY11" fmla="*/ 0 h 2303254"/>
              <a:gd name="connsiteX0" fmla="*/ 6720227 w 8545108"/>
              <a:gd name="connsiteY0" fmla="*/ 0 h 2303254"/>
              <a:gd name="connsiteX1" fmla="*/ 7306822 w 8545108"/>
              <a:gd name="connsiteY1" fmla="*/ 1190446 h 2303254"/>
              <a:gd name="connsiteX2" fmla="*/ 8217367 w 8545108"/>
              <a:gd name="connsiteY2" fmla="*/ 354402 h 2303254"/>
              <a:gd name="connsiteX3" fmla="*/ 8081233 w 8545108"/>
              <a:gd name="connsiteY3" fmla="*/ 218268 h 2303254"/>
              <a:gd name="connsiteX4" fmla="*/ 8545108 w 8545108"/>
              <a:gd name="connsiteY4" fmla="*/ 35564 h 2303254"/>
              <a:gd name="connsiteX5" fmla="*/ 8456248 w 8545108"/>
              <a:gd name="connsiteY5" fmla="*/ 593283 h 2303254"/>
              <a:gd name="connsiteX6" fmla="*/ 8324566 w 8545108"/>
              <a:gd name="connsiteY6" fmla="*/ 461601 h 2303254"/>
              <a:gd name="connsiteX7" fmla="*/ 7393088 w 8545108"/>
              <a:gd name="connsiteY7" fmla="*/ 1544129 h 2303254"/>
              <a:gd name="connsiteX8" fmla="*/ 6754732 w 8545108"/>
              <a:gd name="connsiteY8" fmla="*/ 129398 h 2303254"/>
              <a:gd name="connsiteX9" fmla="*/ 17503 w 8545108"/>
              <a:gd name="connsiteY9" fmla="*/ 2303254 h 2303254"/>
              <a:gd name="connsiteX10" fmla="*/ 249 w 8545108"/>
              <a:gd name="connsiteY10" fmla="*/ 897148 h 2303254"/>
              <a:gd name="connsiteX11" fmla="*/ 6720227 w 8545108"/>
              <a:gd name="connsiteY11" fmla="*/ 0 h 2303254"/>
              <a:gd name="connsiteX0" fmla="*/ 6720227 w 8545108"/>
              <a:gd name="connsiteY0" fmla="*/ 0 h 2303254"/>
              <a:gd name="connsiteX1" fmla="*/ 7306822 w 8545108"/>
              <a:gd name="connsiteY1" fmla="*/ 1190446 h 2303254"/>
              <a:gd name="connsiteX2" fmla="*/ 8217367 w 8545108"/>
              <a:gd name="connsiteY2" fmla="*/ 354402 h 2303254"/>
              <a:gd name="connsiteX3" fmla="*/ 8081233 w 8545108"/>
              <a:gd name="connsiteY3" fmla="*/ 218268 h 2303254"/>
              <a:gd name="connsiteX4" fmla="*/ 8545108 w 8545108"/>
              <a:gd name="connsiteY4" fmla="*/ 35564 h 2303254"/>
              <a:gd name="connsiteX5" fmla="*/ 8456248 w 8545108"/>
              <a:gd name="connsiteY5" fmla="*/ 593283 h 2303254"/>
              <a:gd name="connsiteX6" fmla="*/ 8324566 w 8545108"/>
              <a:gd name="connsiteY6" fmla="*/ 461601 h 2303254"/>
              <a:gd name="connsiteX7" fmla="*/ 7393088 w 8545108"/>
              <a:gd name="connsiteY7" fmla="*/ 1544129 h 2303254"/>
              <a:gd name="connsiteX8" fmla="*/ 6771985 w 8545108"/>
              <a:gd name="connsiteY8" fmla="*/ 345058 h 2303254"/>
              <a:gd name="connsiteX9" fmla="*/ 17503 w 8545108"/>
              <a:gd name="connsiteY9" fmla="*/ 2303254 h 2303254"/>
              <a:gd name="connsiteX10" fmla="*/ 249 w 8545108"/>
              <a:gd name="connsiteY10" fmla="*/ 897148 h 2303254"/>
              <a:gd name="connsiteX11" fmla="*/ 6720227 w 8545108"/>
              <a:gd name="connsiteY11" fmla="*/ 0 h 2303254"/>
              <a:gd name="connsiteX0" fmla="*/ 6780612 w 8545108"/>
              <a:gd name="connsiteY0" fmla="*/ 197350 h 2267690"/>
              <a:gd name="connsiteX1" fmla="*/ 7306822 w 8545108"/>
              <a:gd name="connsiteY1" fmla="*/ 1154882 h 2267690"/>
              <a:gd name="connsiteX2" fmla="*/ 8217367 w 8545108"/>
              <a:gd name="connsiteY2" fmla="*/ 318838 h 2267690"/>
              <a:gd name="connsiteX3" fmla="*/ 8081233 w 8545108"/>
              <a:gd name="connsiteY3" fmla="*/ 182704 h 2267690"/>
              <a:gd name="connsiteX4" fmla="*/ 8545108 w 8545108"/>
              <a:gd name="connsiteY4" fmla="*/ 0 h 2267690"/>
              <a:gd name="connsiteX5" fmla="*/ 8456248 w 8545108"/>
              <a:gd name="connsiteY5" fmla="*/ 557719 h 2267690"/>
              <a:gd name="connsiteX6" fmla="*/ 8324566 w 8545108"/>
              <a:gd name="connsiteY6" fmla="*/ 426037 h 2267690"/>
              <a:gd name="connsiteX7" fmla="*/ 7393088 w 8545108"/>
              <a:gd name="connsiteY7" fmla="*/ 1508565 h 2267690"/>
              <a:gd name="connsiteX8" fmla="*/ 6771985 w 8545108"/>
              <a:gd name="connsiteY8" fmla="*/ 309494 h 2267690"/>
              <a:gd name="connsiteX9" fmla="*/ 17503 w 8545108"/>
              <a:gd name="connsiteY9" fmla="*/ 2267690 h 2267690"/>
              <a:gd name="connsiteX10" fmla="*/ 249 w 8545108"/>
              <a:gd name="connsiteY10" fmla="*/ 861584 h 2267690"/>
              <a:gd name="connsiteX11" fmla="*/ 6780612 w 8545108"/>
              <a:gd name="connsiteY11" fmla="*/ 197350 h 2267690"/>
              <a:gd name="connsiteX0" fmla="*/ 6780612 w 8545108"/>
              <a:gd name="connsiteY0" fmla="*/ 197350 h 2095162"/>
              <a:gd name="connsiteX1" fmla="*/ 7306822 w 8545108"/>
              <a:gd name="connsiteY1" fmla="*/ 1154882 h 2095162"/>
              <a:gd name="connsiteX2" fmla="*/ 8217367 w 8545108"/>
              <a:gd name="connsiteY2" fmla="*/ 318838 h 2095162"/>
              <a:gd name="connsiteX3" fmla="*/ 8081233 w 8545108"/>
              <a:gd name="connsiteY3" fmla="*/ 182704 h 2095162"/>
              <a:gd name="connsiteX4" fmla="*/ 8545108 w 8545108"/>
              <a:gd name="connsiteY4" fmla="*/ 0 h 2095162"/>
              <a:gd name="connsiteX5" fmla="*/ 8456248 w 8545108"/>
              <a:gd name="connsiteY5" fmla="*/ 557719 h 2095162"/>
              <a:gd name="connsiteX6" fmla="*/ 8324566 w 8545108"/>
              <a:gd name="connsiteY6" fmla="*/ 426037 h 2095162"/>
              <a:gd name="connsiteX7" fmla="*/ 7393088 w 8545108"/>
              <a:gd name="connsiteY7" fmla="*/ 1508565 h 2095162"/>
              <a:gd name="connsiteX8" fmla="*/ 6771985 w 8545108"/>
              <a:gd name="connsiteY8" fmla="*/ 309494 h 2095162"/>
              <a:gd name="connsiteX9" fmla="*/ 17503 w 8545108"/>
              <a:gd name="connsiteY9" fmla="*/ 2095162 h 2095162"/>
              <a:gd name="connsiteX10" fmla="*/ 249 w 8545108"/>
              <a:gd name="connsiteY10" fmla="*/ 861584 h 2095162"/>
              <a:gd name="connsiteX11" fmla="*/ 6780612 w 8545108"/>
              <a:gd name="connsiteY11" fmla="*/ 197350 h 2095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545108" h="2095162">
                <a:moveTo>
                  <a:pt x="6780612" y="197350"/>
                </a:moveTo>
                <a:lnTo>
                  <a:pt x="7306822" y="1154882"/>
                </a:lnTo>
                <a:lnTo>
                  <a:pt x="8217367" y="318838"/>
                </a:lnTo>
                <a:lnTo>
                  <a:pt x="8081233" y="182704"/>
                </a:lnTo>
                <a:lnTo>
                  <a:pt x="8545108" y="0"/>
                </a:lnTo>
                <a:lnTo>
                  <a:pt x="8456248" y="557719"/>
                </a:lnTo>
                <a:lnTo>
                  <a:pt x="8324566" y="426037"/>
                </a:lnTo>
                <a:lnTo>
                  <a:pt x="7393088" y="1508565"/>
                </a:lnTo>
                <a:lnTo>
                  <a:pt x="6771985" y="309494"/>
                </a:lnTo>
                <a:lnTo>
                  <a:pt x="17503" y="2095162"/>
                </a:lnTo>
                <a:cubicBezTo>
                  <a:pt x="20378" y="1706973"/>
                  <a:pt x="-2626" y="1249773"/>
                  <a:pt x="249" y="861584"/>
                </a:cubicBezTo>
                <a:lnTo>
                  <a:pt x="6780612" y="197350"/>
                </a:ln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a:solidFill>
                <a:schemeClr val="accent6">
                  <a:lumMod val="50000"/>
                </a:schemeClr>
              </a:solidFill>
              <a:latin typeface="Montserrat" panose="00000500000000000000" pitchFamily="50" charset="0"/>
            </a:endParaRPr>
          </a:p>
        </p:txBody>
      </p:sp>
      <p:sp>
        <p:nvSpPr>
          <p:cNvPr id="13" name="Rounded Rectangle 3">
            <a:extLst>
              <a:ext uri="{FF2B5EF4-FFF2-40B4-BE49-F238E27FC236}">
                <a16:creationId xmlns:a16="http://schemas.microsoft.com/office/drawing/2014/main" id="{25160770-261A-4D46-9DA5-9C9CDC4A24DC}"/>
              </a:ext>
            </a:extLst>
          </p:cNvPr>
          <p:cNvSpPr/>
          <p:nvPr/>
        </p:nvSpPr>
        <p:spPr>
          <a:xfrm rot="18900000" flipH="1">
            <a:off x="5478817" y="3101222"/>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ko-KR" altLang="en-US" sz="1600">
              <a:solidFill>
                <a:schemeClr val="accent6">
                  <a:lumMod val="50000"/>
                </a:schemeClr>
              </a:solidFill>
              <a:latin typeface="Montserrat" panose="00000500000000000000" pitchFamily="50" charset="0"/>
            </a:endParaRPr>
          </a:p>
        </p:txBody>
      </p:sp>
      <p:sp>
        <p:nvSpPr>
          <p:cNvPr id="14" name="Rounded Rectangle 3">
            <a:extLst>
              <a:ext uri="{FF2B5EF4-FFF2-40B4-BE49-F238E27FC236}">
                <a16:creationId xmlns:a16="http://schemas.microsoft.com/office/drawing/2014/main" id="{2D5C6913-3731-46C1-B593-32F47473EF2B}"/>
              </a:ext>
            </a:extLst>
          </p:cNvPr>
          <p:cNvSpPr/>
          <p:nvPr/>
        </p:nvSpPr>
        <p:spPr>
          <a:xfrm rot="2700000">
            <a:off x="6650887" y="3123697"/>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ko-KR" altLang="en-US" sz="1600">
              <a:solidFill>
                <a:schemeClr val="accent6">
                  <a:lumMod val="50000"/>
                </a:schemeClr>
              </a:solidFill>
              <a:latin typeface="Montserrat" panose="00000500000000000000" pitchFamily="50" charset="0"/>
            </a:endParaRPr>
          </a:p>
        </p:txBody>
      </p:sp>
      <p:sp>
        <p:nvSpPr>
          <p:cNvPr id="17" name="Rounded Rectangle 3">
            <a:extLst>
              <a:ext uri="{FF2B5EF4-FFF2-40B4-BE49-F238E27FC236}">
                <a16:creationId xmlns:a16="http://schemas.microsoft.com/office/drawing/2014/main" id="{52BE13A9-B654-4D6F-8DB3-CB88E52A1885}"/>
              </a:ext>
            </a:extLst>
          </p:cNvPr>
          <p:cNvSpPr/>
          <p:nvPr/>
        </p:nvSpPr>
        <p:spPr>
          <a:xfrm rot="16200000" flipH="1">
            <a:off x="5312055" y="3995640"/>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ko-KR" altLang="en-US" sz="1600">
              <a:solidFill>
                <a:schemeClr val="accent6">
                  <a:lumMod val="50000"/>
                </a:schemeClr>
              </a:solidFill>
              <a:latin typeface="Montserrat" panose="00000500000000000000" pitchFamily="50" charset="0"/>
            </a:endParaRPr>
          </a:p>
        </p:txBody>
      </p:sp>
      <p:sp>
        <p:nvSpPr>
          <p:cNvPr id="18" name="Rounded Rectangle 3">
            <a:extLst>
              <a:ext uri="{FF2B5EF4-FFF2-40B4-BE49-F238E27FC236}">
                <a16:creationId xmlns:a16="http://schemas.microsoft.com/office/drawing/2014/main" id="{2E345507-0DEB-426A-AACC-719C34C09E01}"/>
              </a:ext>
            </a:extLst>
          </p:cNvPr>
          <p:cNvSpPr/>
          <p:nvPr/>
        </p:nvSpPr>
        <p:spPr>
          <a:xfrm rot="16200000" flipH="1">
            <a:off x="6884155" y="3998362"/>
            <a:ext cx="108000" cy="936000"/>
          </a:xfrm>
          <a:custGeom>
            <a:avLst/>
            <a:gdLst>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480516 w 727470"/>
              <a:gd name="connsiteY15" fmla="*/ 120174 h 5112569"/>
              <a:gd name="connsiteX16" fmla="*/ 600645 w 727470"/>
              <a:gd name="connsiteY16" fmla="*/ 45 h 5112569"/>
              <a:gd name="connsiteX17" fmla="*/ 720775 w 727470"/>
              <a:gd name="connsiteY17" fmla="*/ 120175 h 5112569"/>
              <a:gd name="connsiteX18" fmla="*/ 720775 w 727470"/>
              <a:gd name="connsiteY18" fmla="*/ 768849 h 5112569"/>
              <a:gd name="connsiteX19" fmla="*/ 720775 w 727470"/>
              <a:gd name="connsiteY19" fmla="*/ 1224135 h 5112569"/>
              <a:gd name="connsiteX20" fmla="*/ 720775 w 727470"/>
              <a:gd name="connsiteY20" fmla="*/ 2520279 h 5112569"/>
              <a:gd name="connsiteX21" fmla="*/ 720776 w 727470"/>
              <a:gd name="connsiteY21" fmla="*/ 2520279 h 5112569"/>
              <a:gd name="connsiteX22" fmla="*/ 720776 w 727470"/>
              <a:gd name="connsiteY22" fmla="*/ 3816423 h 5112569"/>
              <a:gd name="connsiteX23" fmla="*/ 727470 w 727470"/>
              <a:gd name="connsiteY23"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3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360387 w 727470"/>
              <a:gd name="connsiteY13" fmla="*/ 24 h 5112569"/>
              <a:gd name="connsiteX14" fmla="*/ 480516 w 727470"/>
              <a:gd name="connsiteY14" fmla="*/ 120152 h 5112569"/>
              <a:gd name="connsiteX15" fmla="*/ 600645 w 727470"/>
              <a:gd name="connsiteY15" fmla="*/ 45 h 5112569"/>
              <a:gd name="connsiteX16" fmla="*/ 720775 w 727470"/>
              <a:gd name="connsiteY16" fmla="*/ 120175 h 5112569"/>
              <a:gd name="connsiteX17" fmla="*/ 720775 w 727470"/>
              <a:gd name="connsiteY17" fmla="*/ 768849 h 5112569"/>
              <a:gd name="connsiteX18" fmla="*/ 720775 w 727470"/>
              <a:gd name="connsiteY18" fmla="*/ 1224135 h 5112569"/>
              <a:gd name="connsiteX19" fmla="*/ 720775 w 727470"/>
              <a:gd name="connsiteY19" fmla="*/ 2520279 h 5112569"/>
              <a:gd name="connsiteX20" fmla="*/ 720776 w 727470"/>
              <a:gd name="connsiteY20" fmla="*/ 2520279 h 5112569"/>
              <a:gd name="connsiteX21" fmla="*/ 720776 w 727470"/>
              <a:gd name="connsiteY21" fmla="*/ 3816423 h 5112569"/>
              <a:gd name="connsiteX22" fmla="*/ 727470 w 727470"/>
              <a:gd name="connsiteY22"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8 w 727470"/>
              <a:gd name="connsiteY12" fmla="*/ 120152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240259 w 727470"/>
              <a:gd name="connsiteY12" fmla="*/ 120151 h 5112569"/>
              <a:gd name="connsiteX13" fmla="*/ 480516 w 727470"/>
              <a:gd name="connsiteY13" fmla="*/ 120152 h 5112569"/>
              <a:gd name="connsiteX14" fmla="*/ 600645 w 727470"/>
              <a:gd name="connsiteY14" fmla="*/ 45 h 5112569"/>
              <a:gd name="connsiteX15" fmla="*/ 720775 w 727470"/>
              <a:gd name="connsiteY15" fmla="*/ 120175 h 5112569"/>
              <a:gd name="connsiteX16" fmla="*/ 720775 w 727470"/>
              <a:gd name="connsiteY16" fmla="*/ 768849 h 5112569"/>
              <a:gd name="connsiteX17" fmla="*/ 720775 w 727470"/>
              <a:gd name="connsiteY17" fmla="*/ 1224135 h 5112569"/>
              <a:gd name="connsiteX18" fmla="*/ 720775 w 727470"/>
              <a:gd name="connsiteY18" fmla="*/ 2520279 h 5112569"/>
              <a:gd name="connsiteX19" fmla="*/ 720776 w 727470"/>
              <a:gd name="connsiteY19" fmla="*/ 2520279 h 5112569"/>
              <a:gd name="connsiteX20" fmla="*/ 720776 w 727470"/>
              <a:gd name="connsiteY20" fmla="*/ 3816423 h 5112569"/>
              <a:gd name="connsiteX21" fmla="*/ 727470 w 727470"/>
              <a:gd name="connsiteY21"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480516 w 727470"/>
              <a:gd name="connsiteY12" fmla="*/ 120152 h 5112569"/>
              <a:gd name="connsiteX13" fmla="*/ 600645 w 727470"/>
              <a:gd name="connsiteY13" fmla="*/ 45 h 5112569"/>
              <a:gd name="connsiteX14" fmla="*/ 720775 w 727470"/>
              <a:gd name="connsiteY14" fmla="*/ 120175 h 5112569"/>
              <a:gd name="connsiteX15" fmla="*/ 720775 w 727470"/>
              <a:gd name="connsiteY15" fmla="*/ 768849 h 5112569"/>
              <a:gd name="connsiteX16" fmla="*/ 720775 w 727470"/>
              <a:gd name="connsiteY16" fmla="*/ 1224135 h 5112569"/>
              <a:gd name="connsiteX17" fmla="*/ 720775 w 727470"/>
              <a:gd name="connsiteY17" fmla="*/ 2520279 h 5112569"/>
              <a:gd name="connsiteX18" fmla="*/ 720776 w 727470"/>
              <a:gd name="connsiteY18" fmla="*/ 2520279 h 5112569"/>
              <a:gd name="connsiteX19" fmla="*/ 720776 w 727470"/>
              <a:gd name="connsiteY19" fmla="*/ 3816423 h 5112569"/>
              <a:gd name="connsiteX20" fmla="*/ 727470 w 727470"/>
              <a:gd name="connsiteY20"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600645 w 727470"/>
              <a:gd name="connsiteY12" fmla="*/ 45 h 5112569"/>
              <a:gd name="connsiteX13" fmla="*/ 720775 w 727470"/>
              <a:gd name="connsiteY13" fmla="*/ 120175 h 5112569"/>
              <a:gd name="connsiteX14" fmla="*/ 720775 w 727470"/>
              <a:gd name="connsiteY14" fmla="*/ 768849 h 5112569"/>
              <a:gd name="connsiteX15" fmla="*/ 720775 w 727470"/>
              <a:gd name="connsiteY15" fmla="*/ 1224135 h 5112569"/>
              <a:gd name="connsiteX16" fmla="*/ 720775 w 727470"/>
              <a:gd name="connsiteY16" fmla="*/ 2520279 h 5112569"/>
              <a:gd name="connsiteX17" fmla="*/ 720776 w 727470"/>
              <a:gd name="connsiteY17" fmla="*/ 2520279 h 5112569"/>
              <a:gd name="connsiteX18" fmla="*/ 720776 w 727470"/>
              <a:gd name="connsiteY18" fmla="*/ 3816423 h 5112569"/>
              <a:gd name="connsiteX19" fmla="*/ 727470 w 727470"/>
              <a:gd name="connsiteY19" fmla="*/ 3816423 h 5112569"/>
              <a:gd name="connsiteX0" fmla="*/ 727470 w 727470"/>
              <a:gd name="connsiteY0" fmla="*/ 3816423 h 5112569"/>
              <a:gd name="connsiteX1" fmla="*/ 727470 w 727470"/>
              <a:gd name="connsiteY1" fmla="*/ 5112569 h 5112569"/>
              <a:gd name="connsiteX2" fmla="*/ 6695 w 727470"/>
              <a:gd name="connsiteY2" fmla="*/ 5112569 h 5112569"/>
              <a:gd name="connsiteX3" fmla="*/ 6695 w 727470"/>
              <a:gd name="connsiteY3" fmla="*/ 3816425 h 5112569"/>
              <a:gd name="connsiteX4" fmla="*/ 1 w 727470"/>
              <a:gd name="connsiteY4" fmla="*/ 3816425 h 5112569"/>
              <a:gd name="connsiteX5" fmla="*/ 1 w 727470"/>
              <a:gd name="connsiteY5" fmla="*/ 2520281 h 5112569"/>
              <a:gd name="connsiteX6" fmla="*/ 0 w 727470"/>
              <a:gd name="connsiteY6" fmla="*/ 2520281 h 5112569"/>
              <a:gd name="connsiteX7" fmla="*/ 0 w 727470"/>
              <a:gd name="connsiteY7" fmla="*/ 1224135 h 5112569"/>
              <a:gd name="connsiteX8" fmla="*/ 0 w 727470"/>
              <a:gd name="connsiteY8" fmla="*/ 768850 h 5112569"/>
              <a:gd name="connsiteX9" fmla="*/ 0 w 727470"/>
              <a:gd name="connsiteY9" fmla="*/ 120129 h 5112569"/>
              <a:gd name="connsiteX10" fmla="*/ 120129 w 727470"/>
              <a:gd name="connsiteY10" fmla="*/ 0 h 5112569"/>
              <a:gd name="connsiteX11" fmla="*/ 240258 w 727470"/>
              <a:gd name="connsiteY11" fmla="*/ 120129 h 5112569"/>
              <a:gd name="connsiteX12" fmla="*/ 720775 w 727470"/>
              <a:gd name="connsiteY12" fmla="*/ 120175 h 5112569"/>
              <a:gd name="connsiteX13" fmla="*/ 720775 w 727470"/>
              <a:gd name="connsiteY13" fmla="*/ 768849 h 5112569"/>
              <a:gd name="connsiteX14" fmla="*/ 720775 w 727470"/>
              <a:gd name="connsiteY14" fmla="*/ 1224135 h 5112569"/>
              <a:gd name="connsiteX15" fmla="*/ 720775 w 727470"/>
              <a:gd name="connsiteY15" fmla="*/ 2520279 h 5112569"/>
              <a:gd name="connsiteX16" fmla="*/ 720776 w 727470"/>
              <a:gd name="connsiteY16" fmla="*/ 2520279 h 5112569"/>
              <a:gd name="connsiteX17" fmla="*/ 720776 w 727470"/>
              <a:gd name="connsiteY17" fmla="*/ 3816423 h 5112569"/>
              <a:gd name="connsiteX18" fmla="*/ 727470 w 727470"/>
              <a:gd name="connsiteY18" fmla="*/ 3816423 h 5112569"/>
              <a:gd name="connsiteX0" fmla="*/ 727470 w 727470"/>
              <a:gd name="connsiteY0" fmla="*/ 3816518 h 5112664"/>
              <a:gd name="connsiteX1" fmla="*/ 727470 w 727470"/>
              <a:gd name="connsiteY1" fmla="*/ 5112664 h 5112664"/>
              <a:gd name="connsiteX2" fmla="*/ 6695 w 727470"/>
              <a:gd name="connsiteY2" fmla="*/ 5112664 h 5112664"/>
              <a:gd name="connsiteX3" fmla="*/ 6695 w 727470"/>
              <a:gd name="connsiteY3" fmla="*/ 3816520 h 5112664"/>
              <a:gd name="connsiteX4" fmla="*/ 1 w 727470"/>
              <a:gd name="connsiteY4" fmla="*/ 3816520 h 5112664"/>
              <a:gd name="connsiteX5" fmla="*/ 1 w 727470"/>
              <a:gd name="connsiteY5" fmla="*/ 2520376 h 5112664"/>
              <a:gd name="connsiteX6" fmla="*/ 0 w 727470"/>
              <a:gd name="connsiteY6" fmla="*/ 2520376 h 5112664"/>
              <a:gd name="connsiteX7" fmla="*/ 0 w 727470"/>
              <a:gd name="connsiteY7" fmla="*/ 1224230 h 5112664"/>
              <a:gd name="connsiteX8" fmla="*/ 0 w 727470"/>
              <a:gd name="connsiteY8" fmla="*/ 768945 h 5112664"/>
              <a:gd name="connsiteX9" fmla="*/ 0 w 727470"/>
              <a:gd name="connsiteY9" fmla="*/ 120224 h 5112664"/>
              <a:gd name="connsiteX10" fmla="*/ 120129 w 727470"/>
              <a:gd name="connsiteY10" fmla="*/ 95 h 5112664"/>
              <a:gd name="connsiteX11" fmla="*/ 720775 w 727470"/>
              <a:gd name="connsiteY11" fmla="*/ 120270 h 5112664"/>
              <a:gd name="connsiteX12" fmla="*/ 720775 w 727470"/>
              <a:gd name="connsiteY12" fmla="*/ 768944 h 5112664"/>
              <a:gd name="connsiteX13" fmla="*/ 720775 w 727470"/>
              <a:gd name="connsiteY13" fmla="*/ 1224230 h 5112664"/>
              <a:gd name="connsiteX14" fmla="*/ 720775 w 727470"/>
              <a:gd name="connsiteY14" fmla="*/ 2520374 h 5112664"/>
              <a:gd name="connsiteX15" fmla="*/ 720776 w 727470"/>
              <a:gd name="connsiteY15" fmla="*/ 2520374 h 5112664"/>
              <a:gd name="connsiteX16" fmla="*/ 720776 w 727470"/>
              <a:gd name="connsiteY16" fmla="*/ 3816518 h 5112664"/>
              <a:gd name="connsiteX17" fmla="*/ 727470 w 727470"/>
              <a:gd name="connsiteY17" fmla="*/ 3816518 h 5112664"/>
              <a:gd name="connsiteX0" fmla="*/ 727470 w 727470"/>
              <a:gd name="connsiteY0" fmla="*/ 3696293 h 4992439"/>
              <a:gd name="connsiteX1" fmla="*/ 727470 w 727470"/>
              <a:gd name="connsiteY1" fmla="*/ 4992439 h 4992439"/>
              <a:gd name="connsiteX2" fmla="*/ 6695 w 727470"/>
              <a:gd name="connsiteY2" fmla="*/ 4992439 h 4992439"/>
              <a:gd name="connsiteX3" fmla="*/ 6695 w 727470"/>
              <a:gd name="connsiteY3" fmla="*/ 3696295 h 4992439"/>
              <a:gd name="connsiteX4" fmla="*/ 1 w 727470"/>
              <a:gd name="connsiteY4" fmla="*/ 3696295 h 4992439"/>
              <a:gd name="connsiteX5" fmla="*/ 1 w 727470"/>
              <a:gd name="connsiteY5" fmla="*/ 2400151 h 4992439"/>
              <a:gd name="connsiteX6" fmla="*/ 0 w 727470"/>
              <a:gd name="connsiteY6" fmla="*/ 2400151 h 4992439"/>
              <a:gd name="connsiteX7" fmla="*/ 0 w 727470"/>
              <a:gd name="connsiteY7" fmla="*/ 1104005 h 4992439"/>
              <a:gd name="connsiteX8" fmla="*/ 0 w 727470"/>
              <a:gd name="connsiteY8" fmla="*/ 648720 h 4992439"/>
              <a:gd name="connsiteX9" fmla="*/ 0 w 727470"/>
              <a:gd name="connsiteY9" fmla="*/ -1 h 4992439"/>
              <a:gd name="connsiteX10" fmla="*/ 720775 w 727470"/>
              <a:gd name="connsiteY10" fmla="*/ 45 h 4992439"/>
              <a:gd name="connsiteX11" fmla="*/ 720775 w 727470"/>
              <a:gd name="connsiteY11" fmla="*/ 648719 h 4992439"/>
              <a:gd name="connsiteX12" fmla="*/ 720775 w 727470"/>
              <a:gd name="connsiteY12" fmla="*/ 1104005 h 4992439"/>
              <a:gd name="connsiteX13" fmla="*/ 720775 w 727470"/>
              <a:gd name="connsiteY13" fmla="*/ 2400149 h 4992439"/>
              <a:gd name="connsiteX14" fmla="*/ 720776 w 727470"/>
              <a:gd name="connsiteY14" fmla="*/ 2400149 h 4992439"/>
              <a:gd name="connsiteX15" fmla="*/ 720776 w 727470"/>
              <a:gd name="connsiteY15" fmla="*/ 3696293 h 4992439"/>
              <a:gd name="connsiteX16" fmla="*/ 727470 w 727470"/>
              <a:gd name="connsiteY16" fmla="*/ 3696293 h 499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27470" h="4992439">
                <a:moveTo>
                  <a:pt x="727470" y="3696293"/>
                </a:moveTo>
                <a:lnTo>
                  <a:pt x="727470" y="4992439"/>
                </a:lnTo>
                <a:lnTo>
                  <a:pt x="6695" y="4992439"/>
                </a:lnTo>
                <a:lnTo>
                  <a:pt x="6695" y="3696295"/>
                </a:lnTo>
                <a:lnTo>
                  <a:pt x="1" y="3696295"/>
                </a:lnTo>
                <a:lnTo>
                  <a:pt x="1" y="2400151"/>
                </a:lnTo>
                <a:lnTo>
                  <a:pt x="0" y="2400151"/>
                </a:lnTo>
                <a:lnTo>
                  <a:pt x="0" y="1104005"/>
                </a:lnTo>
                <a:lnTo>
                  <a:pt x="0" y="648720"/>
                </a:lnTo>
                <a:lnTo>
                  <a:pt x="0" y="-1"/>
                </a:lnTo>
                <a:lnTo>
                  <a:pt x="720775" y="45"/>
                </a:lnTo>
                <a:lnTo>
                  <a:pt x="720775" y="648719"/>
                </a:lnTo>
                <a:lnTo>
                  <a:pt x="720775" y="1104005"/>
                </a:lnTo>
                <a:lnTo>
                  <a:pt x="720775" y="2400149"/>
                </a:lnTo>
                <a:lnTo>
                  <a:pt x="720776" y="2400149"/>
                </a:lnTo>
                <a:lnTo>
                  <a:pt x="720776" y="3696293"/>
                </a:lnTo>
                <a:lnTo>
                  <a:pt x="727470" y="3696293"/>
                </a:ln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ko-KR" altLang="en-US" sz="1600">
              <a:solidFill>
                <a:schemeClr val="accent6">
                  <a:lumMod val="50000"/>
                </a:schemeClr>
              </a:solidFill>
              <a:latin typeface="Montserrat" panose="00000500000000000000" pitchFamily="50" charset="0"/>
            </a:endParaRPr>
          </a:p>
        </p:txBody>
      </p:sp>
      <p:sp>
        <p:nvSpPr>
          <p:cNvPr id="19" name="Oval 66">
            <a:extLst>
              <a:ext uri="{FF2B5EF4-FFF2-40B4-BE49-F238E27FC236}">
                <a16:creationId xmlns:a16="http://schemas.microsoft.com/office/drawing/2014/main" id="{D7E60B5B-50DD-431F-B6B7-0F1169C3FADB}"/>
              </a:ext>
            </a:extLst>
          </p:cNvPr>
          <p:cNvSpPr/>
          <p:nvPr/>
        </p:nvSpPr>
        <p:spPr>
          <a:xfrm>
            <a:off x="3990095" y="3986451"/>
            <a:ext cx="914400" cy="914400"/>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ko-KR" altLang="en-US" sz="1600">
              <a:solidFill>
                <a:schemeClr val="accent6">
                  <a:lumMod val="50000"/>
                </a:schemeClr>
              </a:solidFill>
              <a:latin typeface="Montserrat" panose="00000500000000000000" pitchFamily="50" charset="0"/>
            </a:endParaRPr>
          </a:p>
        </p:txBody>
      </p:sp>
      <p:sp>
        <p:nvSpPr>
          <p:cNvPr id="22" name="Oval 69">
            <a:extLst>
              <a:ext uri="{FF2B5EF4-FFF2-40B4-BE49-F238E27FC236}">
                <a16:creationId xmlns:a16="http://schemas.microsoft.com/office/drawing/2014/main" id="{9A7E855A-1A77-4F02-A0B7-51BD3D71535F}"/>
              </a:ext>
            </a:extLst>
          </p:cNvPr>
          <p:cNvSpPr/>
          <p:nvPr/>
        </p:nvSpPr>
        <p:spPr>
          <a:xfrm>
            <a:off x="4445906" y="2503157"/>
            <a:ext cx="914400" cy="914400"/>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ko-KR" altLang="en-US" sz="1600">
              <a:solidFill>
                <a:schemeClr val="accent6">
                  <a:lumMod val="50000"/>
                </a:schemeClr>
              </a:solidFill>
              <a:latin typeface="Montserrat" panose="00000500000000000000" pitchFamily="50" charset="0"/>
            </a:endParaRPr>
          </a:p>
        </p:txBody>
      </p:sp>
      <p:sp>
        <p:nvSpPr>
          <p:cNvPr id="28" name="Oval 75">
            <a:extLst>
              <a:ext uri="{FF2B5EF4-FFF2-40B4-BE49-F238E27FC236}">
                <a16:creationId xmlns:a16="http://schemas.microsoft.com/office/drawing/2014/main" id="{A22C9A70-CB2F-4C59-A345-B9A0F7AF204D}"/>
              </a:ext>
            </a:extLst>
          </p:cNvPr>
          <p:cNvSpPr/>
          <p:nvPr/>
        </p:nvSpPr>
        <p:spPr>
          <a:xfrm>
            <a:off x="6822170" y="2544100"/>
            <a:ext cx="914400" cy="914400"/>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ko-KR" altLang="en-US" sz="1600">
              <a:solidFill>
                <a:schemeClr val="accent6">
                  <a:lumMod val="50000"/>
                </a:schemeClr>
              </a:solidFill>
              <a:latin typeface="Montserrat" panose="00000500000000000000" pitchFamily="50" charset="0"/>
            </a:endParaRPr>
          </a:p>
        </p:txBody>
      </p:sp>
      <p:sp>
        <p:nvSpPr>
          <p:cNvPr id="29" name="Oval 78">
            <a:extLst>
              <a:ext uri="{FF2B5EF4-FFF2-40B4-BE49-F238E27FC236}">
                <a16:creationId xmlns:a16="http://schemas.microsoft.com/office/drawing/2014/main" id="{69E9908C-2988-4C5D-ACE0-8C60EC30678D}"/>
              </a:ext>
            </a:extLst>
          </p:cNvPr>
          <p:cNvSpPr/>
          <p:nvPr/>
        </p:nvSpPr>
        <p:spPr>
          <a:xfrm>
            <a:off x="7363614" y="3986451"/>
            <a:ext cx="914400" cy="914400"/>
          </a:xfrm>
          <a:prstGeom prst="ellipse">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ko-KR" altLang="en-US" sz="1600">
              <a:solidFill>
                <a:schemeClr val="accent6">
                  <a:lumMod val="50000"/>
                </a:schemeClr>
              </a:solidFill>
              <a:latin typeface="Montserrat" panose="00000500000000000000" pitchFamily="50" charset="0"/>
            </a:endParaRPr>
          </a:p>
        </p:txBody>
      </p:sp>
      <p:grpSp>
        <p:nvGrpSpPr>
          <p:cNvPr id="33" name="그룹 17">
            <a:extLst>
              <a:ext uri="{FF2B5EF4-FFF2-40B4-BE49-F238E27FC236}">
                <a16:creationId xmlns:a16="http://schemas.microsoft.com/office/drawing/2014/main" id="{997E7AA8-F9EA-42F3-8A8D-6ED4D303DAC8}"/>
              </a:ext>
            </a:extLst>
          </p:cNvPr>
          <p:cNvGrpSpPr/>
          <p:nvPr/>
        </p:nvGrpSpPr>
        <p:grpSpPr>
          <a:xfrm>
            <a:off x="8105595" y="4835001"/>
            <a:ext cx="3426763" cy="1498851"/>
            <a:chOff x="8392426" y="4959422"/>
            <a:chExt cx="2160000" cy="1610854"/>
          </a:xfrm>
        </p:grpSpPr>
        <p:sp>
          <p:nvSpPr>
            <p:cNvPr id="34" name="TextBox 33">
              <a:extLst>
                <a:ext uri="{FF2B5EF4-FFF2-40B4-BE49-F238E27FC236}">
                  <a16:creationId xmlns:a16="http://schemas.microsoft.com/office/drawing/2014/main" id="{FFE2A2CA-7CD9-46B1-A54E-2CC51C45615F}"/>
                </a:ext>
              </a:extLst>
            </p:cNvPr>
            <p:cNvSpPr txBox="1"/>
            <p:nvPr/>
          </p:nvSpPr>
          <p:spPr>
            <a:xfrm>
              <a:off x="8392426" y="5412562"/>
              <a:ext cx="2160000" cy="1157714"/>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600" dirty="0">
                  <a:solidFill>
                    <a:schemeClr val="accent6">
                      <a:lumMod val="50000"/>
                    </a:schemeClr>
                  </a:solidFill>
                  <a:latin typeface="Montserrat" panose="00000500000000000000" pitchFamily="50" charset="0"/>
                  <a:cs typeface="Arial" panose="020B0604020202020204" pitchFamily="34" charset="0"/>
                </a:rPr>
                <a:t>Various kinds of day &amp; night activities available</a:t>
              </a:r>
              <a:r>
                <a:rPr lang="vi-VN" sz="1600" dirty="0">
                  <a:solidFill>
                    <a:schemeClr val="accent6">
                      <a:lumMod val="50000"/>
                    </a:schemeClr>
                  </a:solidFill>
                  <a:latin typeface="Montserrat" panose="00000500000000000000" pitchFamily="50" charset="0"/>
                  <a:cs typeface="Arial" panose="020B0604020202020204" pitchFamily="34" charset="0"/>
                </a:rPr>
                <a:t>: art shows, bars, pubs, discotheques, shopping... </a:t>
              </a:r>
              <a:endParaRPr lang="en-US" sz="1600" dirty="0">
                <a:solidFill>
                  <a:schemeClr val="accent6">
                    <a:lumMod val="50000"/>
                  </a:schemeClr>
                </a:solidFill>
                <a:latin typeface="Montserrat" panose="00000500000000000000" pitchFamily="50" charset="0"/>
                <a:cs typeface="Arial" panose="020B0604020202020204" pitchFamily="34" charset="0"/>
              </a:endParaRPr>
            </a:p>
          </p:txBody>
        </p:sp>
        <p:sp>
          <p:nvSpPr>
            <p:cNvPr id="35" name="TextBox 34">
              <a:extLst>
                <a:ext uri="{FF2B5EF4-FFF2-40B4-BE49-F238E27FC236}">
                  <a16:creationId xmlns:a16="http://schemas.microsoft.com/office/drawing/2014/main" id="{CB72EE7E-7D42-460C-8280-C0BA0F1D80DE}"/>
                </a:ext>
              </a:extLst>
            </p:cNvPr>
            <p:cNvSpPr txBox="1"/>
            <p:nvPr/>
          </p:nvSpPr>
          <p:spPr>
            <a:xfrm>
              <a:off x="8392426" y="4959422"/>
              <a:ext cx="2160000" cy="363853"/>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ko-KR" sz="1600" b="1" dirty="0">
                  <a:solidFill>
                    <a:schemeClr val="accent6">
                      <a:lumMod val="50000"/>
                    </a:schemeClr>
                  </a:solidFill>
                  <a:latin typeface="Montserrat" panose="00000500000000000000" pitchFamily="50" charset="0"/>
                  <a:cs typeface="Arial" pitchFamily="34" charset="0"/>
                </a:rPr>
                <a:t>Night life</a:t>
              </a:r>
              <a:endParaRPr lang="ko-KR" altLang="en-US" sz="1600" b="1" dirty="0">
                <a:solidFill>
                  <a:schemeClr val="accent6">
                    <a:lumMod val="50000"/>
                  </a:schemeClr>
                </a:solidFill>
                <a:latin typeface="Montserrat" panose="00000500000000000000" pitchFamily="50" charset="0"/>
                <a:cs typeface="Arial" pitchFamily="34" charset="0"/>
              </a:endParaRPr>
            </a:p>
          </p:txBody>
        </p:sp>
      </p:grpSp>
      <p:grpSp>
        <p:nvGrpSpPr>
          <p:cNvPr id="36" name="그룹 20">
            <a:extLst>
              <a:ext uri="{FF2B5EF4-FFF2-40B4-BE49-F238E27FC236}">
                <a16:creationId xmlns:a16="http://schemas.microsoft.com/office/drawing/2014/main" id="{0F4A7A96-C975-40B2-822D-84C4CBD23F6A}"/>
              </a:ext>
            </a:extLst>
          </p:cNvPr>
          <p:cNvGrpSpPr/>
          <p:nvPr/>
        </p:nvGrpSpPr>
        <p:grpSpPr>
          <a:xfrm>
            <a:off x="736980" y="4930535"/>
            <a:ext cx="3439235" cy="1571863"/>
            <a:chOff x="1940385" y="4959422"/>
            <a:chExt cx="2160000" cy="1571863"/>
          </a:xfrm>
        </p:grpSpPr>
        <p:sp>
          <p:nvSpPr>
            <p:cNvPr id="37" name="TextBox 36">
              <a:extLst>
                <a:ext uri="{FF2B5EF4-FFF2-40B4-BE49-F238E27FC236}">
                  <a16:creationId xmlns:a16="http://schemas.microsoft.com/office/drawing/2014/main" id="{89926047-4AFD-4154-98C9-2285681338F4}"/>
                </a:ext>
              </a:extLst>
            </p:cNvPr>
            <p:cNvSpPr txBox="1"/>
            <p:nvPr/>
          </p:nvSpPr>
          <p:spPr>
            <a:xfrm>
              <a:off x="1940385" y="5207846"/>
              <a:ext cx="2160000" cy="1323439"/>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r"/>
              <a:endParaRPr lang="en-US" sz="1600" dirty="0">
                <a:solidFill>
                  <a:schemeClr val="accent6">
                    <a:lumMod val="50000"/>
                  </a:schemeClr>
                </a:solidFill>
                <a:latin typeface="Montserrat" panose="00000500000000000000" pitchFamily="50" charset="0"/>
                <a:cs typeface="Arial" panose="020B0604020202020204" pitchFamily="34" charset="0"/>
              </a:endParaRPr>
            </a:p>
            <a:p>
              <a:pPr algn="r"/>
              <a:r>
                <a:rPr lang="en-US" sz="1600" dirty="0">
                  <a:solidFill>
                    <a:schemeClr val="accent6">
                      <a:lumMod val="50000"/>
                    </a:schemeClr>
                  </a:solidFill>
                  <a:latin typeface="Montserrat" panose="00000500000000000000" pitchFamily="50" charset="0"/>
                  <a:cs typeface="Arial" panose="020B0604020202020204" pitchFamily="34" charset="0"/>
                </a:rPr>
                <a:t>Various </a:t>
              </a:r>
              <a:r>
                <a:rPr lang="vi-VN" sz="1600" dirty="0">
                  <a:solidFill>
                    <a:schemeClr val="accent6">
                      <a:lumMod val="50000"/>
                    </a:schemeClr>
                  </a:solidFill>
                  <a:latin typeface="Montserrat" panose="00000500000000000000" pitchFamily="50" charset="0"/>
                  <a:cs typeface="Arial" panose="020B0604020202020204" pitchFamily="34" charset="0"/>
                </a:rPr>
                <a:t>local markets, </a:t>
              </a:r>
              <a:r>
                <a:rPr lang="en-US" sz="1600" dirty="0">
                  <a:solidFill>
                    <a:schemeClr val="accent6">
                      <a:lumMod val="50000"/>
                    </a:schemeClr>
                  </a:solidFill>
                  <a:latin typeface="Montserrat" panose="00000500000000000000" pitchFamily="50" charset="0"/>
                  <a:cs typeface="Arial" panose="020B0604020202020204" pitchFamily="34" charset="0"/>
                </a:rPr>
                <a:t>shopping centers and malls from r</a:t>
              </a:r>
              <a:r>
                <a:rPr lang="vi-VN" sz="1600" dirty="0">
                  <a:solidFill>
                    <a:schemeClr val="accent6">
                      <a:lumMod val="50000"/>
                    </a:schemeClr>
                  </a:solidFill>
                  <a:latin typeface="Montserrat" panose="00000500000000000000" pitchFamily="50" charset="0"/>
                  <a:cs typeface="Arial" panose="020B0604020202020204" pitchFamily="34" charset="0"/>
                </a:rPr>
                <a:t>esonable cost items to</a:t>
              </a:r>
              <a:r>
                <a:rPr lang="en-US" sz="1600" dirty="0">
                  <a:solidFill>
                    <a:schemeClr val="accent6">
                      <a:lumMod val="50000"/>
                    </a:schemeClr>
                  </a:solidFill>
                  <a:latin typeface="Montserrat" panose="00000500000000000000" pitchFamily="50" charset="0"/>
                  <a:cs typeface="Arial" panose="020B0604020202020204" pitchFamily="34" charset="0"/>
                </a:rPr>
                <a:t> skillful handicraft products</a:t>
              </a:r>
              <a:r>
                <a:rPr lang="en-US" altLang="ko-KR" sz="1600" dirty="0">
                  <a:solidFill>
                    <a:schemeClr val="accent6">
                      <a:lumMod val="50000"/>
                    </a:schemeClr>
                  </a:solidFill>
                  <a:latin typeface="Montserrat" panose="00000500000000000000" pitchFamily="50" charset="0"/>
                  <a:cs typeface="Arial" panose="020B0604020202020204" pitchFamily="34" charset="0"/>
                </a:rPr>
                <a:t>.  </a:t>
              </a:r>
              <a:endParaRPr lang="ko-KR" altLang="en-US" sz="1600" dirty="0">
                <a:solidFill>
                  <a:schemeClr val="accent6">
                    <a:lumMod val="50000"/>
                  </a:schemeClr>
                </a:solidFill>
                <a:latin typeface="Montserrat" panose="00000500000000000000" pitchFamily="50" charset="0"/>
                <a:cs typeface="Arial" panose="020B0604020202020204" pitchFamily="34" charset="0"/>
              </a:endParaRPr>
            </a:p>
          </p:txBody>
        </p:sp>
        <p:sp>
          <p:nvSpPr>
            <p:cNvPr id="38" name="TextBox 37">
              <a:extLst>
                <a:ext uri="{FF2B5EF4-FFF2-40B4-BE49-F238E27FC236}">
                  <a16:creationId xmlns:a16="http://schemas.microsoft.com/office/drawing/2014/main" id="{ADC67D4A-41ED-4426-8ABE-51851277AA49}"/>
                </a:ext>
              </a:extLst>
            </p:cNvPr>
            <p:cNvSpPr txBox="1"/>
            <p:nvPr/>
          </p:nvSpPr>
          <p:spPr>
            <a:xfrm>
              <a:off x="1940385" y="4959422"/>
              <a:ext cx="2160000" cy="338554"/>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r"/>
              <a:r>
                <a:rPr lang="en-US" altLang="ko-KR" sz="1600" b="1" dirty="0">
                  <a:solidFill>
                    <a:schemeClr val="accent6">
                      <a:lumMod val="50000"/>
                    </a:schemeClr>
                  </a:solidFill>
                  <a:latin typeface="Montserrat" panose="00000500000000000000" pitchFamily="50" charset="0"/>
                  <a:cs typeface="Arial" pitchFamily="34" charset="0"/>
                </a:rPr>
                <a:t>Shopping</a:t>
              </a:r>
              <a:endParaRPr lang="ko-KR" altLang="en-US" sz="1600" b="1" dirty="0">
                <a:solidFill>
                  <a:schemeClr val="accent6">
                    <a:lumMod val="50000"/>
                  </a:schemeClr>
                </a:solidFill>
                <a:latin typeface="Montserrat" panose="00000500000000000000" pitchFamily="50" charset="0"/>
                <a:cs typeface="Arial" pitchFamily="34" charset="0"/>
              </a:endParaRPr>
            </a:p>
          </p:txBody>
        </p:sp>
      </p:grpSp>
      <p:grpSp>
        <p:nvGrpSpPr>
          <p:cNvPr id="39" name="그룹 23">
            <a:extLst>
              <a:ext uri="{FF2B5EF4-FFF2-40B4-BE49-F238E27FC236}">
                <a16:creationId xmlns:a16="http://schemas.microsoft.com/office/drawing/2014/main" id="{795BF6C4-0CDC-4DC0-9341-8FE6646A75CC}"/>
              </a:ext>
            </a:extLst>
          </p:cNvPr>
          <p:cNvGrpSpPr/>
          <p:nvPr/>
        </p:nvGrpSpPr>
        <p:grpSpPr>
          <a:xfrm>
            <a:off x="955343" y="2320899"/>
            <a:ext cx="3250546" cy="1790227"/>
            <a:chOff x="2135560" y="2864992"/>
            <a:chExt cx="2160000" cy="1790227"/>
          </a:xfrm>
        </p:grpSpPr>
        <p:sp>
          <p:nvSpPr>
            <p:cNvPr id="40" name="TextBox 39">
              <a:extLst>
                <a:ext uri="{FF2B5EF4-FFF2-40B4-BE49-F238E27FC236}">
                  <a16:creationId xmlns:a16="http://schemas.microsoft.com/office/drawing/2014/main" id="{E9E6806E-858E-488E-BEE2-FD56632AECF5}"/>
                </a:ext>
              </a:extLst>
            </p:cNvPr>
            <p:cNvSpPr txBox="1"/>
            <p:nvPr/>
          </p:nvSpPr>
          <p:spPr>
            <a:xfrm>
              <a:off x="2136497" y="3331780"/>
              <a:ext cx="2159063" cy="1323439"/>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r"/>
              <a:r>
                <a:rPr lang="en-US" sz="1600" dirty="0">
                  <a:solidFill>
                    <a:schemeClr val="accent6">
                      <a:lumMod val="50000"/>
                    </a:schemeClr>
                  </a:solidFill>
                  <a:latin typeface="Montserrat" panose="00000500000000000000" pitchFamily="50" charset="0"/>
                  <a:cs typeface="Arial" panose="020B0604020202020204" pitchFamily="34" charset="0"/>
                </a:rPr>
                <a:t>Numerous of international brand hotels with well-equipped conference facilities</a:t>
              </a:r>
            </a:p>
            <a:p>
              <a:pPr algn="r"/>
              <a:r>
                <a:rPr lang="en-US" altLang="ko-KR" sz="1600" dirty="0">
                  <a:solidFill>
                    <a:schemeClr val="accent6">
                      <a:lumMod val="50000"/>
                    </a:schemeClr>
                  </a:solidFill>
                  <a:latin typeface="Montserrat" panose="00000500000000000000" pitchFamily="50" charset="0"/>
                  <a:cs typeface="Arial" panose="020B0604020202020204" pitchFamily="34" charset="0"/>
                </a:rPr>
                <a:t>.  </a:t>
              </a:r>
              <a:endParaRPr lang="ko-KR" altLang="en-US" sz="1600" dirty="0">
                <a:solidFill>
                  <a:schemeClr val="accent6">
                    <a:lumMod val="50000"/>
                  </a:schemeClr>
                </a:solidFill>
                <a:latin typeface="Montserrat" panose="00000500000000000000" pitchFamily="50" charset="0"/>
                <a:cs typeface="Arial" panose="020B0604020202020204" pitchFamily="34" charset="0"/>
              </a:endParaRPr>
            </a:p>
          </p:txBody>
        </p:sp>
        <p:sp>
          <p:nvSpPr>
            <p:cNvPr id="41" name="TextBox 40">
              <a:extLst>
                <a:ext uri="{FF2B5EF4-FFF2-40B4-BE49-F238E27FC236}">
                  <a16:creationId xmlns:a16="http://schemas.microsoft.com/office/drawing/2014/main" id="{84E5D04C-8DDB-477F-9BBA-AA1E89C43AA0}"/>
                </a:ext>
              </a:extLst>
            </p:cNvPr>
            <p:cNvSpPr txBox="1"/>
            <p:nvPr/>
          </p:nvSpPr>
          <p:spPr>
            <a:xfrm>
              <a:off x="2135560" y="2864992"/>
              <a:ext cx="2160000" cy="338554"/>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pPr algn="r"/>
              <a:r>
                <a:rPr lang="en-US" altLang="ko-KR" sz="1600" b="1" dirty="0">
                  <a:solidFill>
                    <a:schemeClr val="accent6">
                      <a:lumMod val="50000"/>
                    </a:schemeClr>
                  </a:solidFill>
                  <a:latin typeface="Montserrat" panose="00000500000000000000" pitchFamily="50" charset="0"/>
                  <a:cs typeface="Arial" pitchFamily="34" charset="0"/>
                </a:rPr>
                <a:t>Hotels</a:t>
              </a:r>
              <a:endParaRPr lang="ko-KR" altLang="en-US" sz="1600" b="1" dirty="0">
                <a:solidFill>
                  <a:schemeClr val="accent6">
                    <a:lumMod val="50000"/>
                  </a:schemeClr>
                </a:solidFill>
                <a:latin typeface="Montserrat" panose="00000500000000000000" pitchFamily="50" charset="0"/>
                <a:cs typeface="Arial" pitchFamily="34" charset="0"/>
              </a:endParaRPr>
            </a:p>
          </p:txBody>
        </p:sp>
      </p:grpSp>
      <p:sp>
        <p:nvSpPr>
          <p:cNvPr id="44" name="TextBox 43">
            <a:extLst>
              <a:ext uri="{FF2B5EF4-FFF2-40B4-BE49-F238E27FC236}">
                <a16:creationId xmlns:a16="http://schemas.microsoft.com/office/drawing/2014/main" id="{032F8528-7D08-4E02-99FF-5AE599ACFE8F}"/>
              </a:ext>
            </a:extLst>
          </p:cNvPr>
          <p:cNvSpPr txBox="1"/>
          <p:nvPr/>
        </p:nvSpPr>
        <p:spPr>
          <a:xfrm>
            <a:off x="8209431" y="2307247"/>
            <a:ext cx="3036872" cy="1815882"/>
          </a:xfrm>
          <a:prstGeom prst="rect">
            <a:avLst/>
          </a:prstGeom>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altLang="ko-KR" sz="1600" b="1" dirty="0">
                <a:solidFill>
                  <a:schemeClr val="accent6">
                    <a:lumMod val="50000"/>
                  </a:schemeClr>
                </a:solidFill>
                <a:latin typeface="Montserrat" panose="00000500000000000000" pitchFamily="50" charset="0"/>
                <a:cs typeface="Arial" panose="020B0604020202020204" pitchFamily="34" charset="0"/>
              </a:rPr>
              <a:t>Restaurants</a:t>
            </a:r>
          </a:p>
          <a:p>
            <a:endParaRPr lang="en-US" sz="1600" dirty="0">
              <a:solidFill>
                <a:schemeClr val="accent6">
                  <a:lumMod val="50000"/>
                </a:schemeClr>
              </a:solidFill>
              <a:latin typeface="Montserrat" panose="00000500000000000000" pitchFamily="50" charset="0"/>
              <a:cs typeface="Arial" panose="020B0604020202020204" pitchFamily="34" charset="0"/>
            </a:endParaRPr>
          </a:p>
          <a:p>
            <a:r>
              <a:rPr lang="en-US" sz="1600" dirty="0">
                <a:solidFill>
                  <a:schemeClr val="accent6">
                    <a:lumMod val="50000"/>
                  </a:schemeClr>
                </a:solidFill>
                <a:latin typeface="Montserrat" panose="00000500000000000000" pitchFamily="50" charset="0"/>
                <a:cs typeface="Arial" panose="020B0604020202020204" pitchFamily="34" charset="0"/>
              </a:rPr>
              <a:t>Numerous choices from fine dinning to local restaurants for various guests from different regions</a:t>
            </a:r>
            <a:endParaRPr lang="ko-KR" altLang="en-US" sz="1600" b="1" dirty="0">
              <a:solidFill>
                <a:schemeClr val="accent6">
                  <a:lumMod val="50000"/>
                </a:schemeClr>
              </a:solidFill>
              <a:latin typeface="Montserrat" panose="00000500000000000000" pitchFamily="50" charset="0"/>
              <a:cs typeface="Arial" panose="020B0604020202020204" pitchFamily="34" charset="0"/>
            </a:endParaRPr>
          </a:p>
        </p:txBody>
      </p:sp>
      <p:grpSp>
        <p:nvGrpSpPr>
          <p:cNvPr id="45" name="Group 115">
            <a:extLst>
              <a:ext uri="{FF2B5EF4-FFF2-40B4-BE49-F238E27FC236}">
                <a16:creationId xmlns:a16="http://schemas.microsoft.com/office/drawing/2014/main" id="{50E314D6-5E3E-488B-BADB-0EF5A91844B7}"/>
              </a:ext>
            </a:extLst>
          </p:cNvPr>
          <p:cNvGrpSpPr/>
          <p:nvPr/>
        </p:nvGrpSpPr>
        <p:grpSpPr>
          <a:xfrm>
            <a:off x="5529080" y="3849246"/>
            <a:ext cx="1093501" cy="1741553"/>
            <a:chOff x="6867874" y="3721883"/>
            <a:chExt cx="1093501" cy="1741553"/>
          </a:xfrm>
        </p:grpSpPr>
        <p:sp>
          <p:nvSpPr>
            <p:cNvPr id="46" name="Oval 7">
              <a:extLst>
                <a:ext uri="{FF2B5EF4-FFF2-40B4-BE49-F238E27FC236}">
                  <a16:creationId xmlns:a16="http://schemas.microsoft.com/office/drawing/2014/main" id="{8CAA43E6-A826-4517-B240-5A7576AF362F}"/>
                </a:ext>
              </a:extLst>
            </p:cNvPr>
            <p:cNvSpPr/>
            <p:nvPr/>
          </p:nvSpPr>
          <p:spPr>
            <a:xfrm>
              <a:off x="6867874" y="3721883"/>
              <a:ext cx="1093501" cy="1741553"/>
            </a:xfrm>
            <a:custGeom>
              <a:avLst/>
              <a:gdLst/>
              <a:ahLst/>
              <a:cxnLst/>
              <a:rect l="l" t="t" r="r" b="b"/>
              <a:pathLst>
                <a:path w="1093501" h="1741553">
                  <a:moveTo>
                    <a:pt x="422037" y="0"/>
                  </a:moveTo>
                  <a:lnTo>
                    <a:pt x="422037" y="630979"/>
                  </a:lnTo>
                  <a:cubicBezTo>
                    <a:pt x="422037" y="680563"/>
                    <a:pt x="455258" y="722388"/>
                    <a:pt x="500795" y="734926"/>
                  </a:cubicBezTo>
                  <a:lnTo>
                    <a:pt x="500795" y="955639"/>
                  </a:lnTo>
                  <a:cubicBezTo>
                    <a:pt x="500795" y="982077"/>
                    <a:pt x="522227" y="1003509"/>
                    <a:pt x="548664" y="1003509"/>
                  </a:cubicBezTo>
                  <a:cubicBezTo>
                    <a:pt x="575102" y="1003509"/>
                    <a:pt x="596533" y="982077"/>
                    <a:pt x="596533" y="955639"/>
                  </a:cubicBezTo>
                  <a:lnTo>
                    <a:pt x="596533" y="735077"/>
                  </a:lnTo>
                  <a:cubicBezTo>
                    <a:pt x="642317" y="722690"/>
                    <a:pt x="675778" y="680742"/>
                    <a:pt x="675778" y="630979"/>
                  </a:cubicBezTo>
                  <a:lnTo>
                    <a:pt x="675778" y="658"/>
                  </a:lnTo>
                  <a:cubicBezTo>
                    <a:pt x="911634" y="31647"/>
                    <a:pt x="1093500" y="233580"/>
                    <a:pt x="1093500" y="477990"/>
                  </a:cubicBezTo>
                  <a:lnTo>
                    <a:pt x="1093500" y="780133"/>
                  </a:lnTo>
                  <a:lnTo>
                    <a:pt x="1093501" y="780133"/>
                  </a:lnTo>
                  <a:lnTo>
                    <a:pt x="1093501" y="1260843"/>
                  </a:lnTo>
                  <a:cubicBezTo>
                    <a:pt x="1093501" y="1526332"/>
                    <a:pt x="878279" y="1741553"/>
                    <a:pt x="612791" y="1741553"/>
                  </a:cubicBezTo>
                  <a:lnTo>
                    <a:pt x="480710" y="1741553"/>
                  </a:lnTo>
                  <a:cubicBezTo>
                    <a:pt x="215222" y="1741553"/>
                    <a:pt x="1" y="1526332"/>
                    <a:pt x="1" y="1260843"/>
                  </a:cubicBezTo>
                  <a:lnTo>
                    <a:pt x="1" y="787709"/>
                  </a:lnTo>
                  <a:lnTo>
                    <a:pt x="0" y="787709"/>
                  </a:lnTo>
                  <a:lnTo>
                    <a:pt x="0" y="477990"/>
                  </a:lnTo>
                  <a:cubicBezTo>
                    <a:pt x="0" y="232085"/>
                    <a:pt x="184097" y="29180"/>
                    <a:pt x="422037" y="0"/>
                  </a:cubicBezTo>
                  <a:close/>
                </a:path>
              </a:pathLst>
            </a:cu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ko-KR" altLang="en-US" sz="1600" dirty="0">
                <a:solidFill>
                  <a:schemeClr val="accent6">
                    <a:lumMod val="50000"/>
                  </a:schemeClr>
                </a:solidFill>
                <a:latin typeface="Montserrat" panose="00000500000000000000" pitchFamily="50" charset="0"/>
              </a:endParaRPr>
            </a:p>
          </p:txBody>
        </p:sp>
        <p:sp>
          <p:nvSpPr>
            <p:cNvPr id="47" name="Rounded Rectangle 108">
              <a:extLst>
                <a:ext uri="{FF2B5EF4-FFF2-40B4-BE49-F238E27FC236}">
                  <a16:creationId xmlns:a16="http://schemas.microsoft.com/office/drawing/2014/main" id="{32D38E84-2807-4A6A-9740-89CA7C1C7E95}"/>
                </a:ext>
              </a:extLst>
            </p:cNvPr>
            <p:cNvSpPr/>
            <p:nvPr/>
          </p:nvSpPr>
          <p:spPr>
            <a:xfrm>
              <a:off x="7309131" y="3809649"/>
              <a:ext cx="210986" cy="457200"/>
            </a:xfrm>
            <a:prstGeom prst="roundRect">
              <a:avLst>
                <a:gd name="adj" fmla="val 50000"/>
              </a:avLst>
            </a:prstGeom>
            <a:ln/>
          </p:spPr>
          <p:style>
            <a:lnRef idx="2">
              <a:schemeClr val="accent3"/>
            </a:lnRef>
            <a:fillRef idx="1">
              <a:schemeClr val="lt1"/>
            </a:fillRef>
            <a:effectRef idx="0">
              <a:schemeClr val="accent3"/>
            </a:effectRef>
            <a:fontRef idx="minor">
              <a:schemeClr val="dk1"/>
            </a:fontRef>
          </p:style>
          <p:txBody>
            <a:bodyPr rtlCol="0" anchor="ctr"/>
            <a:lstStyle/>
            <a:p>
              <a:pPr algn="ctr"/>
              <a:endParaRPr lang="ko-KR" altLang="en-US" sz="1600">
                <a:solidFill>
                  <a:schemeClr val="accent6">
                    <a:lumMod val="50000"/>
                  </a:schemeClr>
                </a:solidFill>
                <a:latin typeface="Montserrat" panose="00000500000000000000" pitchFamily="50" charset="0"/>
              </a:endParaRPr>
            </a:p>
          </p:txBody>
        </p:sp>
      </p:grpSp>
      <p:sp>
        <p:nvSpPr>
          <p:cNvPr id="48" name="Freeform 62">
            <a:extLst>
              <a:ext uri="{FF2B5EF4-FFF2-40B4-BE49-F238E27FC236}">
                <a16:creationId xmlns:a16="http://schemas.microsoft.com/office/drawing/2014/main" id="{FE4A0444-7ED1-4045-A423-2B93EC68D5F3}"/>
              </a:ext>
            </a:extLst>
          </p:cNvPr>
          <p:cNvSpPr/>
          <p:nvPr/>
        </p:nvSpPr>
        <p:spPr>
          <a:xfrm>
            <a:off x="5320631" y="4236030"/>
            <a:ext cx="1701248" cy="2339494"/>
          </a:xfrm>
          <a:custGeom>
            <a:avLst/>
            <a:gdLst>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31366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90042 w 1404608"/>
              <a:gd name="connsiteY10" fmla="*/ 599846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702259 w 1404608"/>
              <a:gd name="connsiteY12" fmla="*/ 629107 h 2070201"/>
              <a:gd name="connsiteX13" fmla="*/ 526694 w 1404608"/>
              <a:gd name="connsiteY13" fmla="*/ 0 h 2070201"/>
              <a:gd name="connsiteX14" fmla="*/ 468172 w 1404608"/>
              <a:gd name="connsiteY14" fmla="*/ 1338681 h 2070201"/>
              <a:gd name="connsiteX15" fmla="*/ 321868 w 1404608"/>
              <a:gd name="connsiteY15" fmla="*/ 1287475 h 2070201"/>
              <a:gd name="connsiteX16" fmla="*/ 0 w 1404608"/>
              <a:gd name="connsiteY16" fmla="*/ 1053388 h 2070201"/>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8942 h 2075755"/>
              <a:gd name="connsiteX1" fmla="*/ 124358 w 1404608"/>
              <a:gd name="connsiteY1" fmla="*/ 1388126 h 2075755"/>
              <a:gd name="connsiteX2" fmla="*/ 292608 w 1404608"/>
              <a:gd name="connsiteY2" fmla="*/ 1746571 h 2075755"/>
              <a:gd name="connsiteX3" fmla="*/ 687628 w 1404608"/>
              <a:gd name="connsiteY3" fmla="*/ 2075755 h 2075755"/>
              <a:gd name="connsiteX4" fmla="*/ 1294790 w 1404608"/>
              <a:gd name="connsiteY4" fmla="*/ 2061125 h 2075755"/>
              <a:gd name="connsiteX5" fmla="*/ 1404518 w 1404608"/>
              <a:gd name="connsiteY5" fmla="*/ 1161355 h 2075755"/>
              <a:gd name="connsiteX6" fmla="*/ 1221638 w 1404608"/>
              <a:gd name="connsiteY6" fmla="*/ 773650 h 2075755"/>
              <a:gd name="connsiteX7" fmla="*/ 1177747 w 1404608"/>
              <a:gd name="connsiteY7" fmla="*/ 971160 h 2075755"/>
              <a:gd name="connsiteX8" fmla="*/ 980236 w 1404608"/>
              <a:gd name="connsiteY8" fmla="*/ 700498 h 2075755"/>
              <a:gd name="connsiteX9" fmla="*/ 921715 w 1404608"/>
              <a:gd name="connsiteY9" fmla="*/ 934584 h 2075755"/>
              <a:gd name="connsiteX10" fmla="*/ 738836 w 1404608"/>
              <a:gd name="connsiteY10" fmla="*/ 598085 h 2075755"/>
              <a:gd name="connsiteX11" fmla="*/ 709574 w 1404608"/>
              <a:gd name="connsiteY11" fmla="*/ 941899 h 2075755"/>
              <a:gd name="connsiteX12" fmla="*/ 526694 w 1404608"/>
              <a:gd name="connsiteY12" fmla="*/ 5554 h 2075755"/>
              <a:gd name="connsiteX13" fmla="*/ 468172 w 1404608"/>
              <a:gd name="connsiteY13" fmla="*/ 1344235 h 2075755"/>
              <a:gd name="connsiteX14" fmla="*/ 321868 w 1404608"/>
              <a:gd name="connsiteY14" fmla="*/ 1293029 h 2075755"/>
              <a:gd name="connsiteX15" fmla="*/ 0 w 1404608"/>
              <a:gd name="connsiteY15" fmla="*/ 1058942 h 2075755"/>
              <a:gd name="connsiteX0" fmla="*/ 0 w 1404608"/>
              <a:gd name="connsiteY0" fmla="*/ 1029958 h 2046771"/>
              <a:gd name="connsiteX1" fmla="*/ 124358 w 1404608"/>
              <a:gd name="connsiteY1" fmla="*/ 1359142 h 2046771"/>
              <a:gd name="connsiteX2" fmla="*/ 292608 w 1404608"/>
              <a:gd name="connsiteY2" fmla="*/ 1717587 h 2046771"/>
              <a:gd name="connsiteX3" fmla="*/ 687628 w 1404608"/>
              <a:gd name="connsiteY3" fmla="*/ 2046771 h 2046771"/>
              <a:gd name="connsiteX4" fmla="*/ 1294790 w 1404608"/>
              <a:gd name="connsiteY4" fmla="*/ 2032141 h 2046771"/>
              <a:gd name="connsiteX5" fmla="*/ 1404518 w 1404608"/>
              <a:gd name="connsiteY5" fmla="*/ 1132371 h 2046771"/>
              <a:gd name="connsiteX6" fmla="*/ 1221638 w 1404608"/>
              <a:gd name="connsiteY6" fmla="*/ 744666 h 2046771"/>
              <a:gd name="connsiteX7" fmla="*/ 1177747 w 1404608"/>
              <a:gd name="connsiteY7" fmla="*/ 942176 h 2046771"/>
              <a:gd name="connsiteX8" fmla="*/ 980236 w 1404608"/>
              <a:gd name="connsiteY8" fmla="*/ 671514 h 2046771"/>
              <a:gd name="connsiteX9" fmla="*/ 921715 w 1404608"/>
              <a:gd name="connsiteY9" fmla="*/ 905600 h 2046771"/>
              <a:gd name="connsiteX10" fmla="*/ 738836 w 1404608"/>
              <a:gd name="connsiteY10" fmla="*/ 569101 h 2046771"/>
              <a:gd name="connsiteX11" fmla="*/ 709574 w 1404608"/>
              <a:gd name="connsiteY11" fmla="*/ 912915 h 2046771"/>
              <a:gd name="connsiteX12" fmla="*/ 526694 w 1404608"/>
              <a:gd name="connsiteY12" fmla="*/ 5831 h 2046771"/>
              <a:gd name="connsiteX13" fmla="*/ 468172 w 1404608"/>
              <a:gd name="connsiteY13" fmla="*/ 1315251 h 2046771"/>
              <a:gd name="connsiteX14" fmla="*/ 321868 w 1404608"/>
              <a:gd name="connsiteY14" fmla="*/ 1264045 h 2046771"/>
              <a:gd name="connsiteX15" fmla="*/ 0 w 1404608"/>
              <a:gd name="connsiteY15" fmla="*/ 1029958 h 2046771"/>
              <a:gd name="connsiteX0" fmla="*/ 0 w 1404608"/>
              <a:gd name="connsiteY0" fmla="*/ 1024127 h 2040940"/>
              <a:gd name="connsiteX1" fmla="*/ 124358 w 1404608"/>
              <a:gd name="connsiteY1" fmla="*/ 1353311 h 2040940"/>
              <a:gd name="connsiteX2" fmla="*/ 292608 w 1404608"/>
              <a:gd name="connsiteY2" fmla="*/ 1711756 h 2040940"/>
              <a:gd name="connsiteX3" fmla="*/ 687628 w 1404608"/>
              <a:gd name="connsiteY3" fmla="*/ 2040940 h 2040940"/>
              <a:gd name="connsiteX4" fmla="*/ 1294790 w 1404608"/>
              <a:gd name="connsiteY4" fmla="*/ 2026310 h 2040940"/>
              <a:gd name="connsiteX5" fmla="*/ 1404518 w 1404608"/>
              <a:gd name="connsiteY5" fmla="*/ 1126540 h 2040940"/>
              <a:gd name="connsiteX6" fmla="*/ 1221638 w 1404608"/>
              <a:gd name="connsiteY6" fmla="*/ 738835 h 2040940"/>
              <a:gd name="connsiteX7" fmla="*/ 1177747 w 1404608"/>
              <a:gd name="connsiteY7" fmla="*/ 936345 h 2040940"/>
              <a:gd name="connsiteX8" fmla="*/ 980236 w 1404608"/>
              <a:gd name="connsiteY8" fmla="*/ 665683 h 2040940"/>
              <a:gd name="connsiteX9" fmla="*/ 921715 w 1404608"/>
              <a:gd name="connsiteY9" fmla="*/ 899769 h 2040940"/>
              <a:gd name="connsiteX10" fmla="*/ 738836 w 1404608"/>
              <a:gd name="connsiteY10" fmla="*/ 563270 h 2040940"/>
              <a:gd name="connsiteX11" fmla="*/ 709574 w 1404608"/>
              <a:gd name="connsiteY11" fmla="*/ 907084 h 2040940"/>
              <a:gd name="connsiteX12" fmla="*/ 526694 w 1404608"/>
              <a:gd name="connsiteY12" fmla="*/ 0 h 2040940"/>
              <a:gd name="connsiteX13" fmla="*/ 468172 w 1404608"/>
              <a:gd name="connsiteY13" fmla="*/ 1309420 h 2040940"/>
              <a:gd name="connsiteX14" fmla="*/ 321868 w 1404608"/>
              <a:gd name="connsiteY14" fmla="*/ 1258214 h 2040940"/>
              <a:gd name="connsiteX15" fmla="*/ 0 w 1404608"/>
              <a:gd name="connsiteY15" fmla="*/ 1024127 h 2040940"/>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370 h 2041183"/>
              <a:gd name="connsiteX1" fmla="*/ 124358 w 1404608"/>
              <a:gd name="connsiteY1" fmla="*/ 1353554 h 2041183"/>
              <a:gd name="connsiteX2" fmla="*/ 292608 w 1404608"/>
              <a:gd name="connsiteY2" fmla="*/ 1711999 h 2041183"/>
              <a:gd name="connsiteX3" fmla="*/ 687628 w 1404608"/>
              <a:gd name="connsiteY3" fmla="*/ 2041183 h 2041183"/>
              <a:gd name="connsiteX4" fmla="*/ 1294790 w 1404608"/>
              <a:gd name="connsiteY4" fmla="*/ 2026553 h 2041183"/>
              <a:gd name="connsiteX5" fmla="*/ 1404518 w 1404608"/>
              <a:gd name="connsiteY5" fmla="*/ 1126783 h 2041183"/>
              <a:gd name="connsiteX6" fmla="*/ 1221638 w 1404608"/>
              <a:gd name="connsiteY6" fmla="*/ 739078 h 2041183"/>
              <a:gd name="connsiteX7" fmla="*/ 1177747 w 1404608"/>
              <a:gd name="connsiteY7" fmla="*/ 936588 h 2041183"/>
              <a:gd name="connsiteX8" fmla="*/ 980236 w 1404608"/>
              <a:gd name="connsiteY8" fmla="*/ 665926 h 2041183"/>
              <a:gd name="connsiteX9" fmla="*/ 921715 w 1404608"/>
              <a:gd name="connsiteY9" fmla="*/ 900012 h 2041183"/>
              <a:gd name="connsiteX10" fmla="*/ 738836 w 1404608"/>
              <a:gd name="connsiteY10" fmla="*/ 563513 h 2041183"/>
              <a:gd name="connsiteX11" fmla="*/ 709574 w 1404608"/>
              <a:gd name="connsiteY11" fmla="*/ 907327 h 2041183"/>
              <a:gd name="connsiteX12" fmla="*/ 526694 w 1404608"/>
              <a:gd name="connsiteY12" fmla="*/ 243 h 2041183"/>
              <a:gd name="connsiteX13" fmla="*/ 468172 w 1404608"/>
              <a:gd name="connsiteY13" fmla="*/ 1309663 h 2041183"/>
              <a:gd name="connsiteX14" fmla="*/ 321868 w 1404608"/>
              <a:gd name="connsiteY14" fmla="*/ 1258457 h 2041183"/>
              <a:gd name="connsiteX15" fmla="*/ 0 w 1404608"/>
              <a:gd name="connsiteY15" fmla="*/ 1024370 h 2041183"/>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55410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36384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52597 w 1421182"/>
              <a:gd name="connsiteY6" fmla="*/ 669316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537 h 2040940"/>
              <a:gd name="connsiteX1" fmla="*/ 140932 w 1421182"/>
              <a:gd name="connsiteY1" fmla="*/ 1353311 h 2040940"/>
              <a:gd name="connsiteX2" fmla="*/ 309182 w 1421182"/>
              <a:gd name="connsiteY2" fmla="*/ 1711756 h 2040940"/>
              <a:gd name="connsiteX3" fmla="*/ 704202 w 1421182"/>
              <a:gd name="connsiteY3" fmla="*/ 2040940 h 2040940"/>
              <a:gd name="connsiteX4" fmla="*/ 1311364 w 1421182"/>
              <a:gd name="connsiteY4" fmla="*/ 2026310 h 2040940"/>
              <a:gd name="connsiteX5" fmla="*/ 1421092 w 1421182"/>
              <a:gd name="connsiteY5" fmla="*/ 1126540 h 2040940"/>
              <a:gd name="connsiteX6" fmla="*/ 1152597 w 1421182"/>
              <a:gd name="connsiteY6" fmla="*/ 669074 h 2040940"/>
              <a:gd name="connsiteX7" fmla="*/ 1168953 w 1421182"/>
              <a:gd name="connsiteY7" fmla="*/ 968054 h 2040940"/>
              <a:gd name="connsiteX8" fmla="*/ 927050 w 1421182"/>
              <a:gd name="connsiteY8" fmla="*/ 614948 h 2040940"/>
              <a:gd name="connsiteX9" fmla="*/ 957315 w 1421182"/>
              <a:gd name="connsiteY9" fmla="*/ 944162 h 2040940"/>
              <a:gd name="connsiteX10" fmla="*/ 711016 w 1421182"/>
              <a:gd name="connsiteY10" fmla="*/ 569612 h 2040940"/>
              <a:gd name="connsiteX11" fmla="*/ 729319 w 1421182"/>
              <a:gd name="connsiteY11" fmla="*/ 957819 h 2040940"/>
              <a:gd name="connsiteX12" fmla="*/ 543268 w 1421182"/>
              <a:gd name="connsiteY12" fmla="*/ 0 h 2040940"/>
              <a:gd name="connsiteX13" fmla="*/ 473286 w 1421182"/>
              <a:gd name="connsiteY13" fmla="*/ 1312119 h 2040940"/>
              <a:gd name="connsiteX14" fmla="*/ 338442 w 1421182"/>
              <a:gd name="connsiteY14" fmla="*/ 1258214 h 2040940"/>
              <a:gd name="connsiteX15" fmla="*/ 719 w 1421182"/>
              <a:gd name="connsiteY15" fmla="*/ 957537 h 2040940"/>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26318"/>
              <a:gd name="connsiteX1" fmla="*/ 140932 w 1421182"/>
              <a:gd name="connsiteY1" fmla="*/ 1353319 h 2026318"/>
              <a:gd name="connsiteX2" fmla="*/ 309182 w 1421182"/>
              <a:gd name="connsiteY2" fmla="*/ 1711764 h 2026318"/>
              <a:gd name="connsiteX3" fmla="*/ 693290 w 1421182"/>
              <a:gd name="connsiteY3" fmla="*/ 2019121 h 2026318"/>
              <a:gd name="connsiteX4" fmla="*/ 1311364 w 1421182"/>
              <a:gd name="connsiteY4" fmla="*/ 2026318 h 2026318"/>
              <a:gd name="connsiteX5" fmla="*/ 1421092 w 1421182"/>
              <a:gd name="connsiteY5" fmla="*/ 1126548 h 2026318"/>
              <a:gd name="connsiteX6" fmla="*/ 1152597 w 1421182"/>
              <a:gd name="connsiteY6" fmla="*/ 669082 h 2026318"/>
              <a:gd name="connsiteX7" fmla="*/ 1168953 w 1421182"/>
              <a:gd name="connsiteY7" fmla="*/ 968062 h 2026318"/>
              <a:gd name="connsiteX8" fmla="*/ 927050 w 1421182"/>
              <a:gd name="connsiteY8" fmla="*/ 614956 h 2026318"/>
              <a:gd name="connsiteX9" fmla="*/ 957315 w 1421182"/>
              <a:gd name="connsiteY9" fmla="*/ 944170 h 2026318"/>
              <a:gd name="connsiteX10" fmla="*/ 711016 w 1421182"/>
              <a:gd name="connsiteY10" fmla="*/ 569620 h 2026318"/>
              <a:gd name="connsiteX11" fmla="*/ 729319 w 1421182"/>
              <a:gd name="connsiteY11" fmla="*/ 957827 h 2026318"/>
              <a:gd name="connsiteX12" fmla="*/ 543268 w 1421182"/>
              <a:gd name="connsiteY12" fmla="*/ 8 h 2026318"/>
              <a:gd name="connsiteX13" fmla="*/ 473286 w 1421182"/>
              <a:gd name="connsiteY13" fmla="*/ 1312127 h 2026318"/>
              <a:gd name="connsiteX14" fmla="*/ 338442 w 1421182"/>
              <a:gd name="connsiteY14" fmla="*/ 1258222 h 2026318"/>
              <a:gd name="connsiteX15" fmla="*/ 719 w 1421182"/>
              <a:gd name="connsiteY15" fmla="*/ 957545 h 2026318"/>
              <a:gd name="connsiteX0" fmla="*/ 719 w 1421182"/>
              <a:gd name="connsiteY0" fmla="*/ 957545 h 2295953"/>
              <a:gd name="connsiteX1" fmla="*/ 140932 w 1421182"/>
              <a:gd name="connsiteY1" fmla="*/ 1353319 h 2295953"/>
              <a:gd name="connsiteX2" fmla="*/ 309182 w 1421182"/>
              <a:gd name="connsiteY2" fmla="*/ 1711764 h 2295953"/>
              <a:gd name="connsiteX3" fmla="*/ 693290 w 1421182"/>
              <a:gd name="connsiteY3" fmla="*/ 2019121 h 2295953"/>
              <a:gd name="connsiteX4" fmla="*/ 722524 w 1421182"/>
              <a:gd name="connsiteY4" fmla="*/ 2295953 h 2295953"/>
              <a:gd name="connsiteX5" fmla="*/ 1311364 w 1421182"/>
              <a:gd name="connsiteY5" fmla="*/ 2026318 h 2295953"/>
              <a:gd name="connsiteX6" fmla="*/ 1421092 w 1421182"/>
              <a:gd name="connsiteY6" fmla="*/ 1126548 h 2295953"/>
              <a:gd name="connsiteX7" fmla="*/ 1152597 w 1421182"/>
              <a:gd name="connsiteY7" fmla="*/ 669082 h 2295953"/>
              <a:gd name="connsiteX8" fmla="*/ 1168953 w 1421182"/>
              <a:gd name="connsiteY8" fmla="*/ 968062 h 2295953"/>
              <a:gd name="connsiteX9" fmla="*/ 927050 w 1421182"/>
              <a:gd name="connsiteY9" fmla="*/ 614956 h 2295953"/>
              <a:gd name="connsiteX10" fmla="*/ 957315 w 1421182"/>
              <a:gd name="connsiteY10" fmla="*/ 944170 h 2295953"/>
              <a:gd name="connsiteX11" fmla="*/ 711016 w 1421182"/>
              <a:gd name="connsiteY11" fmla="*/ 569620 h 2295953"/>
              <a:gd name="connsiteX12" fmla="*/ 729319 w 1421182"/>
              <a:gd name="connsiteY12" fmla="*/ 957827 h 2295953"/>
              <a:gd name="connsiteX13" fmla="*/ 543268 w 1421182"/>
              <a:gd name="connsiteY13" fmla="*/ 8 h 2295953"/>
              <a:gd name="connsiteX14" fmla="*/ 473286 w 1421182"/>
              <a:gd name="connsiteY14" fmla="*/ 1312127 h 2295953"/>
              <a:gd name="connsiteX15" fmla="*/ 338442 w 1421182"/>
              <a:gd name="connsiteY15" fmla="*/ 1258222 h 2295953"/>
              <a:gd name="connsiteX16" fmla="*/ 719 w 1421182"/>
              <a:gd name="connsiteY16" fmla="*/ 957545 h 2295953"/>
              <a:gd name="connsiteX0" fmla="*/ 719 w 1421182"/>
              <a:gd name="connsiteY0" fmla="*/ 957545 h 2317397"/>
              <a:gd name="connsiteX1" fmla="*/ 140932 w 1421182"/>
              <a:gd name="connsiteY1" fmla="*/ 1353319 h 2317397"/>
              <a:gd name="connsiteX2" fmla="*/ 309182 w 1421182"/>
              <a:gd name="connsiteY2" fmla="*/ 1711764 h 2317397"/>
              <a:gd name="connsiteX3" fmla="*/ 693290 w 1421182"/>
              <a:gd name="connsiteY3" fmla="*/ 2019121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7397"/>
              <a:gd name="connsiteX1" fmla="*/ 140932 w 1421182"/>
              <a:gd name="connsiteY1" fmla="*/ 1353319 h 2317397"/>
              <a:gd name="connsiteX2" fmla="*/ 309182 w 1421182"/>
              <a:gd name="connsiteY2" fmla="*/ 1711764 h 2317397"/>
              <a:gd name="connsiteX3" fmla="*/ 626141 w 1421182"/>
              <a:gd name="connsiteY3" fmla="*/ 1985150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4785"/>
              <a:gd name="connsiteX1" fmla="*/ 140932 w 1421182"/>
              <a:gd name="connsiteY1" fmla="*/ 1353319 h 2314785"/>
              <a:gd name="connsiteX2" fmla="*/ 309182 w 1421182"/>
              <a:gd name="connsiteY2" fmla="*/ 1711764 h 2314785"/>
              <a:gd name="connsiteX3" fmla="*/ 626141 w 1421182"/>
              <a:gd name="connsiteY3" fmla="*/ 1985150 h 2314785"/>
              <a:gd name="connsiteX4" fmla="*/ 658780 w 1421182"/>
              <a:gd name="connsiteY4" fmla="*/ 2266927 h 2314785"/>
              <a:gd name="connsiteX5" fmla="*/ 1170733 w 1421182"/>
              <a:gd name="connsiteY5" fmla="*/ 2300858 h 2314785"/>
              <a:gd name="connsiteX6" fmla="*/ 1311364 w 1421182"/>
              <a:gd name="connsiteY6" fmla="*/ 2026318 h 2314785"/>
              <a:gd name="connsiteX7" fmla="*/ 1421092 w 1421182"/>
              <a:gd name="connsiteY7" fmla="*/ 1126548 h 2314785"/>
              <a:gd name="connsiteX8" fmla="*/ 1152597 w 1421182"/>
              <a:gd name="connsiteY8" fmla="*/ 669082 h 2314785"/>
              <a:gd name="connsiteX9" fmla="*/ 1168953 w 1421182"/>
              <a:gd name="connsiteY9" fmla="*/ 968062 h 2314785"/>
              <a:gd name="connsiteX10" fmla="*/ 927050 w 1421182"/>
              <a:gd name="connsiteY10" fmla="*/ 614956 h 2314785"/>
              <a:gd name="connsiteX11" fmla="*/ 957315 w 1421182"/>
              <a:gd name="connsiteY11" fmla="*/ 944170 h 2314785"/>
              <a:gd name="connsiteX12" fmla="*/ 711016 w 1421182"/>
              <a:gd name="connsiteY12" fmla="*/ 569620 h 2314785"/>
              <a:gd name="connsiteX13" fmla="*/ 729319 w 1421182"/>
              <a:gd name="connsiteY13" fmla="*/ 957827 h 2314785"/>
              <a:gd name="connsiteX14" fmla="*/ 543268 w 1421182"/>
              <a:gd name="connsiteY14" fmla="*/ 8 h 2314785"/>
              <a:gd name="connsiteX15" fmla="*/ 473286 w 1421182"/>
              <a:gd name="connsiteY15" fmla="*/ 1312127 h 2314785"/>
              <a:gd name="connsiteX16" fmla="*/ 338442 w 1421182"/>
              <a:gd name="connsiteY16" fmla="*/ 1258222 h 2314785"/>
              <a:gd name="connsiteX17" fmla="*/ 719 w 1421182"/>
              <a:gd name="connsiteY17" fmla="*/ 957545 h 2314785"/>
              <a:gd name="connsiteX0" fmla="*/ 719 w 1421182"/>
              <a:gd name="connsiteY0" fmla="*/ 957545 h 2323891"/>
              <a:gd name="connsiteX1" fmla="*/ 140932 w 1421182"/>
              <a:gd name="connsiteY1" fmla="*/ 1353319 h 2323891"/>
              <a:gd name="connsiteX2" fmla="*/ 309182 w 1421182"/>
              <a:gd name="connsiteY2" fmla="*/ 1711764 h 2323891"/>
              <a:gd name="connsiteX3" fmla="*/ 626141 w 1421182"/>
              <a:gd name="connsiteY3" fmla="*/ 1985150 h 2323891"/>
              <a:gd name="connsiteX4" fmla="*/ 658780 w 1421182"/>
              <a:gd name="connsiteY4" fmla="*/ 2266927 h 2323891"/>
              <a:gd name="connsiteX5" fmla="*/ 1170733 w 1421182"/>
              <a:gd name="connsiteY5" fmla="*/ 2300858 h 2323891"/>
              <a:gd name="connsiteX6" fmla="*/ 1311364 w 1421182"/>
              <a:gd name="connsiteY6" fmla="*/ 2026318 h 2323891"/>
              <a:gd name="connsiteX7" fmla="*/ 1421092 w 1421182"/>
              <a:gd name="connsiteY7" fmla="*/ 1126548 h 2323891"/>
              <a:gd name="connsiteX8" fmla="*/ 1152597 w 1421182"/>
              <a:gd name="connsiteY8" fmla="*/ 669082 h 2323891"/>
              <a:gd name="connsiteX9" fmla="*/ 1168953 w 1421182"/>
              <a:gd name="connsiteY9" fmla="*/ 968062 h 2323891"/>
              <a:gd name="connsiteX10" fmla="*/ 927050 w 1421182"/>
              <a:gd name="connsiteY10" fmla="*/ 614956 h 2323891"/>
              <a:gd name="connsiteX11" fmla="*/ 957315 w 1421182"/>
              <a:gd name="connsiteY11" fmla="*/ 944170 h 2323891"/>
              <a:gd name="connsiteX12" fmla="*/ 711016 w 1421182"/>
              <a:gd name="connsiteY12" fmla="*/ 569620 h 2323891"/>
              <a:gd name="connsiteX13" fmla="*/ 729319 w 1421182"/>
              <a:gd name="connsiteY13" fmla="*/ 957827 h 2323891"/>
              <a:gd name="connsiteX14" fmla="*/ 543268 w 1421182"/>
              <a:gd name="connsiteY14" fmla="*/ 8 h 2323891"/>
              <a:gd name="connsiteX15" fmla="*/ 473286 w 1421182"/>
              <a:gd name="connsiteY15" fmla="*/ 1312127 h 2323891"/>
              <a:gd name="connsiteX16" fmla="*/ 338442 w 1421182"/>
              <a:gd name="connsiteY16" fmla="*/ 1258222 h 2323891"/>
              <a:gd name="connsiteX17" fmla="*/ 719 w 1421182"/>
              <a:gd name="connsiteY17" fmla="*/ 957545 h 2323891"/>
              <a:gd name="connsiteX0" fmla="*/ 719 w 1421182"/>
              <a:gd name="connsiteY0" fmla="*/ 957545 h 2358736"/>
              <a:gd name="connsiteX1" fmla="*/ 140932 w 1421182"/>
              <a:gd name="connsiteY1" fmla="*/ 1353319 h 2358736"/>
              <a:gd name="connsiteX2" fmla="*/ 309182 w 1421182"/>
              <a:gd name="connsiteY2" fmla="*/ 1711764 h 2358736"/>
              <a:gd name="connsiteX3" fmla="*/ 626141 w 1421182"/>
              <a:gd name="connsiteY3" fmla="*/ 1985150 h 2358736"/>
              <a:gd name="connsiteX4" fmla="*/ 658780 w 1421182"/>
              <a:gd name="connsiteY4" fmla="*/ 2266927 h 2358736"/>
              <a:gd name="connsiteX5" fmla="*/ 1227989 w 1421182"/>
              <a:gd name="connsiteY5" fmla="*/ 2341644 h 2358736"/>
              <a:gd name="connsiteX6" fmla="*/ 1311364 w 1421182"/>
              <a:gd name="connsiteY6" fmla="*/ 2026318 h 2358736"/>
              <a:gd name="connsiteX7" fmla="*/ 1421092 w 1421182"/>
              <a:gd name="connsiteY7" fmla="*/ 1126548 h 2358736"/>
              <a:gd name="connsiteX8" fmla="*/ 1152597 w 1421182"/>
              <a:gd name="connsiteY8" fmla="*/ 669082 h 2358736"/>
              <a:gd name="connsiteX9" fmla="*/ 1168953 w 1421182"/>
              <a:gd name="connsiteY9" fmla="*/ 968062 h 2358736"/>
              <a:gd name="connsiteX10" fmla="*/ 927050 w 1421182"/>
              <a:gd name="connsiteY10" fmla="*/ 614956 h 2358736"/>
              <a:gd name="connsiteX11" fmla="*/ 957315 w 1421182"/>
              <a:gd name="connsiteY11" fmla="*/ 944170 h 2358736"/>
              <a:gd name="connsiteX12" fmla="*/ 711016 w 1421182"/>
              <a:gd name="connsiteY12" fmla="*/ 569620 h 2358736"/>
              <a:gd name="connsiteX13" fmla="*/ 729319 w 1421182"/>
              <a:gd name="connsiteY13" fmla="*/ 957827 h 2358736"/>
              <a:gd name="connsiteX14" fmla="*/ 543268 w 1421182"/>
              <a:gd name="connsiteY14" fmla="*/ 8 h 2358736"/>
              <a:gd name="connsiteX15" fmla="*/ 473286 w 1421182"/>
              <a:gd name="connsiteY15" fmla="*/ 1312127 h 2358736"/>
              <a:gd name="connsiteX16" fmla="*/ 338442 w 1421182"/>
              <a:gd name="connsiteY16" fmla="*/ 1258222 h 2358736"/>
              <a:gd name="connsiteX17" fmla="*/ 719 w 1421182"/>
              <a:gd name="connsiteY17" fmla="*/ 957545 h 2358736"/>
              <a:gd name="connsiteX0" fmla="*/ 719 w 1421182"/>
              <a:gd name="connsiteY0" fmla="*/ 957545 h 2341644"/>
              <a:gd name="connsiteX1" fmla="*/ 140932 w 1421182"/>
              <a:gd name="connsiteY1" fmla="*/ 1353319 h 2341644"/>
              <a:gd name="connsiteX2" fmla="*/ 309182 w 1421182"/>
              <a:gd name="connsiteY2" fmla="*/ 1711764 h 2341644"/>
              <a:gd name="connsiteX3" fmla="*/ 626141 w 1421182"/>
              <a:gd name="connsiteY3" fmla="*/ 1985150 h 2341644"/>
              <a:gd name="connsiteX4" fmla="*/ 658780 w 1421182"/>
              <a:gd name="connsiteY4" fmla="*/ 2266927 h 2341644"/>
              <a:gd name="connsiteX5" fmla="*/ 1227989 w 1421182"/>
              <a:gd name="connsiteY5" fmla="*/ 2341644 h 2341644"/>
              <a:gd name="connsiteX6" fmla="*/ 1311364 w 1421182"/>
              <a:gd name="connsiteY6" fmla="*/ 2026318 h 2341644"/>
              <a:gd name="connsiteX7" fmla="*/ 1421092 w 1421182"/>
              <a:gd name="connsiteY7" fmla="*/ 1126548 h 2341644"/>
              <a:gd name="connsiteX8" fmla="*/ 1152597 w 1421182"/>
              <a:gd name="connsiteY8" fmla="*/ 669082 h 2341644"/>
              <a:gd name="connsiteX9" fmla="*/ 1168953 w 1421182"/>
              <a:gd name="connsiteY9" fmla="*/ 968062 h 2341644"/>
              <a:gd name="connsiteX10" fmla="*/ 927050 w 1421182"/>
              <a:gd name="connsiteY10" fmla="*/ 614956 h 2341644"/>
              <a:gd name="connsiteX11" fmla="*/ 957315 w 1421182"/>
              <a:gd name="connsiteY11" fmla="*/ 944170 h 2341644"/>
              <a:gd name="connsiteX12" fmla="*/ 711016 w 1421182"/>
              <a:gd name="connsiteY12" fmla="*/ 569620 h 2341644"/>
              <a:gd name="connsiteX13" fmla="*/ 729319 w 1421182"/>
              <a:gd name="connsiteY13" fmla="*/ 957827 h 2341644"/>
              <a:gd name="connsiteX14" fmla="*/ 543268 w 1421182"/>
              <a:gd name="connsiteY14" fmla="*/ 8 h 2341644"/>
              <a:gd name="connsiteX15" fmla="*/ 473286 w 1421182"/>
              <a:gd name="connsiteY15" fmla="*/ 1312127 h 2341644"/>
              <a:gd name="connsiteX16" fmla="*/ 338442 w 1421182"/>
              <a:gd name="connsiteY16" fmla="*/ 1258222 h 2341644"/>
              <a:gd name="connsiteX17" fmla="*/ 719 w 1421182"/>
              <a:gd name="connsiteY17" fmla="*/ 957545 h 2341644"/>
              <a:gd name="connsiteX0" fmla="*/ 719 w 1421092"/>
              <a:gd name="connsiteY0" fmla="*/ 957545 h 2341644"/>
              <a:gd name="connsiteX1" fmla="*/ 140932 w 1421092"/>
              <a:gd name="connsiteY1" fmla="*/ 1353319 h 2341644"/>
              <a:gd name="connsiteX2" fmla="*/ 309182 w 1421092"/>
              <a:gd name="connsiteY2" fmla="*/ 1711764 h 2341644"/>
              <a:gd name="connsiteX3" fmla="*/ 626141 w 1421092"/>
              <a:gd name="connsiteY3" fmla="*/ 1985150 h 2341644"/>
              <a:gd name="connsiteX4" fmla="*/ 658780 w 1421092"/>
              <a:gd name="connsiteY4" fmla="*/ 2266927 h 2341644"/>
              <a:gd name="connsiteX5" fmla="*/ 1227989 w 1421092"/>
              <a:gd name="connsiteY5" fmla="*/ 2341644 h 2341644"/>
              <a:gd name="connsiteX6" fmla="*/ 1262460 w 1421092"/>
              <a:gd name="connsiteY6" fmla="*/ 1987074 h 2341644"/>
              <a:gd name="connsiteX7" fmla="*/ 1421092 w 1421092"/>
              <a:gd name="connsiteY7" fmla="*/ 1126548 h 2341644"/>
              <a:gd name="connsiteX8" fmla="*/ 1152597 w 1421092"/>
              <a:gd name="connsiteY8" fmla="*/ 669082 h 2341644"/>
              <a:gd name="connsiteX9" fmla="*/ 1168953 w 1421092"/>
              <a:gd name="connsiteY9" fmla="*/ 968062 h 2341644"/>
              <a:gd name="connsiteX10" fmla="*/ 927050 w 1421092"/>
              <a:gd name="connsiteY10" fmla="*/ 614956 h 2341644"/>
              <a:gd name="connsiteX11" fmla="*/ 957315 w 1421092"/>
              <a:gd name="connsiteY11" fmla="*/ 944170 h 2341644"/>
              <a:gd name="connsiteX12" fmla="*/ 711016 w 1421092"/>
              <a:gd name="connsiteY12" fmla="*/ 569620 h 2341644"/>
              <a:gd name="connsiteX13" fmla="*/ 729319 w 1421092"/>
              <a:gd name="connsiteY13" fmla="*/ 957827 h 2341644"/>
              <a:gd name="connsiteX14" fmla="*/ 543268 w 1421092"/>
              <a:gd name="connsiteY14" fmla="*/ 8 h 2341644"/>
              <a:gd name="connsiteX15" fmla="*/ 473286 w 1421092"/>
              <a:gd name="connsiteY15" fmla="*/ 1312127 h 2341644"/>
              <a:gd name="connsiteX16" fmla="*/ 338442 w 1421092"/>
              <a:gd name="connsiteY16" fmla="*/ 1258222 h 2341644"/>
              <a:gd name="connsiteX17" fmla="*/ 719 w 1421092"/>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557331 w 1421109"/>
              <a:gd name="connsiteY4" fmla="*/ 2278453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01148 w 1421109"/>
              <a:gd name="connsiteY4" fmla="*/ 2297232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10754"/>
              <a:gd name="connsiteX1" fmla="*/ 140932 w 1421109"/>
              <a:gd name="connsiteY1" fmla="*/ 1353319 h 2310754"/>
              <a:gd name="connsiteX2" fmla="*/ 309182 w 1421109"/>
              <a:gd name="connsiteY2" fmla="*/ 1711764 h 2310754"/>
              <a:gd name="connsiteX3" fmla="*/ 548773 w 1421109"/>
              <a:gd name="connsiteY3" fmla="*/ 1936338 h 2310754"/>
              <a:gd name="connsiteX4" fmla="*/ 601148 w 1421109"/>
              <a:gd name="connsiteY4" fmla="*/ 2297232 h 2310754"/>
              <a:gd name="connsiteX5" fmla="*/ 1253027 w 1421109"/>
              <a:gd name="connsiteY5" fmla="*/ 2310347 h 2310754"/>
              <a:gd name="connsiteX6" fmla="*/ 1262460 w 1421109"/>
              <a:gd name="connsiteY6" fmla="*/ 1987074 h 2310754"/>
              <a:gd name="connsiteX7" fmla="*/ 1421092 w 1421109"/>
              <a:gd name="connsiteY7" fmla="*/ 1126548 h 2310754"/>
              <a:gd name="connsiteX8" fmla="*/ 1152597 w 1421109"/>
              <a:gd name="connsiteY8" fmla="*/ 669082 h 2310754"/>
              <a:gd name="connsiteX9" fmla="*/ 1168953 w 1421109"/>
              <a:gd name="connsiteY9" fmla="*/ 968062 h 2310754"/>
              <a:gd name="connsiteX10" fmla="*/ 927050 w 1421109"/>
              <a:gd name="connsiteY10" fmla="*/ 614956 h 2310754"/>
              <a:gd name="connsiteX11" fmla="*/ 957315 w 1421109"/>
              <a:gd name="connsiteY11" fmla="*/ 944170 h 2310754"/>
              <a:gd name="connsiteX12" fmla="*/ 711016 w 1421109"/>
              <a:gd name="connsiteY12" fmla="*/ 569620 h 2310754"/>
              <a:gd name="connsiteX13" fmla="*/ 729319 w 1421109"/>
              <a:gd name="connsiteY13" fmla="*/ 957827 h 2310754"/>
              <a:gd name="connsiteX14" fmla="*/ 543268 w 1421109"/>
              <a:gd name="connsiteY14" fmla="*/ 8 h 2310754"/>
              <a:gd name="connsiteX15" fmla="*/ 473286 w 1421109"/>
              <a:gd name="connsiteY15" fmla="*/ 1312127 h 2310754"/>
              <a:gd name="connsiteX16" fmla="*/ 338442 w 1421109"/>
              <a:gd name="connsiteY16" fmla="*/ 1258222 h 2310754"/>
              <a:gd name="connsiteX17" fmla="*/ 719 w 1421109"/>
              <a:gd name="connsiteY17" fmla="*/ 957545 h 2310754"/>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601148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347"/>
              <a:gd name="connsiteX1" fmla="*/ 140932 w 1421109"/>
              <a:gd name="connsiteY1" fmla="*/ 1353319 h 2310347"/>
              <a:gd name="connsiteX2" fmla="*/ 309182 w 1421109"/>
              <a:gd name="connsiteY2" fmla="*/ 1711764 h 2310347"/>
              <a:gd name="connsiteX3" fmla="*/ 548773 w 1421109"/>
              <a:gd name="connsiteY3" fmla="*/ 1936338 h 2310347"/>
              <a:gd name="connsiteX4" fmla="*/ 582370 w 1421109"/>
              <a:gd name="connsiteY4" fmla="*/ 2297232 h 2310347"/>
              <a:gd name="connsiteX5" fmla="*/ 1253027 w 1421109"/>
              <a:gd name="connsiteY5" fmla="*/ 2310347 h 2310347"/>
              <a:gd name="connsiteX6" fmla="*/ 1262460 w 1421109"/>
              <a:gd name="connsiteY6" fmla="*/ 1987074 h 2310347"/>
              <a:gd name="connsiteX7" fmla="*/ 1421092 w 1421109"/>
              <a:gd name="connsiteY7" fmla="*/ 1126548 h 2310347"/>
              <a:gd name="connsiteX8" fmla="*/ 1152597 w 1421109"/>
              <a:gd name="connsiteY8" fmla="*/ 669082 h 2310347"/>
              <a:gd name="connsiteX9" fmla="*/ 1168953 w 1421109"/>
              <a:gd name="connsiteY9" fmla="*/ 968062 h 2310347"/>
              <a:gd name="connsiteX10" fmla="*/ 927050 w 1421109"/>
              <a:gd name="connsiteY10" fmla="*/ 614956 h 2310347"/>
              <a:gd name="connsiteX11" fmla="*/ 957315 w 1421109"/>
              <a:gd name="connsiteY11" fmla="*/ 944170 h 2310347"/>
              <a:gd name="connsiteX12" fmla="*/ 711016 w 1421109"/>
              <a:gd name="connsiteY12" fmla="*/ 569620 h 2310347"/>
              <a:gd name="connsiteX13" fmla="*/ 729319 w 1421109"/>
              <a:gd name="connsiteY13" fmla="*/ 957827 h 2310347"/>
              <a:gd name="connsiteX14" fmla="*/ 543268 w 1421109"/>
              <a:gd name="connsiteY14" fmla="*/ 8 h 2310347"/>
              <a:gd name="connsiteX15" fmla="*/ 473286 w 1421109"/>
              <a:gd name="connsiteY15" fmla="*/ 1312127 h 2310347"/>
              <a:gd name="connsiteX16" fmla="*/ 338442 w 1421109"/>
              <a:gd name="connsiteY16" fmla="*/ 1258222 h 2310347"/>
              <a:gd name="connsiteX17" fmla="*/ 719 w 1421109"/>
              <a:gd name="connsiteY17"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6650"/>
              <a:gd name="connsiteY0" fmla="*/ 957545 h 2310347"/>
              <a:gd name="connsiteX1" fmla="*/ 140932 w 1426650"/>
              <a:gd name="connsiteY1" fmla="*/ 1353319 h 2310347"/>
              <a:gd name="connsiteX2" fmla="*/ 309182 w 1426650"/>
              <a:gd name="connsiteY2" fmla="*/ 1711764 h 2310347"/>
              <a:gd name="connsiteX3" fmla="*/ 548773 w 1426650"/>
              <a:gd name="connsiteY3" fmla="*/ 1936338 h 2310347"/>
              <a:gd name="connsiteX4" fmla="*/ 582370 w 1426650"/>
              <a:gd name="connsiteY4" fmla="*/ 2297232 h 2310347"/>
              <a:gd name="connsiteX5" fmla="*/ 1253027 w 1426650"/>
              <a:gd name="connsiteY5" fmla="*/ 2310347 h 2310347"/>
              <a:gd name="connsiteX6" fmla="*/ 1262460 w 1426650"/>
              <a:gd name="connsiteY6" fmla="*/ 1987074 h 2310347"/>
              <a:gd name="connsiteX7" fmla="*/ 1421092 w 1426650"/>
              <a:gd name="connsiteY7" fmla="*/ 1126548 h 2310347"/>
              <a:gd name="connsiteX8" fmla="*/ 1393246 w 1426650"/>
              <a:gd name="connsiteY8" fmla="*/ 734522 h 2310347"/>
              <a:gd name="connsiteX9" fmla="*/ 1186368 w 1426650"/>
              <a:gd name="connsiteY9" fmla="*/ 644961 h 2310347"/>
              <a:gd name="connsiteX10" fmla="*/ 1168953 w 1426650"/>
              <a:gd name="connsiteY10" fmla="*/ 968062 h 2310347"/>
              <a:gd name="connsiteX11" fmla="*/ 1156855 w 1426650"/>
              <a:gd name="connsiteY11" fmla="*/ 657333 h 2310347"/>
              <a:gd name="connsiteX12" fmla="*/ 927050 w 1426650"/>
              <a:gd name="connsiteY12" fmla="*/ 614956 h 2310347"/>
              <a:gd name="connsiteX13" fmla="*/ 957315 w 1426650"/>
              <a:gd name="connsiteY13" fmla="*/ 944170 h 2310347"/>
              <a:gd name="connsiteX14" fmla="*/ 711016 w 1426650"/>
              <a:gd name="connsiteY14" fmla="*/ 569620 h 2310347"/>
              <a:gd name="connsiteX15" fmla="*/ 729319 w 1426650"/>
              <a:gd name="connsiteY15" fmla="*/ 957827 h 2310347"/>
              <a:gd name="connsiteX16" fmla="*/ 543268 w 1426650"/>
              <a:gd name="connsiteY16" fmla="*/ 8 h 2310347"/>
              <a:gd name="connsiteX17" fmla="*/ 473286 w 1426650"/>
              <a:gd name="connsiteY17" fmla="*/ 1312127 h 2310347"/>
              <a:gd name="connsiteX18" fmla="*/ 338442 w 1426650"/>
              <a:gd name="connsiteY18" fmla="*/ 1258222 h 2310347"/>
              <a:gd name="connsiteX19" fmla="*/ 719 w 1426650"/>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711016 w 1422362"/>
              <a:gd name="connsiteY14" fmla="*/ 569620 h 2310347"/>
              <a:gd name="connsiteX15" fmla="*/ 729319 w 1422362"/>
              <a:gd name="connsiteY15" fmla="*/ 957827 h 2310347"/>
              <a:gd name="connsiteX16" fmla="*/ 543268 w 1422362"/>
              <a:gd name="connsiteY16" fmla="*/ 8 h 2310347"/>
              <a:gd name="connsiteX17" fmla="*/ 473286 w 1422362"/>
              <a:gd name="connsiteY17" fmla="*/ 1312127 h 2310347"/>
              <a:gd name="connsiteX18" fmla="*/ 338442 w 1422362"/>
              <a:gd name="connsiteY18" fmla="*/ 1258222 h 2310347"/>
              <a:gd name="connsiteX19" fmla="*/ 719 w 1422362"/>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5260 h 2378062"/>
              <a:gd name="connsiteX1" fmla="*/ 140932 w 1422362"/>
              <a:gd name="connsiteY1" fmla="*/ 1421034 h 2378062"/>
              <a:gd name="connsiteX2" fmla="*/ 309182 w 1422362"/>
              <a:gd name="connsiteY2" fmla="*/ 1779479 h 2378062"/>
              <a:gd name="connsiteX3" fmla="*/ 548773 w 1422362"/>
              <a:gd name="connsiteY3" fmla="*/ 2004053 h 2378062"/>
              <a:gd name="connsiteX4" fmla="*/ 582370 w 1422362"/>
              <a:gd name="connsiteY4" fmla="*/ 2364947 h 2378062"/>
              <a:gd name="connsiteX5" fmla="*/ 1253027 w 1422362"/>
              <a:gd name="connsiteY5" fmla="*/ 2378062 h 2378062"/>
              <a:gd name="connsiteX6" fmla="*/ 1262460 w 1422362"/>
              <a:gd name="connsiteY6" fmla="*/ 2054789 h 2378062"/>
              <a:gd name="connsiteX7" fmla="*/ 1421092 w 1422362"/>
              <a:gd name="connsiteY7" fmla="*/ 1194263 h 2378062"/>
              <a:gd name="connsiteX8" fmla="*/ 1369124 w 1422362"/>
              <a:gd name="connsiteY8" fmla="*/ 768467 h 2378062"/>
              <a:gd name="connsiteX9" fmla="*/ 1176719 w 1422362"/>
              <a:gd name="connsiteY9" fmla="*/ 736798 h 2378062"/>
              <a:gd name="connsiteX10" fmla="*/ 1168953 w 1422362"/>
              <a:gd name="connsiteY10" fmla="*/ 1035777 h 2378062"/>
              <a:gd name="connsiteX11" fmla="*/ 1156855 w 1422362"/>
              <a:gd name="connsiteY11" fmla="*/ 725048 h 2378062"/>
              <a:gd name="connsiteX12" fmla="*/ 927050 w 1422362"/>
              <a:gd name="connsiteY12" fmla="*/ 682671 h 2378062"/>
              <a:gd name="connsiteX13" fmla="*/ 957315 w 1422362"/>
              <a:gd name="connsiteY13" fmla="*/ 1011885 h 2378062"/>
              <a:gd name="connsiteX14" fmla="*/ 905990 w 1422362"/>
              <a:gd name="connsiteY14" fmla="*/ 681629 h 2378062"/>
              <a:gd name="connsiteX15" fmla="*/ 711016 w 1422362"/>
              <a:gd name="connsiteY15" fmla="*/ 637335 h 2378062"/>
              <a:gd name="connsiteX16" fmla="*/ 729319 w 1422362"/>
              <a:gd name="connsiteY16" fmla="*/ 1025542 h 2378062"/>
              <a:gd name="connsiteX17" fmla="*/ 543268 w 1422362"/>
              <a:gd name="connsiteY17" fmla="*/ 67723 h 2378062"/>
              <a:gd name="connsiteX18" fmla="*/ 471802 w 1422362"/>
              <a:gd name="connsiteY18" fmla="*/ 213672 h 2378062"/>
              <a:gd name="connsiteX19" fmla="*/ 473286 w 1422362"/>
              <a:gd name="connsiteY19" fmla="*/ 1379842 h 2378062"/>
              <a:gd name="connsiteX20" fmla="*/ 338442 w 1422362"/>
              <a:gd name="connsiteY20" fmla="*/ 1325937 h 2378062"/>
              <a:gd name="connsiteX21" fmla="*/ 719 w 1422362"/>
              <a:gd name="connsiteY21" fmla="*/ 1025260 h 2378062"/>
              <a:gd name="connsiteX0" fmla="*/ 719 w 1422362"/>
              <a:gd name="connsiteY0" fmla="*/ 1011512 h 2364314"/>
              <a:gd name="connsiteX1" fmla="*/ 140932 w 1422362"/>
              <a:gd name="connsiteY1" fmla="*/ 1407286 h 2364314"/>
              <a:gd name="connsiteX2" fmla="*/ 309182 w 1422362"/>
              <a:gd name="connsiteY2" fmla="*/ 1765731 h 2364314"/>
              <a:gd name="connsiteX3" fmla="*/ 548773 w 1422362"/>
              <a:gd name="connsiteY3" fmla="*/ 1990305 h 2364314"/>
              <a:gd name="connsiteX4" fmla="*/ 582370 w 1422362"/>
              <a:gd name="connsiteY4" fmla="*/ 2351199 h 2364314"/>
              <a:gd name="connsiteX5" fmla="*/ 1253027 w 1422362"/>
              <a:gd name="connsiteY5" fmla="*/ 2364314 h 2364314"/>
              <a:gd name="connsiteX6" fmla="*/ 1262460 w 1422362"/>
              <a:gd name="connsiteY6" fmla="*/ 2041041 h 2364314"/>
              <a:gd name="connsiteX7" fmla="*/ 1421092 w 1422362"/>
              <a:gd name="connsiteY7" fmla="*/ 1180515 h 2364314"/>
              <a:gd name="connsiteX8" fmla="*/ 1369124 w 1422362"/>
              <a:gd name="connsiteY8" fmla="*/ 754719 h 2364314"/>
              <a:gd name="connsiteX9" fmla="*/ 1176719 w 1422362"/>
              <a:gd name="connsiteY9" fmla="*/ 723050 h 2364314"/>
              <a:gd name="connsiteX10" fmla="*/ 1168953 w 1422362"/>
              <a:gd name="connsiteY10" fmla="*/ 1022029 h 2364314"/>
              <a:gd name="connsiteX11" fmla="*/ 1156855 w 1422362"/>
              <a:gd name="connsiteY11" fmla="*/ 711300 h 2364314"/>
              <a:gd name="connsiteX12" fmla="*/ 927050 w 1422362"/>
              <a:gd name="connsiteY12" fmla="*/ 668923 h 2364314"/>
              <a:gd name="connsiteX13" fmla="*/ 957315 w 1422362"/>
              <a:gd name="connsiteY13" fmla="*/ 998137 h 2364314"/>
              <a:gd name="connsiteX14" fmla="*/ 905990 w 1422362"/>
              <a:gd name="connsiteY14" fmla="*/ 667881 h 2364314"/>
              <a:gd name="connsiteX15" fmla="*/ 711016 w 1422362"/>
              <a:gd name="connsiteY15" fmla="*/ 623587 h 2364314"/>
              <a:gd name="connsiteX16" fmla="*/ 729319 w 1422362"/>
              <a:gd name="connsiteY16" fmla="*/ 1011794 h 2364314"/>
              <a:gd name="connsiteX17" fmla="*/ 630106 w 1422362"/>
              <a:gd name="connsiteY17" fmla="*/ 73272 h 2364314"/>
              <a:gd name="connsiteX18" fmla="*/ 471802 w 1422362"/>
              <a:gd name="connsiteY18" fmla="*/ 199924 h 2364314"/>
              <a:gd name="connsiteX19" fmla="*/ 473286 w 1422362"/>
              <a:gd name="connsiteY19" fmla="*/ 1366094 h 2364314"/>
              <a:gd name="connsiteX20" fmla="*/ 338442 w 1422362"/>
              <a:gd name="connsiteY20" fmla="*/ 1312189 h 2364314"/>
              <a:gd name="connsiteX21" fmla="*/ 719 w 1422362"/>
              <a:gd name="connsiteY21" fmla="*/ 1011512 h 2364314"/>
              <a:gd name="connsiteX0" fmla="*/ 719 w 1422362"/>
              <a:gd name="connsiteY0" fmla="*/ 938672 h 2291474"/>
              <a:gd name="connsiteX1" fmla="*/ 140932 w 1422362"/>
              <a:gd name="connsiteY1" fmla="*/ 1334446 h 2291474"/>
              <a:gd name="connsiteX2" fmla="*/ 309182 w 1422362"/>
              <a:gd name="connsiteY2" fmla="*/ 1692891 h 2291474"/>
              <a:gd name="connsiteX3" fmla="*/ 548773 w 1422362"/>
              <a:gd name="connsiteY3" fmla="*/ 1917465 h 2291474"/>
              <a:gd name="connsiteX4" fmla="*/ 582370 w 1422362"/>
              <a:gd name="connsiteY4" fmla="*/ 2278359 h 2291474"/>
              <a:gd name="connsiteX5" fmla="*/ 1253027 w 1422362"/>
              <a:gd name="connsiteY5" fmla="*/ 2291474 h 2291474"/>
              <a:gd name="connsiteX6" fmla="*/ 1262460 w 1422362"/>
              <a:gd name="connsiteY6" fmla="*/ 1968201 h 2291474"/>
              <a:gd name="connsiteX7" fmla="*/ 1421092 w 1422362"/>
              <a:gd name="connsiteY7" fmla="*/ 1107675 h 2291474"/>
              <a:gd name="connsiteX8" fmla="*/ 1369124 w 1422362"/>
              <a:gd name="connsiteY8" fmla="*/ 681879 h 2291474"/>
              <a:gd name="connsiteX9" fmla="*/ 1176719 w 1422362"/>
              <a:gd name="connsiteY9" fmla="*/ 650210 h 2291474"/>
              <a:gd name="connsiteX10" fmla="*/ 1168953 w 1422362"/>
              <a:gd name="connsiteY10" fmla="*/ 949189 h 2291474"/>
              <a:gd name="connsiteX11" fmla="*/ 1156855 w 1422362"/>
              <a:gd name="connsiteY11" fmla="*/ 638460 h 2291474"/>
              <a:gd name="connsiteX12" fmla="*/ 927050 w 1422362"/>
              <a:gd name="connsiteY12" fmla="*/ 596083 h 2291474"/>
              <a:gd name="connsiteX13" fmla="*/ 957315 w 1422362"/>
              <a:gd name="connsiteY13" fmla="*/ 925297 h 2291474"/>
              <a:gd name="connsiteX14" fmla="*/ 905990 w 1422362"/>
              <a:gd name="connsiteY14" fmla="*/ 595041 h 2291474"/>
              <a:gd name="connsiteX15" fmla="*/ 711016 w 1422362"/>
              <a:gd name="connsiteY15" fmla="*/ 550747 h 2291474"/>
              <a:gd name="connsiteX16" fmla="*/ 729319 w 1422362"/>
              <a:gd name="connsiteY16" fmla="*/ 938954 h 2291474"/>
              <a:gd name="connsiteX17" fmla="*/ 673525 w 1422362"/>
              <a:gd name="connsiteY17" fmla="*/ 130688 h 2291474"/>
              <a:gd name="connsiteX18" fmla="*/ 471802 w 1422362"/>
              <a:gd name="connsiteY18" fmla="*/ 127084 h 2291474"/>
              <a:gd name="connsiteX19" fmla="*/ 473286 w 1422362"/>
              <a:gd name="connsiteY19" fmla="*/ 1293254 h 2291474"/>
              <a:gd name="connsiteX20" fmla="*/ 338442 w 1422362"/>
              <a:gd name="connsiteY20" fmla="*/ 1239349 h 2291474"/>
              <a:gd name="connsiteX21" fmla="*/ 719 w 1422362"/>
              <a:gd name="connsiteY21" fmla="*/ 938672 h 2291474"/>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14198 h 2267000"/>
              <a:gd name="connsiteX1" fmla="*/ 140932 w 1422362"/>
              <a:gd name="connsiteY1" fmla="*/ 1309972 h 2267000"/>
              <a:gd name="connsiteX2" fmla="*/ 309182 w 1422362"/>
              <a:gd name="connsiteY2" fmla="*/ 1668417 h 2267000"/>
              <a:gd name="connsiteX3" fmla="*/ 548773 w 1422362"/>
              <a:gd name="connsiteY3" fmla="*/ 1892991 h 2267000"/>
              <a:gd name="connsiteX4" fmla="*/ 582370 w 1422362"/>
              <a:gd name="connsiteY4" fmla="*/ 2253885 h 2267000"/>
              <a:gd name="connsiteX5" fmla="*/ 1253027 w 1422362"/>
              <a:gd name="connsiteY5" fmla="*/ 2267000 h 2267000"/>
              <a:gd name="connsiteX6" fmla="*/ 1262460 w 1422362"/>
              <a:gd name="connsiteY6" fmla="*/ 1943727 h 2267000"/>
              <a:gd name="connsiteX7" fmla="*/ 1421092 w 1422362"/>
              <a:gd name="connsiteY7" fmla="*/ 1083201 h 2267000"/>
              <a:gd name="connsiteX8" fmla="*/ 1369124 w 1422362"/>
              <a:gd name="connsiteY8" fmla="*/ 657405 h 2267000"/>
              <a:gd name="connsiteX9" fmla="*/ 1176719 w 1422362"/>
              <a:gd name="connsiteY9" fmla="*/ 625736 h 2267000"/>
              <a:gd name="connsiteX10" fmla="*/ 1168953 w 1422362"/>
              <a:gd name="connsiteY10" fmla="*/ 924715 h 2267000"/>
              <a:gd name="connsiteX11" fmla="*/ 1156855 w 1422362"/>
              <a:gd name="connsiteY11" fmla="*/ 613986 h 2267000"/>
              <a:gd name="connsiteX12" fmla="*/ 927050 w 1422362"/>
              <a:gd name="connsiteY12" fmla="*/ 571609 h 2267000"/>
              <a:gd name="connsiteX13" fmla="*/ 957315 w 1422362"/>
              <a:gd name="connsiteY13" fmla="*/ 900823 h 2267000"/>
              <a:gd name="connsiteX14" fmla="*/ 905990 w 1422362"/>
              <a:gd name="connsiteY14" fmla="*/ 570567 h 2267000"/>
              <a:gd name="connsiteX15" fmla="*/ 711016 w 1422362"/>
              <a:gd name="connsiteY15" fmla="*/ 526273 h 2267000"/>
              <a:gd name="connsiteX16" fmla="*/ 714846 w 1422362"/>
              <a:gd name="connsiteY16" fmla="*/ 914480 h 2267000"/>
              <a:gd name="connsiteX17" fmla="*/ 673525 w 1422362"/>
              <a:gd name="connsiteY17" fmla="*/ 106214 h 2267000"/>
              <a:gd name="connsiteX18" fmla="*/ 486275 w 1422362"/>
              <a:gd name="connsiteY18" fmla="*/ 174974 h 2267000"/>
              <a:gd name="connsiteX19" fmla="*/ 473286 w 1422362"/>
              <a:gd name="connsiteY19" fmla="*/ 1268780 h 2267000"/>
              <a:gd name="connsiteX20" fmla="*/ 338442 w 1422362"/>
              <a:gd name="connsiteY20" fmla="*/ 1214875 h 2267000"/>
              <a:gd name="connsiteX21" fmla="*/ 719 w 1422362"/>
              <a:gd name="connsiteY21" fmla="*/ 914198 h 2267000"/>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904644 h 2257446"/>
              <a:gd name="connsiteX1" fmla="*/ 140932 w 1422362"/>
              <a:gd name="connsiteY1" fmla="*/ 1300418 h 2257446"/>
              <a:gd name="connsiteX2" fmla="*/ 309182 w 1422362"/>
              <a:gd name="connsiteY2" fmla="*/ 1658863 h 2257446"/>
              <a:gd name="connsiteX3" fmla="*/ 548773 w 1422362"/>
              <a:gd name="connsiteY3" fmla="*/ 1883437 h 2257446"/>
              <a:gd name="connsiteX4" fmla="*/ 582370 w 1422362"/>
              <a:gd name="connsiteY4" fmla="*/ 2244331 h 2257446"/>
              <a:gd name="connsiteX5" fmla="*/ 1253027 w 1422362"/>
              <a:gd name="connsiteY5" fmla="*/ 2257446 h 2257446"/>
              <a:gd name="connsiteX6" fmla="*/ 1262460 w 1422362"/>
              <a:gd name="connsiteY6" fmla="*/ 1934173 h 2257446"/>
              <a:gd name="connsiteX7" fmla="*/ 1421092 w 1422362"/>
              <a:gd name="connsiteY7" fmla="*/ 1073647 h 2257446"/>
              <a:gd name="connsiteX8" fmla="*/ 1369124 w 1422362"/>
              <a:gd name="connsiteY8" fmla="*/ 647851 h 2257446"/>
              <a:gd name="connsiteX9" fmla="*/ 1176719 w 1422362"/>
              <a:gd name="connsiteY9" fmla="*/ 616182 h 2257446"/>
              <a:gd name="connsiteX10" fmla="*/ 1168953 w 1422362"/>
              <a:gd name="connsiteY10" fmla="*/ 915161 h 2257446"/>
              <a:gd name="connsiteX11" fmla="*/ 1156855 w 1422362"/>
              <a:gd name="connsiteY11" fmla="*/ 604432 h 2257446"/>
              <a:gd name="connsiteX12" fmla="*/ 927050 w 1422362"/>
              <a:gd name="connsiteY12" fmla="*/ 562055 h 2257446"/>
              <a:gd name="connsiteX13" fmla="*/ 957315 w 1422362"/>
              <a:gd name="connsiteY13" fmla="*/ 891269 h 2257446"/>
              <a:gd name="connsiteX14" fmla="*/ 905990 w 1422362"/>
              <a:gd name="connsiteY14" fmla="*/ 561013 h 2257446"/>
              <a:gd name="connsiteX15" fmla="*/ 711016 w 1422362"/>
              <a:gd name="connsiteY15" fmla="*/ 516719 h 2257446"/>
              <a:gd name="connsiteX16" fmla="*/ 714846 w 1422362"/>
              <a:gd name="connsiteY16" fmla="*/ 904926 h 2257446"/>
              <a:gd name="connsiteX17" fmla="*/ 683174 w 1422362"/>
              <a:gd name="connsiteY17" fmla="*/ 125606 h 2257446"/>
              <a:gd name="connsiteX18" fmla="*/ 486275 w 1422362"/>
              <a:gd name="connsiteY18" fmla="*/ 165420 h 2257446"/>
              <a:gd name="connsiteX19" fmla="*/ 473286 w 1422362"/>
              <a:gd name="connsiteY19" fmla="*/ 1259226 h 2257446"/>
              <a:gd name="connsiteX20" fmla="*/ 338442 w 1422362"/>
              <a:gd name="connsiteY20" fmla="*/ 1205321 h 2257446"/>
              <a:gd name="connsiteX21" fmla="*/ 719 w 1422362"/>
              <a:gd name="connsiteY21" fmla="*/ 904644 h 2257446"/>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73286 w 1422362"/>
              <a:gd name="connsiteY19" fmla="*/ 1255537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0 w 1494007"/>
              <a:gd name="connsiteY0" fmla="*/ 886482 h 2253757"/>
              <a:gd name="connsiteX1" fmla="*/ 212577 w 1494007"/>
              <a:gd name="connsiteY1" fmla="*/ 1296729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115210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147622"/>
              <a:gd name="connsiteX1" fmla="*/ 202929 w 1494007"/>
              <a:gd name="connsiteY1" fmla="*/ 1320850 h 2147622"/>
              <a:gd name="connsiteX2" fmla="*/ 438719 w 1494007"/>
              <a:gd name="connsiteY2" fmla="*/ 1655174 h 2147622"/>
              <a:gd name="connsiteX3" fmla="*/ 620418 w 1494007"/>
              <a:gd name="connsiteY3" fmla="*/ 1879748 h 2147622"/>
              <a:gd name="connsiteX4" fmla="*/ 654015 w 1494007"/>
              <a:gd name="connsiteY4" fmla="*/ 2115210 h 2147622"/>
              <a:gd name="connsiteX5" fmla="*/ 1339145 w 1494007"/>
              <a:gd name="connsiteY5" fmla="*/ 2147622 h 2147622"/>
              <a:gd name="connsiteX6" fmla="*/ 1334105 w 1494007"/>
              <a:gd name="connsiteY6" fmla="*/ 1930484 h 2147622"/>
              <a:gd name="connsiteX7" fmla="*/ 1492737 w 1494007"/>
              <a:gd name="connsiteY7" fmla="*/ 1069958 h 2147622"/>
              <a:gd name="connsiteX8" fmla="*/ 1440769 w 1494007"/>
              <a:gd name="connsiteY8" fmla="*/ 644162 h 2147622"/>
              <a:gd name="connsiteX9" fmla="*/ 1248364 w 1494007"/>
              <a:gd name="connsiteY9" fmla="*/ 612493 h 2147622"/>
              <a:gd name="connsiteX10" fmla="*/ 1240598 w 1494007"/>
              <a:gd name="connsiteY10" fmla="*/ 911472 h 2147622"/>
              <a:gd name="connsiteX11" fmla="*/ 1228500 w 1494007"/>
              <a:gd name="connsiteY11" fmla="*/ 600743 h 2147622"/>
              <a:gd name="connsiteX12" fmla="*/ 998695 w 1494007"/>
              <a:gd name="connsiteY12" fmla="*/ 558366 h 2147622"/>
              <a:gd name="connsiteX13" fmla="*/ 1028960 w 1494007"/>
              <a:gd name="connsiteY13" fmla="*/ 887580 h 2147622"/>
              <a:gd name="connsiteX14" fmla="*/ 977635 w 1494007"/>
              <a:gd name="connsiteY14" fmla="*/ 557324 h 2147622"/>
              <a:gd name="connsiteX15" fmla="*/ 782661 w 1494007"/>
              <a:gd name="connsiteY15" fmla="*/ 513030 h 2147622"/>
              <a:gd name="connsiteX16" fmla="*/ 786491 w 1494007"/>
              <a:gd name="connsiteY16" fmla="*/ 901237 h 2147622"/>
              <a:gd name="connsiteX17" fmla="*/ 754819 w 1494007"/>
              <a:gd name="connsiteY17" fmla="*/ 121917 h 2147622"/>
              <a:gd name="connsiteX18" fmla="*/ 557920 w 1494007"/>
              <a:gd name="connsiteY18" fmla="*/ 161731 h 2147622"/>
              <a:gd name="connsiteX19" fmla="*/ 535282 w 1494007"/>
              <a:gd name="connsiteY19" fmla="*/ 1183173 h 2147622"/>
              <a:gd name="connsiteX20" fmla="*/ 376317 w 1494007"/>
              <a:gd name="connsiteY20" fmla="*/ 1148565 h 2147622"/>
              <a:gd name="connsiteX21" fmla="*/ 0 w 1494007"/>
              <a:gd name="connsiteY21" fmla="*/ 886482 h 2147622"/>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33149"/>
              <a:gd name="connsiteX1" fmla="*/ 227051 w 1518129"/>
              <a:gd name="connsiteY1" fmla="*/ 1320850 h 2133149"/>
              <a:gd name="connsiteX2" fmla="*/ 462841 w 1518129"/>
              <a:gd name="connsiteY2" fmla="*/ 1655174 h 2133149"/>
              <a:gd name="connsiteX3" fmla="*/ 644540 w 1518129"/>
              <a:gd name="connsiteY3" fmla="*/ 1879748 h 2133149"/>
              <a:gd name="connsiteX4" fmla="*/ 678137 w 1518129"/>
              <a:gd name="connsiteY4" fmla="*/ 2115210 h 2133149"/>
              <a:gd name="connsiteX5" fmla="*/ 1348794 w 1518129"/>
              <a:gd name="connsiteY5" fmla="*/ 2133149 h 2133149"/>
              <a:gd name="connsiteX6" fmla="*/ 1358227 w 1518129"/>
              <a:gd name="connsiteY6" fmla="*/ 1930484 h 2133149"/>
              <a:gd name="connsiteX7" fmla="*/ 1516859 w 1518129"/>
              <a:gd name="connsiteY7" fmla="*/ 1069958 h 2133149"/>
              <a:gd name="connsiteX8" fmla="*/ 1464891 w 1518129"/>
              <a:gd name="connsiteY8" fmla="*/ 644162 h 2133149"/>
              <a:gd name="connsiteX9" fmla="*/ 1272486 w 1518129"/>
              <a:gd name="connsiteY9" fmla="*/ 612493 h 2133149"/>
              <a:gd name="connsiteX10" fmla="*/ 1264720 w 1518129"/>
              <a:gd name="connsiteY10" fmla="*/ 911472 h 2133149"/>
              <a:gd name="connsiteX11" fmla="*/ 1252622 w 1518129"/>
              <a:gd name="connsiteY11" fmla="*/ 600743 h 2133149"/>
              <a:gd name="connsiteX12" fmla="*/ 1022817 w 1518129"/>
              <a:gd name="connsiteY12" fmla="*/ 558366 h 2133149"/>
              <a:gd name="connsiteX13" fmla="*/ 1053082 w 1518129"/>
              <a:gd name="connsiteY13" fmla="*/ 887580 h 2133149"/>
              <a:gd name="connsiteX14" fmla="*/ 1001757 w 1518129"/>
              <a:gd name="connsiteY14" fmla="*/ 557324 h 2133149"/>
              <a:gd name="connsiteX15" fmla="*/ 806783 w 1518129"/>
              <a:gd name="connsiteY15" fmla="*/ 513030 h 2133149"/>
              <a:gd name="connsiteX16" fmla="*/ 810613 w 1518129"/>
              <a:gd name="connsiteY16" fmla="*/ 901237 h 2133149"/>
              <a:gd name="connsiteX17" fmla="*/ 778941 w 1518129"/>
              <a:gd name="connsiteY17" fmla="*/ 121917 h 2133149"/>
              <a:gd name="connsiteX18" fmla="*/ 582042 w 1518129"/>
              <a:gd name="connsiteY18" fmla="*/ 161731 h 2133149"/>
              <a:gd name="connsiteX19" fmla="*/ 554580 w 1518129"/>
              <a:gd name="connsiteY19" fmla="*/ 1197645 h 2133149"/>
              <a:gd name="connsiteX20" fmla="*/ 419736 w 1518129"/>
              <a:gd name="connsiteY20" fmla="*/ 1153389 h 2133149"/>
              <a:gd name="connsiteX21" fmla="*/ 0 w 1518129"/>
              <a:gd name="connsiteY21" fmla="*/ 891306 h 2133149"/>
              <a:gd name="connsiteX0" fmla="*/ 0 w 1518129"/>
              <a:gd name="connsiteY0" fmla="*/ 891306 h 2115210"/>
              <a:gd name="connsiteX1" fmla="*/ 227051 w 1518129"/>
              <a:gd name="connsiteY1" fmla="*/ 1320850 h 2115210"/>
              <a:gd name="connsiteX2" fmla="*/ 462841 w 1518129"/>
              <a:gd name="connsiteY2" fmla="*/ 1655174 h 2115210"/>
              <a:gd name="connsiteX3" fmla="*/ 644540 w 1518129"/>
              <a:gd name="connsiteY3" fmla="*/ 1879748 h 2115210"/>
              <a:gd name="connsiteX4" fmla="*/ 678137 w 1518129"/>
              <a:gd name="connsiteY4" fmla="*/ 2115210 h 2115210"/>
              <a:gd name="connsiteX5" fmla="*/ 1339145 w 1518129"/>
              <a:gd name="connsiteY5" fmla="*/ 2113852 h 2115210"/>
              <a:gd name="connsiteX6" fmla="*/ 1358227 w 1518129"/>
              <a:gd name="connsiteY6" fmla="*/ 1930484 h 2115210"/>
              <a:gd name="connsiteX7" fmla="*/ 1516859 w 1518129"/>
              <a:gd name="connsiteY7" fmla="*/ 1069958 h 2115210"/>
              <a:gd name="connsiteX8" fmla="*/ 1464891 w 1518129"/>
              <a:gd name="connsiteY8" fmla="*/ 644162 h 2115210"/>
              <a:gd name="connsiteX9" fmla="*/ 1272486 w 1518129"/>
              <a:gd name="connsiteY9" fmla="*/ 612493 h 2115210"/>
              <a:gd name="connsiteX10" fmla="*/ 1264720 w 1518129"/>
              <a:gd name="connsiteY10" fmla="*/ 911472 h 2115210"/>
              <a:gd name="connsiteX11" fmla="*/ 1252622 w 1518129"/>
              <a:gd name="connsiteY11" fmla="*/ 600743 h 2115210"/>
              <a:gd name="connsiteX12" fmla="*/ 1022817 w 1518129"/>
              <a:gd name="connsiteY12" fmla="*/ 558366 h 2115210"/>
              <a:gd name="connsiteX13" fmla="*/ 1053082 w 1518129"/>
              <a:gd name="connsiteY13" fmla="*/ 887580 h 2115210"/>
              <a:gd name="connsiteX14" fmla="*/ 1001757 w 1518129"/>
              <a:gd name="connsiteY14" fmla="*/ 557324 h 2115210"/>
              <a:gd name="connsiteX15" fmla="*/ 806783 w 1518129"/>
              <a:gd name="connsiteY15" fmla="*/ 513030 h 2115210"/>
              <a:gd name="connsiteX16" fmla="*/ 810613 w 1518129"/>
              <a:gd name="connsiteY16" fmla="*/ 901237 h 2115210"/>
              <a:gd name="connsiteX17" fmla="*/ 778941 w 1518129"/>
              <a:gd name="connsiteY17" fmla="*/ 121917 h 2115210"/>
              <a:gd name="connsiteX18" fmla="*/ 582042 w 1518129"/>
              <a:gd name="connsiteY18" fmla="*/ 161731 h 2115210"/>
              <a:gd name="connsiteX19" fmla="*/ 554580 w 1518129"/>
              <a:gd name="connsiteY19" fmla="*/ 1197645 h 2115210"/>
              <a:gd name="connsiteX20" fmla="*/ 419736 w 1518129"/>
              <a:gd name="connsiteY20" fmla="*/ 1153389 h 2115210"/>
              <a:gd name="connsiteX21" fmla="*/ 0 w 1518129"/>
              <a:gd name="connsiteY21" fmla="*/ 891306 h 2115210"/>
              <a:gd name="connsiteX0" fmla="*/ 0 w 1518129"/>
              <a:gd name="connsiteY0" fmla="*/ 891306 h 2174861"/>
              <a:gd name="connsiteX1" fmla="*/ 227051 w 1518129"/>
              <a:gd name="connsiteY1" fmla="*/ 1320850 h 2174861"/>
              <a:gd name="connsiteX2" fmla="*/ 462841 w 1518129"/>
              <a:gd name="connsiteY2" fmla="*/ 1655174 h 2174861"/>
              <a:gd name="connsiteX3" fmla="*/ 644540 w 1518129"/>
              <a:gd name="connsiteY3" fmla="*/ 1879748 h 2174861"/>
              <a:gd name="connsiteX4" fmla="*/ 678137 w 1518129"/>
              <a:gd name="connsiteY4" fmla="*/ 2115210 h 2174861"/>
              <a:gd name="connsiteX5" fmla="*/ 1339145 w 1518129"/>
              <a:gd name="connsiteY5" fmla="*/ 2174859 h 2174861"/>
              <a:gd name="connsiteX6" fmla="*/ 1358227 w 1518129"/>
              <a:gd name="connsiteY6" fmla="*/ 1930484 h 2174861"/>
              <a:gd name="connsiteX7" fmla="*/ 1516859 w 1518129"/>
              <a:gd name="connsiteY7" fmla="*/ 1069958 h 2174861"/>
              <a:gd name="connsiteX8" fmla="*/ 1464891 w 1518129"/>
              <a:gd name="connsiteY8" fmla="*/ 644162 h 2174861"/>
              <a:gd name="connsiteX9" fmla="*/ 1272486 w 1518129"/>
              <a:gd name="connsiteY9" fmla="*/ 612493 h 2174861"/>
              <a:gd name="connsiteX10" fmla="*/ 1264720 w 1518129"/>
              <a:gd name="connsiteY10" fmla="*/ 911472 h 2174861"/>
              <a:gd name="connsiteX11" fmla="*/ 1252622 w 1518129"/>
              <a:gd name="connsiteY11" fmla="*/ 600743 h 2174861"/>
              <a:gd name="connsiteX12" fmla="*/ 1022817 w 1518129"/>
              <a:gd name="connsiteY12" fmla="*/ 558366 h 2174861"/>
              <a:gd name="connsiteX13" fmla="*/ 1053082 w 1518129"/>
              <a:gd name="connsiteY13" fmla="*/ 887580 h 2174861"/>
              <a:gd name="connsiteX14" fmla="*/ 1001757 w 1518129"/>
              <a:gd name="connsiteY14" fmla="*/ 557324 h 2174861"/>
              <a:gd name="connsiteX15" fmla="*/ 806783 w 1518129"/>
              <a:gd name="connsiteY15" fmla="*/ 513030 h 2174861"/>
              <a:gd name="connsiteX16" fmla="*/ 810613 w 1518129"/>
              <a:gd name="connsiteY16" fmla="*/ 901237 h 2174861"/>
              <a:gd name="connsiteX17" fmla="*/ 778941 w 1518129"/>
              <a:gd name="connsiteY17" fmla="*/ 121917 h 2174861"/>
              <a:gd name="connsiteX18" fmla="*/ 582042 w 1518129"/>
              <a:gd name="connsiteY18" fmla="*/ 161731 h 2174861"/>
              <a:gd name="connsiteX19" fmla="*/ 554580 w 1518129"/>
              <a:gd name="connsiteY19" fmla="*/ 1197645 h 2174861"/>
              <a:gd name="connsiteX20" fmla="*/ 419736 w 1518129"/>
              <a:gd name="connsiteY20" fmla="*/ 1153389 h 2174861"/>
              <a:gd name="connsiteX21" fmla="*/ 0 w 1518129"/>
              <a:gd name="connsiteY21" fmla="*/ 891306 h 2174861"/>
              <a:gd name="connsiteX0" fmla="*/ 0 w 1518129"/>
              <a:gd name="connsiteY0" fmla="*/ 891306 h 2116848"/>
              <a:gd name="connsiteX1" fmla="*/ 227051 w 1518129"/>
              <a:gd name="connsiteY1" fmla="*/ 1320850 h 2116848"/>
              <a:gd name="connsiteX2" fmla="*/ 462841 w 1518129"/>
              <a:gd name="connsiteY2" fmla="*/ 1655174 h 2116848"/>
              <a:gd name="connsiteX3" fmla="*/ 644540 w 1518129"/>
              <a:gd name="connsiteY3" fmla="*/ 1879748 h 2116848"/>
              <a:gd name="connsiteX4" fmla="*/ 678137 w 1518129"/>
              <a:gd name="connsiteY4" fmla="*/ 2115210 h 2116848"/>
              <a:gd name="connsiteX5" fmla="*/ 1358227 w 1518129"/>
              <a:gd name="connsiteY5" fmla="*/ 1930484 h 2116848"/>
              <a:gd name="connsiteX6" fmla="*/ 1516859 w 1518129"/>
              <a:gd name="connsiteY6" fmla="*/ 1069958 h 2116848"/>
              <a:gd name="connsiteX7" fmla="*/ 1464891 w 1518129"/>
              <a:gd name="connsiteY7" fmla="*/ 644162 h 2116848"/>
              <a:gd name="connsiteX8" fmla="*/ 1272486 w 1518129"/>
              <a:gd name="connsiteY8" fmla="*/ 612493 h 2116848"/>
              <a:gd name="connsiteX9" fmla="*/ 1264720 w 1518129"/>
              <a:gd name="connsiteY9" fmla="*/ 911472 h 2116848"/>
              <a:gd name="connsiteX10" fmla="*/ 1252622 w 1518129"/>
              <a:gd name="connsiteY10" fmla="*/ 600743 h 2116848"/>
              <a:gd name="connsiteX11" fmla="*/ 1022817 w 1518129"/>
              <a:gd name="connsiteY11" fmla="*/ 558366 h 2116848"/>
              <a:gd name="connsiteX12" fmla="*/ 1053082 w 1518129"/>
              <a:gd name="connsiteY12" fmla="*/ 887580 h 2116848"/>
              <a:gd name="connsiteX13" fmla="*/ 1001757 w 1518129"/>
              <a:gd name="connsiteY13" fmla="*/ 557324 h 2116848"/>
              <a:gd name="connsiteX14" fmla="*/ 806783 w 1518129"/>
              <a:gd name="connsiteY14" fmla="*/ 513030 h 2116848"/>
              <a:gd name="connsiteX15" fmla="*/ 810613 w 1518129"/>
              <a:gd name="connsiteY15" fmla="*/ 901237 h 2116848"/>
              <a:gd name="connsiteX16" fmla="*/ 778941 w 1518129"/>
              <a:gd name="connsiteY16" fmla="*/ 121917 h 2116848"/>
              <a:gd name="connsiteX17" fmla="*/ 582042 w 1518129"/>
              <a:gd name="connsiteY17" fmla="*/ 161731 h 2116848"/>
              <a:gd name="connsiteX18" fmla="*/ 554580 w 1518129"/>
              <a:gd name="connsiteY18" fmla="*/ 1197645 h 2116848"/>
              <a:gd name="connsiteX19" fmla="*/ 419736 w 1518129"/>
              <a:gd name="connsiteY19" fmla="*/ 1153389 h 2116848"/>
              <a:gd name="connsiteX20" fmla="*/ 0 w 1518129"/>
              <a:gd name="connsiteY20" fmla="*/ 891306 h 2116848"/>
              <a:gd name="connsiteX0" fmla="*/ 0 w 1518129"/>
              <a:gd name="connsiteY0" fmla="*/ 891306 h 1987766"/>
              <a:gd name="connsiteX1" fmla="*/ 227051 w 1518129"/>
              <a:gd name="connsiteY1" fmla="*/ 1320850 h 1987766"/>
              <a:gd name="connsiteX2" fmla="*/ 462841 w 1518129"/>
              <a:gd name="connsiteY2" fmla="*/ 1655174 h 1987766"/>
              <a:gd name="connsiteX3" fmla="*/ 644540 w 1518129"/>
              <a:gd name="connsiteY3" fmla="*/ 1879748 h 1987766"/>
              <a:gd name="connsiteX4" fmla="*/ 1358227 w 1518129"/>
              <a:gd name="connsiteY4" fmla="*/ 1930484 h 1987766"/>
              <a:gd name="connsiteX5" fmla="*/ 1516859 w 1518129"/>
              <a:gd name="connsiteY5" fmla="*/ 1069958 h 1987766"/>
              <a:gd name="connsiteX6" fmla="*/ 1464891 w 1518129"/>
              <a:gd name="connsiteY6" fmla="*/ 644162 h 1987766"/>
              <a:gd name="connsiteX7" fmla="*/ 1272486 w 1518129"/>
              <a:gd name="connsiteY7" fmla="*/ 612493 h 1987766"/>
              <a:gd name="connsiteX8" fmla="*/ 1264720 w 1518129"/>
              <a:gd name="connsiteY8" fmla="*/ 911472 h 1987766"/>
              <a:gd name="connsiteX9" fmla="*/ 1252622 w 1518129"/>
              <a:gd name="connsiteY9" fmla="*/ 600743 h 1987766"/>
              <a:gd name="connsiteX10" fmla="*/ 1022817 w 1518129"/>
              <a:gd name="connsiteY10" fmla="*/ 558366 h 1987766"/>
              <a:gd name="connsiteX11" fmla="*/ 1053082 w 1518129"/>
              <a:gd name="connsiteY11" fmla="*/ 887580 h 1987766"/>
              <a:gd name="connsiteX12" fmla="*/ 1001757 w 1518129"/>
              <a:gd name="connsiteY12" fmla="*/ 557324 h 1987766"/>
              <a:gd name="connsiteX13" fmla="*/ 806783 w 1518129"/>
              <a:gd name="connsiteY13" fmla="*/ 513030 h 1987766"/>
              <a:gd name="connsiteX14" fmla="*/ 810613 w 1518129"/>
              <a:gd name="connsiteY14" fmla="*/ 901237 h 1987766"/>
              <a:gd name="connsiteX15" fmla="*/ 778941 w 1518129"/>
              <a:gd name="connsiteY15" fmla="*/ 121917 h 1987766"/>
              <a:gd name="connsiteX16" fmla="*/ 582042 w 1518129"/>
              <a:gd name="connsiteY16" fmla="*/ 161731 h 1987766"/>
              <a:gd name="connsiteX17" fmla="*/ 554580 w 1518129"/>
              <a:gd name="connsiteY17" fmla="*/ 1197645 h 1987766"/>
              <a:gd name="connsiteX18" fmla="*/ 419736 w 1518129"/>
              <a:gd name="connsiteY18" fmla="*/ 1153389 h 1987766"/>
              <a:gd name="connsiteX19" fmla="*/ 0 w 1518129"/>
              <a:gd name="connsiteY19" fmla="*/ 891306 h 1987766"/>
              <a:gd name="connsiteX0" fmla="*/ 0 w 1518129"/>
              <a:gd name="connsiteY0" fmla="*/ 891306 h 1934599"/>
              <a:gd name="connsiteX1" fmla="*/ 227051 w 1518129"/>
              <a:gd name="connsiteY1" fmla="*/ 1320850 h 1934599"/>
              <a:gd name="connsiteX2" fmla="*/ 462841 w 1518129"/>
              <a:gd name="connsiteY2" fmla="*/ 1655174 h 1934599"/>
              <a:gd name="connsiteX3" fmla="*/ 644540 w 1518129"/>
              <a:gd name="connsiteY3" fmla="*/ 1879748 h 1934599"/>
              <a:gd name="connsiteX4" fmla="*/ 1358227 w 1518129"/>
              <a:gd name="connsiteY4" fmla="*/ 1930484 h 1934599"/>
              <a:gd name="connsiteX5" fmla="*/ 1516859 w 1518129"/>
              <a:gd name="connsiteY5" fmla="*/ 1069958 h 1934599"/>
              <a:gd name="connsiteX6" fmla="*/ 1464891 w 1518129"/>
              <a:gd name="connsiteY6" fmla="*/ 644162 h 1934599"/>
              <a:gd name="connsiteX7" fmla="*/ 1272486 w 1518129"/>
              <a:gd name="connsiteY7" fmla="*/ 612493 h 1934599"/>
              <a:gd name="connsiteX8" fmla="*/ 1264720 w 1518129"/>
              <a:gd name="connsiteY8" fmla="*/ 911472 h 1934599"/>
              <a:gd name="connsiteX9" fmla="*/ 1252622 w 1518129"/>
              <a:gd name="connsiteY9" fmla="*/ 600743 h 1934599"/>
              <a:gd name="connsiteX10" fmla="*/ 1022817 w 1518129"/>
              <a:gd name="connsiteY10" fmla="*/ 558366 h 1934599"/>
              <a:gd name="connsiteX11" fmla="*/ 1053082 w 1518129"/>
              <a:gd name="connsiteY11" fmla="*/ 887580 h 1934599"/>
              <a:gd name="connsiteX12" fmla="*/ 1001757 w 1518129"/>
              <a:gd name="connsiteY12" fmla="*/ 557324 h 1934599"/>
              <a:gd name="connsiteX13" fmla="*/ 806783 w 1518129"/>
              <a:gd name="connsiteY13" fmla="*/ 513030 h 1934599"/>
              <a:gd name="connsiteX14" fmla="*/ 810613 w 1518129"/>
              <a:gd name="connsiteY14" fmla="*/ 901237 h 1934599"/>
              <a:gd name="connsiteX15" fmla="*/ 778941 w 1518129"/>
              <a:gd name="connsiteY15" fmla="*/ 121917 h 1934599"/>
              <a:gd name="connsiteX16" fmla="*/ 582042 w 1518129"/>
              <a:gd name="connsiteY16" fmla="*/ 161731 h 1934599"/>
              <a:gd name="connsiteX17" fmla="*/ 554580 w 1518129"/>
              <a:gd name="connsiteY17" fmla="*/ 1197645 h 1934599"/>
              <a:gd name="connsiteX18" fmla="*/ 419736 w 1518129"/>
              <a:gd name="connsiteY18" fmla="*/ 1153389 h 1934599"/>
              <a:gd name="connsiteX19" fmla="*/ 0 w 1518129"/>
              <a:gd name="connsiteY19" fmla="*/ 891306 h 1934599"/>
              <a:gd name="connsiteX0" fmla="*/ 0 w 1518129"/>
              <a:gd name="connsiteY0" fmla="*/ 891306 h 1914832"/>
              <a:gd name="connsiteX1" fmla="*/ 227051 w 1518129"/>
              <a:gd name="connsiteY1" fmla="*/ 1320850 h 1914832"/>
              <a:gd name="connsiteX2" fmla="*/ 462841 w 1518129"/>
              <a:gd name="connsiteY2" fmla="*/ 1655174 h 1914832"/>
              <a:gd name="connsiteX3" fmla="*/ 644540 w 1518129"/>
              <a:gd name="connsiteY3" fmla="*/ 1879748 h 1914832"/>
              <a:gd name="connsiteX4" fmla="*/ 1366786 w 1518129"/>
              <a:gd name="connsiteY4" fmla="*/ 1904807 h 1914832"/>
              <a:gd name="connsiteX5" fmla="*/ 1516859 w 1518129"/>
              <a:gd name="connsiteY5" fmla="*/ 1069958 h 1914832"/>
              <a:gd name="connsiteX6" fmla="*/ 1464891 w 1518129"/>
              <a:gd name="connsiteY6" fmla="*/ 644162 h 1914832"/>
              <a:gd name="connsiteX7" fmla="*/ 1272486 w 1518129"/>
              <a:gd name="connsiteY7" fmla="*/ 612493 h 1914832"/>
              <a:gd name="connsiteX8" fmla="*/ 1264720 w 1518129"/>
              <a:gd name="connsiteY8" fmla="*/ 911472 h 1914832"/>
              <a:gd name="connsiteX9" fmla="*/ 1252622 w 1518129"/>
              <a:gd name="connsiteY9" fmla="*/ 600743 h 1914832"/>
              <a:gd name="connsiteX10" fmla="*/ 1022817 w 1518129"/>
              <a:gd name="connsiteY10" fmla="*/ 558366 h 1914832"/>
              <a:gd name="connsiteX11" fmla="*/ 1053082 w 1518129"/>
              <a:gd name="connsiteY11" fmla="*/ 887580 h 1914832"/>
              <a:gd name="connsiteX12" fmla="*/ 1001757 w 1518129"/>
              <a:gd name="connsiteY12" fmla="*/ 557324 h 1914832"/>
              <a:gd name="connsiteX13" fmla="*/ 806783 w 1518129"/>
              <a:gd name="connsiteY13" fmla="*/ 513030 h 1914832"/>
              <a:gd name="connsiteX14" fmla="*/ 810613 w 1518129"/>
              <a:gd name="connsiteY14" fmla="*/ 901237 h 1914832"/>
              <a:gd name="connsiteX15" fmla="*/ 778941 w 1518129"/>
              <a:gd name="connsiteY15" fmla="*/ 121917 h 1914832"/>
              <a:gd name="connsiteX16" fmla="*/ 582042 w 1518129"/>
              <a:gd name="connsiteY16" fmla="*/ 161731 h 1914832"/>
              <a:gd name="connsiteX17" fmla="*/ 554580 w 1518129"/>
              <a:gd name="connsiteY17" fmla="*/ 1197645 h 1914832"/>
              <a:gd name="connsiteX18" fmla="*/ 419736 w 1518129"/>
              <a:gd name="connsiteY18" fmla="*/ 1153389 h 1914832"/>
              <a:gd name="connsiteX19" fmla="*/ 0 w 1518129"/>
              <a:gd name="connsiteY19" fmla="*/ 891306 h 1914832"/>
              <a:gd name="connsiteX0" fmla="*/ 0 w 1518129"/>
              <a:gd name="connsiteY0" fmla="*/ 891306 h 1910129"/>
              <a:gd name="connsiteX1" fmla="*/ 227051 w 1518129"/>
              <a:gd name="connsiteY1" fmla="*/ 1320850 h 1910129"/>
              <a:gd name="connsiteX2" fmla="*/ 462841 w 1518129"/>
              <a:gd name="connsiteY2" fmla="*/ 1655174 h 1910129"/>
              <a:gd name="connsiteX3" fmla="*/ 644540 w 1518129"/>
              <a:gd name="connsiteY3" fmla="*/ 1879748 h 1910129"/>
              <a:gd name="connsiteX4" fmla="*/ 1366786 w 1518129"/>
              <a:gd name="connsiteY4" fmla="*/ 1904807 h 1910129"/>
              <a:gd name="connsiteX5" fmla="*/ 1516859 w 1518129"/>
              <a:gd name="connsiteY5" fmla="*/ 1069958 h 1910129"/>
              <a:gd name="connsiteX6" fmla="*/ 1464891 w 1518129"/>
              <a:gd name="connsiteY6" fmla="*/ 644162 h 1910129"/>
              <a:gd name="connsiteX7" fmla="*/ 1272486 w 1518129"/>
              <a:gd name="connsiteY7" fmla="*/ 612493 h 1910129"/>
              <a:gd name="connsiteX8" fmla="*/ 1264720 w 1518129"/>
              <a:gd name="connsiteY8" fmla="*/ 911472 h 1910129"/>
              <a:gd name="connsiteX9" fmla="*/ 1252622 w 1518129"/>
              <a:gd name="connsiteY9" fmla="*/ 600743 h 1910129"/>
              <a:gd name="connsiteX10" fmla="*/ 1022817 w 1518129"/>
              <a:gd name="connsiteY10" fmla="*/ 558366 h 1910129"/>
              <a:gd name="connsiteX11" fmla="*/ 1053082 w 1518129"/>
              <a:gd name="connsiteY11" fmla="*/ 887580 h 1910129"/>
              <a:gd name="connsiteX12" fmla="*/ 1001757 w 1518129"/>
              <a:gd name="connsiteY12" fmla="*/ 557324 h 1910129"/>
              <a:gd name="connsiteX13" fmla="*/ 806783 w 1518129"/>
              <a:gd name="connsiteY13" fmla="*/ 513030 h 1910129"/>
              <a:gd name="connsiteX14" fmla="*/ 810613 w 1518129"/>
              <a:gd name="connsiteY14" fmla="*/ 901237 h 1910129"/>
              <a:gd name="connsiteX15" fmla="*/ 778941 w 1518129"/>
              <a:gd name="connsiteY15" fmla="*/ 121917 h 1910129"/>
              <a:gd name="connsiteX16" fmla="*/ 582042 w 1518129"/>
              <a:gd name="connsiteY16" fmla="*/ 161731 h 1910129"/>
              <a:gd name="connsiteX17" fmla="*/ 554580 w 1518129"/>
              <a:gd name="connsiteY17" fmla="*/ 1197645 h 1910129"/>
              <a:gd name="connsiteX18" fmla="*/ 419736 w 1518129"/>
              <a:gd name="connsiteY18" fmla="*/ 1153389 h 1910129"/>
              <a:gd name="connsiteX19" fmla="*/ 0 w 1518129"/>
              <a:gd name="connsiteY19" fmla="*/ 891306 h 1910129"/>
              <a:gd name="connsiteX0" fmla="*/ 0 w 1518129"/>
              <a:gd name="connsiteY0" fmla="*/ 891306 h 1907268"/>
              <a:gd name="connsiteX1" fmla="*/ 227051 w 1518129"/>
              <a:gd name="connsiteY1" fmla="*/ 1320850 h 1907268"/>
              <a:gd name="connsiteX2" fmla="*/ 462841 w 1518129"/>
              <a:gd name="connsiteY2" fmla="*/ 1655174 h 1907268"/>
              <a:gd name="connsiteX3" fmla="*/ 644540 w 1518129"/>
              <a:gd name="connsiteY3" fmla="*/ 1879748 h 1907268"/>
              <a:gd name="connsiteX4" fmla="*/ 1366786 w 1518129"/>
              <a:gd name="connsiteY4" fmla="*/ 1899100 h 1907268"/>
              <a:gd name="connsiteX5" fmla="*/ 1516859 w 1518129"/>
              <a:gd name="connsiteY5" fmla="*/ 1069958 h 1907268"/>
              <a:gd name="connsiteX6" fmla="*/ 1464891 w 1518129"/>
              <a:gd name="connsiteY6" fmla="*/ 644162 h 1907268"/>
              <a:gd name="connsiteX7" fmla="*/ 1272486 w 1518129"/>
              <a:gd name="connsiteY7" fmla="*/ 612493 h 1907268"/>
              <a:gd name="connsiteX8" fmla="*/ 1264720 w 1518129"/>
              <a:gd name="connsiteY8" fmla="*/ 911472 h 1907268"/>
              <a:gd name="connsiteX9" fmla="*/ 1252622 w 1518129"/>
              <a:gd name="connsiteY9" fmla="*/ 600743 h 1907268"/>
              <a:gd name="connsiteX10" fmla="*/ 1022817 w 1518129"/>
              <a:gd name="connsiteY10" fmla="*/ 558366 h 1907268"/>
              <a:gd name="connsiteX11" fmla="*/ 1053082 w 1518129"/>
              <a:gd name="connsiteY11" fmla="*/ 887580 h 1907268"/>
              <a:gd name="connsiteX12" fmla="*/ 1001757 w 1518129"/>
              <a:gd name="connsiteY12" fmla="*/ 557324 h 1907268"/>
              <a:gd name="connsiteX13" fmla="*/ 806783 w 1518129"/>
              <a:gd name="connsiteY13" fmla="*/ 513030 h 1907268"/>
              <a:gd name="connsiteX14" fmla="*/ 810613 w 1518129"/>
              <a:gd name="connsiteY14" fmla="*/ 901237 h 1907268"/>
              <a:gd name="connsiteX15" fmla="*/ 778941 w 1518129"/>
              <a:gd name="connsiteY15" fmla="*/ 121917 h 1907268"/>
              <a:gd name="connsiteX16" fmla="*/ 582042 w 1518129"/>
              <a:gd name="connsiteY16" fmla="*/ 161731 h 1907268"/>
              <a:gd name="connsiteX17" fmla="*/ 554580 w 1518129"/>
              <a:gd name="connsiteY17" fmla="*/ 1197645 h 1907268"/>
              <a:gd name="connsiteX18" fmla="*/ 419736 w 1518129"/>
              <a:gd name="connsiteY18" fmla="*/ 1153389 h 1907268"/>
              <a:gd name="connsiteX19" fmla="*/ 0 w 1518129"/>
              <a:gd name="connsiteY19" fmla="*/ 891306 h 1907268"/>
              <a:gd name="connsiteX0" fmla="*/ 0 w 1518129"/>
              <a:gd name="connsiteY0" fmla="*/ 891306 h 1907268"/>
              <a:gd name="connsiteX1" fmla="*/ 227051 w 1518129"/>
              <a:gd name="connsiteY1" fmla="*/ 1320850 h 1907268"/>
              <a:gd name="connsiteX2" fmla="*/ 462841 w 1518129"/>
              <a:gd name="connsiteY2" fmla="*/ 1655174 h 1907268"/>
              <a:gd name="connsiteX3" fmla="*/ 644540 w 1518129"/>
              <a:gd name="connsiteY3" fmla="*/ 1879748 h 1907268"/>
              <a:gd name="connsiteX4" fmla="*/ 1366786 w 1518129"/>
              <a:gd name="connsiteY4" fmla="*/ 1899100 h 1907268"/>
              <a:gd name="connsiteX5" fmla="*/ 1516859 w 1518129"/>
              <a:gd name="connsiteY5" fmla="*/ 1069958 h 1907268"/>
              <a:gd name="connsiteX6" fmla="*/ 1464891 w 1518129"/>
              <a:gd name="connsiteY6" fmla="*/ 644162 h 1907268"/>
              <a:gd name="connsiteX7" fmla="*/ 1272486 w 1518129"/>
              <a:gd name="connsiteY7" fmla="*/ 612493 h 1907268"/>
              <a:gd name="connsiteX8" fmla="*/ 1264720 w 1518129"/>
              <a:gd name="connsiteY8" fmla="*/ 911472 h 1907268"/>
              <a:gd name="connsiteX9" fmla="*/ 1252622 w 1518129"/>
              <a:gd name="connsiteY9" fmla="*/ 600743 h 1907268"/>
              <a:gd name="connsiteX10" fmla="*/ 1022817 w 1518129"/>
              <a:gd name="connsiteY10" fmla="*/ 558366 h 1907268"/>
              <a:gd name="connsiteX11" fmla="*/ 1053082 w 1518129"/>
              <a:gd name="connsiteY11" fmla="*/ 887580 h 1907268"/>
              <a:gd name="connsiteX12" fmla="*/ 1001757 w 1518129"/>
              <a:gd name="connsiteY12" fmla="*/ 557324 h 1907268"/>
              <a:gd name="connsiteX13" fmla="*/ 806783 w 1518129"/>
              <a:gd name="connsiteY13" fmla="*/ 513030 h 1907268"/>
              <a:gd name="connsiteX14" fmla="*/ 810613 w 1518129"/>
              <a:gd name="connsiteY14" fmla="*/ 901237 h 1907268"/>
              <a:gd name="connsiteX15" fmla="*/ 778941 w 1518129"/>
              <a:gd name="connsiteY15" fmla="*/ 121917 h 1907268"/>
              <a:gd name="connsiteX16" fmla="*/ 582042 w 1518129"/>
              <a:gd name="connsiteY16" fmla="*/ 161731 h 1907268"/>
              <a:gd name="connsiteX17" fmla="*/ 554580 w 1518129"/>
              <a:gd name="connsiteY17" fmla="*/ 1197645 h 1907268"/>
              <a:gd name="connsiteX18" fmla="*/ 419736 w 1518129"/>
              <a:gd name="connsiteY18" fmla="*/ 1153389 h 1907268"/>
              <a:gd name="connsiteX19" fmla="*/ 0 w 1518129"/>
              <a:gd name="connsiteY19" fmla="*/ 891306 h 1907268"/>
              <a:gd name="connsiteX0" fmla="*/ 0 w 1518129"/>
              <a:gd name="connsiteY0" fmla="*/ 891306 h 1910576"/>
              <a:gd name="connsiteX1" fmla="*/ 227051 w 1518129"/>
              <a:gd name="connsiteY1" fmla="*/ 1320850 h 1910576"/>
              <a:gd name="connsiteX2" fmla="*/ 462841 w 1518129"/>
              <a:gd name="connsiteY2" fmla="*/ 1655174 h 1910576"/>
              <a:gd name="connsiteX3" fmla="*/ 655952 w 1518129"/>
              <a:gd name="connsiteY3" fmla="*/ 1885455 h 1910576"/>
              <a:gd name="connsiteX4" fmla="*/ 1366786 w 1518129"/>
              <a:gd name="connsiteY4" fmla="*/ 1899100 h 1910576"/>
              <a:gd name="connsiteX5" fmla="*/ 1516859 w 1518129"/>
              <a:gd name="connsiteY5" fmla="*/ 1069958 h 1910576"/>
              <a:gd name="connsiteX6" fmla="*/ 1464891 w 1518129"/>
              <a:gd name="connsiteY6" fmla="*/ 644162 h 1910576"/>
              <a:gd name="connsiteX7" fmla="*/ 1272486 w 1518129"/>
              <a:gd name="connsiteY7" fmla="*/ 612493 h 1910576"/>
              <a:gd name="connsiteX8" fmla="*/ 1264720 w 1518129"/>
              <a:gd name="connsiteY8" fmla="*/ 911472 h 1910576"/>
              <a:gd name="connsiteX9" fmla="*/ 1252622 w 1518129"/>
              <a:gd name="connsiteY9" fmla="*/ 600743 h 1910576"/>
              <a:gd name="connsiteX10" fmla="*/ 1022817 w 1518129"/>
              <a:gd name="connsiteY10" fmla="*/ 558366 h 1910576"/>
              <a:gd name="connsiteX11" fmla="*/ 1053082 w 1518129"/>
              <a:gd name="connsiteY11" fmla="*/ 887580 h 1910576"/>
              <a:gd name="connsiteX12" fmla="*/ 1001757 w 1518129"/>
              <a:gd name="connsiteY12" fmla="*/ 557324 h 1910576"/>
              <a:gd name="connsiteX13" fmla="*/ 806783 w 1518129"/>
              <a:gd name="connsiteY13" fmla="*/ 513030 h 1910576"/>
              <a:gd name="connsiteX14" fmla="*/ 810613 w 1518129"/>
              <a:gd name="connsiteY14" fmla="*/ 901237 h 1910576"/>
              <a:gd name="connsiteX15" fmla="*/ 778941 w 1518129"/>
              <a:gd name="connsiteY15" fmla="*/ 121917 h 1910576"/>
              <a:gd name="connsiteX16" fmla="*/ 582042 w 1518129"/>
              <a:gd name="connsiteY16" fmla="*/ 161731 h 1910576"/>
              <a:gd name="connsiteX17" fmla="*/ 554580 w 1518129"/>
              <a:gd name="connsiteY17" fmla="*/ 1197645 h 1910576"/>
              <a:gd name="connsiteX18" fmla="*/ 419736 w 1518129"/>
              <a:gd name="connsiteY18" fmla="*/ 1153389 h 1910576"/>
              <a:gd name="connsiteX19" fmla="*/ 0 w 1518129"/>
              <a:gd name="connsiteY19" fmla="*/ 891306 h 1910576"/>
              <a:gd name="connsiteX0" fmla="*/ 0 w 1518129"/>
              <a:gd name="connsiteY0" fmla="*/ 891306 h 1918220"/>
              <a:gd name="connsiteX1" fmla="*/ 227051 w 1518129"/>
              <a:gd name="connsiteY1" fmla="*/ 1320850 h 1918220"/>
              <a:gd name="connsiteX2" fmla="*/ 462841 w 1518129"/>
              <a:gd name="connsiteY2" fmla="*/ 1655174 h 1918220"/>
              <a:gd name="connsiteX3" fmla="*/ 670217 w 1518129"/>
              <a:gd name="connsiteY3" fmla="*/ 1896868 h 1918220"/>
              <a:gd name="connsiteX4" fmla="*/ 1366786 w 1518129"/>
              <a:gd name="connsiteY4" fmla="*/ 1899100 h 1918220"/>
              <a:gd name="connsiteX5" fmla="*/ 1516859 w 1518129"/>
              <a:gd name="connsiteY5" fmla="*/ 1069958 h 1918220"/>
              <a:gd name="connsiteX6" fmla="*/ 1464891 w 1518129"/>
              <a:gd name="connsiteY6" fmla="*/ 644162 h 1918220"/>
              <a:gd name="connsiteX7" fmla="*/ 1272486 w 1518129"/>
              <a:gd name="connsiteY7" fmla="*/ 612493 h 1918220"/>
              <a:gd name="connsiteX8" fmla="*/ 1264720 w 1518129"/>
              <a:gd name="connsiteY8" fmla="*/ 911472 h 1918220"/>
              <a:gd name="connsiteX9" fmla="*/ 1252622 w 1518129"/>
              <a:gd name="connsiteY9" fmla="*/ 600743 h 1918220"/>
              <a:gd name="connsiteX10" fmla="*/ 1022817 w 1518129"/>
              <a:gd name="connsiteY10" fmla="*/ 558366 h 1918220"/>
              <a:gd name="connsiteX11" fmla="*/ 1053082 w 1518129"/>
              <a:gd name="connsiteY11" fmla="*/ 887580 h 1918220"/>
              <a:gd name="connsiteX12" fmla="*/ 1001757 w 1518129"/>
              <a:gd name="connsiteY12" fmla="*/ 557324 h 1918220"/>
              <a:gd name="connsiteX13" fmla="*/ 806783 w 1518129"/>
              <a:gd name="connsiteY13" fmla="*/ 513030 h 1918220"/>
              <a:gd name="connsiteX14" fmla="*/ 810613 w 1518129"/>
              <a:gd name="connsiteY14" fmla="*/ 901237 h 1918220"/>
              <a:gd name="connsiteX15" fmla="*/ 778941 w 1518129"/>
              <a:gd name="connsiteY15" fmla="*/ 121917 h 1918220"/>
              <a:gd name="connsiteX16" fmla="*/ 582042 w 1518129"/>
              <a:gd name="connsiteY16" fmla="*/ 161731 h 1918220"/>
              <a:gd name="connsiteX17" fmla="*/ 554580 w 1518129"/>
              <a:gd name="connsiteY17" fmla="*/ 1197645 h 1918220"/>
              <a:gd name="connsiteX18" fmla="*/ 419736 w 1518129"/>
              <a:gd name="connsiteY18" fmla="*/ 1153389 h 1918220"/>
              <a:gd name="connsiteX19" fmla="*/ 0 w 1518129"/>
              <a:gd name="connsiteY19" fmla="*/ 891306 h 1918220"/>
              <a:gd name="connsiteX0" fmla="*/ 0 w 1518129"/>
              <a:gd name="connsiteY0" fmla="*/ 891306 h 1901925"/>
              <a:gd name="connsiteX1" fmla="*/ 227051 w 1518129"/>
              <a:gd name="connsiteY1" fmla="*/ 1320850 h 1901925"/>
              <a:gd name="connsiteX2" fmla="*/ 462841 w 1518129"/>
              <a:gd name="connsiteY2" fmla="*/ 1655174 h 1901925"/>
              <a:gd name="connsiteX3" fmla="*/ 670217 w 1518129"/>
              <a:gd name="connsiteY3" fmla="*/ 1896868 h 1901925"/>
              <a:gd name="connsiteX4" fmla="*/ 1366786 w 1518129"/>
              <a:gd name="connsiteY4" fmla="*/ 1899100 h 1901925"/>
              <a:gd name="connsiteX5" fmla="*/ 1516859 w 1518129"/>
              <a:gd name="connsiteY5" fmla="*/ 1069958 h 1901925"/>
              <a:gd name="connsiteX6" fmla="*/ 1464891 w 1518129"/>
              <a:gd name="connsiteY6" fmla="*/ 644162 h 1901925"/>
              <a:gd name="connsiteX7" fmla="*/ 1272486 w 1518129"/>
              <a:gd name="connsiteY7" fmla="*/ 612493 h 1901925"/>
              <a:gd name="connsiteX8" fmla="*/ 1264720 w 1518129"/>
              <a:gd name="connsiteY8" fmla="*/ 911472 h 1901925"/>
              <a:gd name="connsiteX9" fmla="*/ 1252622 w 1518129"/>
              <a:gd name="connsiteY9" fmla="*/ 600743 h 1901925"/>
              <a:gd name="connsiteX10" fmla="*/ 1022817 w 1518129"/>
              <a:gd name="connsiteY10" fmla="*/ 558366 h 1901925"/>
              <a:gd name="connsiteX11" fmla="*/ 1053082 w 1518129"/>
              <a:gd name="connsiteY11" fmla="*/ 887580 h 1901925"/>
              <a:gd name="connsiteX12" fmla="*/ 1001757 w 1518129"/>
              <a:gd name="connsiteY12" fmla="*/ 557324 h 1901925"/>
              <a:gd name="connsiteX13" fmla="*/ 806783 w 1518129"/>
              <a:gd name="connsiteY13" fmla="*/ 513030 h 1901925"/>
              <a:gd name="connsiteX14" fmla="*/ 810613 w 1518129"/>
              <a:gd name="connsiteY14" fmla="*/ 901237 h 1901925"/>
              <a:gd name="connsiteX15" fmla="*/ 778941 w 1518129"/>
              <a:gd name="connsiteY15" fmla="*/ 121917 h 1901925"/>
              <a:gd name="connsiteX16" fmla="*/ 582042 w 1518129"/>
              <a:gd name="connsiteY16" fmla="*/ 161731 h 1901925"/>
              <a:gd name="connsiteX17" fmla="*/ 554580 w 1518129"/>
              <a:gd name="connsiteY17" fmla="*/ 1197645 h 1901925"/>
              <a:gd name="connsiteX18" fmla="*/ 419736 w 1518129"/>
              <a:gd name="connsiteY18" fmla="*/ 1153389 h 1901925"/>
              <a:gd name="connsiteX19" fmla="*/ 0 w 1518129"/>
              <a:gd name="connsiteY19" fmla="*/ 891306 h 1901925"/>
              <a:gd name="connsiteX0" fmla="*/ 0 w 1518129"/>
              <a:gd name="connsiteY0" fmla="*/ 891306 h 1901925"/>
              <a:gd name="connsiteX1" fmla="*/ 227051 w 1518129"/>
              <a:gd name="connsiteY1" fmla="*/ 1320850 h 1901925"/>
              <a:gd name="connsiteX2" fmla="*/ 462841 w 1518129"/>
              <a:gd name="connsiteY2" fmla="*/ 1655174 h 1901925"/>
              <a:gd name="connsiteX3" fmla="*/ 670217 w 1518129"/>
              <a:gd name="connsiteY3" fmla="*/ 1896868 h 1901925"/>
              <a:gd name="connsiteX4" fmla="*/ 1366786 w 1518129"/>
              <a:gd name="connsiteY4" fmla="*/ 1899100 h 1901925"/>
              <a:gd name="connsiteX5" fmla="*/ 1516859 w 1518129"/>
              <a:gd name="connsiteY5" fmla="*/ 1069958 h 1901925"/>
              <a:gd name="connsiteX6" fmla="*/ 1464891 w 1518129"/>
              <a:gd name="connsiteY6" fmla="*/ 644162 h 1901925"/>
              <a:gd name="connsiteX7" fmla="*/ 1272486 w 1518129"/>
              <a:gd name="connsiteY7" fmla="*/ 612493 h 1901925"/>
              <a:gd name="connsiteX8" fmla="*/ 1264720 w 1518129"/>
              <a:gd name="connsiteY8" fmla="*/ 911472 h 1901925"/>
              <a:gd name="connsiteX9" fmla="*/ 1252622 w 1518129"/>
              <a:gd name="connsiteY9" fmla="*/ 600743 h 1901925"/>
              <a:gd name="connsiteX10" fmla="*/ 1022817 w 1518129"/>
              <a:gd name="connsiteY10" fmla="*/ 558366 h 1901925"/>
              <a:gd name="connsiteX11" fmla="*/ 1053082 w 1518129"/>
              <a:gd name="connsiteY11" fmla="*/ 887580 h 1901925"/>
              <a:gd name="connsiteX12" fmla="*/ 1001757 w 1518129"/>
              <a:gd name="connsiteY12" fmla="*/ 557324 h 1901925"/>
              <a:gd name="connsiteX13" fmla="*/ 806783 w 1518129"/>
              <a:gd name="connsiteY13" fmla="*/ 513030 h 1901925"/>
              <a:gd name="connsiteX14" fmla="*/ 810613 w 1518129"/>
              <a:gd name="connsiteY14" fmla="*/ 901237 h 1901925"/>
              <a:gd name="connsiteX15" fmla="*/ 778941 w 1518129"/>
              <a:gd name="connsiteY15" fmla="*/ 121917 h 1901925"/>
              <a:gd name="connsiteX16" fmla="*/ 582042 w 1518129"/>
              <a:gd name="connsiteY16" fmla="*/ 161731 h 1901925"/>
              <a:gd name="connsiteX17" fmla="*/ 554580 w 1518129"/>
              <a:gd name="connsiteY17" fmla="*/ 1197645 h 1901925"/>
              <a:gd name="connsiteX18" fmla="*/ 419736 w 1518129"/>
              <a:gd name="connsiteY18" fmla="*/ 1153389 h 1901925"/>
              <a:gd name="connsiteX19" fmla="*/ 0 w 1518129"/>
              <a:gd name="connsiteY19" fmla="*/ 891306 h 1901925"/>
              <a:gd name="connsiteX0" fmla="*/ 0 w 1518129"/>
              <a:gd name="connsiteY0" fmla="*/ 891306 h 1900789"/>
              <a:gd name="connsiteX1" fmla="*/ 227051 w 1518129"/>
              <a:gd name="connsiteY1" fmla="*/ 1320850 h 1900789"/>
              <a:gd name="connsiteX2" fmla="*/ 462841 w 1518129"/>
              <a:gd name="connsiteY2" fmla="*/ 1655174 h 1900789"/>
              <a:gd name="connsiteX3" fmla="*/ 670217 w 1518129"/>
              <a:gd name="connsiteY3" fmla="*/ 1896868 h 1900789"/>
              <a:gd name="connsiteX4" fmla="*/ 1366786 w 1518129"/>
              <a:gd name="connsiteY4" fmla="*/ 1899100 h 1900789"/>
              <a:gd name="connsiteX5" fmla="*/ 1516859 w 1518129"/>
              <a:gd name="connsiteY5" fmla="*/ 1069958 h 1900789"/>
              <a:gd name="connsiteX6" fmla="*/ 1464891 w 1518129"/>
              <a:gd name="connsiteY6" fmla="*/ 644162 h 1900789"/>
              <a:gd name="connsiteX7" fmla="*/ 1272486 w 1518129"/>
              <a:gd name="connsiteY7" fmla="*/ 612493 h 1900789"/>
              <a:gd name="connsiteX8" fmla="*/ 1264720 w 1518129"/>
              <a:gd name="connsiteY8" fmla="*/ 911472 h 1900789"/>
              <a:gd name="connsiteX9" fmla="*/ 1252622 w 1518129"/>
              <a:gd name="connsiteY9" fmla="*/ 600743 h 1900789"/>
              <a:gd name="connsiteX10" fmla="*/ 1022817 w 1518129"/>
              <a:gd name="connsiteY10" fmla="*/ 558366 h 1900789"/>
              <a:gd name="connsiteX11" fmla="*/ 1053082 w 1518129"/>
              <a:gd name="connsiteY11" fmla="*/ 887580 h 1900789"/>
              <a:gd name="connsiteX12" fmla="*/ 1001757 w 1518129"/>
              <a:gd name="connsiteY12" fmla="*/ 557324 h 1900789"/>
              <a:gd name="connsiteX13" fmla="*/ 806783 w 1518129"/>
              <a:gd name="connsiteY13" fmla="*/ 513030 h 1900789"/>
              <a:gd name="connsiteX14" fmla="*/ 810613 w 1518129"/>
              <a:gd name="connsiteY14" fmla="*/ 901237 h 1900789"/>
              <a:gd name="connsiteX15" fmla="*/ 778941 w 1518129"/>
              <a:gd name="connsiteY15" fmla="*/ 121917 h 1900789"/>
              <a:gd name="connsiteX16" fmla="*/ 582042 w 1518129"/>
              <a:gd name="connsiteY16" fmla="*/ 161731 h 1900789"/>
              <a:gd name="connsiteX17" fmla="*/ 554580 w 1518129"/>
              <a:gd name="connsiteY17" fmla="*/ 1197645 h 1900789"/>
              <a:gd name="connsiteX18" fmla="*/ 419736 w 1518129"/>
              <a:gd name="connsiteY18" fmla="*/ 1153389 h 1900789"/>
              <a:gd name="connsiteX19" fmla="*/ 0 w 1518129"/>
              <a:gd name="connsiteY19" fmla="*/ 891306 h 1900789"/>
              <a:gd name="connsiteX0" fmla="*/ 0 w 1518129"/>
              <a:gd name="connsiteY0" fmla="*/ 891306 h 1899182"/>
              <a:gd name="connsiteX1" fmla="*/ 227051 w 1518129"/>
              <a:gd name="connsiteY1" fmla="*/ 1320850 h 1899182"/>
              <a:gd name="connsiteX2" fmla="*/ 462841 w 1518129"/>
              <a:gd name="connsiteY2" fmla="*/ 1655174 h 1899182"/>
              <a:gd name="connsiteX3" fmla="*/ 670217 w 1518129"/>
              <a:gd name="connsiteY3" fmla="*/ 1896868 h 1899182"/>
              <a:gd name="connsiteX4" fmla="*/ 1366786 w 1518129"/>
              <a:gd name="connsiteY4" fmla="*/ 1899100 h 1899182"/>
              <a:gd name="connsiteX5" fmla="*/ 1516859 w 1518129"/>
              <a:gd name="connsiteY5" fmla="*/ 1069958 h 1899182"/>
              <a:gd name="connsiteX6" fmla="*/ 1464891 w 1518129"/>
              <a:gd name="connsiteY6" fmla="*/ 644162 h 1899182"/>
              <a:gd name="connsiteX7" fmla="*/ 1272486 w 1518129"/>
              <a:gd name="connsiteY7" fmla="*/ 612493 h 1899182"/>
              <a:gd name="connsiteX8" fmla="*/ 1264720 w 1518129"/>
              <a:gd name="connsiteY8" fmla="*/ 911472 h 1899182"/>
              <a:gd name="connsiteX9" fmla="*/ 1252622 w 1518129"/>
              <a:gd name="connsiteY9" fmla="*/ 600743 h 1899182"/>
              <a:gd name="connsiteX10" fmla="*/ 1022817 w 1518129"/>
              <a:gd name="connsiteY10" fmla="*/ 558366 h 1899182"/>
              <a:gd name="connsiteX11" fmla="*/ 1053082 w 1518129"/>
              <a:gd name="connsiteY11" fmla="*/ 887580 h 1899182"/>
              <a:gd name="connsiteX12" fmla="*/ 1001757 w 1518129"/>
              <a:gd name="connsiteY12" fmla="*/ 557324 h 1899182"/>
              <a:gd name="connsiteX13" fmla="*/ 806783 w 1518129"/>
              <a:gd name="connsiteY13" fmla="*/ 513030 h 1899182"/>
              <a:gd name="connsiteX14" fmla="*/ 810613 w 1518129"/>
              <a:gd name="connsiteY14" fmla="*/ 901237 h 1899182"/>
              <a:gd name="connsiteX15" fmla="*/ 778941 w 1518129"/>
              <a:gd name="connsiteY15" fmla="*/ 121917 h 1899182"/>
              <a:gd name="connsiteX16" fmla="*/ 582042 w 1518129"/>
              <a:gd name="connsiteY16" fmla="*/ 161731 h 1899182"/>
              <a:gd name="connsiteX17" fmla="*/ 554580 w 1518129"/>
              <a:gd name="connsiteY17" fmla="*/ 1197645 h 1899182"/>
              <a:gd name="connsiteX18" fmla="*/ 419736 w 1518129"/>
              <a:gd name="connsiteY18" fmla="*/ 1153389 h 1899182"/>
              <a:gd name="connsiteX19" fmla="*/ 0 w 1518129"/>
              <a:gd name="connsiteY19" fmla="*/ 891306 h 1899182"/>
              <a:gd name="connsiteX0" fmla="*/ 0 w 1518129"/>
              <a:gd name="connsiteY0" fmla="*/ 891306 h 1898397"/>
              <a:gd name="connsiteX1" fmla="*/ 227051 w 1518129"/>
              <a:gd name="connsiteY1" fmla="*/ 1320850 h 1898397"/>
              <a:gd name="connsiteX2" fmla="*/ 462841 w 1518129"/>
              <a:gd name="connsiteY2" fmla="*/ 1655174 h 1898397"/>
              <a:gd name="connsiteX3" fmla="*/ 670217 w 1518129"/>
              <a:gd name="connsiteY3" fmla="*/ 1896868 h 1898397"/>
              <a:gd name="connsiteX4" fmla="*/ 1366786 w 1518129"/>
              <a:gd name="connsiteY4" fmla="*/ 1893394 h 1898397"/>
              <a:gd name="connsiteX5" fmla="*/ 1516859 w 1518129"/>
              <a:gd name="connsiteY5" fmla="*/ 1069958 h 1898397"/>
              <a:gd name="connsiteX6" fmla="*/ 1464891 w 1518129"/>
              <a:gd name="connsiteY6" fmla="*/ 644162 h 1898397"/>
              <a:gd name="connsiteX7" fmla="*/ 1272486 w 1518129"/>
              <a:gd name="connsiteY7" fmla="*/ 612493 h 1898397"/>
              <a:gd name="connsiteX8" fmla="*/ 1264720 w 1518129"/>
              <a:gd name="connsiteY8" fmla="*/ 911472 h 1898397"/>
              <a:gd name="connsiteX9" fmla="*/ 1252622 w 1518129"/>
              <a:gd name="connsiteY9" fmla="*/ 600743 h 1898397"/>
              <a:gd name="connsiteX10" fmla="*/ 1022817 w 1518129"/>
              <a:gd name="connsiteY10" fmla="*/ 558366 h 1898397"/>
              <a:gd name="connsiteX11" fmla="*/ 1053082 w 1518129"/>
              <a:gd name="connsiteY11" fmla="*/ 887580 h 1898397"/>
              <a:gd name="connsiteX12" fmla="*/ 1001757 w 1518129"/>
              <a:gd name="connsiteY12" fmla="*/ 557324 h 1898397"/>
              <a:gd name="connsiteX13" fmla="*/ 806783 w 1518129"/>
              <a:gd name="connsiteY13" fmla="*/ 513030 h 1898397"/>
              <a:gd name="connsiteX14" fmla="*/ 810613 w 1518129"/>
              <a:gd name="connsiteY14" fmla="*/ 901237 h 1898397"/>
              <a:gd name="connsiteX15" fmla="*/ 778941 w 1518129"/>
              <a:gd name="connsiteY15" fmla="*/ 121917 h 1898397"/>
              <a:gd name="connsiteX16" fmla="*/ 582042 w 1518129"/>
              <a:gd name="connsiteY16" fmla="*/ 161731 h 1898397"/>
              <a:gd name="connsiteX17" fmla="*/ 554580 w 1518129"/>
              <a:gd name="connsiteY17" fmla="*/ 1197645 h 1898397"/>
              <a:gd name="connsiteX18" fmla="*/ 419736 w 1518129"/>
              <a:gd name="connsiteY18" fmla="*/ 1153389 h 1898397"/>
              <a:gd name="connsiteX19" fmla="*/ 0 w 1518129"/>
              <a:gd name="connsiteY19" fmla="*/ 891306 h 1898397"/>
              <a:gd name="connsiteX0" fmla="*/ 0 w 1518129"/>
              <a:gd name="connsiteY0" fmla="*/ 891306 h 2083506"/>
              <a:gd name="connsiteX1" fmla="*/ 227051 w 1518129"/>
              <a:gd name="connsiteY1" fmla="*/ 1320850 h 2083506"/>
              <a:gd name="connsiteX2" fmla="*/ 462841 w 1518129"/>
              <a:gd name="connsiteY2" fmla="*/ 1655174 h 2083506"/>
              <a:gd name="connsiteX3" fmla="*/ 685760 w 1518129"/>
              <a:gd name="connsiteY3" fmla="*/ 2083377 h 2083506"/>
              <a:gd name="connsiteX4" fmla="*/ 1366786 w 1518129"/>
              <a:gd name="connsiteY4" fmla="*/ 1893394 h 2083506"/>
              <a:gd name="connsiteX5" fmla="*/ 1516859 w 1518129"/>
              <a:gd name="connsiteY5" fmla="*/ 1069958 h 2083506"/>
              <a:gd name="connsiteX6" fmla="*/ 1464891 w 1518129"/>
              <a:gd name="connsiteY6" fmla="*/ 644162 h 2083506"/>
              <a:gd name="connsiteX7" fmla="*/ 1272486 w 1518129"/>
              <a:gd name="connsiteY7" fmla="*/ 612493 h 2083506"/>
              <a:gd name="connsiteX8" fmla="*/ 1264720 w 1518129"/>
              <a:gd name="connsiteY8" fmla="*/ 911472 h 2083506"/>
              <a:gd name="connsiteX9" fmla="*/ 1252622 w 1518129"/>
              <a:gd name="connsiteY9" fmla="*/ 600743 h 2083506"/>
              <a:gd name="connsiteX10" fmla="*/ 1022817 w 1518129"/>
              <a:gd name="connsiteY10" fmla="*/ 558366 h 2083506"/>
              <a:gd name="connsiteX11" fmla="*/ 1053082 w 1518129"/>
              <a:gd name="connsiteY11" fmla="*/ 887580 h 2083506"/>
              <a:gd name="connsiteX12" fmla="*/ 1001757 w 1518129"/>
              <a:gd name="connsiteY12" fmla="*/ 557324 h 2083506"/>
              <a:gd name="connsiteX13" fmla="*/ 806783 w 1518129"/>
              <a:gd name="connsiteY13" fmla="*/ 513030 h 2083506"/>
              <a:gd name="connsiteX14" fmla="*/ 810613 w 1518129"/>
              <a:gd name="connsiteY14" fmla="*/ 901237 h 2083506"/>
              <a:gd name="connsiteX15" fmla="*/ 778941 w 1518129"/>
              <a:gd name="connsiteY15" fmla="*/ 121917 h 2083506"/>
              <a:gd name="connsiteX16" fmla="*/ 582042 w 1518129"/>
              <a:gd name="connsiteY16" fmla="*/ 161731 h 2083506"/>
              <a:gd name="connsiteX17" fmla="*/ 554580 w 1518129"/>
              <a:gd name="connsiteY17" fmla="*/ 1197645 h 2083506"/>
              <a:gd name="connsiteX18" fmla="*/ 419736 w 1518129"/>
              <a:gd name="connsiteY18" fmla="*/ 1153389 h 2083506"/>
              <a:gd name="connsiteX19" fmla="*/ 0 w 1518129"/>
              <a:gd name="connsiteY19" fmla="*/ 891306 h 2083506"/>
              <a:gd name="connsiteX0" fmla="*/ 0 w 1518129"/>
              <a:gd name="connsiteY0" fmla="*/ 891306 h 2087673"/>
              <a:gd name="connsiteX1" fmla="*/ 227051 w 1518129"/>
              <a:gd name="connsiteY1" fmla="*/ 1320850 h 2087673"/>
              <a:gd name="connsiteX2" fmla="*/ 462841 w 1518129"/>
              <a:gd name="connsiteY2" fmla="*/ 1655174 h 2087673"/>
              <a:gd name="connsiteX3" fmla="*/ 685760 w 1518129"/>
              <a:gd name="connsiteY3" fmla="*/ 2083377 h 2087673"/>
              <a:gd name="connsiteX4" fmla="*/ 1304616 w 1518129"/>
              <a:gd name="connsiteY4" fmla="*/ 2087673 h 2087673"/>
              <a:gd name="connsiteX5" fmla="*/ 1516859 w 1518129"/>
              <a:gd name="connsiteY5" fmla="*/ 1069958 h 2087673"/>
              <a:gd name="connsiteX6" fmla="*/ 1464891 w 1518129"/>
              <a:gd name="connsiteY6" fmla="*/ 644162 h 2087673"/>
              <a:gd name="connsiteX7" fmla="*/ 1272486 w 1518129"/>
              <a:gd name="connsiteY7" fmla="*/ 612493 h 2087673"/>
              <a:gd name="connsiteX8" fmla="*/ 1264720 w 1518129"/>
              <a:gd name="connsiteY8" fmla="*/ 911472 h 2087673"/>
              <a:gd name="connsiteX9" fmla="*/ 1252622 w 1518129"/>
              <a:gd name="connsiteY9" fmla="*/ 600743 h 2087673"/>
              <a:gd name="connsiteX10" fmla="*/ 1022817 w 1518129"/>
              <a:gd name="connsiteY10" fmla="*/ 558366 h 2087673"/>
              <a:gd name="connsiteX11" fmla="*/ 1053082 w 1518129"/>
              <a:gd name="connsiteY11" fmla="*/ 887580 h 2087673"/>
              <a:gd name="connsiteX12" fmla="*/ 1001757 w 1518129"/>
              <a:gd name="connsiteY12" fmla="*/ 557324 h 2087673"/>
              <a:gd name="connsiteX13" fmla="*/ 806783 w 1518129"/>
              <a:gd name="connsiteY13" fmla="*/ 513030 h 2087673"/>
              <a:gd name="connsiteX14" fmla="*/ 810613 w 1518129"/>
              <a:gd name="connsiteY14" fmla="*/ 901237 h 2087673"/>
              <a:gd name="connsiteX15" fmla="*/ 778941 w 1518129"/>
              <a:gd name="connsiteY15" fmla="*/ 121917 h 2087673"/>
              <a:gd name="connsiteX16" fmla="*/ 582042 w 1518129"/>
              <a:gd name="connsiteY16" fmla="*/ 161731 h 2087673"/>
              <a:gd name="connsiteX17" fmla="*/ 554580 w 1518129"/>
              <a:gd name="connsiteY17" fmla="*/ 1197645 h 2087673"/>
              <a:gd name="connsiteX18" fmla="*/ 419736 w 1518129"/>
              <a:gd name="connsiteY18" fmla="*/ 1153389 h 2087673"/>
              <a:gd name="connsiteX19" fmla="*/ 0 w 1518129"/>
              <a:gd name="connsiteY19" fmla="*/ 891306 h 208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8129" h="2087673">
                <a:moveTo>
                  <a:pt x="0" y="891306"/>
                </a:moveTo>
                <a:cubicBezTo>
                  <a:pt x="124742" y="1042097"/>
                  <a:pt x="180313" y="1188925"/>
                  <a:pt x="227051" y="1320850"/>
                </a:cubicBezTo>
                <a:cubicBezTo>
                  <a:pt x="283134" y="1440332"/>
                  <a:pt x="360533" y="1506746"/>
                  <a:pt x="462841" y="1655174"/>
                </a:cubicBezTo>
                <a:cubicBezTo>
                  <a:pt x="565096" y="1757587"/>
                  <a:pt x="645749" y="2041189"/>
                  <a:pt x="685760" y="2083377"/>
                </a:cubicBezTo>
                <a:cubicBezTo>
                  <a:pt x="889200" y="2089319"/>
                  <a:pt x="1008846" y="2083505"/>
                  <a:pt x="1304616" y="2087673"/>
                </a:cubicBezTo>
                <a:cubicBezTo>
                  <a:pt x="1468370" y="1792044"/>
                  <a:pt x="1516858" y="1179685"/>
                  <a:pt x="1516859" y="1069958"/>
                </a:cubicBezTo>
                <a:cubicBezTo>
                  <a:pt x="1522576" y="857179"/>
                  <a:pt x="1509640" y="720406"/>
                  <a:pt x="1464891" y="644162"/>
                </a:cubicBezTo>
                <a:cubicBezTo>
                  <a:pt x="1396021" y="572742"/>
                  <a:pt x="1370976" y="579197"/>
                  <a:pt x="1272486" y="612493"/>
                </a:cubicBezTo>
                <a:cubicBezTo>
                  <a:pt x="1306205" y="707004"/>
                  <a:pt x="1275123" y="829781"/>
                  <a:pt x="1264720" y="911472"/>
                </a:cubicBezTo>
                <a:cubicBezTo>
                  <a:pt x="1250153" y="907906"/>
                  <a:pt x="1292939" y="659594"/>
                  <a:pt x="1252622" y="600743"/>
                </a:cubicBezTo>
                <a:cubicBezTo>
                  <a:pt x="1202656" y="541892"/>
                  <a:pt x="1107533" y="508148"/>
                  <a:pt x="1022817" y="558366"/>
                </a:cubicBezTo>
                <a:cubicBezTo>
                  <a:pt x="1086811" y="668103"/>
                  <a:pt x="1058849" y="793697"/>
                  <a:pt x="1053082" y="887580"/>
                </a:cubicBezTo>
                <a:cubicBezTo>
                  <a:pt x="1041532" y="883386"/>
                  <a:pt x="1071753" y="653519"/>
                  <a:pt x="1001757" y="557324"/>
                </a:cubicBezTo>
                <a:cubicBezTo>
                  <a:pt x="946234" y="504548"/>
                  <a:pt x="915026" y="504758"/>
                  <a:pt x="806783" y="513030"/>
                </a:cubicBezTo>
                <a:cubicBezTo>
                  <a:pt x="816055" y="653003"/>
                  <a:pt x="822837" y="732256"/>
                  <a:pt x="810613" y="901237"/>
                </a:cubicBezTo>
                <a:cubicBezTo>
                  <a:pt x="782414" y="451352"/>
                  <a:pt x="784675" y="276900"/>
                  <a:pt x="778941" y="121917"/>
                </a:cubicBezTo>
                <a:cubicBezTo>
                  <a:pt x="774616" y="-32693"/>
                  <a:pt x="569584" y="-61779"/>
                  <a:pt x="582042" y="161731"/>
                </a:cubicBezTo>
                <a:cubicBezTo>
                  <a:pt x="570378" y="380417"/>
                  <a:pt x="623442" y="1132875"/>
                  <a:pt x="554580" y="1197645"/>
                </a:cubicBezTo>
                <a:cubicBezTo>
                  <a:pt x="495024" y="1230412"/>
                  <a:pt x="496393" y="1222363"/>
                  <a:pt x="419736" y="1153389"/>
                </a:cubicBezTo>
                <a:cubicBezTo>
                  <a:pt x="331744" y="1046414"/>
                  <a:pt x="197603" y="767201"/>
                  <a:pt x="0" y="891306"/>
                </a:cubicBezTo>
                <a:close/>
              </a:path>
            </a:pathLst>
          </a:custGeom>
          <a:ln/>
        </p:spPr>
        <p:style>
          <a:lnRef idx="2">
            <a:schemeClr val="accent3"/>
          </a:lnRef>
          <a:fillRef idx="1">
            <a:schemeClr val="lt1"/>
          </a:fillRef>
          <a:effectRef idx="0">
            <a:schemeClr val="accent3"/>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a:solidFill>
                <a:schemeClr val="accent6">
                  <a:lumMod val="50000"/>
                </a:schemeClr>
              </a:solidFill>
              <a:latin typeface="Montserrat" panose="00000500000000000000" pitchFamily="50" charset="0"/>
            </a:endParaRPr>
          </a:p>
        </p:txBody>
      </p:sp>
      <p:sp>
        <p:nvSpPr>
          <p:cNvPr id="50" name="Freeform 18">
            <a:extLst>
              <a:ext uri="{FF2B5EF4-FFF2-40B4-BE49-F238E27FC236}">
                <a16:creationId xmlns:a16="http://schemas.microsoft.com/office/drawing/2014/main" id="{4D250876-6621-4B5F-97FA-6241CD4F96B0}"/>
              </a:ext>
            </a:extLst>
          </p:cNvPr>
          <p:cNvSpPr/>
          <p:nvPr/>
        </p:nvSpPr>
        <p:spPr>
          <a:xfrm>
            <a:off x="7030433" y="2734974"/>
            <a:ext cx="489483" cy="472250"/>
          </a:xfrm>
          <a:custGeom>
            <a:avLst/>
            <a:gdLst/>
            <a:ahLst/>
            <a:cxnLst/>
            <a:rect l="l" t="t" r="r" b="b"/>
            <a:pathLst>
              <a:path w="3307788" h="2669631">
                <a:moveTo>
                  <a:pt x="2793832" y="1478391"/>
                </a:moveTo>
                <a:cubicBezTo>
                  <a:pt x="2772990" y="1635402"/>
                  <a:pt x="2717678" y="1784517"/>
                  <a:pt x="2633007" y="1915952"/>
                </a:cubicBezTo>
                <a:cubicBezTo>
                  <a:pt x="2695386" y="1951862"/>
                  <a:pt x="2772768" y="1955673"/>
                  <a:pt x="2841607" y="1924185"/>
                </a:cubicBezTo>
                <a:cubicBezTo>
                  <a:pt x="2943442" y="1877605"/>
                  <a:pt x="2999062" y="1766364"/>
                  <a:pt x="2975226" y="1656948"/>
                </a:cubicBezTo>
                <a:cubicBezTo>
                  <a:pt x="2955176" y="1564911"/>
                  <a:pt x="2883463" y="1495086"/>
                  <a:pt x="2793832" y="1478391"/>
                </a:cubicBezTo>
                <a:close/>
                <a:moveTo>
                  <a:pt x="2807611" y="1247700"/>
                </a:moveTo>
                <a:lnTo>
                  <a:pt x="2807472" y="1256060"/>
                </a:lnTo>
                <a:cubicBezTo>
                  <a:pt x="2994195" y="1281771"/>
                  <a:pt x="3148201" y="1421768"/>
                  <a:pt x="3189276" y="1610317"/>
                </a:cubicBezTo>
                <a:cubicBezTo>
                  <a:pt x="3235041" y="1820393"/>
                  <a:pt x="3128252" y="2033972"/>
                  <a:pt x="2932732" y="2123406"/>
                </a:cubicBezTo>
                <a:cubicBezTo>
                  <a:pt x="2789297" y="2189015"/>
                  <a:pt x="2626543" y="2174805"/>
                  <a:pt x="2499470" y="2094044"/>
                </a:cubicBezTo>
                <a:cubicBezTo>
                  <a:pt x="2427194" y="2172627"/>
                  <a:pt x="2343030" y="2241391"/>
                  <a:pt x="2248861" y="2297980"/>
                </a:cubicBezTo>
                <a:cubicBezTo>
                  <a:pt x="2178351" y="2340352"/>
                  <a:pt x="2104446" y="2374567"/>
                  <a:pt x="2027600" y="2398134"/>
                </a:cubicBezTo>
                <a:lnTo>
                  <a:pt x="3307788" y="2397615"/>
                </a:lnTo>
                <a:cubicBezTo>
                  <a:pt x="3265361" y="2549905"/>
                  <a:pt x="2537441" y="2669620"/>
                  <a:pt x="1653814" y="2669631"/>
                </a:cubicBezTo>
                <a:cubicBezTo>
                  <a:pt x="773102" y="2669642"/>
                  <a:pt x="46417" y="2550707"/>
                  <a:pt x="0" y="2398955"/>
                </a:cubicBezTo>
                <a:lnTo>
                  <a:pt x="1280678" y="2398436"/>
                </a:lnTo>
                <a:cubicBezTo>
                  <a:pt x="1203764" y="2374915"/>
                  <a:pt x="1129786" y="2340732"/>
                  <a:pt x="1059201" y="2298380"/>
                </a:cubicBezTo>
                <a:cubicBezTo>
                  <a:pt x="693039" y="2078675"/>
                  <a:pt x="477900" y="1674935"/>
                  <a:pt x="499745" y="1248476"/>
                </a:cubicBezTo>
                <a:close/>
                <a:moveTo>
                  <a:pt x="1331611" y="201752"/>
                </a:moveTo>
                <a:cubicBezTo>
                  <a:pt x="1206335" y="290902"/>
                  <a:pt x="1124761" y="308382"/>
                  <a:pt x="1132336" y="435988"/>
                </a:cubicBezTo>
                <a:cubicBezTo>
                  <a:pt x="1160888" y="640507"/>
                  <a:pt x="1527973" y="617783"/>
                  <a:pt x="1498839" y="840365"/>
                </a:cubicBezTo>
                <a:cubicBezTo>
                  <a:pt x="1455138" y="960979"/>
                  <a:pt x="1395705" y="987199"/>
                  <a:pt x="1213910" y="1052459"/>
                </a:cubicBezTo>
                <a:cubicBezTo>
                  <a:pt x="1331028" y="972050"/>
                  <a:pt x="1364241" y="921357"/>
                  <a:pt x="1360745" y="809484"/>
                </a:cubicBezTo>
                <a:cubicBezTo>
                  <a:pt x="1360746" y="646916"/>
                  <a:pt x="1111360" y="626523"/>
                  <a:pt x="1020462" y="495421"/>
                </a:cubicBezTo>
                <a:cubicBezTo>
                  <a:pt x="941218" y="374224"/>
                  <a:pt x="1061250" y="280996"/>
                  <a:pt x="1331611" y="201752"/>
                </a:cubicBezTo>
                <a:close/>
                <a:moveTo>
                  <a:pt x="2164365" y="80223"/>
                </a:moveTo>
                <a:cubicBezTo>
                  <a:pt x="2021192" y="182108"/>
                  <a:pt x="1927964" y="202086"/>
                  <a:pt x="1936621" y="347922"/>
                </a:cubicBezTo>
                <a:cubicBezTo>
                  <a:pt x="1969252" y="581657"/>
                  <a:pt x="2388778" y="555687"/>
                  <a:pt x="2355482" y="810066"/>
                </a:cubicBezTo>
                <a:cubicBezTo>
                  <a:pt x="2305538" y="947910"/>
                  <a:pt x="2237615" y="977876"/>
                  <a:pt x="2029849" y="1052459"/>
                </a:cubicBezTo>
                <a:cubicBezTo>
                  <a:pt x="2163698" y="960563"/>
                  <a:pt x="2201656" y="902628"/>
                  <a:pt x="2197660" y="774773"/>
                </a:cubicBezTo>
                <a:cubicBezTo>
                  <a:pt x="2197661" y="588982"/>
                  <a:pt x="1912649" y="565676"/>
                  <a:pt x="1808765" y="415844"/>
                </a:cubicBezTo>
                <a:cubicBezTo>
                  <a:pt x="1718201" y="277334"/>
                  <a:pt x="1855380" y="170787"/>
                  <a:pt x="2164365" y="80223"/>
                </a:cubicBezTo>
                <a:close/>
                <a:moveTo>
                  <a:pt x="1754169" y="0"/>
                </a:moveTo>
                <a:cubicBezTo>
                  <a:pt x="1583512" y="121444"/>
                  <a:pt x="1472387" y="145257"/>
                  <a:pt x="1482706" y="319088"/>
                </a:cubicBezTo>
                <a:cubicBezTo>
                  <a:pt x="1521601" y="597693"/>
                  <a:pt x="2021663" y="566738"/>
                  <a:pt x="1981975" y="869950"/>
                </a:cubicBezTo>
                <a:cubicBezTo>
                  <a:pt x="1922443" y="1034256"/>
                  <a:pt x="1841481" y="1069974"/>
                  <a:pt x="1593831" y="1158875"/>
                </a:cubicBezTo>
                <a:cubicBezTo>
                  <a:pt x="1753374" y="1049338"/>
                  <a:pt x="1798619" y="980281"/>
                  <a:pt x="1793856" y="827882"/>
                </a:cubicBezTo>
                <a:cubicBezTo>
                  <a:pt x="1793857" y="606424"/>
                  <a:pt x="1454132" y="578644"/>
                  <a:pt x="1330306" y="400050"/>
                </a:cubicBezTo>
                <a:cubicBezTo>
                  <a:pt x="1222356" y="234950"/>
                  <a:pt x="1385869" y="107950"/>
                  <a:pt x="1754169"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1600" dirty="0">
              <a:solidFill>
                <a:schemeClr val="accent6">
                  <a:lumMod val="50000"/>
                </a:schemeClr>
              </a:solidFill>
              <a:latin typeface="Montserrat" panose="00000500000000000000" pitchFamily="50" charset="0"/>
            </a:endParaRPr>
          </a:p>
        </p:txBody>
      </p:sp>
      <p:grpSp>
        <p:nvGrpSpPr>
          <p:cNvPr id="51" name="Google Shape;4127;p39"/>
          <p:cNvGrpSpPr/>
          <p:nvPr/>
        </p:nvGrpSpPr>
        <p:grpSpPr>
          <a:xfrm>
            <a:off x="7597429" y="4230805"/>
            <a:ext cx="482046" cy="497267"/>
            <a:chOff x="5302225" y="968375"/>
            <a:chExt cx="417650" cy="418250"/>
          </a:xfrm>
          <a:solidFill>
            <a:schemeClr val="tx2"/>
          </a:solidFill>
        </p:grpSpPr>
        <p:sp>
          <p:nvSpPr>
            <p:cNvPr id="52" name="Google Shape;4128;p39"/>
            <p:cNvSpPr/>
            <p:nvPr/>
          </p:nvSpPr>
          <p:spPr>
            <a:xfrm>
              <a:off x="5333350" y="991575"/>
              <a:ext cx="152075" cy="155100"/>
            </a:xfrm>
            <a:custGeom>
              <a:avLst/>
              <a:gdLst/>
              <a:ahLst/>
              <a:cxnLst/>
              <a:rect l="l" t="t" r="r" b="b"/>
              <a:pathLst>
                <a:path w="6083" h="6204" extrusionOk="0">
                  <a:moveTo>
                    <a:pt x="2541" y="0"/>
                  </a:moveTo>
                  <a:lnTo>
                    <a:pt x="2468" y="25"/>
                  </a:lnTo>
                  <a:lnTo>
                    <a:pt x="2443" y="147"/>
                  </a:lnTo>
                  <a:lnTo>
                    <a:pt x="2101" y="1807"/>
                  </a:lnTo>
                  <a:lnTo>
                    <a:pt x="2052" y="1930"/>
                  </a:lnTo>
                  <a:lnTo>
                    <a:pt x="1979" y="2052"/>
                  </a:lnTo>
                  <a:lnTo>
                    <a:pt x="1857" y="2174"/>
                  </a:lnTo>
                  <a:lnTo>
                    <a:pt x="1735" y="2223"/>
                  </a:lnTo>
                  <a:lnTo>
                    <a:pt x="123" y="2760"/>
                  </a:lnTo>
                  <a:lnTo>
                    <a:pt x="25" y="2833"/>
                  </a:lnTo>
                  <a:lnTo>
                    <a:pt x="1" y="2882"/>
                  </a:lnTo>
                  <a:lnTo>
                    <a:pt x="25" y="2955"/>
                  </a:lnTo>
                  <a:lnTo>
                    <a:pt x="99" y="3029"/>
                  </a:lnTo>
                  <a:lnTo>
                    <a:pt x="1588" y="3859"/>
                  </a:lnTo>
                  <a:lnTo>
                    <a:pt x="1711" y="3932"/>
                  </a:lnTo>
                  <a:lnTo>
                    <a:pt x="1808" y="4054"/>
                  </a:lnTo>
                  <a:lnTo>
                    <a:pt x="1857" y="4201"/>
                  </a:lnTo>
                  <a:lnTo>
                    <a:pt x="1882" y="4323"/>
                  </a:lnTo>
                  <a:lnTo>
                    <a:pt x="1906" y="6033"/>
                  </a:lnTo>
                  <a:lnTo>
                    <a:pt x="1930" y="6130"/>
                  </a:lnTo>
                  <a:lnTo>
                    <a:pt x="1979" y="6204"/>
                  </a:lnTo>
                  <a:lnTo>
                    <a:pt x="2052" y="6204"/>
                  </a:lnTo>
                  <a:lnTo>
                    <a:pt x="2126" y="6130"/>
                  </a:lnTo>
                  <a:lnTo>
                    <a:pt x="3371" y="4982"/>
                  </a:lnTo>
                  <a:lnTo>
                    <a:pt x="3493" y="4885"/>
                  </a:lnTo>
                  <a:lnTo>
                    <a:pt x="3640" y="4836"/>
                  </a:lnTo>
                  <a:lnTo>
                    <a:pt x="3787" y="4836"/>
                  </a:lnTo>
                  <a:lnTo>
                    <a:pt x="3933" y="4860"/>
                  </a:lnTo>
                  <a:lnTo>
                    <a:pt x="5545" y="5349"/>
                  </a:lnTo>
                  <a:lnTo>
                    <a:pt x="5667" y="5373"/>
                  </a:lnTo>
                  <a:lnTo>
                    <a:pt x="5716" y="5349"/>
                  </a:lnTo>
                  <a:lnTo>
                    <a:pt x="5740" y="5275"/>
                  </a:lnTo>
                  <a:lnTo>
                    <a:pt x="5716" y="5178"/>
                  </a:lnTo>
                  <a:lnTo>
                    <a:pt x="5008" y="3615"/>
                  </a:lnTo>
                  <a:lnTo>
                    <a:pt x="4959" y="3493"/>
                  </a:lnTo>
                  <a:lnTo>
                    <a:pt x="4959" y="3346"/>
                  </a:lnTo>
                  <a:lnTo>
                    <a:pt x="4983" y="3200"/>
                  </a:lnTo>
                  <a:lnTo>
                    <a:pt x="5057" y="3077"/>
                  </a:lnTo>
                  <a:lnTo>
                    <a:pt x="6033" y="1685"/>
                  </a:lnTo>
                  <a:lnTo>
                    <a:pt x="6082" y="1588"/>
                  </a:lnTo>
                  <a:lnTo>
                    <a:pt x="6082" y="1514"/>
                  </a:lnTo>
                  <a:lnTo>
                    <a:pt x="6009" y="1465"/>
                  </a:lnTo>
                  <a:lnTo>
                    <a:pt x="5911" y="1465"/>
                  </a:lnTo>
                  <a:lnTo>
                    <a:pt x="4202" y="1661"/>
                  </a:lnTo>
                  <a:lnTo>
                    <a:pt x="4080" y="1661"/>
                  </a:lnTo>
                  <a:lnTo>
                    <a:pt x="3933" y="1612"/>
                  </a:lnTo>
                  <a:lnTo>
                    <a:pt x="3811" y="1539"/>
                  </a:lnTo>
                  <a:lnTo>
                    <a:pt x="3713" y="1441"/>
                  </a:lnTo>
                  <a:lnTo>
                    <a:pt x="2687" y="73"/>
                  </a:lnTo>
                  <a:lnTo>
                    <a:pt x="261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accent6">
                    <a:lumMod val="50000"/>
                  </a:schemeClr>
                </a:solidFill>
                <a:latin typeface="Montserrat" panose="00000500000000000000" pitchFamily="50" charset="0"/>
              </a:endParaRPr>
            </a:p>
          </p:txBody>
        </p:sp>
        <p:sp>
          <p:nvSpPr>
            <p:cNvPr id="53" name="Google Shape;4129;p39"/>
            <p:cNvSpPr/>
            <p:nvPr/>
          </p:nvSpPr>
          <p:spPr>
            <a:xfrm>
              <a:off x="5302225" y="968375"/>
              <a:ext cx="417650" cy="418250"/>
            </a:xfrm>
            <a:custGeom>
              <a:avLst/>
              <a:gdLst/>
              <a:ahLst/>
              <a:cxnLst/>
              <a:rect l="l" t="t" r="r" b="b"/>
              <a:pathLst>
                <a:path w="16706" h="16730" extrusionOk="0">
                  <a:moveTo>
                    <a:pt x="10331" y="0"/>
                  </a:moveTo>
                  <a:lnTo>
                    <a:pt x="10747" y="513"/>
                  </a:lnTo>
                  <a:lnTo>
                    <a:pt x="10942" y="782"/>
                  </a:lnTo>
                  <a:lnTo>
                    <a:pt x="11137" y="1050"/>
                  </a:lnTo>
                  <a:lnTo>
                    <a:pt x="11284" y="1343"/>
                  </a:lnTo>
                  <a:lnTo>
                    <a:pt x="11455" y="1636"/>
                  </a:lnTo>
                  <a:lnTo>
                    <a:pt x="11577" y="1929"/>
                  </a:lnTo>
                  <a:lnTo>
                    <a:pt x="11723" y="2223"/>
                  </a:lnTo>
                  <a:lnTo>
                    <a:pt x="11821" y="2540"/>
                  </a:lnTo>
                  <a:lnTo>
                    <a:pt x="11919" y="2858"/>
                  </a:lnTo>
                  <a:lnTo>
                    <a:pt x="12017" y="3199"/>
                  </a:lnTo>
                  <a:lnTo>
                    <a:pt x="12090" y="3517"/>
                  </a:lnTo>
                  <a:lnTo>
                    <a:pt x="12139" y="3859"/>
                  </a:lnTo>
                  <a:lnTo>
                    <a:pt x="12187" y="4201"/>
                  </a:lnTo>
                  <a:lnTo>
                    <a:pt x="12212" y="4543"/>
                  </a:lnTo>
                  <a:lnTo>
                    <a:pt x="12212" y="4909"/>
                  </a:lnTo>
                  <a:lnTo>
                    <a:pt x="12212" y="5275"/>
                  </a:lnTo>
                  <a:lnTo>
                    <a:pt x="12187" y="5642"/>
                  </a:lnTo>
                  <a:lnTo>
                    <a:pt x="12139" y="6008"/>
                  </a:lnTo>
                  <a:lnTo>
                    <a:pt x="12065" y="6374"/>
                  </a:lnTo>
                  <a:lnTo>
                    <a:pt x="11992" y="6741"/>
                  </a:lnTo>
                  <a:lnTo>
                    <a:pt x="11894" y="7083"/>
                  </a:lnTo>
                  <a:lnTo>
                    <a:pt x="11772" y="7425"/>
                  </a:lnTo>
                  <a:lnTo>
                    <a:pt x="11650" y="7742"/>
                  </a:lnTo>
                  <a:lnTo>
                    <a:pt x="11504" y="8084"/>
                  </a:lnTo>
                  <a:lnTo>
                    <a:pt x="11333" y="8402"/>
                  </a:lnTo>
                  <a:lnTo>
                    <a:pt x="11162" y="8695"/>
                  </a:lnTo>
                  <a:lnTo>
                    <a:pt x="10966" y="8988"/>
                  </a:lnTo>
                  <a:lnTo>
                    <a:pt x="10771" y="9281"/>
                  </a:lnTo>
                  <a:lnTo>
                    <a:pt x="10551" y="9549"/>
                  </a:lnTo>
                  <a:lnTo>
                    <a:pt x="10307" y="9818"/>
                  </a:lnTo>
                  <a:lnTo>
                    <a:pt x="10063" y="10087"/>
                  </a:lnTo>
                  <a:lnTo>
                    <a:pt x="9818" y="10331"/>
                  </a:lnTo>
                  <a:lnTo>
                    <a:pt x="9550" y="10551"/>
                  </a:lnTo>
                  <a:lnTo>
                    <a:pt x="9281" y="10771"/>
                  </a:lnTo>
                  <a:lnTo>
                    <a:pt x="8988" y="10966"/>
                  </a:lnTo>
                  <a:lnTo>
                    <a:pt x="8695" y="11161"/>
                  </a:lnTo>
                  <a:lnTo>
                    <a:pt x="8377" y="11332"/>
                  </a:lnTo>
                  <a:lnTo>
                    <a:pt x="8060" y="11503"/>
                  </a:lnTo>
                  <a:lnTo>
                    <a:pt x="7742" y="11650"/>
                  </a:lnTo>
                  <a:lnTo>
                    <a:pt x="7401" y="11772"/>
                  </a:lnTo>
                  <a:lnTo>
                    <a:pt x="7059" y="11894"/>
                  </a:lnTo>
                  <a:lnTo>
                    <a:pt x="6717" y="11992"/>
                  </a:lnTo>
                  <a:lnTo>
                    <a:pt x="6375" y="12065"/>
                  </a:lnTo>
                  <a:lnTo>
                    <a:pt x="6008" y="12138"/>
                  </a:lnTo>
                  <a:lnTo>
                    <a:pt x="5642" y="12187"/>
                  </a:lnTo>
                  <a:lnTo>
                    <a:pt x="5276" y="12212"/>
                  </a:lnTo>
                  <a:lnTo>
                    <a:pt x="4885" y="12236"/>
                  </a:lnTo>
                  <a:lnTo>
                    <a:pt x="4543" y="12212"/>
                  </a:lnTo>
                  <a:lnTo>
                    <a:pt x="4201" y="12187"/>
                  </a:lnTo>
                  <a:lnTo>
                    <a:pt x="3859" y="12163"/>
                  </a:lnTo>
                  <a:lnTo>
                    <a:pt x="3517" y="12089"/>
                  </a:lnTo>
                  <a:lnTo>
                    <a:pt x="3175" y="12016"/>
                  </a:lnTo>
                  <a:lnTo>
                    <a:pt x="2858" y="11943"/>
                  </a:lnTo>
                  <a:lnTo>
                    <a:pt x="2540" y="11845"/>
                  </a:lnTo>
                  <a:lnTo>
                    <a:pt x="2223" y="11723"/>
                  </a:lnTo>
                  <a:lnTo>
                    <a:pt x="1905" y="11601"/>
                  </a:lnTo>
                  <a:lnTo>
                    <a:pt x="1612" y="11454"/>
                  </a:lnTo>
                  <a:lnTo>
                    <a:pt x="1319" y="11308"/>
                  </a:lnTo>
                  <a:lnTo>
                    <a:pt x="1051" y="11137"/>
                  </a:lnTo>
                  <a:lnTo>
                    <a:pt x="757" y="10966"/>
                  </a:lnTo>
                  <a:lnTo>
                    <a:pt x="489" y="10771"/>
                  </a:lnTo>
                  <a:lnTo>
                    <a:pt x="0" y="10355"/>
                  </a:lnTo>
                  <a:lnTo>
                    <a:pt x="98" y="10697"/>
                  </a:lnTo>
                  <a:lnTo>
                    <a:pt x="196" y="11015"/>
                  </a:lnTo>
                  <a:lnTo>
                    <a:pt x="464" y="11674"/>
                  </a:lnTo>
                  <a:lnTo>
                    <a:pt x="757" y="12309"/>
                  </a:lnTo>
                  <a:lnTo>
                    <a:pt x="1124" y="12895"/>
                  </a:lnTo>
                  <a:lnTo>
                    <a:pt x="1515" y="13457"/>
                  </a:lnTo>
                  <a:lnTo>
                    <a:pt x="1979" y="13970"/>
                  </a:lnTo>
                  <a:lnTo>
                    <a:pt x="2443" y="14458"/>
                  </a:lnTo>
                  <a:lnTo>
                    <a:pt x="2980" y="14898"/>
                  </a:lnTo>
                  <a:lnTo>
                    <a:pt x="3542" y="15313"/>
                  </a:lnTo>
                  <a:lnTo>
                    <a:pt x="4128" y="15680"/>
                  </a:lnTo>
                  <a:lnTo>
                    <a:pt x="4738" y="15973"/>
                  </a:lnTo>
                  <a:lnTo>
                    <a:pt x="5398" y="16241"/>
                  </a:lnTo>
                  <a:lnTo>
                    <a:pt x="5740" y="16339"/>
                  </a:lnTo>
                  <a:lnTo>
                    <a:pt x="6082" y="16437"/>
                  </a:lnTo>
                  <a:lnTo>
                    <a:pt x="6424" y="16534"/>
                  </a:lnTo>
                  <a:lnTo>
                    <a:pt x="6766" y="16608"/>
                  </a:lnTo>
                  <a:lnTo>
                    <a:pt x="7132" y="16657"/>
                  </a:lnTo>
                  <a:lnTo>
                    <a:pt x="7474" y="16681"/>
                  </a:lnTo>
                  <a:lnTo>
                    <a:pt x="7840" y="16705"/>
                  </a:lnTo>
                  <a:lnTo>
                    <a:pt x="8231" y="16730"/>
                  </a:lnTo>
                  <a:lnTo>
                    <a:pt x="8646" y="16705"/>
                  </a:lnTo>
                  <a:lnTo>
                    <a:pt x="9086" y="16681"/>
                  </a:lnTo>
                  <a:lnTo>
                    <a:pt x="9501" y="16632"/>
                  </a:lnTo>
                  <a:lnTo>
                    <a:pt x="9941" y="16559"/>
                  </a:lnTo>
                  <a:lnTo>
                    <a:pt x="10331" y="16461"/>
                  </a:lnTo>
                  <a:lnTo>
                    <a:pt x="10747" y="16339"/>
                  </a:lnTo>
                  <a:lnTo>
                    <a:pt x="11137" y="16217"/>
                  </a:lnTo>
                  <a:lnTo>
                    <a:pt x="11528" y="16046"/>
                  </a:lnTo>
                  <a:lnTo>
                    <a:pt x="11894" y="15875"/>
                  </a:lnTo>
                  <a:lnTo>
                    <a:pt x="12261" y="15704"/>
                  </a:lnTo>
                  <a:lnTo>
                    <a:pt x="12627" y="15484"/>
                  </a:lnTo>
                  <a:lnTo>
                    <a:pt x="12969" y="15264"/>
                  </a:lnTo>
                  <a:lnTo>
                    <a:pt x="13311" y="15045"/>
                  </a:lnTo>
                  <a:lnTo>
                    <a:pt x="13628" y="14776"/>
                  </a:lnTo>
                  <a:lnTo>
                    <a:pt x="13922" y="14507"/>
                  </a:lnTo>
                  <a:lnTo>
                    <a:pt x="14215" y="14239"/>
                  </a:lnTo>
                  <a:lnTo>
                    <a:pt x="14508" y="13946"/>
                  </a:lnTo>
                  <a:lnTo>
                    <a:pt x="14776" y="13628"/>
                  </a:lnTo>
                  <a:lnTo>
                    <a:pt x="15021" y="13311"/>
                  </a:lnTo>
                  <a:lnTo>
                    <a:pt x="15265" y="12969"/>
                  </a:lnTo>
                  <a:lnTo>
                    <a:pt x="15485" y="12627"/>
                  </a:lnTo>
                  <a:lnTo>
                    <a:pt x="15680" y="12285"/>
                  </a:lnTo>
                  <a:lnTo>
                    <a:pt x="15875" y="11918"/>
                  </a:lnTo>
                  <a:lnTo>
                    <a:pt x="16046" y="11528"/>
                  </a:lnTo>
                  <a:lnTo>
                    <a:pt x="16193" y="11161"/>
                  </a:lnTo>
                  <a:lnTo>
                    <a:pt x="16339" y="10746"/>
                  </a:lnTo>
                  <a:lnTo>
                    <a:pt x="16437" y="10355"/>
                  </a:lnTo>
                  <a:lnTo>
                    <a:pt x="16535" y="9940"/>
                  </a:lnTo>
                  <a:lnTo>
                    <a:pt x="16608" y="9525"/>
                  </a:lnTo>
                  <a:lnTo>
                    <a:pt x="16657" y="9085"/>
                  </a:lnTo>
                  <a:lnTo>
                    <a:pt x="16706" y="8670"/>
                  </a:lnTo>
                  <a:lnTo>
                    <a:pt x="16706" y="8231"/>
                  </a:lnTo>
                  <a:lnTo>
                    <a:pt x="16706" y="7864"/>
                  </a:lnTo>
                  <a:lnTo>
                    <a:pt x="16681" y="7498"/>
                  </a:lnTo>
                  <a:lnTo>
                    <a:pt x="16632" y="7132"/>
                  </a:lnTo>
                  <a:lnTo>
                    <a:pt x="16584" y="6790"/>
                  </a:lnTo>
                  <a:lnTo>
                    <a:pt x="16510" y="6423"/>
                  </a:lnTo>
                  <a:lnTo>
                    <a:pt x="16437" y="6081"/>
                  </a:lnTo>
                  <a:lnTo>
                    <a:pt x="16339" y="5739"/>
                  </a:lnTo>
                  <a:lnTo>
                    <a:pt x="16242" y="5398"/>
                  </a:lnTo>
                  <a:lnTo>
                    <a:pt x="15973" y="4763"/>
                  </a:lnTo>
                  <a:lnTo>
                    <a:pt x="15656" y="4128"/>
                  </a:lnTo>
                  <a:lnTo>
                    <a:pt x="15314" y="3541"/>
                  </a:lnTo>
                  <a:lnTo>
                    <a:pt x="14898" y="2980"/>
                  </a:lnTo>
                  <a:lnTo>
                    <a:pt x="14459" y="2467"/>
                  </a:lnTo>
                  <a:lnTo>
                    <a:pt x="13970" y="1978"/>
                  </a:lnTo>
                  <a:lnTo>
                    <a:pt x="13433" y="1539"/>
                  </a:lnTo>
                  <a:lnTo>
                    <a:pt x="12871" y="1123"/>
                  </a:lnTo>
                  <a:lnTo>
                    <a:pt x="12285" y="782"/>
                  </a:lnTo>
                  <a:lnTo>
                    <a:pt x="11675" y="464"/>
                  </a:lnTo>
                  <a:lnTo>
                    <a:pt x="11015" y="220"/>
                  </a:lnTo>
                  <a:lnTo>
                    <a:pt x="10673" y="98"/>
                  </a:lnTo>
                  <a:lnTo>
                    <a:pt x="10331"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600">
                <a:solidFill>
                  <a:schemeClr val="accent6">
                    <a:lumMod val="50000"/>
                  </a:schemeClr>
                </a:solidFill>
                <a:latin typeface="Montserrat" panose="00000500000000000000" pitchFamily="50" charset="0"/>
              </a:endParaRPr>
            </a:p>
          </p:txBody>
        </p:sp>
      </p:gr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8919" y="4065894"/>
            <a:ext cx="641445" cy="641445"/>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59573" y="2661313"/>
            <a:ext cx="512927" cy="512927"/>
          </a:xfrm>
          <a:prstGeom prst="rect">
            <a:avLst/>
          </a:prstGeom>
        </p:spPr>
      </p:pic>
      <p:sp>
        <p:nvSpPr>
          <p:cNvPr id="5" name="TextBox 11">
            <a:extLst>
              <a:ext uri="{FF2B5EF4-FFF2-40B4-BE49-F238E27FC236}">
                <a16:creationId xmlns:a16="http://schemas.microsoft.com/office/drawing/2014/main" id="{4DB3E59F-4BF9-B629-6400-C3F431E51413}"/>
              </a:ext>
            </a:extLst>
          </p:cNvPr>
          <p:cNvSpPr txBox="1"/>
          <p:nvPr/>
        </p:nvSpPr>
        <p:spPr>
          <a:xfrm>
            <a:off x="4205889" y="860636"/>
            <a:ext cx="4163251" cy="664028"/>
          </a:xfrm>
          <a:prstGeom prst="rect">
            <a:avLst/>
          </a:prstGeom>
        </p:spPr>
        <p:txBody>
          <a:bodyPr wrap="square" lIns="0" tIns="0" rIns="0" bIns="0" rtlCol="0" anchor="t">
            <a:spAutoFit/>
          </a:bodyPr>
          <a:lstStyle/>
          <a:p>
            <a:pPr>
              <a:lnSpc>
                <a:spcPts val="6000"/>
              </a:lnSpc>
              <a:spcBef>
                <a:spcPct val="0"/>
              </a:spcBef>
            </a:pPr>
            <a:r>
              <a:rPr lang="en-US" sz="3000" b="1" spc="100" dirty="0">
                <a:solidFill>
                  <a:schemeClr val="accent6">
                    <a:lumMod val="50000"/>
                  </a:schemeClr>
                </a:solidFill>
                <a:latin typeface="Playfair Display Bold" panose="00000800000000000000" pitchFamily="2" charset="0"/>
              </a:rPr>
              <a:t>Additional values</a:t>
            </a:r>
          </a:p>
        </p:txBody>
      </p:sp>
      <p:sp>
        <p:nvSpPr>
          <p:cNvPr id="6" name="Left Arrow 10">
            <a:hlinkClick r:id="rId6" action="ppaction://hlinkpres?slideindex=1&amp;slidetitle=Why?"/>
            <a:extLst>
              <a:ext uri="{FF2B5EF4-FFF2-40B4-BE49-F238E27FC236}">
                <a16:creationId xmlns:a16="http://schemas.microsoft.com/office/drawing/2014/main" id="{6B5C7AE6-6D62-92B5-D738-AC1611535AA4}"/>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62927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56232" y="6474156"/>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sz="1600">
                <a:solidFill>
                  <a:schemeClr val="accent6">
                    <a:lumMod val="50000"/>
                  </a:schemeClr>
                </a:solidFill>
                <a:latin typeface="Montserrat" panose="00000500000000000000" pitchFamily="50" charset="0"/>
              </a:rPr>
              <a:pPr algn="l"/>
              <a:t>45</a:t>
            </a:fld>
            <a:endParaRPr sz="1600" dirty="0">
              <a:solidFill>
                <a:schemeClr val="accent6">
                  <a:lumMod val="50000"/>
                </a:schemeClr>
              </a:solidFill>
              <a:latin typeface="Montserrat" panose="00000500000000000000" pitchFamily="50"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715811" y="6579861"/>
            <a:ext cx="1225803"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400" smtClean="0">
                <a:solidFill>
                  <a:schemeClr val="accent6">
                    <a:lumMod val="50000"/>
                  </a:schemeClr>
                </a:solidFill>
                <a:latin typeface="Montserrat" panose="00000500000000000000" pitchFamily="50" charset="0"/>
              </a:rPr>
              <a:pPr/>
              <a:t>7/25/2025</a:t>
            </a:fld>
            <a:endParaRPr lang="en-US" sz="1600" dirty="0">
              <a:solidFill>
                <a:schemeClr val="accent6">
                  <a:lumMod val="50000"/>
                </a:schemeClr>
              </a:solidFill>
              <a:latin typeface="Montserrat" panose="00000500000000000000" pitchFamily="50" charset="0"/>
            </a:endParaRPr>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solidFill>
                  <a:schemeClr val="accent6">
                    <a:lumMod val="50000"/>
                  </a:schemeClr>
                </a:solidFill>
                <a:latin typeface="Montserrat" panose="00000500000000000000" pitchFamily="50" charset="0"/>
              </a:rPr>
              <a:t>Simply your best local friend</a:t>
            </a:r>
          </a:p>
        </p:txBody>
      </p:sp>
      <p:sp>
        <p:nvSpPr>
          <p:cNvPr id="15" name="Rectangle 14"/>
          <p:cNvSpPr/>
          <p:nvPr/>
        </p:nvSpPr>
        <p:spPr>
          <a:xfrm>
            <a:off x="293786" y="2175491"/>
            <a:ext cx="2856269" cy="646331"/>
          </a:xfrm>
          <a:prstGeom prst="rect">
            <a:avLst/>
          </a:prstGeom>
          <a:noFill/>
        </p:spPr>
        <p:txBody>
          <a:bodyPr wrap="square" lIns="91440" tIns="45720" rIns="91440" bIns="45720">
            <a:spAutoFit/>
          </a:bodyPr>
          <a:lstStyle/>
          <a:p>
            <a:pPr algn="ctr"/>
            <a:r>
              <a:rPr lang="en-US" b="1" dirty="0">
                <a:solidFill>
                  <a:schemeClr val="accent6">
                    <a:lumMod val="50000"/>
                  </a:schemeClr>
                </a:solidFill>
                <a:latin typeface="Montserrat" panose="00000500000000000000" pitchFamily="50" charset="0"/>
                <a:cs typeface="Arial" panose="020B0604020202020204" pitchFamily="34" charset="0"/>
              </a:rPr>
              <a:t>Vietnamese Cuisine</a:t>
            </a:r>
            <a:endParaRPr lang="en-US" dirty="0">
              <a:solidFill>
                <a:schemeClr val="accent6">
                  <a:lumMod val="50000"/>
                </a:schemeClr>
              </a:solidFill>
              <a:latin typeface="Montserrat" panose="00000500000000000000" pitchFamily="50" charset="0"/>
              <a:cs typeface="Arial" panose="020B0604020202020204" pitchFamily="34" charset="0"/>
            </a:endParaRPr>
          </a:p>
          <a:p>
            <a:pPr algn="ctr"/>
            <a:endParaRPr lang="en-US" b="1" dirty="0">
              <a:ln w="17780" cmpd="sng">
                <a:solidFill>
                  <a:srgbClr val="FFFFFF"/>
                </a:solidFill>
                <a:prstDash val="solid"/>
                <a:miter lim="800000"/>
              </a:ln>
              <a:solidFill>
                <a:schemeClr val="accent6">
                  <a:lumMod val="50000"/>
                </a:schemeClr>
              </a:solidFill>
              <a:latin typeface="Montserrat" panose="00000500000000000000" pitchFamily="50" charset="0"/>
              <a:cs typeface="Arial" panose="020B0604020202020204" pitchFamily="34" charset="0"/>
            </a:endParaRPr>
          </a:p>
        </p:txBody>
      </p:sp>
      <p:sp>
        <p:nvSpPr>
          <p:cNvPr id="31" name="TextBox 30"/>
          <p:cNvSpPr txBox="1"/>
          <p:nvPr/>
        </p:nvSpPr>
        <p:spPr>
          <a:xfrm>
            <a:off x="369667" y="2701501"/>
            <a:ext cx="2563392" cy="2308324"/>
          </a:xfrm>
          <a:prstGeom prst="rect">
            <a:avLst/>
          </a:prstGeom>
          <a:noFill/>
        </p:spPr>
        <p:txBody>
          <a:bodyPr wrap="square" rtlCol="0">
            <a:spAutoFit/>
          </a:bodyPr>
          <a:lstStyle/>
          <a:p>
            <a:pPr marL="457200" indent="-457200">
              <a:buFont typeface="Wingdings" panose="05000000000000000000"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Vietnamese food uses a lot of spices and fresh herbs</a:t>
            </a:r>
          </a:p>
          <a:p>
            <a:pPr marL="457200" indent="-457200">
              <a:buFont typeface="Wingdings" panose="05000000000000000000"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Uses mainly with fresh ingredients, minimal use of oil, sugar</a:t>
            </a:r>
          </a:p>
          <a:p>
            <a:pPr marL="457200" indent="-457200">
              <a:buFont typeface="Wingdings" panose="05000000000000000000"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Balances between herbs and meats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0331" y="3767274"/>
            <a:ext cx="4179661" cy="2821182"/>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31891" y="3767274"/>
            <a:ext cx="4179661" cy="278644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31891" y="893301"/>
            <a:ext cx="4138097" cy="278644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60332" y="893301"/>
            <a:ext cx="4179661" cy="2786441"/>
          </a:xfrm>
          <a:prstGeom prst="rect">
            <a:avLst/>
          </a:prstGeom>
        </p:spPr>
      </p:pic>
      <p:sp>
        <p:nvSpPr>
          <p:cNvPr id="2" name="TextBox 9">
            <a:extLst>
              <a:ext uri="{FF2B5EF4-FFF2-40B4-BE49-F238E27FC236}">
                <a16:creationId xmlns:a16="http://schemas.microsoft.com/office/drawing/2014/main" id="{054B4FA9-35E9-04C0-C7DD-C513EF97589F}"/>
              </a:ext>
            </a:extLst>
          </p:cNvPr>
          <p:cNvSpPr txBox="1"/>
          <p:nvPr/>
        </p:nvSpPr>
        <p:spPr>
          <a:xfrm>
            <a:off x="369667" y="1575476"/>
            <a:ext cx="2326859" cy="442814"/>
          </a:xfrm>
          <a:prstGeom prst="rect">
            <a:avLst/>
          </a:prstGeom>
        </p:spPr>
        <p:txBody>
          <a:bodyPr wrap="square" lIns="0" tIns="0" rIns="0" bIns="0" rtlCol="0" anchor="t">
            <a:spAutoFit/>
          </a:bodyPr>
          <a:lstStyle/>
          <a:p>
            <a:pPr>
              <a:lnSpc>
                <a:spcPts val="3720"/>
              </a:lnSpc>
            </a:pPr>
            <a:r>
              <a:rPr lang="en-US" sz="3000" dirty="0">
                <a:solidFill>
                  <a:schemeClr val="accent6">
                    <a:lumMod val="50000"/>
                  </a:schemeClr>
                </a:solidFill>
                <a:latin typeface="Playfair Display Bold" panose="00000800000000000000" pitchFamily="2" charset="0"/>
              </a:rPr>
              <a:t>Restaurants</a:t>
            </a:r>
          </a:p>
        </p:txBody>
      </p:sp>
      <p:sp>
        <p:nvSpPr>
          <p:cNvPr id="3" name="Left Arrow 10">
            <a:hlinkClick r:id="rId8" action="ppaction://hlinkpres?slideindex=1&amp;slidetitle=Why?"/>
            <a:extLst>
              <a:ext uri="{FF2B5EF4-FFF2-40B4-BE49-F238E27FC236}">
                <a16:creationId xmlns:a16="http://schemas.microsoft.com/office/drawing/2014/main" id="{C859253F-EC82-BEF4-BB8E-433096B9CF8E}"/>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9"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4790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sz="1600">
                <a:solidFill>
                  <a:schemeClr val="accent6">
                    <a:lumMod val="50000"/>
                  </a:schemeClr>
                </a:solidFill>
                <a:latin typeface="Montserrat" panose="00000500000000000000" pitchFamily="50" charset="0"/>
              </a:rPr>
              <a:pPr algn="l"/>
              <a:t>46</a:t>
            </a:fld>
            <a:endParaRPr sz="1600" dirty="0">
              <a:solidFill>
                <a:schemeClr val="accent6">
                  <a:lumMod val="50000"/>
                </a:schemeClr>
              </a:solidFill>
              <a:latin typeface="Montserrat" panose="00000500000000000000" pitchFamily="50"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83300" cy="242182"/>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400" smtClean="0">
                <a:solidFill>
                  <a:schemeClr val="accent6">
                    <a:lumMod val="50000"/>
                  </a:schemeClr>
                </a:solidFill>
                <a:latin typeface="Montserrat" panose="00000500000000000000" pitchFamily="50" charset="0"/>
              </a:rPr>
              <a:pPr/>
              <a:t>7/25/2025</a:t>
            </a:fld>
            <a:endParaRPr lang="en-US" sz="1600" dirty="0">
              <a:solidFill>
                <a:schemeClr val="accent6">
                  <a:lumMod val="50000"/>
                </a:schemeClr>
              </a:solidFill>
              <a:latin typeface="Montserrat" panose="00000500000000000000" pitchFamily="50" charset="0"/>
            </a:endParaRPr>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solidFill>
                  <a:schemeClr val="accent6">
                    <a:lumMod val="50000"/>
                  </a:schemeClr>
                </a:solidFill>
                <a:latin typeface="Montserrat" panose="00000500000000000000" pitchFamily="50" charset="0"/>
              </a:rPr>
              <a:t>Simply your best local friend</a:t>
            </a:r>
          </a:p>
        </p:txBody>
      </p:sp>
      <p:sp>
        <p:nvSpPr>
          <p:cNvPr id="15" name="Rectangle 14"/>
          <p:cNvSpPr/>
          <p:nvPr/>
        </p:nvSpPr>
        <p:spPr>
          <a:xfrm>
            <a:off x="80521" y="2681477"/>
            <a:ext cx="2856269" cy="584775"/>
          </a:xfrm>
          <a:prstGeom prst="rect">
            <a:avLst/>
          </a:prstGeom>
          <a:noFill/>
        </p:spPr>
        <p:txBody>
          <a:bodyPr wrap="square" lIns="91440" tIns="45720" rIns="91440" bIns="45720">
            <a:spAutoFit/>
          </a:bodyPr>
          <a:lstStyle/>
          <a:p>
            <a:pPr algn="ctr"/>
            <a:r>
              <a:rPr lang="en-US" sz="1600" b="1" dirty="0">
                <a:solidFill>
                  <a:schemeClr val="accent6">
                    <a:lumMod val="50000"/>
                  </a:schemeClr>
                </a:solidFill>
                <a:latin typeface="Montserrat" panose="00000500000000000000" pitchFamily="50" charset="0"/>
                <a:cs typeface="Arial" panose="020B0604020202020204" pitchFamily="34" charset="0"/>
              </a:rPr>
              <a:t>Western Cuisine</a:t>
            </a:r>
            <a:endParaRPr lang="en-US" sz="1600" dirty="0">
              <a:solidFill>
                <a:schemeClr val="accent6">
                  <a:lumMod val="50000"/>
                </a:schemeClr>
              </a:solidFill>
              <a:latin typeface="Montserrat" panose="00000500000000000000" pitchFamily="50" charset="0"/>
              <a:cs typeface="Arial" panose="020B0604020202020204" pitchFamily="34" charset="0"/>
            </a:endParaRPr>
          </a:p>
          <a:p>
            <a:pPr algn="ctr"/>
            <a:endParaRPr lang="en-US" sz="1600" b="1" dirty="0">
              <a:ln w="17780" cmpd="sng">
                <a:solidFill>
                  <a:srgbClr val="FFFFFF"/>
                </a:solidFill>
                <a:prstDash val="solid"/>
                <a:miter lim="800000"/>
              </a:ln>
              <a:solidFill>
                <a:schemeClr val="accent6">
                  <a:lumMod val="50000"/>
                </a:schemeClr>
              </a:solidFill>
              <a:latin typeface="Montserrat" panose="00000500000000000000" pitchFamily="50" charset="0"/>
              <a:cs typeface="Arial" panose="020B0604020202020204" pitchFamily="34" charset="0"/>
            </a:endParaRPr>
          </a:p>
        </p:txBody>
      </p:sp>
      <p:sp>
        <p:nvSpPr>
          <p:cNvPr id="29" name="Rectangle 28"/>
          <p:cNvSpPr>
            <a:spLocks noChangeArrowheads="1"/>
          </p:cNvSpPr>
          <p:nvPr/>
        </p:nvSpPr>
        <p:spPr bwMode="auto">
          <a:xfrm>
            <a:off x="262873" y="1999105"/>
            <a:ext cx="219618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3000" b="1" dirty="0">
                <a:solidFill>
                  <a:schemeClr val="accent6">
                    <a:lumMod val="50000"/>
                  </a:schemeClr>
                </a:solidFill>
                <a:latin typeface="Playfair Display Bold" panose="00000800000000000000" pitchFamily="2" charset="0"/>
                <a:ea typeface="Arial Unicode MS" panose="020B0604020202020204" pitchFamily="34" charset="-128"/>
                <a:cs typeface="Times New Roman" panose="02020603050405020304" pitchFamily="18" charset="0"/>
              </a:rPr>
              <a:t>Restaurants</a:t>
            </a:r>
            <a:endParaRPr kumimoji="0" lang="en-US" sz="3000" b="1" i="0" u="none" strike="noStrike" cap="none" normalizeH="0" baseline="0" dirty="0">
              <a:ln>
                <a:noFill/>
              </a:ln>
              <a:solidFill>
                <a:schemeClr val="accent6">
                  <a:lumMod val="50000"/>
                </a:schemeClr>
              </a:solidFill>
              <a:effectLst/>
              <a:latin typeface="Playfair Display Bold" panose="00000800000000000000" pitchFamily="2" charset="0"/>
              <a:ea typeface="Arial Unicode MS" panose="020B0604020202020204" pitchFamily="34" charset="-128"/>
              <a:cs typeface="Times New Roman" panose="02020603050405020304" pitchFamily="18" charset="0"/>
            </a:endParaRPr>
          </a:p>
        </p:txBody>
      </p:sp>
      <p:sp>
        <p:nvSpPr>
          <p:cNvPr id="31" name="TextBox 30"/>
          <p:cNvSpPr txBox="1"/>
          <p:nvPr/>
        </p:nvSpPr>
        <p:spPr>
          <a:xfrm>
            <a:off x="120891" y="3107205"/>
            <a:ext cx="2602105" cy="2308324"/>
          </a:xfrm>
          <a:prstGeom prst="rect">
            <a:avLst/>
          </a:prstGeom>
          <a:noFill/>
        </p:spPr>
        <p:txBody>
          <a:bodyPr wrap="square" rtlCol="0">
            <a:spAutoFit/>
          </a:bodyPr>
          <a:lstStyle/>
          <a:p>
            <a:pPr marL="457200" indent="-457200">
              <a:buFont typeface="Wingdings" panose="05000000000000000000"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Match with variety of demands from visitors of all cultures </a:t>
            </a:r>
          </a:p>
          <a:p>
            <a:pPr marL="457200" indent="-457200">
              <a:buFont typeface="Wingdings" panose="05000000000000000000"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Plentiful choices Italian, French, Western food, Middle East, Turkish, fast food </a:t>
            </a: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8592"/>
          <a:stretch/>
        </p:blipFill>
        <p:spPr>
          <a:xfrm>
            <a:off x="2851062" y="3685328"/>
            <a:ext cx="4409494" cy="2688425"/>
          </a:xfrm>
          <a:prstGeom prst="rect">
            <a:avLst/>
          </a:prstGeom>
        </p:spPr>
      </p:pic>
      <p:pic>
        <p:nvPicPr>
          <p:cNvPr id="8" name="Picture 7"/>
          <p:cNvPicPr>
            <a:picLocks noChangeAspect="1"/>
          </p:cNvPicPr>
          <p:nvPr/>
        </p:nvPicPr>
        <p:blipFill rotWithShape="1">
          <a:blip r:embed="rId5" cstate="print">
            <a:extLst>
              <a:ext uri="{28A0092B-C50C-407E-A947-70E740481C1C}">
                <a14:useLocalDpi xmlns:a14="http://schemas.microsoft.com/office/drawing/2010/main" val="0"/>
              </a:ext>
            </a:extLst>
          </a:blip>
          <a:srcRect l="4367" t="26114" r="7006" b="7782"/>
          <a:stretch/>
        </p:blipFill>
        <p:spPr>
          <a:xfrm>
            <a:off x="7341172" y="3685329"/>
            <a:ext cx="4587955" cy="2688425"/>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1172" y="693748"/>
            <a:ext cx="4587955" cy="2911232"/>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51062" y="665317"/>
            <a:ext cx="4409494" cy="2939663"/>
          </a:xfrm>
          <a:prstGeom prst="rect">
            <a:avLst/>
          </a:prstGeom>
        </p:spPr>
      </p:pic>
      <p:sp>
        <p:nvSpPr>
          <p:cNvPr id="2" name="Left Arrow 10">
            <a:hlinkClick r:id="rId8" action="ppaction://hlinkpres?slideindex=1&amp;slidetitle=Why?"/>
            <a:extLst>
              <a:ext uri="{FF2B5EF4-FFF2-40B4-BE49-F238E27FC236}">
                <a16:creationId xmlns:a16="http://schemas.microsoft.com/office/drawing/2014/main" id="{744B1462-88FA-58AF-8422-58FAB27EF9CB}"/>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9"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127831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sz="1600">
                <a:solidFill>
                  <a:schemeClr val="accent6">
                    <a:lumMod val="50000"/>
                  </a:schemeClr>
                </a:solidFill>
                <a:latin typeface="Montserrat" panose="00000500000000000000" pitchFamily="50" charset="0"/>
              </a:rPr>
              <a:pPr algn="l"/>
              <a:t>47</a:t>
            </a:fld>
            <a:endParaRPr sz="1600" dirty="0">
              <a:solidFill>
                <a:schemeClr val="accent6">
                  <a:lumMod val="50000"/>
                </a:schemeClr>
              </a:solidFill>
              <a:latin typeface="Montserrat" panose="00000500000000000000" pitchFamily="50"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3" y="6615751"/>
            <a:ext cx="1143369" cy="251799"/>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400" smtClean="0">
                <a:solidFill>
                  <a:schemeClr val="accent6">
                    <a:lumMod val="50000"/>
                  </a:schemeClr>
                </a:solidFill>
                <a:latin typeface="Montserrat" panose="00000500000000000000" pitchFamily="50" charset="0"/>
              </a:rPr>
              <a:pPr/>
              <a:t>7/25/2025</a:t>
            </a:fld>
            <a:endParaRPr lang="en-US" sz="1600" dirty="0">
              <a:solidFill>
                <a:schemeClr val="accent6">
                  <a:lumMod val="50000"/>
                </a:schemeClr>
              </a:solidFill>
              <a:latin typeface="Montserrat" panose="00000500000000000000" pitchFamily="50" charset="0"/>
            </a:endParaRPr>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solidFill>
                  <a:schemeClr val="accent6">
                    <a:lumMod val="50000"/>
                  </a:schemeClr>
                </a:solidFill>
                <a:latin typeface="Montserrat" panose="00000500000000000000" pitchFamily="50" charset="0"/>
              </a:rPr>
              <a:t>Simply your best local friend</a:t>
            </a:r>
          </a:p>
        </p:txBody>
      </p:sp>
      <p:sp>
        <p:nvSpPr>
          <p:cNvPr id="15" name="Rectangle 14"/>
          <p:cNvSpPr/>
          <p:nvPr/>
        </p:nvSpPr>
        <p:spPr>
          <a:xfrm>
            <a:off x="112989" y="2548806"/>
            <a:ext cx="2856269" cy="646331"/>
          </a:xfrm>
          <a:prstGeom prst="rect">
            <a:avLst/>
          </a:prstGeom>
          <a:noFill/>
        </p:spPr>
        <p:txBody>
          <a:bodyPr wrap="square" lIns="91440" tIns="45720" rIns="91440" bIns="45720">
            <a:spAutoFit/>
          </a:bodyPr>
          <a:lstStyle/>
          <a:p>
            <a:pPr algn="ctr"/>
            <a:r>
              <a:rPr lang="en-US" b="1" dirty="0">
                <a:solidFill>
                  <a:schemeClr val="accent6">
                    <a:lumMod val="50000"/>
                  </a:schemeClr>
                </a:solidFill>
                <a:latin typeface="Montserrat" panose="00000500000000000000" pitchFamily="50" charset="0"/>
                <a:cs typeface="Arial" panose="020B0604020202020204" pitchFamily="34" charset="0"/>
              </a:rPr>
              <a:t>Vegetarian Cuisine</a:t>
            </a:r>
            <a:endParaRPr lang="en-US" dirty="0">
              <a:solidFill>
                <a:schemeClr val="accent6">
                  <a:lumMod val="50000"/>
                </a:schemeClr>
              </a:solidFill>
              <a:latin typeface="Montserrat" panose="00000500000000000000" pitchFamily="50" charset="0"/>
              <a:cs typeface="Arial" panose="020B0604020202020204" pitchFamily="34" charset="0"/>
            </a:endParaRPr>
          </a:p>
          <a:p>
            <a:pPr algn="ctr"/>
            <a:endParaRPr lang="en-US" b="1" dirty="0">
              <a:ln w="17780" cmpd="sng">
                <a:solidFill>
                  <a:srgbClr val="FFFFFF"/>
                </a:solidFill>
                <a:prstDash val="solid"/>
                <a:miter lim="800000"/>
              </a:ln>
              <a:solidFill>
                <a:schemeClr val="accent6">
                  <a:lumMod val="50000"/>
                </a:schemeClr>
              </a:solidFill>
              <a:latin typeface="Montserrat" panose="00000500000000000000" pitchFamily="50" charset="0"/>
              <a:cs typeface="Arial" panose="020B0604020202020204" pitchFamily="34" charset="0"/>
            </a:endParaRPr>
          </a:p>
        </p:txBody>
      </p:sp>
      <p:sp>
        <p:nvSpPr>
          <p:cNvPr id="29" name="Rectangle 28"/>
          <p:cNvSpPr>
            <a:spLocks noChangeArrowheads="1"/>
          </p:cNvSpPr>
          <p:nvPr/>
        </p:nvSpPr>
        <p:spPr bwMode="auto">
          <a:xfrm>
            <a:off x="337349" y="1840455"/>
            <a:ext cx="23426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3000" b="1" dirty="0">
                <a:solidFill>
                  <a:schemeClr val="accent6">
                    <a:lumMod val="50000"/>
                  </a:schemeClr>
                </a:solidFill>
                <a:latin typeface="Playfair Display Bold" panose="00000800000000000000" pitchFamily="2" charset="0"/>
                <a:ea typeface="Arial Unicode MS" panose="020B0604020202020204" pitchFamily="34" charset="-128"/>
                <a:cs typeface="Times New Roman" panose="02020603050405020304" pitchFamily="18" charset="0"/>
              </a:rPr>
              <a:t>Restaurants</a:t>
            </a:r>
            <a:endParaRPr kumimoji="0" lang="en-US" sz="3000" b="1" i="0" u="none" strike="noStrike" cap="none" normalizeH="0" baseline="0" dirty="0">
              <a:ln>
                <a:noFill/>
              </a:ln>
              <a:solidFill>
                <a:schemeClr val="accent6">
                  <a:lumMod val="50000"/>
                </a:schemeClr>
              </a:solidFill>
              <a:effectLst/>
              <a:latin typeface="Playfair Display Bold" panose="00000800000000000000" pitchFamily="2" charset="0"/>
              <a:ea typeface="Arial Unicode MS" panose="020B0604020202020204" pitchFamily="34" charset="-128"/>
              <a:cs typeface="Times New Roman" panose="02020603050405020304" pitchFamily="18" charset="0"/>
            </a:endParaRPr>
          </a:p>
        </p:txBody>
      </p:sp>
      <p:sp>
        <p:nvSpPr>
          <p:cNvPr id="31" name="TextBox 30"/>
          <p:cNvSpPr txBox="1"/>
          <p:nvPr/>
        </p:nvSpPr>
        <p:spPr>
          <a:xfrm>
            <a:off x="325812" y="3010368"/>
            <a:ext cx="2584681" cy="2062103"/>
          </a:xfrm>
          <a:prstGeom prst="rect">
            <a:avLst/>
          </a:prstGeom>
          <a:noFill/>
        </p:spPr>
        <p:txBody>
          <a:bodyPr wrap="square" rtlCol="0">
            <a:spAutoFit/>
          </a:bodyPr>
          <a:lstStyle/>
          <a:p>
            <a:pPr marL="457200" indent="-457200">
              <a:buFont typeface="Wingdings" panose="05000000000000000000"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New philosophy of a well-balanced and healthy life.</a:t>
            </a:r>
          </a:p>
          <a:p>
            <a:pPr marL="457200" indent="-457200">
              <a:buFont typeface="Wingdings" panose="05000000000000000000"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Easily find a quality vegetarian restaurants throughout the countries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1023" y="900286"/>
            <a:ext cx="4293824" cy="2785855"/>
          </a:xfrm>
          <a:prstGeom prst="rect">
            <a:avLst/>
          </a:prstGeom>
        </p:spPr>
      </p:pic>
      <p:pic>
        <p:nvPicPr>
          <p:cNvPr id="5" name="Picture 4"/>
          <p:cNvPicPr>
            <a:picLocks noChangeAspect="1"/>
          </p:cNvPicPr>
          <p:nvPr/>
        </p:nvPicPr>
        <p:blipFill rotWithShape="1">
          <a:blip r:embed="rId5" cstate="print">
            <a:extLst>
              <a:ext uri="{28A0092B-C50C-407E-A947-70E740481C1C}">
                <a14:useLocalDpi xmlns:a14="http://schemas.microsoft.com/office/drawing/2010/main" val="0"/>
              </a:ext>
            </a:extLst>
          </a:blip>
          <a:srcRect r="15717"/>
          <a:stretch/>
        </p:blipFill>
        <p:spPr>
          <a:xfrm>
            <a:off x="7516792" y="918100"/>
            <a:ext cx="3922144" cy="276804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16792" y="3765641"/>
            <a:ext cx="3922145" cy="2822815"/>
          </a:xfrm>
          <a:prstGeom prst="rect">
            <a:avLst/>
          </a:prstGeom>
        </p:spPr>
      </p:pic>
      <p:pic>
        <p:nvPicPr>
          <p:cNvPr id="2" name="Picture 1"/>
          <p:cNvPicPr>
            <a:picLocks noChangeAspect="1"/>
          </p:cNvPicPr>
          <p:nvPr/>
        </p:nvPicPr>
        <p:blipFill rotWithShape="1">
          <a:blip r:embed="rId7" cstate="print">
            <a:extLst>
              <a:ext uri="{28A0092B-C50C-407E-A947-70E740481C1C}">
                <a14:useLocalDpi xmlns:a14="http://schemas.microsoft.com/office/drawing/2010/main" val="0"/>
              </a:ext>
            </a:extLst>
          </a:blip>
          <a:srcRect l="-321" t="42226" r="321" b="7644"/>
          <a:stretch/>
        </p:blipFill>
        <p:spPr>
          <a:xfrm flipH="1">
            <a:off x="3141023" y="3773646"/>
            <a:ext cx="4293824" cy="2805193"/>
          </a:xfrm>
          <a:prstGeom prst="rect">
            <a:avLst/>
          </a:prstGeom>
        </p:spPr>
      </p:pic>
      <p:sp>
        <p:nvSpPr>
          <p:cNvPr id="3" name="Left Arrow 10">
            <a:hlinkClick r:id="rId8" action="ppaction://hlinkpres?slideindex=1&amp;slidetitle=Why?"/>
            <a:extLst>
              <a:ext uri="{FF2B5EF4-FFF2-40B4-BE49-F238E27FC236}">
                <a16:creationId xmlns:a16="http://schemas.microsoft.com/office/drawing/2014/main" id="{77FB93EF-640C-C8AC-067C-B8AC5798B5C9}"/>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9"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93233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bject 6">
            <a:extLst>
              <a:ext uri="{FF2B5EF4-FFF2-40B4-BE49-F238E27FC236}">
                <a16:creationId xmlns:a16="http://schemas.microsoft.com/office/drawing/2014/main" id="{909DFC24-AAE9-4D8C-9ECF-CDFBFC0A8987}"/>
              </a:ext>
            </a:extLst>
          </p:cNvPr>
          <p:cNvSpPr/>
          <p:nvPr/>
        </p:nvSpPr>
        <p:spPr>
          <a:xfrm>
            <a:off x="2424604" y="-796909"/>
            <a:ext cx="492828" cy="503658"/>
          </a:xfrm>
          <a:custGeom>
            <a:avLst/>
            <a:gdLst/>
            <a:ahLst/>
            <a:cxnLst/>
            <a:rect l="l" t="t" r="r" b="b"/>
            <a:pathLst>
              <a:path w="504825" h="504825">
                <a:moveTo>
                  <a:pt x="504672" y="1485"/>
                </a:moveTo>
                <a:lnTo>
                  <a:pt x="503186" y="0"/>
                </a:lnTo>
                <a:lnTo>
                  <a:pt x="1473" y="0"/>
                </a:lnTo>
                <a:lnTo>
                  <a:pt x="0" y="1485"/>
                </a:lnTo>
                <a:lnTo>
                  <a:pt x="0" y="503199"/>
                </a:lnTo>
                <a:lnTo>
                  <a:pt x="1473" y="504685"/>
                </a:lnTo>
                <a:lnTo>
                  <a:pt x="503186" y="504685"/>
                </a:lnTo>
                <a:lnTo>
                  <a:pt x="504672" y="503199"/>
                </a:lnTo>
                <a:lnTo>
                  <a:pt x="504672" y="497954"/>
                </a:lnTo>
                <a:lnTo>
                  <a:pt x="504672" y="6731"/>
                </a:lnTo>
                <a:lnTo>
                  <a:pt x="504672" y="1485"/>
                </a:lnTo>
                <a:close/>
              </a:path>
            </a:pathLst>
          </a:custGeom>
          <a:solidFill>
            <a:srgbClr val="FFFFFF"/>
          </a:solidFill>
        </p:spPr>
        <p:txBody>
          <a:bodyPr wrap="square" lIns="0" tIns="0" rIns="0" bIns="0" rtlCol="0"/>
          <a:lstStyle/>
          <a:p>
            <a:endParaRPr sz="1600">
              <a:latin typeface="Montserrat" panose="00000500000000000000" pitchFamily="50" charset="0"/>
            </a:endParaRPr>
          </a:p>
        </p:txBody>
      </p:sp>
      <p:sp>
        <p:nvSpPr>
          <p:cNvPr id="14" name="TextBox 13">
            <a:extLst>
              <a:ext uri="{FF2B5EF4-FFF2-40B4-BE49-F238E27FC236}">
                <a16:creationId xmlns:a16="http://schemas.microsoft.com/office/drawing/2014/main" id="{8E60B0E0-560A-49D0-8327-C75921B42397}"/>
              </a:ext>
            </a:extLst>
          </p:cNvPr>
          <p:cNvSpPr txBox="1"/>
          <p:nvPr/>
        </p:nvSpPr>
        <p:spPr>
          <a:xfrm>
            <a:off x="2539712" y="776074"/>
            <a:ext cx="2174792" cy="338554"/>
          </a:xfrm>
          <a:prstGeom prst="rect">
            <a:avLst/>
          </a:prstGeom>
          <a:solidFill>
            <a:schemeClr val="bg1"/>
          </a:solidFill>
        </p:spPr>
        <p:txBody>
          <a:bodyPr wrap="square" rtlCol="0">
            <a:spAutoFit/>
          </a:bodyPr>
          <a:lstStyle/>
          <a:p>
            <a:r>
              <a:rPr lang="en-US" sz="1600" b="1" dirty="0">
                <a:ln>
                  <a:solidFill>
                    <a:schemeClr val="bg1"/>
                  </a:solidFill>
                </a:ln>
                <a:solidFill>
                  <a:schemeClr val="bg1"/>
                </a:solidFill>
                <a:highlight>
                  <a:srgbClr val="0000FF"/>
                </a:highlight>
                <a:latin typeface="Montserrat" panose="00000500000000000000" pitchFamily="50" charset="0"/>
              </a:rPr>
              <a:t>Dinner on cruise</a:t>
            </a:r>
          </a:p>
        </p:txBody>
      </p:sp>
      <p:sp>
        <p:nvSpPr>
          <p:cNvPr id="15" name="TextBox 14">
            <a:extLst>
              <a:ext uri="{FF2B5EF4-FFF2-40B4-BE49-F238E27FC236}">
                <a16:creationId xmlns:a16="http://schemas.microsoft.com/office/drawing/2014/main" id="{6CE48576-AE5D-4EF7-A5A8-9D7CD0ED6AD2}"/>
              </a:ext>
            </a:extLst>
          </p:cNvPr>
          <p:cNvSpPr txBox="1"/>
          <p:nvPr/>
        </p:nvSpPr>
        <p:spPr>
          <a:xfrm>
            <a:off x="7616850" y="790918"/>
            <a:ext cx="2764024" cy="338554"/>
          </a:xfrm>
          <a:prstGeom prst="rect">
            <a:avLst/>
          </a:prstGeom>
          <a:noFill/>
        </p:spPr>
        <p:txBody>
          <a:bodyPr wrap="square" rtlCol="0">
            <a:spAutoFit/>
          </a:bodyPr>
          <a:lstStyle/>
          <a:p>
            <a:r>
              <a:rPr lang="en-US" sz="1600" b="1" dirty="0">
                <a:solidFill>
                  <a:schemeClr val="bg1"/>
                </a:solidFill>
                <a:highlight>
                  <a:srgbClr val="0000FF"/>
                </a:highlight>
                <a:latin typeface="Montserrat" panose="00000500000000000000" pitchFamily="50" charset="0"/>
              </a:rPr>
              <a:t>Dining on bamboo raft</a:t>
            </a:r>
          </a:p>
        </p:txBody>
      </p:sp>
      <p:sp>
        <p:nvSpPr>
          <p:cNvPr id="16" name="TextBox 15">
            <a:extLst>
              <a:ext uri="{FF2B5EF4-FFF2-40B4-BE49-F238E27FC236}">
                <a16:creationId xmlns:a16="http://schemas.microsoft.com/office/drawing/2014/main" id="{D60ACEC2-8278-4D76-8639-7B74054772F9}"/>
              </a:ext>
            </a:extLst>
          </p:cNvPr>
          <p:cNvSpPr txBox="1"/>
          <p:nvPr/>
        </p:nvSpPr>
        <p:spPr>
          <a:xfrm>
            <a:off x="2187098" y="3795547"/>
            <a:ext cx="2764024" cy="338554"/>
          </a:xfrm>
          <a:prstGeom prst="rect">
            <a:avLst/>
          </a:prstGeom>
          <a:noFill/>
        </p:spPr>
        <p:txBody>
          <a:bodyPr wrap="square" rtlCol="0">
            <a:spAutoFit/>
          </a:bodyPr>
          <a:lstStyle/>
          <a:p>
            <a:r>
              <a:rPr lang="en-US" sz="1600" b="1" dirty="0">
                <a:solidFill>
                  <a:schemeClr val="bg1"/>
                </a:solidFill>
                <a:highlight>
                  <a:srgbClr val="0000FF"/>
                </a:highlight>
                <a:latin typeface="Montserrat" panose="00000500000000000000" pitchFamily="50" charset="0"/>
              </a:rPr>
              <a:t>Dining on a rice field</a:t>
            </a:r>
          </a:p>
        </p:txBody>
      </p:sp>
      <p:sp>
        <p:nvSpPr>
          <p:cNvPr id="17" name="TextBox 16">
            <a:extLst>
              <a:ext uri="{FF2B5EF4-FFF2-40B4-BE49-F238E27FC236}">
                <a16:creationId xmlns:a16="http://schemas.microsoft.com/office/drawing/2014/main" id="{5529FC39-70CB-45F9-8F1F-5BDE066E26CB}"/>
              </a:ext>
            </a:extLst>
          </p:cNvPr>
          <p:cNvSpPr txBox="1"/>
          <p:nvPr/>
        </p:nvSpPr>
        <p:spPr>
          <a:xfrm>
            <a:off x="7873946" y="3806258"/>
            <a:ext cx="2764024" cy="338554"/>
          </a:xfrm>
          <a:prstGeom prst="rect">
            <a:avLst/>
          </a:prstGeom>
          <a:noFill/>
        </p:spPr>
        <p:txBody>
          <a:bodyPr wrap="square" rtlCol="0">
            <a:spAutoFit/>
          </a:bodyPr>
          <a:lstStyle/>
          <a:p>
            <a:r>
              <a:rPr lang="en-US" sz="1600" b="1" dirty="0">
                <a:solidFill>
                  <a:schemeClr val="bg1"/>
                </a:solidFill>
                <a:highlight>
                  <a:srgbClr val="0000FF"/>
                </a:highlight>
                <a:latin typeface="Montserrat" panose="00000500000000000000" pitchFamily="50" charset="0"/>
              </a:rPr>
              <a:t>Dining in the dark</a:t>
            </a:r>
          </a:p>
        </p:txBody>
      </p:sp>
      <p:pic>
        <p:nvPicPr>
          <p:cNvPr id="19" name="Picture 18">
            <a:extLst>
              <a:ext uri="{FF2B5EF4-FFF2-40B4-BE49-F238E27FC236}">
                <a16:creationId xmlns:a16="http://schemas.microsoft.com/office/drawing/2014/main" id="{902C1CBA-20A0-4E01-BDC2-F60050ACB1D5}"/>
              </a:ext>
            </a:extLst>
          </p:cNvPr>
          <p:cNvPicPr>
            <a:picLocks noChangeAspect="1"/>
          </p:cNvPicPr>
          <p:nvPr/>
        </p:nvPicPr>
        <p:blipFill>
          <a:blip r:embed="rId2"/>
          <a:stretch>
            <a:fillRect/>
          </a:stretch>
        </p:blipFill>
        <p:spPr>
          <a:xfrm>
            <a:off x="749971" y="4175590"/>
            <a:ext cx="5304218" cy="2593845"/>
          </a:xfrm>
          <a:prstGeom prst="rect">
            <a:avLst/>
          </a:prstGeom>
        </p:spPr>
      </p:pic>
      <p:sp>
        <p:nvSpPr>
          <p:cNvPr id="21" name="Rectangle 20"/>
          <p:cNvSpPr>
            <a:spLocks noChangeArrowheads="1"/>
          </p:cNvSpPr>
          <p:nvPr/>
        </p:nvSpPr>
        <p:spPr bwMode="auto">
          <a:xfrm>
            <a:off x="3951740" y="142253"/>
            <a:ext cx="53042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3000" b="1" dirty="0">
                <a:solidFill>
                  <a:schemeClr val="accent6">
                    <a:lumMod val="50000"/>
                  </a:schemeClr>
                </a:solidFill>
                <a:latin typeface="Playfair Display Bold" panose="00000800000000000000" pitchFamily="2" charset="0"/>
                <a:ea typeface="Arial Unicode MS" panose="020B0604020202020204" pitchFamily="34" charset="-128"/>
                <a:cs typeface="Times New Roman" panose="02020603050405020304" pitchFamily="18" charset="0"/>
              </a:rPr>
              <a:t>Unique dining experiences</a:t>
            </a:r>
            <a:endParaRPr kumimoji="0" lang="en-US" sz="3000" b="1" i="0" u="none" strike="noStrike" cap="none" normalizeH="0" baseline="0" dirty="0">
              <a:ln>
                <a:noFill/>
              </a:ln>
              <a:solidFill>
                <a:schemeClr val="accent6">
                  <a:lumMod val="50000"/>
                </a:schemeClr>
              </a:solidFill>
              <a:effectLst/>
              <a:latin typeface="Playfair Display Bold" panose="00000800000000000000" pitchFamily="2" charset="0"/>
              <a:cs typeface="Times New Roman" panose="02020603050405020304" pitchFamily="18" charset="0"/>
            </a:endParaRPr>
          </a:p>
        </p:txBody>
      </p:sp>
      <p:pic>
        <p:nvPicPr>
          <p:cNvPr id="13" name="Picture 12">
            <a:extLst>
              <a:ext uri="{FF2B5EF4-FFF2-40B4-BE49-F238E27FC236}">
                <a16:creationId xmlns:a16="http://schemas.microsoft.com/office/drawing/2014/main" id="{9103EC07-E4EA-464E-803A-CCDB632E1228}"/>
              </a:ext>
            </a:extLst>
          </p:cNvPr>
          <p:cNvPicPr>
            <a:picLocks noChangeAspect="1"/>
          </p:cNvPicPr>
          <p:nvPr/>
        </p:nvPicPr>
        <p:blipFill rotWithShape="1">
          <a:blip r:embed="rId3"/>
          <a:srcRect b="8311"/>
          <a:stretch/>
        </p:blipFill>
        <p:spPr>
          <a:xfrm>
            <a:off x="749971" y="1163913"/>
            <a:ext cx="5304218" cy="2593845"/>
          </a:xfrm>
          <a:prstGeom prst="rect">
            <a:avLst/>
          </a:prstGeom>
        </p:spPr>
      </p:pic>
      <p:pic>
        <p:nvPicPr>
          <p:cNvPr id="10" name="Picture 9">
            <a:extLst>
              <a:ext uri="{FF2B5EF4-FFF2-40B4-BE49-F238E27FC236}">
                <a16:creationId xmlns:a16="http://schemas.microsoft.com/office/drawing/2014/main" id="{D29301D0-60C8-4E3E-926B-CDB12CDF51DB}"/>
              </a:ext>
            </a:extLst>
          </p:cNvPr>
          <p:cNvPicPr>
            <a:picLocks noChangeAspect="1"/>
          </p:cNvPicPr>
          <p:nvPr/>
        </p:nvPicPr>
        <p:blipFill rotWithShape="1">
          <a:blip r:embed="rId4"/>
          <a:srcRect b="5909"/>
          <a:stretch/>
        </p:blipFill>
        <p:spPr>
          <a:xfrm>
            <a:off x="6219373" y="1156974"/>
            <a:ext cx="4898899" cy="2593846"/>
          </a:xfrm>
          <a:prstGeom prst="rect">
            <a:avLst/>
          </a:prstGeom>
        </p:spPr>
      </p:pic>
      <p:pic>
        <p:nvPicPr>
          <p:cNvPr id="3" name="Picture 2">
            <a:extLst>
              <a:ext uri="{FF2B5EF4-FFF2-40B4-BE49-F238E27FC236}">
                <a16:creationId xmlns:a16="http://schemas.microsoft.com/office/drawing/2014/main" id="{36D340B6-0D24-4840-A59D-3949527CADDF}"/>
              </a:ext>
            </a:extLst>
          </p:cNvPr>
          <p:cNvPicPr>
            <a:picLocks noChangeAspect="1"/>
          </p:cNvPicPr>
          <p:nvPr/>
        </p:nvPicPr>
        <p:blipFill>
          <a:blip r:embed="rId5"/>
          <a:stretch>
            <a:fillRect/>
          </a:stretch>
        </p:blipFill>
        <p:spPr>
          <a:xfrm>
            <a:off x="6219374" y="4175590"/>
            <a:ext cx="4898899" cy="2593845"/>
          </a:xfrm>
          <a:prstGeom prst="rect">
            <a:avLst/>
          </a:prstGeom>
        </p:spPr>
      </p:pic>
      <p:sp>
        <p:nvSpPr>
          <p:cNvPr id="2" name="Left Arrow 10">
            <a:hlinkClick r:id="rId6" action="ppaction://hlinkpres?slideindex=1&amp;slidetitle=Why?"/>
            <a:extLst>
              <a:ext uri="{FF2B5EF4-FFF2-40B4-BE49-F238E27FC236}">
                <a16:creationId xmlns:a16="http://schemas.microsoft.com/office/drawing/2014/main" id="{AA058490-9D08-0A69-F8E3-05A31D6ABFBD}"/>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4008023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49</a:t>
            </a:fld>
            <a:endParaRPr dirty="0"/>
          </a:p>
        </p:txBody>
      </p:sp>
      <p:sp>
        <p:nvSpPr>
          <p:cNvPr id="3" name="Rectangle 2"/>
          <p:cNvSpPr/>
          <p:nvPr/>
        </p:nvSpPr>
        <p:spPr>
          <a:xfrm>
            <a:off x="0" y="432894"/>
            <a:ext cx="5256567" cy="430887"/>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en-US" sz="2200" b="1" dirty="0">
                <a:ln/>
                <a:solidFill>
                  <a:schemeClr val="accent3"/>
                </a:solidFill>
                <a:latin typeface="Stencil" panose="040409050D0802020404" pitchFamily="82" charset="0"/>
                <a:cs typeface="Times New Roman" panose="02020603050405020304" pitchFamily="18" charset="0"/>
              </a:rPr>
              <a:t>HIGHLIGHTS IN VIETNAM &amp; CAMBODIA</a:t>
            </a:r>
            <a:endParaRPr lang="en-US" sz="2200" b="1" dirty="0">
              <a:ln/>
              <a:solidFill>
                <a:schemeClr val="accent3"/>
              </a:solidFill>
              <a:latin typeface="Stencil" panose="040409050D0802020404" pitchFamily="82"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
        <p:nvSpPr>
          <p:cNvPr id="22" name="Rectangle 21"/>
          <p:cNvSpPr/>
          <p:nvPr/>
        </p:nvSpPr>
        <p:spPr>
          <a:xfrm>
            <a:off x="1" y="-1"/>
            <a:ext cx="7659974" cy="1543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p:cNvSpPr/>
          <p:nvPr/>
        </p:nvSpPr>
        <p:spPr>
          <a:xfrm>
            <a:off x="0" y="229550"/>
            <a:ext cx="2215299" cy="434759"/>
          </a:xfrm>
          <a:prstGeom prst="homePlate">
            <a:avLst/>
          </a:prstGeom>
          <a:solidFill>
            <a:srgbClr val="2E9F25"/>
          </a:solidFill>
          <a:ln>
            <a:solidFill>
              <a:srgbClr val="2E9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TOUR SAMPLE</a:t>
            </a:r>
          </a:p>
        </p:txBody>
      </p:sp>
      <p:grpSp>
        <p:nvGrpSpPr>
          <p:cNvPr id="11" name="Group 10"/>
          <p:cNvGrpSpPr/>
          <p:nvPr/>
        </p:nvGrpSpPr>
        <p:grpSpPr>
          <a:xfrm>
            <a:off x="487254" y="906196"/>
            <a:ext cx="6672604" cy="522630"/>
            <a:chOff x="403417" y="261430"/>
            <a:chExt cx="6672604" cy="522630"/>
          </a:xfrm>
        </p:grpSpPr>
        <p:sp>
          <p:nvSpPr>
            <p:cNvPr id="13" name="Rectangle 12"/>
            <p:cNvSpPr/>
            <p:nvPr/>
          </p:nvSpPr>
          <p:spPr>
            <a:xfrm>
              <a:off x="403417" y="261430"/>
              <a:ext cx="6672604" cy="522630"/>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ectangle 13"/>
            <p:cNvSpPr/>
            <p:nvPr/>
          </p:nvSpPr>
          <p:spPr>
            <a:xfrm>
              <a:off x="403417" y="261430"/>
              <a:ext cx="6672604" cy="522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4838" tIns="50800" rIns="50800" bIns="50800" numCol="1" spcCol="1270" anchor="ctr" anchorCtr="0">
              <a:noAutofit/>
            </a:bodyPr>
            <a:lstStyle/>
            <a:p>
              <a:pPr lvl="0" algn="l" defTabSz="889000">
                <a:lnSpc>
                  <a:spcPct val="90000"/>
                </a:lnSpc>
                <a:spcBef>
                  <a:spcPct val="0"/>
                </a:spcBef>
                <a:spcAft>
                  <a:spcPct val="35000"/>
                </a:spcAft>
              </a:pPr>
              <a:r>
                <a:rPr lang="en-US" sz="2000" kern="1200" dirty="0">
                  <a:latin typeface="Baskerville Old Face" panose="02020602080505020303" pitchFamily="18" charset="0"/>
                </a:rPr>
                <a:t>The Best of Vietnam - 11D10N</a:t>
              </a:r>
            </a:p>
          </p:txBody>
        </p:sp>
      </p:grpSp>
      <p:sp>
        <p:nvSpPr>
          <p:cNvPr id="12" name="Oval 11"/>
          <p:cNvSpPr/>
          <p:nvPr/>
        </p:nvSpPr>
        <p:spPr>
          <a:xfrm>
            <a:off x="205307" y="868821"/>
            <a:ext cx="653288" cy="653288"/>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 name="Rectangle 1"/>
          <p:cNvSpPr/>
          <p:nvPr/>
        </p:nvSpPr>
        <p:spPr>
          <a:xfrm>
            <a:off x="983314" y="1769978"/>
            <a:ext cx="6500734" cy="4109330"/>
          </a:xfrm>
          <a:prstGeom prst="rect">
            <a:avLst/>
          </a:prstGeom>
        </p:spPr>
        <p:txBody>
          <a:bodyPr wrap="square">
            <a:spAutoFit/>
          </a:bodyPr>
          <a:lstStyle/>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1: Saigon Arrival</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2: Saigon City Tour – Cu Chi Tunnels</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3: Saigon – Mekong Delta – Saigon</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4: Saigon –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Danang</a:t>
            </a: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 – Hoi An Ancient Town</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5: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Hoian</a:t>
            </a: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 –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Tra</a:t>
            </a: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Que</a:t>
            </a: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 village – Cooking demonstration –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Hoian</a:t>
            </a:r>
            <a:endParaRPr lang="en-US" sz="1600" dirty="0">
              <a:solidFill>
                <a:srgbClr val="2E9F25"/>
              </a:solidFill>
              <a:latin typeface="Arial" panose="020B0604020202020204" pitchFamily="34" charset="0"/>
              <a:ea typeface="Calibri" panose="020F0502020204030204" pitchFamily="34" charset="0"/>
              <a:cs typeface="Arial" panose="020B0604020202020204" pitchFamily="34" charset="0"/>
            </a:endParaRP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6: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Hoian</a:t>
            </a: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 –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Myson</a:t>
            </a: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 –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Hoian</a:t>
            </a: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 – Hue</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7: Hue city tour – Street food - Flight to Hanoi</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8: Hanoi City Tour </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9: Hanoi –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Halong</a:t>
            </a: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 Bay – Overnight cruise</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10: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Halong</a:t>
            </a: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 Bay – Hanoi</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11: Hanoi Departure </a:t>
            </a:r>
            <a:endParaRPr lang="en-US" sz="1600" dirty="0">
              <a:solidFill>
                <a:srgbClr val="2E9F25"/>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51583" y="664422"/>
            <a:ext cx="4955407" cy="5976221"/>
          </a:xfrm>
          <a:prstGeom prst="rect">
            <a:avLst/>
          </a:prstGeom>
        </p:spPr>
      </p:pic>
      <p:sp>
        <p:nvSpPr>
          <p:cNvPr id="5" name="Left Arrow 10">
            <a:hlinkClick r:id="rId5" action="ppaction://hlinkpres?slideindex=1&amp;slidetitle=Why?"/>
            <a:extLst>
              <a:ext uri="{FF2B5EF4-FFF2-40B4-BE49-F238E27FC236}">
                <a16:creationId xmlns:a16="http://schemas.microsoft.com/office/drawing/2014/main" id="{AA5221E9-B3DB-7451-3652-7B592B455E62}"/>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6"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477998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5</a:t>
            </a:fld>
            <a:endParaRPr dirty="0"/>
          </a:p>
        </p:txBody>
      </p:sp>
      <p:sp>
        <p:nvSpPr>
          <p:cNvPr id="9"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10"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pic>
        <p:nvPicPr>
          <p:cNvPr id="13" name="Picture 5"/>
          <p:cNvPicPr>
            <a:picLocks noChangeAspect="1" noChangeArrowheads="1"/>
          </p:cNvPicPr>
          <p:nvPr/>
        </p:nvPicPr>
        <p:blipFill>
          <a:blip r:embed="rId3">
            <a:extLst>
              <a:ext uri="{28A0092B-C50C-407E-A947-70E740481C1C}">
                <a14:useLocalDpi xmlns:a14="http://schemas.microsoft.com/office/drawing/2010/main" val="0"/>
              </a:ext>
            </a:extLst>
          </a:blip>
          <a:srcRect l="14310" r="14310"/>
          <a:stretch/>
        </p:blipFill>
        <p:spPr bwMode="auto">
          <a:xfrm>
            <a:off x="3531205" y="2582298"/>
            <a:ext cx="3751118" cy="3941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67763" y="999833"/>
            <a:ext cx="5685800" cy="1815882"/>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accent6">
                    <a:lumMod val="50000"/>
                  </a:schemeClr>
                </a:solidFill>
                <a:latin typeface="Montserrat" panose="00000500000000000000" pitchFamily="50" charset="0"/>
                <a:cs typeface="Arial" panose="020B0604020202020204" pitchFamily="34" charset="0"/>
              </a:rPr>
              <a:t>Over 3000km coastline under the tropical weather</a:t>
            </a:r>
          </a:p>
          <a:p>
            <a:pPr marL="285750" indent="-285750">
              <a:buFont typeface="Arial" panose="020B0604020202020204" pitchFamily="34" charset="0"/>
              <a:buChar char="•"/>
            </a:pPr>
            <a:r>
              <a:rPr lang="en-US" sz="1600" dirty="0">
                <a:solidFill>
                  <a:schemeClr val="accent6">
                    <a:lumMod val="50000"/>
                  </a:schemeClr>
                </a:solidFill>
                <a:latin typeface="Montserrat" panose="00000500000000000000" pitchFamily="50" charset="0"/>
                <a:cs typeface="Arial" panose="020B0604020202020204" pitchFamily="34" charset="0"/>
              </a:rPr>
              <a:t>Numerous all year-round sunny white sand beaches</a:t>
            </a:r>
          </a:p>
          <a:p>
            <a:pPr marL="285750" indent="-285750">
              <a:buFont typeface="Arial" panose="020B0604020202020204" pitchFamily="34" charset="0"/>
              <a:buChar char="•"/>
            </a:pPr>
            <a:r>
              <a:rPr lang="en-US" sz="1600" dirty="0">
                <a:solidFill>
                  <a:schemeClr val="accent6">
                    <a:lumMod val="50000"/>
                  </a:schemeClr>
                </a:solidFill>
                <a:latin typeface="Montserrat" panose="00000500000000000000" pitchFamily="50" charset="0"/>
                <a:cs typeface="Arial" panose="020B0604020202020204" pitchFamily="34" charset="0"/>
              </a:rPr>
              <a:t>Diversified natures with mountains, national parks, nature reserves, bays, caves</a:t>
            </a:r>
          </a:p>
          <a:p>
            <a:pPr marL="285750" indent="-285750">
              <a:buFont typeface="Arial" panose="020B0604020202020204" pitchFamily="34" charset="0"/>
              <a:buChar char="•"/>
            </a:pPr>
            <a:endParaRPr lang="en-US" sz="1600" dirty="0">
              <a:solidFill>
                <a:srgbClr val="2E9F25"/>
              </a:solidFill>
              <a:latin typeface="Arial" panose="020B0604020202020204" pitchFamily="34" charset="0"/>
              <a:cs typeface="Arial" panose="020B0604020202020204" pitchFamily="34" charset="0"/>
            </a:endParaRPr>
          </a:p>
          <a:p>
            <a:endParaRPr lang="en-US" sz="1600" dirty="0">
              <a:solidFill>
                <a:srgbClr val="2E9F25"/>
              </a:solidFill>
              <a:latin typeface="Arial" panose="020B0604020202020204" pitchFamily="34" charset="0"/>
              <a:cs typeface="Arial" panose="020B0604020202020204" pitchFamily="34" charset="0"/>
            </a:endParaRPr>
          </a:p>
        </p:txBody>
      </p:sp>
      <p:sp>
        <p:nvSpPr>
          <p:cNvPr id="20" name="Freeform 1914">
            <a:extLst>
              <a:ext uri="{FF2B5EF4-FFF2-40B4-BE49-F238E27FC236}">
                <a16:creationId xmlns:a16="http://schemas.microsoft.com/office/drawing/2014/main" id="{62E43A4A-485E-4505-87FA-00FA18B1B78C}"/>
              </a:ext>
            </a:extLst>
          </p:cNvPr>
          <p:cNvSpPr>
            <a:spLocks/>
          </p:cNvSpPr>
          <p:nvPr/>
        </p:nvSpPr>
        <p:spPr bwMode="auto">
          <a:xfrm>
            <a:off x="-60997" y="447251"/>
            <a:ext cx="3054592" cy="616648"/>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fontAlgn="auto">
              <a:spcBef>
                <a:spcPts val="0"/>
              </a:spcBef>
              <a:spcAft>
                <a:spcPts val="0"/>
              </a:spcAft>
              <a:defRPr/>
            </a:pPr>
            <a:r>
              <a:rPr lang="en-US" sz="3000" b="1" dirty="0">
                <a:solidFill>
                  <a:schemeClr val="accent6">
                    <a:lumMod val="50000"/>
                  </a:schemeClr>
                </a:solidFill>
                <a:latin typeface="Playfair Display Bold" panose="020B0604020202020204" charset="0"/>
                <a:cs typeface="Times New Roman" panose="02020603050405020304" pitchFamily="18" charset="0"/>
              </a:rPr>
              <a:t>Nature</a:t>
            </a:r>
          </a:p>
        </p:txBody>
      </p:sp>
      <p:pic>
        <p:nvPicPr>
          <p:cNvPr id="15" name="Picture 7"/>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375298" y="1857921"/>
            <a:ext cx="4816007" cy="4665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10886" b="3022"/>
          <a:stretch/>
        </p:blipFill>
        <p:spPr>
          <a:xfrm>
            <a:off x="0" y="2582298"/>
            <a:ext cx="3438230" cy="3927749"/>
          </a:xfrm>
          <a:prstGeom prst="rect">
            <a:avLst/>
          </a:prstGeom>
        </p:spPr>
      </p:pic>
      <p:pic>
        <p:nvPicPr>
          <p:cNvPr id="4" name="Picture 2" descr="http://static.tumblr.com/f45faab49321958bb661be2e69124337/gltbmdt/p3amp94ag/tumblr_static_logo_threeland_281108.png">
            <a:extLst>
              <a:ext uri="{FF2B5EF4-FFF2-40B4-BE49-F238E27FC236}">
                <a16:creationId xmlns:a16="http://schemas.microsoft.com/office/drawing/2014/main" id="{A8CA26FA-80E6-FD6F-F007-54E0380ED9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09033" y="223297"/>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3" name="Left Arrow 10">
            <a:hlinkClick r:id="rId7" action="ppaction://hlinkpres?slideindex=1&amp;slidetitle=Why?"/>
            <a:extLst>
              <a:ext uri="{FF2B5EF4-FFF2-40B4-BE49-F238E27FC236}">
                <a16:creationId xmlns:a16="http://schemas.microsoft.com/office/drawing/2014/main" id="{C5CCFC87-C41F-F566-F224-15E3804E22F9}"/>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8"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461071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50</a:t>
            </a:fld>
            <a:endParaRPr dirty="0"/>
          </a:p>
        </p:txBody>
      </p:sp>
      <p:sp>
        <p:nvSpPr>
          <p:cNvPr id="3" name="Rectangle 2"/>
          <p:cNvSpPr/>
          <p:nvPr/>
        </p:nvSpPr>
        <p:spPr>
          <a:xfrm>
            <a:off x="0" y="432894"/>
            <a:ext cx="5256567" cy="430887"/>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en-US" sz="2200" b="1" dirty="0">
                <a:ln/>
                <a:solidFill>
                  <a:schemeClr val="accent3"/>
                </a:solidFill>
                <a:latin typeface="Stencil" panose="040409050D0802020404" pitchFamily="82" charset="0"/>
                <a:cs typeface="Times New Roman" panose="02020603050405020304" pitchFamily="18" charset="0"/>
              </a:rPr>
              <a:t>HIGHLIGHTS IN VIETNAM &amp; CAMBODIA</a:t>
            </a:r>
            <a:endParaRPr lang="en-US" sz="2200" b="1" dirty="0">
              <a:ln/>
              <a:solidFill>
                <a:schemeClr val="accent3"/>
              </a:solidFill>
              <a:latin typeface="Stencil" panose="040409050D0802020404" pitchFamily="82"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2" name="Rectangle 21"/>
          <p:cNvSpPr/>
          <p:nvPr/>
        </p:nvSpPr>
        <p:spPr>
          <a:xfrm>
            <a:off x="0" y="103030"/>
            <a:ext cx="7659974" cy="1543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p:cNvSpPr/>
          <p:nvPr/>
        </p:nvSpPr>
        <p:spPr>
          <a:xfrm>
            <a:off x="0" y="229550"/>
            <a:ext cx="2262433" cy="434759"/>
          </a:xfrm>
          <a:prstGeom prst="homePlate">
            <a:avLst/>
          </a:prstGeom>
          <a:solidFill>
            <a:srgbClr val="2E9F25"/>
          </a:solidFill>
          <a:ln>
            <a:solidFill>
              <a:srgbClr val="2E9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TOUR SAMPLE</a:t>
            </a:r>
          </a:p>
        </p:txBody>
      </p:sp>
      <p:grpSp>
        <p:nvGrpSpPr>
          <p:cNvPr id="11" name="Group 10"/>
          <p:cNvGrpSpPr/>
          <p:nvPr/>
        </p:nvGrpSpPr>
        <p:grpSpPr>
          <a:xfrm>
            <a:off x="551376" y="874190"/>
            <a:ext cx="6199315" cy="522630"/>
            <a:chOff x="876705" y="1045836"/>
            <a:chExt cx="6199315" cy="522630"/>
          </a:xfrm>
        </p:grpSpPr>
        <p:sp>
          <p:nvSpPr>
            <p:cNvPr id="13" name="Rectangle 12"/>
            <p:cNvSpPr/>
            <p:nvPr/>
          </p:nvSpPr>
          <p:spPr>
            <a:xfrm>
              <a:off x="876705" y="1045836"/>
              <a:ext cx="6199315" cy="522630"/>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Rectangle 13"/>
            <p:cNvSpPr/>
            <p:nvPr/>
          </p:nvSpPr>
          <p:spPr>
            <a:xfrm>
              <a:off x="876705" y="1045836"/>
              <a:ext cx="6199315" cy="522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4838" tIns="50800" rIns="50800" bIns="50800" numCol="1" spcCol="1270" anchor="ctr" anchorCtr="0">
              <a:noAutofit/>
            </a:bodyPr>
            <a:lstStyle/>
            <a:p>
              <a:pPr lvl="0" algn="l" defTabSz="889000">
                <a:lnSpc>
                  <a:spcPct val="90000"/>
                </a:lnSpc>
                <a:spcBef>
                  <a:spcPct val="0"/>
                </a:spcBef>
                <a:spcAft>
                  <a:spcPct val="35000"/>
                </a:spcAft>
              </a:pPr>
              <a:r>
                <a:rPr lang="en-US" sz="2000" kern="1200" dirty="0">
                  <a:latin typeface="Baskerville Old Face" panose="02020602080505020303" pitchFamily="18" charset="0"/>
                </a:rPr>
                <a:t>The Best of Vietnam and Cambodia - 12D11N</a:t>
              </a:r>
            </a:p>
          </p:txBody>
        </p:sp>
      </p:grpSp>
      <p:sp>
        <p:nvSpPr>
          <p:cNvPr id="12" name="Oval 11"/>
          <p:cNvSpPr/>
          <p:nvPr/>
        </p:nvSpPr>
        <p:spPr>
          <a:xfrm>
            <a:off x="224732" y="808861"/>
            <a:ext cx="653288" cy="653288"/>
          </a:xfrm>
          <a:prstGeom prst="ellipse">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 name="Rectangle 1"/>
          <p:cNvSpPr/>
          <p:nvPr/>
        </p:nvSpPr>
        <p:spPr>
          <a:xfrm>
            <a:off x="760021" y="1515618"/>
            <a:ext cx="6096000" cy="4847994"/>
          </a:xfrm>
          <a:prstGeom prst="rect">
            <a:avLst/>
          </a:prstGeom>
        </p:spPr>
        <p:txBody>
          <a:bodyPr>
            <a:spAutoFit/>
          </a:bodyPr>
          <a:lstStyle/>
          <a:p>
            <a:pPr>
              <a:lnSpc>
                <a:spcPct val="150000"/>
              </a:lnSpc>
            </a:pPr>
            <a:r>
              <a:rPr lang="en-US" sz="1600" dirty="0">
                <a:solidFill>
                  <a:schemeClr val="accent6"/>
                </a:solidFill>
                <a:latin typeface="Arial" panose="020B0604020202020204" pitchFamily="34" charset="0"/>
                <a:cs typeface="Arial" panose="020B0604020202020204" pitchFamily="34" charset="0"/>
              </a:rPr>
              <a:t>Day 1: Saigon arrival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2: Saigon – City Tour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3: Saigon – Mekong Delta – Saigon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4: Saigon – Cu Chi tunnel – </a:t>
            </a:r>
            <a:r>
              <a:rPr lang="en-US" sz="1600" dirty="0" err="1">
                <a:solidFill>
                  <a:schemeClr val="accent6"/>
                </a:solidFill>
                <a:latin typeface="Arial" panose="020B0604020202020204" pitchFamily="34" charset="0"/>
                <a:cs typeface="Arial" panose="020B0604020202020204" pitchFamily="34" charset="0"/>
              </a:rPr>
              <a:t>Siem</a:t>
            </a:r>
            <a:r>
              <a:rPr lang="en-US" sz="1600" dirty="0">
                <a:solidFill>
                  <a:schemeClr val="accent6"/>
                </a:solidFill>
                <a:latin typeface="Arial" panose="020B0604020202020204" pitchFamily="34" charset="0"/>
                <a:cs typeface="Arial" panose="020B0604020202020204" pitchFamily="34" charset="0"/>
              </a:rPr>
              <a:t> Reap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5: </a:t>
            </a:r>
            <a:r>
              <a:rPr lang="en-US" sz="1600" dirty="0" err="1">
                <a:solidFill>
                  <a:schemeClr val="accent6"/>
                </a:solidFill>
                <a:latin typeface="Arial" panose="020B0604020202020204" pitchFamily="34" charset="0"/>
                <a:cs typeface="Arial" panose="020B0604020202020204" pitchFamily="34" charset="0"/>
              </a:rPr>
              <a:t>Siem</a:t>
            </a:r>
            <a:r>
              <a:rPr lang="en-US" sz="1600" dirty="0">
                <a:solidFill>
                  <a:schemeClr val="accent6"/>
                </a:solidFill>
                <a:latin typeface="Arial" panose="020B0604020202020204" pitchFamily="34" charset="0"/>
                <a:cs typeface="Arial" panose="020B0604020202020204" pitchFamily="34" charset="0"/>
              </a:rPr>
              <a:t> Reap – Angkor Tours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6: </a:t>
            </a:r>
            <a:r>
              <a:rPr lang="en-US" sz="1600" dirty="0" err="1">
                <a:solidFill>
                  <a:schemeClr val="accent6"/>
                </a:solidFill>
                <a:latin typeface="Arial" panose="020B0604020202020204" pitchFamily="34" charset="0"/>
                <a:cs typeface="Arial" panose="020B0604020202020204" pitchFamily="34" charset="0"/>
              </a:rPr>
              <a:t>Siem</a:t>
            </a:r>
            <a:r>
              <a:rPr lang="en-US" sz="1600" dirty="0">
                <a:solidFill>
                  <a:schemeClr val="accent6"/>
                </a:solidFill>
                <a:latin typeface="Arial" panose="020B0604020202020204" pitchFamily="34" charset="0"/>
                <a:cs typeface="Arial" panose="020B0604020202020204" pitchFamily="34" charset="0"/>
              </a:rPr>
              <a:t> Reap – Kampong </a:t>
            </a:r>
            <a:r>
              <a:rPr lang="en-US" sz="1600" dirty="0" err="1">
                <a:solidFill>
                  <a:schemeClr val="accent6"/>
                </a:solidFill>
                <a:latin typeface="Arial" panose="020B0604020202020204" pitchFamily="34" charset="0"/>
                <a:cs typeface="Arial" panose="020B0604020202020204" pitchFamily="34" charset="0"/>
              </a:rPr>
              <a:t>Pluk</a:t>
            </a:r>
            <a:r>
              <a:rPr lang="en-US" sz="1600" dirty="0">
                <a:solidFill>
                  <a:schemeClr val="accent6"/>
                </a:solidFill>
                <a:latin typeface="Arial" panose="020B0604020202020204" pitchFamily="34" charset="0"/>
                <a:cs typeface="Arial" panose="020B0604020202020204" pitchFamily="34" charset="0"/>
              </a:rPr>
              <a:t> – Da Nang – Hoi An</a:t>
            </a:r>
          </a:p>
          <a:p>
            <a:pPr>
              <a:lnSpc>
                <a:spcPct val="150000"/>
              </a:lnSpc>
            </a:pPr>
            <a:r>
              <a:rPr lang="en-US" sz="1600" dirty="0">
                <a:solidFill>
                  <a:schemeClr val="accent6"/>
                </a:solidFill>
                <a:latin typeface="Arial" panose="020B0604020202020204" pitchFamily="34" charset="0"/>
                <a:cs typeface="Arial" panose="020B0604020202020204" pitchFamily="34" charset="0"/>
              </a:rPr>
              <a:t>Day 7: </a:t>
            </a:r>
            <a:r>
              <a:rPr lang="en-US" sz="1600" dirty="0" err="1">
                <a:solidFill>
                  <a:schemeClr val="accent6"/>
                </a:solidFill>
                <a:latin typeface="Arial" panose="020B0604020202020204" pitchFamily="34" charset="0"/>
                <a:cs typeface="Arial" panose="020B0604020202020204" pitchFamily="34" charset="0"/>
              </a:rPr>
              <a:t>Hoian</a:t>
            </a:r>
            <a:r>
              <a:rPr lang="en-US" sz="1600" dirty="0">
                <a:solidFill>
                  <a:schemeClr val="accent6"/>
                </a:solidFill>
                <a:latin typeface="Arial" panose="020B0604020202020204" pitchFamily="34" charset="0"/>
                <a:cs typeface="Arial" panose="020B0604020202020204" pitchFamily="34" charset="0"/>
              </a:rPr>
              <a:t> – </a:t>
            </a:r>
            <a:r>
              <a:rPr lang="en-US" sz="1600" dirty="0" err="1">
                <a:solidFill>
                  <a:schemeClr val="accent6"/>
                </a:solidFill>
                <a:latin typeface="Arial" panose="020B0604020202020204" pitchFamily="34" charset="0"/>
                <a:cs typeface="Arial" panose="020B0604020202020204" pitchFamily="34" charset="0"/>
              </a:rPr>
              <a:t>Tra</a:t>
            </a:r>
            <a:r>
              <a:rPr lang="en-US" sz="1600" dirty="0">
                <a:solidFill>
                  <a:schemeClr val="accent6"/>
                </a:solidFill>
                <a:latin typeface="Arial" panose="020B0604020202020204" pitchFamily="34" charset="0"/>
                <a:cs typeface="Arial" panose="020B0604020202020204" pitchFamily="34" charset="0"/>
              </a:rPr>
              <a:t> </a:t>
            </a:r>
            <a:r>
              <a:rPr lang="en-US" sz="1600" dirty="0" err="1">
                <a:solidFill>
                  <a:schemeClr val="accent6"/>
                </a:solidFill>
                <a:latin typeface="Arial" panose="020B0604020202020204" pitchFamily="34" charset="0"/>
                <a:cs typeface="Arial" panose="020B0604020202020204" pitchFamily="34" charset="0"/>
              </a:rPr>
              <a:t>Que</a:t>
            </a:r>
            <a:r>
              <a:rPr lang="en-US" sz="1600" dirty="0">
                <a:solidFill>
                  <a:schemeClr val="accent6"/>
                </a:solidFill>
                <a:latin typeface="Arial" panose="020B0604020202020204" pitchFamily="34" charset="0"/>
                <a:cs typeface="Arial" panose="020B0604020202020204" pitchFamily="34" charset="0"/>
              </a:rPr>
              <a:t> Village – Cooking Demonstration – </a:t>
            </a:r>
          </a:p>
          <a:p>
            <a:pPr>
              <a:lnSpc>
                <a:spcPct val="150000"/>
              </a:lnSpc>
            </a:pPr>
            <a:r>
              <a:rPr lang="en-US" sz="1600" dirty="0">
                <a:solidFill>
                  <a:schemeClr val="accent6"/>
                </a:solidFill>
                <a:latin typeface="Arial" panose="020B0604020202020204" pitchFamily="34" charset="0"/>
                <a:cs typeface="Arial" panose="020B0604020202020204" pitchFamily="34" charset="0"/>
              </a:rPr>
              <a:t>           </a:t>
            </a:r>
            <a:r>
              <a:rPr lang="en-US" sz="1600" dirty="0" err="1">
                <a:solidFill>
                  <a:schemeClr val="accent6"/>
                </a:solidFill>
                <a:latin typeface="Arial" panose="020B0604020202020204" pitchFamily="34" charset="0"/>
                <a:cs typeface="Arial" panose="020B0604020202020204" pitchFamily="34" charset="0"/>
              </a:rPr>
              <a:t>Hoian</a:t>
            </a:r>
            <a:r>
              <a:rPr lang="en-US" sz="1600" dirty="0">
                <a:solidFill>
                  <a:schemeClr val="accent6"/>
                </a:solidFill>
                <a:latin typeface="Arial" panose="020B0604020202020204" pitchFamily="34" charset="0"/>
                <a:cs typeface="Arial" panose="020B0604020202020204" pitchFamily="34" charset="0"/>
              </a:rPr>
              <a:t> ancient town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8: </a:t>
            </a:r>
            <a:r>
              <a:rPr lang="en-US" sz="1600" dirty="0" err="1">
                <a:solidFill>
                  <a:schemeClr val="accent6"/>
                </a:solidFill>
                <a:latin typeface="Arial" panose="020B0604020202020204" pitchFamily="34" charset="0"/>
                <a:cs typeface="Arial" panose="020B0604020202020204" pitchFamily="34" charset="0"/>
              </a:rPr>
              <a:t>Hoian</a:t>
            </a:r>
            <a:r>
              <a:rPr lang="en-US" sz="1600" dirty="0">
                <a:solidFill>
                  <a:schemeClr val="accent6"/>
                </a:solidFill>
                <a:latin typeface="Arial" panose="020B0604020202020204" pitchFamily="34" charset="0"/>
                <a:cs typeface="Arial" panose="020B0604020202020204" pitchFamily="34" charset="0"/>
              </a:rPr>
              <a:t> – Golden Bridge – Hue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9: Hue City Tour – Street Food – Flight to Hanoi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10: Hanoi City Tour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11: Hanoi – </a:t>
            </a:r>
            <a:r>
              <a:rPr lang="en-US" sz="1600" dirty="0" err="1">
                <a:solidFill>
                  <a:schemeClr val="accent6"/>
                </a:solidFill>
                <a:latin typeface="Arial" panose="020B0604020202020204" pitchFamily="34" charset="0"/>
                <a:cs typeface="Arial" panose="020B0604020202020204" pitchFamily="34" charset="0"/>
              </a:rPr>
              <a:t>Halong</a:t>
            </a:r>
            <a:r>
              <a:rPr lang="en-US" sz="1600" dirty="0">
                <a:solidFill>
                  <a:schemeClr val="accent6"/>
                </a:solidFill>
                <a:latin typeface="Arial" panose="020B0604020202020204" pitchFamily="34" charset="0"/>
                <a:cs typeface="Arial" panose="020B0604020202020204" pitchFamily="34" charset="0"/>
              </a:rPr>
              <a:t> Bay Overnight Cruise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12: </a:t>
            </a:r>
            <a:r>
              <a:rPr lang="en-US" sz="1600" dirty="0" err="1">
                <a:solidFill>
                  <a:schemeClr val="accent6"/>
                </a:solidFill>
                <a:latin typeface="Arial" panose="020B0604020202020204" pitchFamily="34" charset="0"/>
                <a:cs typeface="Arial" panose="020B0604020202020204" pitchFamily="34" charset="0"/>
              </a:rPr>
              <a:t>Halong</a:t>
            </a:r>
            <a:r>
              <a:rPr lang="en-US" sz="1600" dirty="0">
                <a:solidFill>
                  <a:schemeClr val="accent6"/>
                </a:solidFill>
                <a:latin typeface="Arial" panose="020B0604020202020204" pitchFamily="34" charset="0"/>
                <a:cs typeface="Arial" panose="020B0604020202020204" pitchFamily="34" charset="0"/>
              </a:rPr>
              <a:t> Bay – Hanoi – Departure  </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2495" y="720057"/>
            <a:ext cx="5089505" cy="6137943"/>
          </a:xfrm>
          <a:prstGeom prst="rect">
            <a:avLst/>
          </a:prstGeom>
        </p:spPr>
      </p:pic>
      <p:sp>
        <p:nvSpPr>
          <p:cNvPr id="4" name="Left Arrow 10">
            <a:hlinkClick r:id="rId5" action="ppaction://hlinkpres?slideindex=1&amp;slidetitle=Why?"/>
            <a:extLst>
              <a:ext uri="{FF2B5EF4-FFF2-40B4-BE49-F238E27FC236}">
                <a16:creationId xmlns:a16="http://schemas.microsoft.com/office/drawing/2014/main" id="{F5AB872D-98A8-9F38-E0B2-51303A9DBA23}"/>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6"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025952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51</a:t>
            </a:fld>
            <a:endParaRPr dirty="0"/>
          </a:p>
        </p:txBody>
      </p:sp>
      <p:sp>
        <p:nvSpPr>
          <p:cNvPr id="3" name="Rectangle 2"/>
          <p:cNvSpPr/>
          <p:nvPr/>
        </p:nvSpPr>
        <p:spPr>
          <a:xfrm>
            <a:off x="0" y="432894"/>
            <a:ext cx="5256567" cy="430887"/>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en-US" sz="2200" b="1" dirty="0">
                <a:ln/>
                <a:solidFill>
                  <a:schemeClr val="accent3"/>
                </a:solidFill>
                <a:latin typeface="Stencil" panose="040409050D0802020404" pitchFamily="82" charset="0"/>
                <a:cs typeface="Times New Roman" panose="02020603050405020304" pitchFamily="18" charset="0"/>
              </a:rPr>
              <a:t>HIGHLIGHTS IN VIETNAM &amp; CAMBODIA</a:t>
            </a:r>
            <a:endParaRPr lang="en-US" sz="2200" b="1" dirty="0">
              <a:ln/>
              <a:solidFill>
                <a:schemeClr val="accent3"/>
              </a:solidFill>
              <a:latin typeface="Stencil" panose="040409050D0802020404" pitchFamily="82"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
        <p:nvSpPr>
          <p:cNvPr id="22" name="Rectangle 21"/>
          <p:cNvSpPr/>
          <p:nvPr/>
        </p:nvSpPr>
        <p:spPr>
          <a:xfrm>
            <a:off x="1" y="-1"/>
            <a:ext cx="7659974" cy="1543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16163" y="814229"/>
            <a:ext cx="5939955" cy="522630"/>
            <a:chOff x="1136065" y="3398479"/>
            <a:chExt cx="5939955" cy="522630"/>
          </a:xfrm>
        </p:grpSpPr>
        <p:sp>
          <p:nvSpPr>
            <p:cNvPr id="13" name="Rectangle 12"/>
            <p:cNvSpPr/>
            <p:nvPr/>
          </p:nvSpPr>
          <p:spPr>
            <a:xfrm>
              <a:off x="1136065" y="3398479"/>
              <a:ext cx="5939955" cy="522630"/>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4" name="Rectangle 13"/>
            <p:cNvSpPr/>
            <p:nvPr/>
          </p:nvSpPr>
          <p:spPr>
            <a:xfrm>
              <a:off x="1136065" y="3398479"/>
              <a:ext cx="5939955" cy="522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4838" tIns="50800" rIns="50800" bIns="50800" numCol="1" spcCol="1270" anchor="ctr" anchorCtr="0">
              <a:noAutofit/>
            </a:bodyPr>
            <a:lstStyle/>
            <a:p>
              <a:pPr lvl="0" algn="l" defTabSz="889000">
                <a:lnSpc>
                  <a:spcPct val="90000"/>
                </a:lnSpc>
                <a:spcBef>
                  <a:spcPct val="0"/>
                </a:spcBef>
                <a:spcAft>
                  <a:spcPct val="35000"/>
                </a:spcAft>
              </a:pPr>
              <a:r>
                <a:rPr lang="en-US" sz="2000" kern="1200" dirty="0">
                  <a:latin typeface="Baskerville Old Face" panose="02020602080505020303" pitchFamily="18" charset="0"/>
                </a:rPr>
                <a:t>Vietnam Daily Departure with </a:t>
              </a:r>
              <a:r>
                <a:rPr lang="en-US" sz="2000" kern="1200" dirty="0" err="1">
                  <a:latin typeface="Baskerville Old Face" panose="02020602080505020303" pitchFamily="18" charset="0"/>
                </a:rPr>
                <a:t>Pu</a:t>
              </a:r>
              <a:r>
                <a:rPr lang="en-US" sz="2000" kern="1200" dirty="0">
                  <a:latin typeface="Baskerville Old Face" panose="02020602080505020303" pitchFamily="18" charset="0"/>
                </a:rPr>
                <a:t> Luong - 12D11N</a:t>
              </a:r>
            </a:p>
          </p:txBody>
        </p:sp>
      </p:grpSp>
      <p:sp>
        <p:nvSpPr>
          <p:cNvPr id="12" name="Oval 11"/>
          <p:cNvSpPr/>
          <p:nvPr/>
        </p:nvSpPr>
        <p:spPr>
          <a:xfrm>
            <a:off x="189519" y="748900"/>
            <a:ext cx="653288" cy="653288"/>
          </a:xfrm>
          <a:prstGeom prst="ellipse">
            <a:avLst/>
          </a:prstGeom>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 name="Rectangle 1"/>
          <p:cNvSpPr/>
          <p:nvPr/>
        </p:nvSpPr>
        <p:spPr>
          <a:xfrm>
            <a:off x="916535" y="1428982"/>
            <a:ext cx="6096000" cy="4478662"/>
          </a:xfrm>
          <a:prstGeom prst="rect">
            <a:avLst/>
          </a:prstGeom>
        </p:spPr>
        <p:txBody>
          <a:bodyPr>
            <a:spAutoFit/>
          </a:bodyPr>
          <a:lstStyle/>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1: Hanoi Arrival – City Tour</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2: Hanoi – Tam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Coc</a:t>
            </a: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 –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Hoa</a:t>
            </a: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 Lu - Hanoi </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3: Hanoi – Pu Luong – Water wheels walk and rafting</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4: Enthralling Trekking Routes </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5: Village Life and The Community – Pu Luong – Hanoi </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6: Hanoi –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Halong</a:t>
            </a: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 Bay </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7: Hanoi – </a:t>
            </a:r>
            <a:r>
              <a:rPr lang="en-US" sz="1600" dirty="0" err="1">
                <a:solidFill>
                  <a:srgbClr val="2E9F25"/>
                </a:solidFill>
                <a:latin typeface="Arial" panose="020B0604020202020204" pitchFamily="34" charset="0"/>
                <a:ea typeface="Calibri" panose="020F0502020204030204" pitchFamily="34" charset="0"/>
                <a:cs typeface="Arial" panose="020B0604020202020204" pitchFamily="34" charset="0"/>
              </a:rPr>
              <a:t>Halong</a:t>
            </a: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 – Hoi An by Night Flight </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8: Hoi An – Half Day City  </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9: Hoi An – Hue – Half Day City Tour</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10: Hue – Saigon – City Tour  </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11: Saigon – Cu Chi Tunnels – Saigon  </a:t>
            </a:r>
          </a:p>
          <a:p>
            <a:pPr marL="228600" marR="0">
              <a:lnSpc>
                <a:spcPct val="150000"/>
              </a:lnSpc>
              <a:spcBef>
                <a:spcPts val="0"/>
              </a:spcBef>
              <a:spcAft>
                <a:spcPts val="0"/>
              </a:spcAft>
            </a:pPr>
            <a:r>
              <a:rPr lang="en-US" sz="1600" dirty="0">
                <a:solidFill>
                  <a:srgbClr val="2E9F25"/>
                </a:solidFill>
                <a:latin typeface="Arial" panose="020B0604020202020204" pitchFamily="34" charset="0"/>
                <a:ea typeface="Calibri" panose="020F0502020204030204" pitchFamily="34" charset="0"/>
                <a:cs typeface="Arial" panose="020B0604020202020204" pitchFamily="34" charset="0"/>
              </a:rPr>
              <a:t>Day 12: Saigon Departure</a:t>
            </a:r>
            <a:endParaRPr lang="en-US" sz="1600" dirty="0">
              <a:solidFill>
                <a:srgbClr val="2E9F25"/>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5" name="Pentagon 22">
            <a:extLst>
              <a:ext uri="{FF2B5EF4-FFF2-40B4-BE49-F238E27FC236}">
                <a16:creationId xmlns:a16="http://schemas.microsoft.com/office/drawing/2014/main" id="{FF959934-67A1-4456-95AA-09D3EE8B0072}"/>
              </a:ext>
            </a:extLst>
          </p:cNvPr>
          <p:cNvSpPr/>
          <p:nvPr/>
        </p:nvSpPr>
        <p:spPr>
          <a:xfrm>
            <a:off x="0" y="229550"/>
            <a:ext cx="2262433" cy="434759"/>
          </a:xfrm>
          <a:prstGeom prst="homePlate">
            <a:avLst/>
          </a:prstGeom>
          <a:solidFill>
            <a:srgbClr val="2E9F25"/>
          </a:solidFill>
          <a:ln>
            <a:solidFill>
              <a:srgbClr val="2E9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TOUR SAMPLE</a:t>
            </a:r>
          </a:p>
        </p:txBody>
      </p:sp>
      <p:pic>
        <p:nvPicPr>
          <p:cNvPr id="5" name="Picture 4">
            <a:extLst>
              <a:ext uri="{FF2B5EF4-FFF2-40B4-BE49-F238E27FC236}">
                <a16:creationId xmlns:a16="http://schemas.microsoft.com/office/drawing/2014/main" id="{8B2D026C-3BC0-470A-A845-F46BBAB6E5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5435" y="518584"/>
            <a:ext cx="5256565" cy="6339416"/>
          </a:xfrm>
          <a:prstGeom prst="rect">
            <a:avLst/>
          </a:prstGeom>
        </p:spPr>
      </p:pic>
      <p:sp>
        <p:nvSpPr>
          <p:cNvPr id="4" name="Left Arrow 10">
            <a:hlinkClick r:id="rId5" action="ppaction://hlinkpres?slideindex=1&amp;slidetitle=Why?"/>
            <a:extLst>
              <a:ext uri="{FF2B5EF4-FFF2-40B4-BE49-F238E27FC236}">
                <a16:creationId xmlns:a16="http://schemas.microsoft.com/office/drawing/2014/main" id="{3B8F7AC4-FF76-BB57-49BB-8914AEB5D033}"/>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6"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466825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52</a:t>
            </a:fld>
            <a:endParaRPr dirty="0"/>
          </a:p>
        </p:txBody>
      </p:sp>
      <p:sp>
        <p:nvSpPr>
          <p:cNvPr id="3" name="Rectangle 2"/>
          <p:cNvSpPr/>
          <p:nvPr/>
        </p:nvSpPr>
        <p:spPr>
          <a:xfrm>
            <a:off x="0" y="432894"/>
            <a:ext cx="5256567" cy="430887"/>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en-US" sz="2200" b="1" dirty="0">
                <a:ln/>
                <a:solidFill>
                  <a:schemeClr val="accent3"/>
                </a:solidFill>
                <a:latin typeface="Stencil" panose="040409050D0802020404" pitchFamily="82" charset="0"/>
                <a:cs typeface="Times New Roman" panose="02020603050405020304" pitchFamily="18" charset="0"/>
              </a:rPr>
              <a:t>HIGHLIGHTS IN VIETNAM &amp; CAMBODIA</a:t>
            </a:r>
            <a:endParaRPr lang="en-US" sz="2200" b="1" dirty="0">
              <a:ln/>
              <a:solidFill>
                <a:schemeClr val="accent3"/>
              </a:solidFill>
              <a:latin typeface="Stencil" panose="040409050D0802020404" pitchFamily="82"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2" name="Rectangle 21"/>
          <p:cNvSpPr/>
          <p:nvPr/>
        </p:nvSpPr>
        <p:spPr>
          <a:xfrm>
            <a:off x="1" y="-1"/>
            <a:ext cx="7659974" cy="1543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576124" y="814229"/>
            <a:ext cx="5939955" cy="522630"/>
            <a:chOff x="1136065" y="1829667"/>
            <a:chExt cx="5939955" cy="522630"/>
          </a:xfrm>
        </p:grpSpPr>
        <p:sp>
          <p:nvSpPr>
            <p:cNvPr id="13" name="Rectangle 12"/>
            <p:cNvSpPr/>
            <p:nvPr/>
          </p:nvSpPr>
          <p:spPr>
            <a:xfrm>
              <a:off x="1136065" y="1829667"/>
              <a:ext cx="5939955" cy="522630"/>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4" name="Rectangle 13"/>
            <p:cNvSpPr/>
            <p:nvPr/>
          </p:nvSpPr>
          <p:spPr>
            <a:xfrm>
              <a:off x="1136065" y="1829667"/>
              <a:ext cx="5939955" cy="522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4838" tIns="50800" rIns="50800" bIns="50800" numCol="1" spcCol="1270" anchor="ctr" anchorCtr="0">
              <a:noAutofit/>
            </a:bodyPr>
            <a:lstStyle/>
            <a:p>
              <a:pPr lvl="0" algn="l" defTabSz="889000">
                <a:lnSpc>
                  <a:spcPct val="90000"/>
                </a:lnSpc>
                <a:spcBef>
                  <a:spcPct val="0"/>
                </a:spcBef>
                <a:spcAft>
                  <a:spcPct val="35000"/>
                </a:spcAft>
              </a:pPr>
              <a:r>
                <a:rPr lang="en-US" sz="2000" kern="1200" dirty="0">
                  <a:latin typeface="Baskerville Old Face" panose="02020602080505020303" pitchFamily="18" charset="0"/>
                </a:rPr>
                <a:t>Best of Indochina - 13D12N</a:t>
              </a:r>
            </a:p>
          </p:txBody>
        </p:sp>
      </p:grpSp>
      <p:sp>
        <p:nvSpPr>
          <p:cNvPr id="12" name="Oval 11"/>
          <p:cNvSpPr/>
          <p:nvPr/>
        </p:nvSpPr>
        <p:spPr>
          <a:xfrm>
            <a:off x="249480" y="748900"/>
            <a:ext cx="653288" cy="653288"/>
          </a:xfrm>
          <a:prstGeom prst="ellipse">
            <a:avLst/>
          </a:prstGeom>
        </p:spPr>
        <p:style>
          <a:lnRef idx="2">
            <a:schemeClr val="accent4">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 name="Rectangle 1"/>
          <p:cNvSpPr/>
          <p:nvPr/>
        </p:nvSpPr>
        <p:spPr>
          <a:xfrm>
            <a:off x="1347529" y="1332465"/>
            <a:ext cx="5671457" cy="4847994"/>
          </a:xfrm>
          <a:prstGeom prst="rect">
            <a:avLst/>
          </a:prstGeom>
        </p:spPr>
        <p:txBody>
          <a:bodyPr wrap="square">
            <a:spAutoFit/>
          </a:bodyPr>
          <a:lstStyle/>
          <a:p>
            <a:pPr>
              <a:lnSpc>
                <a:spcPct val="150000"/>
              </a:lnSpc>
            </a:pPr>
            <a:r>
              <a:rPr lang="en-US" sz="1600" dirty="0">
                <a:solidFill>
                  <a:schemeClr val="accent6"/>
                </a:solidFill>
                <a:latin typeface="Arial" panose="020B0604020202020204" pitchFamily="34" charset="0"/>
                <a:cs typeface="Arial" panose="020B0604020202020204" pitchFamily="34" charset="0"/>
              </a:rPr>
              <a:t>Day 1: Saigon arrival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2: Saigon – City Tour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3: Saigon – Mekong Delta – Saigon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4: Saigon – Cu Chi tunnel – </a:t>
            </a:r>
            <a:r>
              <a:rPr lang="en-US" sz="1600" dirty="0" err="1">
                <a:solidFill>
                  <a:schemeClr val="accent6"/>
                </a:solidFill>
                <a:latin typeface="Arial" panose="020B0604020202020204" pitchFamily="34" charset="0"/>
                <a:cs typeface="Arial" panose="020B0604020202020204" pitchFamily="34" charset="0"/>
              </a:rPr>
              <a:t>Siem</a:t>
            </a:r>
            <a:r>
              <a:rPr lang="en-US" sz="1600" dirty="0">
                <a:solidFill>
                  <a:schemeClr val="accent6"/>
                </a:solidFill>
                <a:latin typeface="Arial" panose="020B0604020202020204" pitchFamily="34" charset="0"/>
                <a:cs typeface="Arial" panose="020B0604020202020204" pitchFamily="34" charset="0"/>
              </a:rPr>
              <a:t> Reap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5: </a:t>
            </a:r>
            <a:r>
              <a:rPr lang="en-US" sz="1600" dirty="0" err="1">
                <a:solidFill>
                  <a:schemeClr val="accent6"/>
                </a:solidFill>
                <a:latin typeface="Arial" panose="020B0604020202020204" pitchFamily="34" charset="0"/>
                <a:cs typeface="Arial" panose="020B0604020202020204" pitchFamily="34" charset="0"/>
              </a:rPr>
              <a:t>Siem</a:t>
            </a:r>
            <a:r>
              <a:rPr lang="en-US" sz="1600" dirty="0">
                <a:solidFill>
                  <a:schemeClr val="accent6"/>
                </a:solidFill>
                <a:latin typeface="Arial" panose="020B0604020202020204" pitchFamily="34" charset="0"/>
                <a:cs typeface="Arial" panose="020B0604020202020204" pitchFamily="34" charset="0"/>
              </a:rPr>
              <a:t> Reap – Angkor Tours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6: </a:t>
            </a:r>
            <a:r>
              <a:rPr lang="en-US" sz="1600" dirty="0" err="1">
                <a:solidFill>
                  <a:schemeClr val="accent6"/>
                </a:solidFill>
                <a:latin typeface="Arial" panose="020B0604020202020204" pitchFamily="34" charset="0"/>
                <a:cs typeface="Arial" panose="020B0604020202020204" pitchFamily="34" charset="0"/>
              </a:rPr>
              <a:t>Siem</a:t>
            </a:r>
            <a:r>
              <a:rPr lang="en-US" sz="1600" dirty="0">
                <a:solidFill>
                  <a:schemeClr val="accent6"/>
                </a:solidFill>
                <a:latin typeface="Arial" panose="020B0604020202020204" pitchFamily="34" charset="0"/>
                <a:cs typeface="Arial" panose="020B0604020202020204" pitchFamily="34" charset="0"/>
              </a:rPr>
              <a:t> Reap – Kampong </a:t>
            </a:r>
            <a:r>
              <a:rPr lang="en-US" sz="1600" dirty="0" err="1">
                <a:solidFill>
                  <a:schemeClr val="accent6"/>
                </a:solidFill>
                <a:latin typeface="Arial" panose="020B0604020202020204" pitchFamily="34" charset="0"/>
                <a:cs typeface="Arial" panose="020B0604020202020204" pitchFamily="34" charset="0"/>
              </a:rPr>
              <a:t>Pluk</a:t>
            </a:r>
            <a:r>
              <a:rPr lang="en-US" sz="1600" dirty="0">
                <a:solidFill>
                  <a:schemeClr val="accent6"/>
                </a:solidFill>
                <a:latin typeface="Arial" panose="020B0604020202020204" pitchFamily="34" charset="0"/>
                <a:cs typeface="Arial" panose="020B0604020202020204" pitchFamily="34" charset="0"/>
              </a:rPr>
              <a:t> – </a:t>
            </a:r>
            <a:r>
              <a:rPr lang="en-US" sz="1600" dirty="0" err="1">
                <a:solidFill>
                  <a:schemeClr val="accent6"/>
                </a:solidFill>
                <a:latin typeface="Arial" panose="020B0604020202020204" pitchFamily="34" charset="0"/>
                <a:cs typeface="Arial" panose="020B0604020202020204" pitchFamily="34" charset="0"/>
              </a:rPr>
              <a:t>Luang</a:t>
            </a:r>
            <a:r>
              <a:rPr lang="en-US" sz="1600" dirty="0">
                <a:solidFill>
                  <a:schemeClr val="accent6"/>
                </a:solidFill>
                <a:latin typeface="Arial" panose="020B0604020202020204" pitchFamily="34" charset="0"/>
                <a:cs typeface="Arial" panose="020B0604020202020204" pitchFamily="34" charset="0"/>
              </a:rPr>
              <a:t> </a:t>
            </a:r>
            <a:r>
              <a:rPr lang="en-US" sz="1600" dirty="0" err="1">
                <a:solidFill>
                  <a:schemeClr val="accent6"/>
                </a:solidFill>
                <a:latin typeface="Arial" panose="020B0604020202020204" pitchFamily="34" charset="0"/>
                <a:cs typeface="Arial" panose="020B0604020202020204" pitchFamily="34" charset="0"/>
              </a:rPr>
              <a:t>Prabang</a:t>
            </a:r>
            <a:endParaRPr lang="en-US" sz="1600" dirty="0">
              <a:solidFill>
                <a:schemeClr val="accent6"/>
              </a:solidFill>
              <a:latin typeface="Arial" panose="020B0604020202020204" pitchFamily="34" charset="0"/>
              <a:cs typeface="Arial" panose="020B0604020202020204" pitchFamily="34" charset="0"/>
            </a:endParaRPr>
          </a:p>
          <a:p>
            <a:pPr>
              <a:lnSpc>
                <a:spcPct val="150000"/>
              </a:lnSpc>
            </a:pPr>
            <a:r>
              <a:rPr lang="en-US" sz="1600" dirty="0">
                <a:solidFill>
                  <a:schemeClr val="accent6"/>
                </a:solidFill>
                <a:latin typeface="Arial" panose="020B0604020202020204" pitchFamily="34" charset="0"/>
                <a:cs typeface="Arial" panose="020B0604020202020204" pitchFamily="34" charset="0"/>
              </a:rPr>
              <a:t>Day 7: </a:t>
            </a:r>
            <a:r>
              <a:rPr lang="en-US" sz="1600" dirty="0" err="1">
                <a:solidFill>
                  <a:schemeClr val="accent6"/>
                </a:solidFill>
                <a:latin typeface="Arial" panose="020B0604020202020204" pitchFamily="34" charset="0"/>
                <a:cs typeface="Arial" panose="020B0604020202020204" pitchFamily="34" charset="0"/>
              </a:rPr>
              <a:t>Luang</a:t>
            </a:r>
            <a:r>
              <a:rPr lang="en-US" sz="1600" dirty="0">
                <a:solidFill>
                  <a:schemeClr val="accent6"/>
                </a:solidFill>
                <a:latin typeface="Arial" panose="020B0604020202020204" pitchFamily="34" charset="0"/>
                <a:cs typeface="Arial" panose="020B0604020202020204" pitchFamily="34" charset="0"/>
              </a:rPr>
              <a:t> </a:t>
            </a:r>
            <a:r>
              <a:rPr lang="en-US" sz="1600" dirty="0" err="1">
                <a:solidFill>
                  <a:schemeClr val="accent6"/>
                </a:solidFill>
                <a:latin typeface="Arial" panose="020B0604020202020204" pitchFamily="34" charset="0"/>
                <a:cs typeface="Arial" panose="020B0604020202020204" pitchFamily="34" charset="0"/>
              </a:rPr>
              <a:t>Prabang</a:t>
            </a:r>
            <a:r>
              <a:rPr lang="en-US" sz="1600" dirty="0">
                <a:solidFill>
                  <a:schemeClr val="accent6"/>
                </a:solidFill>
                <a:latin typeface="Arial" panose="020B0604020202020204" pitchFamily="34" charset="0"/>
                <a:cs typeface="Arial" panose="020B0604020202020204" pitchFamily="34" charset="0"/>
              </a:rPr>
              <a:t> – City tour – Pak Ou Cave</a:t>
            </a:r>
          </a:p>
          <a:p>
            <a:pPr>
              <a:lnSpc>
                <a:spcPct val="150000"/>
              </a:lnSpc>
            </a:pPr>
            <a:r>
              <a:rPr lang="en-US" sz="1600" dirty="0">
                <a:solidFill>
                  <a:schemeClr val="accent6"/>
                </a:solidFill>
                <a:latin typeface="Arial" panose="020B0604020202020204" pitchFamily="34" charset="0"/>
                <a:cs typeface="Arial" panose="020B0604020202020204" pitchFamily="34" charset="0"/>
              </a:rPr>
              <a:t>Day 8: </a:t>
            </a:r>
            <a:r>
              <a:rPr lang="en-US" sz="1600" dirty="0" err="1">
                <a:solidFill>
                  <a:schemeClr val="accent6"/>
                </a:solidFill>
                <a:latin typeface="Arial" panose="020B0604020202020204" pitchFamily="34" charset="0"/>
                <a:cs typeface="Arial" panose="020B0604020202020204" pitchFamily="34" charset="0"/>
              </a:rPr>
              <a:t>Luang</a:t>
            </a:r>
            <a:r>
              <a:rPr lang="en-US" sz="1600" dirty="0">
                <a:solidFill>
                  <a:schemeClr val="accent6"/>
                </a:solidFill>
                <a:latin typeface="Arial" panose="020B0604020202020204" pitchFamily="34" charset="0"/>
                <a:cs typeface="Arial" panose="020B0604020202020204" pitchFamily="34" charset="0"/>
              </a:rPr>
              <a:t> </a:t>
            </a:r>
            <a:r>
              <a:rPr lang="en-US" sz="1600" dirty="0" err="1">
                <a:solidFill>
                  <a:schemeClr val="accent6"/>
                </a:solidFill>
                <a:latin typeface="Arial" panose="020B0604020202020204" pitchFamily="34" charset="0"/>
                <a:cs typeface="Arial" panose="020B0604020202020204" pitchFamily="34" charset="0"/>
              </a:rPr>
              <a:t>Prabang</a:t>
            </a:r>
            <a:r>
              <a:rPr lang="en-US" sz="1600" dirty="0">
                <a:solidFill>
                  <a:schemeClr val="accent6"/>
                </a:solidFill>
                <a:latin typeface="Arial" panose="020B0604020202020204" pitchFamily="34" charset="0"/>
                <a:cs typeface="Arial" panose="020B0604020202020204" pitchFamily="34" charset="0"/>
              </a:rPr>
              <a:t> – </a:t>
            </a:r>
            <a:r>
              <a:rPr lang="en-US" sz="1600" dirty="0" err="1">
                <a:solidFill>
                  <a:schemeClr val="accent6"/>
                </a:solidFill>
                <a:latin typeface="Arial" panose="020B0604020202020204" pitchFamily="34" charset="0"/>
                <a:cs typeface="Arial" panose="020B0604020202020204" pitchFamily="34" charset="0"/>
              </a:rPr>
              <a:t>Khuang</a:t>
            </a:r>
            <a:r>
              <a:rPr lang="en-US" sz="1600" dirty="0">
                <a:solidFill>
                  <a:schemeClr val="accent6"/>
                </a:solidFill>
                <a:latin typeface="Arial" panose="020B0604020202020204" pitchFamily="34" charset="0"/>
                <a:cs typeface="Arial" panose="020B0604020202020204" pitchFamily="34" charset="0"/>
              </a:rPr>
              <a:t> Si waterfall – Hanoi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9: Hanoi City Tour – Overnight train to </a:t>
            </a:r>
            <a:r>
              <a:rPr lang="en-US" sz="1600" dirty="0" err="1">
                <a:solidFill>
                  <a:schemeClr val="accent6"/>
                </a:solidFill>
                <a:latin typeface="Arial" panose="020B0604020202020204" pitchFamily="34" charset="0"/>
                <a:cs typeface="Arial" panose="020B0604020202020204" pitchFamily="34" charset="0"/>
              </a:rPr>
              <a:t>Sapa</a:t>
            </a:r>
            <a:endParaRPr lang="en-US" sz="1600" dirty="0">
              <a:solidFill>
                <a:schemeClr val="accent6"/>
              </a:solidFill>
              <a:latin typeface="Arial" panose="020B0604020202020204" pitchFamily="34" charset="0"/>
              <a:cs typeface="Arial" panose="020B0604020202020204" pitchFamily="34" charset="0"/>
            </a:endParaRPr>
          </a:p>
          <a:p>
            <a:pPr>
              <a:lnSpc>
                <a:spcPct val="150000"/>
              </a:lnSpc>
            </a:pPr>
            <a:r>
              <a:rPr lang="en-US" sz="1600" dirty="0">
                <a:solidFill>
                  <a:schemeClr val="accent6"/>
                </a:solidFill>
                <a:latin typeface="Arial" panose="020B0604020202020204" pitchFamily="34" charset="0"/>
                <a:cs typeface="Arial" panose="020B0604020202020204" pitchFamily="34" charset="0"/>
              </a:rPr>
              <a:t>Day 10: Lao </a:t>
            </a:r>
            <a:r>
              <a:rPr lang="en-US" sz="1600" dirty="0" err="1">
                <a:solidFill>
                  <a:schemeClr val="accent6"/>
                </a:solidFill>
                <a:latin typeface="Arial" panose="020B0604020202020204" pitchFamily="34" charset="0"/>
                <a:cs typeface="Arial" panose="020B0604020202020204" pitchFamily="34" charset="0"/>
              </a:rPr>
              <a:t>Cai</a:t>
            </a:r>
            <a:r>
              <a:rPr lang="en-US" sz="1600" dirty="0">
                <a:solidFill>
                  <a:schemeClr val="accent6"/>
                </a:solidFill>
                <a:latin typeface="Arial" panose="020B0604020202020204" pitchFamily="34" charset="0"/>
                <a:cs typeface="Arial" panose="020B0604020202020204" pitchFamily="34" charset="0"/>
              </a:rPr>
              <a:t> – </a:t>
            </a:r>
            <a:r>
              <a:rPr lang="en-US" sz="1600" dirty="0" err="1">
                <a:solidFill>
                  <a:schemeClr val="accent6"/>
                </a:solidFill>
                <a:latin typeface="Arial" panose="020B0604020202020204" pitchFamily="34" charset="0"/>
                <a:cs typeface="Arial" panose="020B0604020202020204" pitchFamily="34" charset="0"/>
              </a:rPr>
              <a:t>Sapa</a:t>
            </a:r>
            <a:r>
              <a:rPr lang="en-US" sz="1600" dirty="0">
                <a:solidFill>
                  <a:schemeClr val="accent6"/>
                </a:solidFill>
                <a:latin typeface="Arial" panose="020B0604020202020204" pitchFamily="34" charset="0"/>
                <a:cs typeface="Arial" panose="020B0604020202020204" pitchFamily="34" charset="0"/>
              </a:rPr>
              <a:t> – Minority ethnic Villages &amp; local life</a:t>
            </a:r>
          </a:p>
          <a:p>
            <a:pPr>
              <a:lnSpc>
                <a:spcPct val="150000"/>
              </a:lnSpc>
            </a:pPr>
            <a:r>
              <a:rPr lang="en-US" sz="1600" dirty="0">
                <a:solidFill>
                  <a:schemeClr val="accent6"/>
                </a:solidFill>
                <a:latin typeface="Arial" panose="020B0604020202020204" pitchFamily="34" charset="0"/>
                <a:cs typeface="Arial" panose="020B0604020202020204" pitchFamily="34" charset="0"/>
              </a:rPr>
              <a:t>Day 11: </a:t>
            </a:r>
            <a:r>
              <a:rPr lang="en-US" sz="1600" dirty="0" err="1">
                <a:solidFill>
                  <a:schemeClr val="accent6"/>
                </a:solidFill>
                <a:latin typeface="Arial" panose="020B0604020202020204" pitchFamily="34" charset="0"/>
                <a:cs typeface="Arial" panose="020B0604020202020204" pitchFamily="34" charset="0"/>
              </a:rPr>
              <a:t>Sapa</a:t>
            </a:r>
            <a:r>
              <a:rPr lang="en-US" sz="1600" dirty="0">
                <a:solidFill>
                  <a:schemeClr val="accent6"/>
                </a:solidFill>
                <a:latin typeface="Arial" panose="020B0604020202020204" pitchFamily="34" charset="0"/>
                <a:cs typeface="Arial" panose="020B0604020202020204" pitchFamily="34" charset="0"/>
              </a:rPr>
              <a:t> – Hill tribal market – Overland to Hanoi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12: Hanoi – </a:t>
            </a:r>
            <a:r>
              <a:rPr lang="en-US" sz="1600" dirty="0" err="1">
                <a:solidFill>
                  <a:schemeClr val="accent6"/>
                </a:solidFill>
                <a:latin typeface="Arial" panose="020B0604020202020204" pitchFamily="34" charset="0"/>
                <a:cs typeface="Arial" panose="020B0604020202020204" pitchFamily="34" charset="0"/>
              </a:rPr>
              <a:t>Halong</a:t>
            </a:r>
            <a:r>
              <a:rPr lang="en-US" sz="1600" dirty="0">
                <a:solidFill>
                  <a:schemeClr val="accent6"/>
                </a:solidFill>
                <a:latin typeface="Arial" panose="020B0604020202020204" pitchFamily="34" charset="0"/>
                <a:cs typeface="Arial" panose="020B0604020202020204" pitchFamily="34" charset="0"/>
              </a:rPr>
              <a:t> Bay Overnight Cruise </a:t>
            </a:r>
          </a:p>
          <a:p>
            <a:pPr>
              <a:lnSpc>
                <a:spcPct val="150000"/>
              </a:lnSpc>
            </a:pPr>
            <a:r>
              <a:rPr lang="en-US" sz="1600" dirty="0">
                <a:solidFill>
                  <a:schemeClr val="accent6"/>
                </a:solidFill>
                <a:latin typeface="Arial" panose="020B0604020202020204" pitchFamily="34" charset="0"/>
                <a:cs typeface="Arial" panose="020B0604020202020204" pitchFamily="34" charset="0"/>
              </a:rPr>
              <a:t>Day 13: </a:t>
            </a:r>
            <a:r>
              <a:rPr lang="en-US" sz="1600" dirty="0" err="1">
                <a:solidFill>
                  <a:schemeClr val="accent6"/>
                </a:solidFill>
                <a:latin typeface="Arial" panose="020B0604020202020204" pitchFamily="34" charset="0"/>
                <a:cs typeface="Arial" panose="020B0604020202020204" pitchFamily="34" charset="0"/>
              </a:rPr>
              <a:t>Halong</a:t>
            </a:r>
            <a:r>
              <a:rPr lang="en-US" sz="1600" dirty="0">
                <a:solidFill>
                  <a:schemeClr val="accent6"/>
                </a:solidFill>
                <a:latin typeface="Arial" panose="020B0604020202020204" pitchFamily="34" charset="0"/>
                <a:cs typeface="Arial" panose="020B0604020202020204" pitchFamily="34" charset="0"/>
              </a:rPr>
              <a:t> Bay – Hanoi – Departure  </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88460" y="655343"/>
            <a:ext cx="5103540" cy="6154869"/>
          </a:xfrm>
          <a:prstGeom prst="rect">
            <a:avLst/>
          </a:prstGeom>
        </p:spPr>
      </p:pic>
      <p:sp>
        <p:nvSpPr>
          <p:cNvPr id="15" name="Pentagon 22">
            <a:extLst>
              <a:ext uri="{FF2B5EF4-FFF2-40B4-BE49-F238E27FC236}">
                <a16:creationId xmlns:a16="http://schemas.microsoft.com/office/drawing/2014/main" id="{2839BD76-EC44-4C5F-AB95-AA5AB4370394}"/>
              </a:ext>
            </a:extLst>
          </p:cNvPr>
          <p:cNvSpPr/>
          <p:nvPr/>
        </p:nvSpPr>
        <p:spPr>
          <a:xfrm>
            <a:off x="0" y="229550"/>
            <a:ext cx="2262433" cy="434759"/>
          </a:xfrm>
          <a:prstGeom prst="homePlate">
            <a:avLst/>
          </a:prstGeom>
          <a:solidFill>
            <a:srgbClr val="2E9F25"/>
          </a:solidFill>
          <a:ln>
            <a:solidFill>
              <a:srgbClr val="2E9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TOUR SAMPLE</a:t>
            </a:r>
          </a:p>
        </p:txBody>
      </p:sp>
      <p:sp>
        <p:nvSpPr>
          <p:cNvPr id="5" name="Left Arrow 10">
            <a:hlinkClick r:id="rId5" action="ppaction://hlinkpres?slideindex=1&amp;slidetitle=Why?"/>
            <a:extLst>
              <a:ext uri="{FF2B5EF4-FFF2-40B4-BE49-F238E27FC236}">
                <a16:creationId xmlns:a16="http://schemas.microsoft.com/office/drawing/2014/main" id="{D1597B25-7E8B-290E-DBB2-93EEFE6B344C}"/>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6"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52157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53</a:t>
            </a:fld>
            <a:endParaRPr dirty="0"/>
          </a:p>
        </p:txBody>
      </p:sp>
      <p:sp>
        <p:nvSpPr>
          <p:cNvPr id="3" name="Rectangle 2"/>
          <p:cNvSpPr/>
          <p:nvPr/>
        </p:nvSpPr>
        <p:spPr>
          <a:xfrm>
            <a:off x="0" y="432894"/>
            <a:ext cx="5256567" cy="430887"/>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en-US" sz="2200" b="1" dirty="0">
                <a:ln/>
                <a:solidFill>
                  <a:schemeClr val="accent3"/>
                </a:solidFill>
                <a:latin typeface="Stencil" panose="040409050D0802020404" pitchFamily="82" charset="0"/>
                <a:cs typeface="Times New Roman" panose="02020603050405020304" pitchFamily="18" charset="0"/>
              </a:rPr>
              <a:t>HIGHLIGHTS IN VIETNAM &amp; CAMBODIA</a:t>
            </a:r>
            <a:endParaRPr lang="en-US" sz="2200" b="1" dirty="0">
              <a:ln/>
              <a:solidFill>
                <a:schemeClr val="accent3"/>
              </a:solidFill>
              <a:latin typeface="Stencil" panose="040409050D0802020404" pitchFamily="82"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
        <p:nvSpPr>
          <p:cNvPr id="22" name="Rectangle 21"/>
          <p:cNvSpPr/>
          <p:nvPr/>
        </p:nvSpPr>
        <p:spPr>
          <a:xfrm>
            <a:off x="1" y="-1"/>
            <a:ext cx="7659974" cy="1543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p:cNvSpPr/>
          <p:nvPr/>
        </p:nvSpPr>
        <p:spPr>
          <a:xfrm>
            <a:off x="0" y="229550"/>
            <a:ext cx="2814452" cy="434759"/>
          </a:xfrm>
          <a:prstGeom prst="homePlate">
            <a:avLst/>
          </a:prstGeom>
          <a:solidFill>
            <a:srgbClr val="2E9F25"/>
          </a:solidFill>
          <a:ln>
            <a:solidFill>
              <a:srgbClr val="2E9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MICE TOUR SAMPLE</a:t>
            </a:r>
          </a:p>
        </p:txBody>
      </p:sp>
      <p:graphicFrame>
        <p:nvGraphicFramePr>
          <p:cNvPr id="15" name="Diagram 14"/>
          <p:cNvGraphicFramePr/>
          <p:nvPr>
            <p:extLst>
              <p:ext uri="{D42A27DB-BD31-4B8C-83A1-F6EECF244321}">
                <p14:modId xmlns:p14="http://schemas.microsoft.com/office/powerpoint/2010/main" val="3973426208"/>
              </p:ext>
            </p:extLst>
          </p:nvPr>
        </p:nvGraphicFramePr>
        <p:xfrm>
          <a:off x="3685095" y="719528"/>
          <a:ext cx="7391614" cy="575077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Picture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40675" y="2424107"/>
            <a:ext cx="2371758" cy="2371758"/>
          </a:xfrm>
          <a:prstGeom prst="rect">
            <a:avLst/>
          </a:prstGeom>
        </p:spPr>
      </p:pic>
      <p:sp>
        <p:nvSpPr>
          <p:cNvPr id="2" name="TextBox 1">
            <a:extLst>
              <a:ext uri="{FF2B5EF4-FFF2-40B4-BE49-F238E27FC236}">
                <a16:creationId xmlns:a16="http://schemas.microsoft.com/office/drawing/2014/main" id="{7A17129C-BD05-723A-6CB0-B4309B92468A}"/>
              </a:ext>
            </a:extLst>
          </p:cNvPr>
          <p:cNvSpPr txBox="1"/>
          <p:nvPr/>
        </p:nvSpPr>
        <p:spPr>
          <a:xfrm>
            <a:off x="4431723" y="1783794"/>
            <a:ext cx="301686" cy="369332"/>
          </a:xfrm>
          <a:prstGeom prst="rect">
            <a:avLst/>
          </a:prstGeom>
          <a:noFill/>
        </p:spPr>
        <p:txBody>
          <a:bodyPr wrap="none" rtlCol="0">
            <a:spAutoFit/>
          </a:bodyPr>
          <a:lstStyle/>
          <a:p>
            <a:r>
              <a:rPr lang="en-US" dirty="0"/>
              <a:t>1</a:t>
            </a:r>
            <a:endParaRPr lang="vi-VN" dirty="0"/>
          </a:p>
        </p:txBody>
      </p:sp>
      <p:sp>
        <p:nvSpPr>
          <p:cNvPr id="4" name="TextBox 3">
            <a:extLst>
              <a:ext uri="{FF2B5EF4-FFF2-40B4-BE49-F238E27FC236}">
                <a16:creationId xmlns:a16="http://schemas.microsoft.com/office/drawing/2014/main" id="{C61DDCF3-7156-0BAA-AC04-919F7EDA8995}"/>
              </a:ext>
            </a:extLst>
          </p:cNvPr>
          <p:cNvSpPr txBox="1"/>
          <p:nvPr/>
        </p:nvSpPr>
        <p:spPr>
          <a:xfrm>
            <a:off x="4795404" y="3407363"/>
            <a:ext cx="301686" cy="369332"/>
          </a:xfrm>
          <a:prstGeom prst="rect">
            <a:avLst/>
          </a:prstGeom>
          <a:noFill/>
        </p:spPr>
        <p:txBody>
          <a:bodyPr wrap="none" rtlCol="0">
            <a:spAutoFit/>
          </a:bodyPr>
          <a:lstStyle/>
          <a:p>
            <a:r>
              <a:rPr lang="en-US" dirty="0"/>
              <a:t>2</a:t>
            </a:r>
            <a:endParaRPr lang="vi-VN" dirty="0"/>
          </a:p>
        </p:txBody>
      </p:sp>
      <p:sp>
        <p:nvSpPr>
          <p:cNvPr id="5" name="TextBox 4">
            <a:extLst>
              <a:ext uri="{FF2B5EF4-FFF2-40B4-BE49-F238E27FC236}">
                <a16:creationId xmlns:a16="http://schemas.microsoft.com/office/drawing/2014/main" id="{53E1B9DC-F8EA-BED5-978F-F7A5C031D503}"/>
              </a:ext>
            </a:extLst>
          </p:cNvPr>
          <p:cNvSpPr txBox="1"/>
          <p:nvPr/>
        </p:nvSpPr>
        <p:spPr>
          <a:xfrm>
            <a:off x="4327814" y="5138163"/>
            <a:ext cx="301686" cy="369332"/>
          </a:xfrm>
          <a:prstGeom prst="rect">
            <a:avLst/>
          </a:prstGeom>
          <a:noFill/>
        </p:spPr>
        <p:txBody>
          <a:bodyPr wrap="none" rtlCol="0">
            <a:spAutoFit/>
          </a:bodyPr>
          <a:lstStyle/>
          <a:p>
            <a:r>
              <a:rPr lang="en-US" dirty="0"/>
              <a:t>3</a:t>
            </a:r>
            <a:endParaRPr lang="vi-VN" dirty="0"/>
          </a:p>
        </p:txBody>
      </p:sp>
      <p:sp>
        <p:nvSpPr>
          <p:cNvPr id="6" name="Left Arrow 10">
            <a:hlinkClick r:id="rId10" action="ppaction://hlinkpres?slideindex=1&amp;slidetitle=Why?"/>
            <a:extLst>
              <a:ext uri="{FF2B5EF4-FFF2-40B4-BE49-F238E27FC236}">
                <a16:creationId xmlns:a16="http://schemas.microsoft.com/office/drawing/2014/main" id="{3A507EB4-B493-A2CF-233E-E031F4AACDD6}"/>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11"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35101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54</a:t>
            </a:fld>
            <a:endParaRPr dirty="0"/>
          </a:p>
        </p:txBody>
      </p:sp>
      <p:sp>
        <p:nvSpPr>
          <p:cNvPr id="3" name="Rectangle 2"/>
          <p:cNvSpPr/>
          <p:nvPr/>
        </p:nvSpPr>
        <p:spPr>
          <a:xfrm>
            <a:off x="0" y="432894"/>
            <a:ext cx="5256567" cy="430887"/>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en-US" sz="2200" b="1" dirty="0">
                <a:ln/>
                <a:solidFill>
                  <a:schemeClr val="accent3"/>
                </a:solidFill>
                <a:latin typeface="Stencil" panose="040409050D0802020404" pitchFamily="82" charset="0"/>
                <a:cs typeface="Times New Roman" panose="02020603050405020304" pitchFamily="18" charset="0"/>
              </a:rPr>
              <a:t>HIGHLIGHTS IN VIETNAM &amp; CAMBODIA</a:t>
            </a:r>
            <a:endParaRPr lang="en-US" sz="2200" b="1" dirty="0">
              <a:ln/>
              <a:solidFill>
                <a:schemeClr val="accent3"/>
              </a:solidFill>
              <a:latin typeface="Stencil" panose="040409050D0802020404" pitchFamily="82"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
        <p:nvSpPr>
          <p:cNvPr id="22" name="Rectangle 21"/>
          <p:cNvSpPr/>
          <p:nvPr/>
        </p:nvSpPr>
        <p:spPr>
          <a:xfrm>
            <a:off x="36163" y="-325065"/>
            <a:ext cx="7659974" cy="1543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p:cNvSpPr/>
          <p:nvPr/>
        </p:nvSpPr>
        <p:spPr>
          <a:xfrm>
            <a:off x="0" y="229550"/>
            <a:ext cx="2215299" cy="434759"/>
          </a:xfrm>
          <a:prstGeom prst="homePlate">
            <a:avLst/>
          </a:prstGeom>
          <a:solidFill>
            <a:srgbClr val="2E9F25"/>
          </a:solidFill>
          <a:ln>
            <a:solidFill>
              <a:srgbClr val="2E9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TOUR SAMPLE</a:t>
            </a:r>
          </a:p>
        </p:txBody>
      </p:sp>
      <p:grpSp>
        <p:nvGrpSpPr>
          <p:cNvPr id="11" name="Group 10"/>
          <p:cNvGrpSpPr/>
          <p:nvPr/>
        </p:nvGrpSpPr>
        <p:grpSpPr>
          <a:xfrm>
            <a:off x="503304" y="826112"/>
            <a:ext cx="6672604" cy="522630"/>
            <a:chOff x="403417" y="261430"/>
            <a:chExt cx="6672604" cy="522630"/>
          </a:xfrm>
          <a:solidFill>
            <a:srgbClr val="0070C0"/>
          </a:solidFill>
        </p:grpSpPr>
        <p:sp>
          <p:nvSpPr>
            <p:cNvPr id="13" name="Rectangle 12"/>
            <p:cNvSpPr/>
            <p:nvPr/>
          </p:nvSpPr>
          <p:spPr>
            <a:xfrm>
              <a:off x="403417" y="261430"/>
              <a:ext cx="6672604" cy="522630"/>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Rectangle 13"/>
            <p:cNvSpPr/>
            <p:nvPr/>
          </p:nvSpPr>
          <p:spPr>
            <a:xfrm>
              <a:off x="403417" y="261430"/>
              <a:ext cx="6672604" cy="522630"/>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414838" tIns="50800" rIns="50800" bIns="50800" numCol="1" spcCol="1270" anchor="ctr" anchorCtr="0">
              <a:noAutofit/>
            </a:bodyPr>
            <a:lstStyle/>
            <a:p>
              <a:pPr lvl="0"/>
              <a:r>
                <a:rPr lang="en-US" sz="2000" b="0" dirty="0"/>
                <a:t>SAIGON &amp; SURROUNDING 7 DAYS 6 NIGHTS</a:t>
              </a:r>
              <a:endParaRPr lang="en-US" sz="2000" dirty="0">
                <a:latin typeface="Baskerville Old Face" panose="02020602080505020303" pitchFamily="18" charset="0"/>
              </a:endParaRPr>
            </a:p>
          </p:txBody>
        </p:sp>
      </p:grpSp>
      <p:sp>
        <p:nvSpPr>
          <p:cNvPr id="12" name="Oval 11"/>
          <p:cNvSpPr/>
          <p:nvPr/>
        </p:nvSpPr>
        <p:spPr>
          <a:xfrm>
            <a:off x="176660" y="750837"/>
            <a:ext cx="653288" cy="653288"/>
          </a:xfrm>
          <a:prstGeom prst="ellipse">
            <a:avLst/>
          </a:prstGeom>
        </p:spPr>
        <p:style>
          <a:lnRef idx="2">
            <a:schemeClr val="accent2">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 name="Rectangle 1"/>
          <p:cNvSpPr/>
          <p:nvPr/>
        </p:nvSpPr>
        <p:spPr>
          <a:xfrm>
            <a:off x="649082" y="1067125"/>
            <a:ext cx="7083218" cy="5880712"/>
          </a:xfrm>
          <a:prstGeom prst="rect">
            <a:avLst/>
          </a:prstGeom>
        </p:spPr>
        <p:txBody>
          <a:bodyPr wrap="square">
            <a:spAutoFit/>
          </a:bodyPr>
          <a:lstStyle/>
          <a:p>
            <a:pPr marL="228600" marR="0">
              <a:lnSpc>
                <a:spcPct val="150000"/>
              </a:lnSpc>
              <a:spcBef>
                <a:spcPts val="0"/>
              </a:spcBef>
              <a:spcAft>
                <a:spcPts val="0"/>
              </a:spcAft>
            </a:pPr>
            <a:endParaRPr lang="en-US" sz="1200" b="1" dirty="0">
              <a:solidFill>
                <a:srgbClr val="2E9F25"/>
              </a:solidFill>
              <a:ea typeface="Calibri" panose="020F0502020204030204" pitchFamily="34" charset="0"/>
              <a:cs typeface="Arial" panose="020B0604020202020204" pitchFamily="34" charset="0"/>
            </a:endParaRP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1 : SAIGON ARRIVAL – DINNER CRUISE (D) </a:t>
            </a: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2 : SAIGON – CU CHI TUNNELS – CITY TOUR (B/L/D)</a:t>
            </a: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3 : SAIGON – MEKONG DELTA – MY THO – CAN THO (B/L/D)</a:t>
            </a: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4 : CAN THO – CAI RANG FLOATING MARKET – CHAU DOC – SPEEDBOAT TO PHU QUOC (B/L/D)</a:t>
            </a: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5 : PHU QUOC ISLAND HOPPING (B/L/D)</a:t>
            </a: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6 : PHU QUOC AT LEISURE (B)</a:t>
            </a: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7 : PHU QUOC – DEPARTURE (B)</a:t>
            </a:r>
          </a:p>
          <a:p>
            <a:pPr marL="228600" marR="0">
              <a:lnSpc>
                <a:spcPct val="150000"/>
              </a:lnSpc>
              <a:spcBef>
                <a:spcPts val="0"/>
              </a:spcBef>
              <a:spcAft>
                <a:spcPts val="0"/>
              </a:spcAft>
            </a:pPr>
            <a:endParaRPr lang="en-US" sz="1200" b="1" dirty="0">
              <a:ea typeface="Calibri" panose="020F0502020204030204" pitchFamily="34" charset="0"/>
              <a:cs typeface="Arial" panose="020B0604020202020204" pitchFamily="34" charset="0"/>
            </a:endParaRPr>
          </a:p>
          <a:p>
            <a:pPr marL="228600" marR="0">
              <a:lnSpc>
                <a:spcPct val="150000"/>
              </a:lnSpc>
              <a:spcBef>
                <a:spcPts val="0"/>
              </a:spcBef>
              <a:spcAft>
                <a:spcPts val="0"/>
              </a:spcAft>
            </a:pPr>
            <a:r>
              <a:rPr lang="en-US" sz="1200" b="1" dirty="0">
                <a:ea typeface="Calibri" panose="020F0502020204030204" pitchFamily="34" charset="0"/>
                <a:cs typeface="Arial" panose="020B0604020202020204" pitchFamily="34" charset="0"/>
              </a:rPr>
              <a:t>Highlights: </a:t>
            </a:r>
          </a:p>
          <a:p>
            <a:pPr marL="228600" marR="0">
              <a:lnSpc>
                <a:spcPct val="150000"/>
              </a:lnSpc>
              <a:spcBef>
                <a:spcPts val="0"/>
              </a:spcBef>
              <a:spcAft>
                <a:spcPts val="0"/>
              </a:spcAft>
            </a:pPr>
            <a:r>
              <a:rPr lang="en-US" sz="1200" dirty="0">
                <a:ea typeface="Calibri" panose="020F0502020204030204" pitchFamily="34" charset="0"/>
                <a:cs typeface="Arial" panose="020B0604020202020204" pitchFamily="34" charset="0"/>
              </a:rPr>
              <a:t>Explore Saigon's dynamic blend of modern skyscrapers &amp; colonial architecture, historical landmarks with an enchanting dinner cruise along the Saigon River.</a:t>
            </a:r>
          </a:p>
          <a:p>
            <a:pPr marL="228600" marR="0">
              <a:lnSpc>
                <a:spcPct val="150000"/>
              </a:lnSpc>
              <a:spcBef>
                <a:spcPts val="0"/>
              </a:spcBef>
              <a:spcAft>
                <a:spcPts val="0"/>
              </a:spcAft>
            </a:pPr>
            <a:r>
              <a:rPr lang="en-US" sz="1200" dirty="0">
                <a:ea typeface="Calibri" panose="020F0502020204030204" pitchFamily="34" charset="0"/>
                <a:cs typeface="Arial" panose="020B0604020202020204" pitchFamily="34" charset="0"/>
              </a:rPr>
              <a:t>- Discover Vietnam's wartime history at the Cu Chi Tunnels, navigating underground passages, experience guerrilla warfare tactics &amp; explore hidden trapdoors.</a:t>
            </a:r>
          </a:p>
          <a:p>
            <a:pPr marL="228600" marR="0">
              <a:lnSpc>
                <a:spcPct val="150000"/>
              </a:lnSpc>
              <a:spcBef>
                <a:spcPts val="0"/>
              </a:spcBef>
              <a:spcAft>
                <a:spcPts val="0"/>
              </a:spcAft>
            </a:pPr>
            <a:r>
              <a:rPr lang="en-US" sz="1200" dirty="0">
                <a:ea typeface="Calibri" panose="020F0502020204030204" pitchFamily="34" charset="0"/>
                <a:cs typeface="Arial" panose="020B0604020202020204" pitchFamily="34" charset="0"/>
              </a:rPr>
              <a:t>- Cruise through the picturesque Mekong Delta, known as Vietnam's "rice bowl," passing by lush rice paddies &amp; traditional stilted houses. Visit local villages for handicrafts and fresh tropical fruits.</a:t>
            </a:r>
          </a:p>
          <a:p>
            <a:pPr marL="228600" marR="0">
              <a:lnSpc>
                <a:spcPct val="150000"/>
              </a:lnSpc>
              <a:spcBef>
                <a:spcPts val="0"/>
              </a:spcBef>
              <a:spcAft>
                <a:spcPts val="0"/>
              </a:spcAft>
            </a:pPr>
            <a:r>
              <a:rPr lang="en-US" sz="1200" dirty="0">
                <a:ea typeface="Calibri" panose="020F0502020204030204" pitchFamily="34" charset="0"/>
                <a:cs typeface="Arial" panose="020B0604020202020204" pitchFamily="34" charset="0"/>
              </a:rPr>
              <a:t>- Immerse yourself in Vietnamese culture at the mesmerizing A O Show, a captivating performance combining acrobatics, dance, and theatrical elements in a contemporary setting.</a:t>
            </a:r>
          </a:p>
          <a:p>
            <a:pPr marL="228600" marR="0">
              <a:lnSpc>
                <a:spcPct val="150000"/>
              </a:lnSpc>
              <a:spcBef>
                <a:spcPts val="0"/>
              </a:spcBef>
              <a:spcAft>
                <a:spcPts val="0"/>
              </a:spcAft>
            </a:pPr>
            <a:r>
              <a:rPr lang="en-US" sz="1200" dirty="0">
                <a:ea typeface="Calibri" panose="020F0502020204030204" pitchFamily="34" charset="0"/>
                <a:cs typeface="Arial" panose="020B0604020202020204" pitchFamily="34" charset="0"/>
              </a:rPr>
              <a:t>- Relax on the pristine beaches of Phu Quoc Island, Vietnam's largest island to soak up the sun, swim in turquoise waters &amp; explore secluded coves.</a:t>
            </a:r>
          </a:p>
          <a:p>
            <a:pPr marL="228600" marR="0">
              <a:lnSpc>
                <a:spcPct val="150000"/>
              </a:lnSpc>
              <a:spcBef>
                <a:spcPts val="0"/>
              </a:spcBef>
              <a:spcAft>
                <a:spcPts val="0"/>
              </a:spcAft>
            </a:pPr>
            <a:endParaRPr lang="en-US" sz="1200" dirty="0">
              <a:solidFill>
                <a:srgbClr val="2E9F25"/>
              </a:solidFill>
              <a:effectLst/>
              <a:ea typeface="Calibri" panose="020F050202020403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D34242FA-A142-1D36-D43C-BAC655A66CA8}"/>
              </a:ext>
            </a:extLst>
          </p:cNvPr>
          <p:cNvPicPr>
            <a:picLocks noChangeAspect="1"/>
          </p:cNvPicPr>
          <p:nvPr/>
        </p:nvPicPr>
        <p:blipFill rotWithShape="1">
          <a:blip r:embed="rId4"/>
          <a:srcRect t="2958"/>
          <a:stretch/>
        </p:blipFill>
        <p:spPr>
          <a:xfrm>
            <a:off x="7767140" y="828377"/>
            <a:ext cx="4277606" cy="5048574"/>
          </a:xfrm>
          <a:prstGeom prst="rect">
            <a:avLst/>
          </a:prstGeom>
        </p:spPr>
      </p:pic>
      <p:sp>
        <p:nvSpPr>
          <p:cNvPr id="4" name="Left Arrow 10">
            <a:hlinkClick r:id="rId5" action="ppaction://hlinkpres?slideindex=1&amp;slidetitle=Why?"/>
            <a:extLst>
              <a:ext uri="{FF2B5EF4-FFF2-40B4-BE49-F238E27FC236}">
                <a16:creationId xmlns:a16="http://schemas.microsoft.com/office/drawing/2014/main" id="{5659A171-3479-90FC-6349-9A13E79472EE}"/>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6"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36455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55</a:t>
            </a:fld>
            <a:endParaRPr dirty="0"/>
          </a:p>
        </p:txBody>
      </p:sp>
      <p:sp>
        <p:nvSpPr>
          <p:cNvPr id="3" name="Rectangle 2"/>
          <p:cNvSpPr/>
          <p:nvPr/>
        </p:nvSpPr>
        <p:spPr>
          <a:xfrm>
            <a:off x="0" y="432894"/>
            <a:ext cx="5256567" cy="430887"/>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en-US" sz="2200" b="1" dirty="0">
                <a:ln/>
                <a:solidFill>
                  <a:schemeClr val="accent3"/>
                </a:solidFill>
                <a:latin typeface="Stencil" panose="040409050D0802020404" pitchFamily="82" charset="0"/>
                <a:cs typeface="Times New Roman" panose="02020603050405020304" pitchFamily="18" charset="0"/>
              </a:rPr>
              <a:t>HIGHLIGHTS IN VIETNAM &amp; CAMBODIA</a:t>
            </a:r>
            <a:endParaRPr lang="en-US" sz="2200" b="1" dirty="0">
              <a:ln/>
              <a:solidFill>
                <a:schemeClr val="accent3"/>
              </a:solidFill>
              <a:latin typeface="Stencil" panose="040409050D0802020404" pitchFamily="82"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
        <p:nvSpPr>
          <p:cNvPr id="22" name="Rectangle 21"/>
          <p:cNvSpPr/>
          <p:nvPr/>
        </p:nvSpPr>
        <p:spPr>
          <a:xfrm>
            <a:off x="1" y="-1"/>
            <a:ext cx="7659974" cy="1543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439827" y="814229"/>
            <a:ext cx="6419272" cy="593529"/>
            <a:chOff x="1059729" y="3398479"/>
            <a:chExt cx="6419272" cy="593529"/>
          </a:xfrm>
        </p:grpSpPr>
        <p:sp>
          <p:nvSpPr>
            <p:cNvPr id="13" name="Rectangle 12"/>
            <p:cNvSpPr/>
            <p:nvPr/>
          </p:nvSpPr>
          <p:spPr>
            <a:xfrm>
              <a:off x="1136065" y="3398479"/>
              <a:ext cx="5939955" cy="522630"/>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14" name="Rectangle 13"/>
            <p:cNvSpPr/>
            <p:nvPr/>
          </p:nvSpPr>
          <p:spPr>
            <a:xfrm>
              <a:off x="1059729" y="3469378"/>
              <a:ext cx="6419272" cy="522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4838" tIns="50800" rIns="50800" bIns="50800" numCol="1" spcCol="1270" anchor="ctr" anchorCtr="0">
              <a:noAutofit/>
            </a:bodyPr>
            <a:lstStyle/>
            <a:p>
              <a:pPr lvl="0" algn="l" defTabSz="889000">
                <a:lnSpc>
                  <a:spcPct val="90000"/>
                </a:lnSpc>
                <a:spcBef>
                  <a:spcPct val="0"/>
                </a:spcBef>
                <a:spcAft>
                  <a:spcPct val="35000"/>
                </a:spcAft>
              </a:pPr>
              <a:r>
                <a:rPr lang="en-US" sz="1600" kern="1200" dirty="0">
                  <a:latin typeface="Baskerville Old Face" panose="02020602080505020303" pitchFamily="18" charset="0"/>
                </a:rPr>
                <a:t>HANOI &amp; SURROUNDING WITH SAPA 8 DAYS 7 NIGHTS</a:t>
              </a:r>
            </a:p>
          </p:txBody>
        </p:sp>
      </p:grpSp>
      <p:sp>
        <p:nvSpPr>
          <p:cNvPr id="12" name="Oval 11"/>
          <p:cNvSpPr/>
          <p:nvPr/>
        </p:nvSpPr>
        <p:spPr>
          <a:xfrm>
            <a:off x="189519" y="748900"/>
            <a:ext cx="653288" cy="653288"/>
          </a:xfrm>
          <a:prstGeom prst="ellipse">
            <a:avLst/>
          </a:prstGeom>
        </p:spPr>
        <p:style>
          <a:lnRef idx="2">
            <a:schemeClr val="accent6">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 name="Rectangle 1"/>
          <p:cNvSpPr/>
          <p:nvPr/>
        </p:nvSpPr>
        <p:spPr>
          <a:xfrm>
            <a:off x="360117" y="1107572"/>
            <a:ext cx="7360328" cy="5326715"/>
          </a:xfrm>
          <a:prstGeom prst="rect">
            <a:avLst/>
          </a:prstGeom>
        </p:spPr>
        <p:txBody>
          <a:bodyPr wrap="square">
            <a:spAutoFit/>
          </a:bodyPr>
          <a:lstStyle/>
          <a:p>
            <a:pPr marL="228600" marR="0">
              <a:lnSpc>
                <a:spcPct val="150000"/>
              </a:lnSpc>
              <a:spcBef>
                <a:spcPts val="0"/>
              </a:spcBef>
              <a:spcAft>
                <a:spcPts val="0"/>
              </a:spcAft>
            </a:pPr>
            <a:endParaRPr lang="en-US" sz="1200" dirty="0">
              <a:solidFill>
                <a:srgbClr val="2E9F25"/>
              </a:solidFill>
              <a:ea typeface="Calibri" panose="020F0502020204030204" pitchFamily="34" charset="0"/>
              <a:cs typeface="Arial" panose="020B0604020202020204" pitchFamily="34" charset="0"/>
            </a:endParaRP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1 : HANOI ARRIVAL – CYCLO TOUR (D)</a:t>
            </a: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2 : HANOI – NINH BINH – HOA LU – TAM COC (B/L/D) </a:t>
            </a: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3 : HANOI – HALONG – OVERNIGHT ON CRUISE (B/L/D)</a:t>
            </a: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4 : HALONG – HANOI – THE QUINTESSENCE OF TONKIN SHOW (B/BR/D) </a:t>
            </a: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5 : HANOI – SAPA – CAT </a:t>
            </a:r>
            <a:r>
              <a:rPr lang="en-US" sz="1200" dirty="0" err="1">
                <a:solidFill>
                  <a:srgbClr val="2E9F25"/>
                </a:solidFill>
                <a:ea typeface="Calibri" panose="020F0502020204030204" pitchFamily="34" charset="0"/>
                <a:cs typeface="Arial" panose="020B0604020202020204" pitchFamily="34" charset="0"/>
              </a:rPr>
              <a:t>CAT</a:t>
            </a:r>
            <a:r>
              <a:rPr lang="en-US" sz="1200" dirty="0">
                <a:solidFill>
                  <a:srgbClr val="2E9F25"/>
                </a:solidFill>
                <a:ea typeface="Calibri" panose="020F0502020204030204" pitchFamily="34" charset="0"/>
                <a:cs typeface="Arial" panose="020B0604020202020204" pitchFamily="34" charset="0"/>
              </a:rPr>
              <a:t> VILLAGE (B/L/D) </a:t>
            </a: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6 : SAPA – MUONG HOA MOUNTAIN TRAIN – FANSIPAN LEGEND CABLE CAR – SAPA (B/L/D)</a:t>
            </a: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7 : SAPA – TA PHIN VILLAGE – HANOI – FAREWELL DINNER (B/L/D)</a:t>
            </a:r>
          </a:p>
          <a:p>
            <a:pPr marL="228600" marR="0">
              <a:lnSpc>
                <a:spcPct val="150000"/>
              </a:lnSpc>
              <a:spcBef>
                <a:spcPts val="0"/>
              </a:spcBef>
              <a:spcAft>
                <a:spcPts val="0"/>
              </a:spcAft>
            </a:pPr>
            <a:r>
              <a:rPr lang="en-US" sz="1200" dirty="0">
                <a:solidFill>
                  <a:srgbClr val="2E9F25"/>
                </a:solidFill>
                <a:ea typeface="Calibri" panose="020F0502020204030204" pitchFamily="34" charset="0"/>
                <a:cs typeface="Arial" panose="020B0604020202020204" pitchFamily="34" charset="0"/>
              </a:rPr>
              <a:t>DAY 8 : HANOI – DEPARTURE (B)</a:t>
            </a:r>
          </a:p>
          <a:p>
            <a:pPr marL="228600" marR="0">
              <a:lnSpc>
                <a:spcPct val="150000"/>
              </a:lnSpc>
              <a:spcBef>
                <a:spcPts val="0"/>
              </a:spcBef>
              <a:spcAft>
                <a:spcPts val="0"/>
              </a:spcAft>
            </a:pPr>
            <a:r>
              <a:rPr lang="en-US" sz="1200" b="1" dirty="0">
                <a:ea typeface="Calibri" panose="020F0502020204030204" pitchFamily="34" charset="0"/>
                <a:cs typeface="Arial" panose="020B0604020202020204" pitchFamily="34" charset="0"/>
              </a:rPr>
              <a:t>Highlights: </a:t>
            </a:r>
          </a:p>
          <a:p>
            <a:pPr marL="228600" marR="0">
              <a:lnSpc>
                <a:spcPct val="150000"/>
              </a:lnSpc>
              <a:spcBef>
                <a:spcPts val="0"/>
              </a:spcBef>
              <a:spcAft>
                <a:spcPts val="0"/>
              </a:spcAft>
            </a:pPr>
            <a:r>
              <a:rPr lang="en-US" sz="1200" dirty="0">
                <a:ea typeface="Calibri" panose="020F0502020204030204" pitchFamily="34" charset="0"/>
                <a:cs typeface="Arial" panose="020B0604020202020204" pitchFamily="34" charset="0"/>
              </a:rPr>
              <a:t>- Discover the enchanting streets of Hanoi, dive into the vibrant atmosphere of the Old Quarter and savor the flavors of Vietnamese street food.</a:t>
            </a:r>
          </a:p>
          <a:p>
            <a:pPr marL="228600" marR="0">
              <a:lnSpc>
                <a:spcPct val="150000"/>
              </a:lnSpc>
              <a:spcBef>
                <a:spcPts val="0"/>
              </a:spcBef>
              <a:spcAft>
                <a:spcPts val="0"/>
              </a:spcAft>
            </a:pPr>
            <a:r>
              <a:rPr lang="en-US" sz="1200" dirty="0">
                <a:ea typeface="Calibri" panose="020F0502020204030204" pitchFamily="34" charset="0"/>
                <a:cs typeface="Arial" panose="020B0604020202020204" pitchFamily="34" charset="0"/>
              </a:rPr>
              <a:t>- Explore the captivating landscapes of Ninh Binh, cruise through scenic caves and ancient temples nestled amid the karst formations.</a:t>
            </a:r>
          </a:p>
          <a:p>
            <a:pPr marL="228600" marR="0">
              <a:lnSpc>
                <a:spcPct val="150000"/>
              </a:lnSpc>
              <a:spcBef>
                <a:spcPts val="0"/>
              </a:spcBef>
              <a:spcAft>
                <a:spcPts val="0"/>
              </a:spcAft>
            </a:pPr>
            <a:r>
              <a:rPr lang="en-US" sz="1200" dirty="0">
                <a:ea typeface="Calibri" panose="020F0502020204030204" pitchFamily="34" charset="0"/>
                <a:cs typeface="Arial" panose="020B0604020202020204" pitchFamily="34" charset="0"/>
              </a:rPr>
              <a:t>- Sail through the breathtaking beauty of </a:t>
            </a:r>
            <a:r>
              <a:rPr lang="en-US" sz="1200" dirty="0" err="1">
                <a:ea typeface="Calibri" panose="020F0502020204030204" pitchFamily="34" charset="0"/>
                <a:cs typeface="Arial" panose="020B0604020202020204" pitchFamily="34" charset="0"/>
              </a:rPr>
              <a:t>Halong</a:t>
            </a:r>
            <a:r>
              <a:rPr lang="en-US" sz="1200" dirty="0">
                <a:ea typeface="Calibri" panose="020F0502020204030204" pitchFamily="34" charset="0"/>
                <a:cs typeface="Arial" panose="020B0604020202020204" pitchFamily="34" charset="0"/>
              </a:rPr>
              <a:t> Bay, renowned for its emerald waters and towering limestone islands and witness stunning sunsets over the bay.</a:t>
            </a:r>
          </a:p>
          <a:p>
            <a:pPr marL="228600" marR="0">
              <a:lnSpc>
                <a:spcPct val="150000"/>
              </a:lnSpc>
              <a:spcBef>
                <a:spcPts val="0"/>
              </a:spcBef>
              <a:spcAft>
                <a:spcPts val="0"/>
              </a:spcAft>
            </a:pPr>
            <a:r>
              <a:rPr lang="en-US" sz="1200" dirty="0">
                <a:ea typeface="Calibri" panose="020F0502020204030204" pitchFamily="34" charset="0"/>
                <a:cs typeface="Arial" panose="020B0604020202020204" pitchFamily="34" charset="0"/>
              </a:rPr>
              <a:t>- Immerse yourself in local culture of Sa Pa, trek to remote villages, and soak in panoramic mountain views.</a:t>
            </a:r>
          </a:p>
          <a:p>
            <a:pPr marL="228600" marR="0">
              <a:lnSpc>
                <a:spcPct val="150000"/>
              </a:lnSpc>
              <a:spcBef>
                <a:spcPts val="0"/>
              </a:spcBef>
              <a:spcAft>
                <a:spcPts val="0"/>
              </a:spcAft>
            </a:pPr>
            <a:r>
              <a:rPr lang="en-US" sz="1200" dirty="0">
                <a:ea typeface="Calibri" panose="020F0502020204030204" pitchFamily="34" charset="0"/>
                <a:cs typeface="Arial" panose="020B0604020202020204" pitchFamily="34" charset="0"/>
              </a:rPr>
              <a:t>- Experience the spellbinding Quintessence of Tonkin Show, an immersive cultural spectacle that brings Vietnamese folklore to life.</a:t>
            </a:r>
            <a:endParaRPr lang="en-US" sz="1200" dirty="0">
              <a:effectLst/>
              <a:ea typeface="Calibri" panose="020F0502020204030204" pitchFamily="34" charset="0"/>
              <a:cs typeface="Arial" panose="020B0604020202020204" pitchFamily="34" charset="0"/>
            </a:endParaRPr>
          </a:p>
        </p:txBody>
      </p:sp>
      <p:sp>
        <p:nvSpPr>
          <p:cNvPr id="15" name="Pentagon 22">
            <a:extLst>
              <a:ext uri="{FF2B5EF4-FFF2-40B4-BE49-F238E27FC236}">
                <a16:creationId xmlns:a16="http://schemas.microsoft.com/office/drawing/2014/main" id="{FF959934-67A1-4456-95AA-09D3EE8B0072}"/>
              </a:ext>
            </a:extLst>
          </p:cNvPr>
          <p:cNvSpPr/>
          <p:nvPr/>
        </p:nvSpPr>
        <p:spPr>
          <a:xfrm>
            <a:off x="0" y="229550"/>
            <a:ext cx="2262433" cy="434759"/>
          </a:xfrm>
          <a:prstGeom prst="homePlate">
            <a:avLst/>
          </a:prstGeom>
          <a:solidFill>
            <a:srgbClr val="2E9F25"/>
          </a:solidFill>
          <a:ln>
            <a:solidFill>
              <a:srgbClr val="2E9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TOUR SAMPLE</a:t>
            </a:r>
          </a:p>
        </p:txBody>
      </p:sp>
      <p:pic>
        <p:nvPicPr>
          <p:cNvPr id="6" name="Picture 5">
            <a:extLst>
              <a:ext uri="{FF2B5EF4-FFF2-40B4-BE49-F238E27FC236}">
                <a16:creationId xmlns:a16="http://schemas.microsoft.com/office/drawing/2014/main" id="{DD1C83E5-1B3B-C89A-4FDE-E0536ED47921}"/>
              </a:ext>
            </a:extLst>
          </p:cNvPr>
          <p:cNvPicPr>
            <a:picLocks noChangeAspect="1"/>
          </p:cNvPicPr>
          <p:nvPr/>
        </p:nvPicPr>
        <p:blipFill>
          <a:blip r:embed="rId4"/>
          <a:stretch>
            <a:fillRect/>
          </a:stretch>
        </p:blipFill>
        <p:spPr>
          <a:xfrm>
            <a:off x="7603750" y="729861"/>
            <a:ext cx="4439313" cy="5360150"/>
          </a:xfrm>
          <a:prstGeom prst="rect">
            <a:avLst/>
          </a:prstGeom>
        </p:spPr>
      </p:pic>
      <p:sp>
        <p:nvSpPr>
          <p:cNvPr id="4" name="Left Arrow 10">
            <a:hlinkClick r:id="rId5" action="ppaction://hlinkpres?slideindex=1&amp;slidetitle=Why?"/>
            <a:extLst>
              <a:ext uri="{FF2B5EF4-FFF2-40B4-BE49-F238E27FC236}">
                <a16:creationId xmlns:a16="http://schemas.microsoft.com/office/drawing/2014/main" id="{A1725272-B4B9-3C16-8B5A-FB131BC492BC}"/>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6"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3051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56</a:t>
            </a:fld>
            <a:endParaRPr dirty="0"/>
          </a:p>
        </p:txBody>
      </p:sp>
      <p:sp>
        <p:nvSpPr>
          <p:cNvPr id="3" name="Rectangle 2"/>
          <p:cNvSpPr/>
          <p:nvPr/>
        </p:nvSpPr>
        <p:spPr>
          <a:xfrm>
            <a:off x="0" y="432894"/>
            <a:ext cx="5256567" cy="430887"/>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en-US" sz="2200" b="1" dirty="0">
                <a:ln/>
                <a:solidFill>
                  <a:schemeClr val="accent3"/>
                </a:solidFill>
                <a:latin typeface="Stencil" panose="040409050D0802020404" pitchFamily="82" charset="0"/>
                <a:cs typeface="Times New Roman" panose="02020603050405020304" pitchFamily="18" charset="0"/>
              </a:rPr>
              <a:t>HIGHLIGHTS IN VIETNAM &amp; CAMBODIA</a:t>
            </a:r>
            <a:endParaRPr lang="en-US" sz="2200" b="1" dirty="0">
              <a:ln/>
              <a:solidFill>
                <a:schemeClr val="accent3"/>
              </a:solidFill>
              <a:latin typeface="Stencil" panose="040409050D0802020404" pitchFamily="82"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2" name="Rectangle 21"/>
          <p:cNvSpPr/>
          <p:nvPr/>
        </p:nvSpPr>
        <p:spPr>
          <a:xfrm>
            <a:off x="0" y="103030"/>
            <a:ext cx="7659974" cy="1543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Pentagon 22"/>
          <p:cNvSpPr/>
          <p:nvPr/>
        </p:nvSpPr>
        <p:spPr>
          <a:xfrm>
            <a:off x="0" y="229550"/>
            <a:ext cx="2262433" cy="434759"/>
          </a:xfrm>
          <a:prstGeom prst="homePlate">
            <a:avLst/>
          </a:prstGeom>
          <a:solidFill>
            <a:srgbClr val="2E9F25"/>
          </a:solidFill>
          <a:ln>
            <a:solidFill>
              <a:srgbClr val="2E9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TOUR SAMPLE</a:t>
            </a:r>
          </a:p>
        </p:txBody>
      </p:sp>
      <p:grpSp>
        <p:nvGrpSpPr>
          <p:cNvPr id="11" name="Group 10"/>
          <p:cNvGrpSpPr/>
          <p:nvPr/>
        </p:nvGrpSpPr>
        <p:grpSpPr>
          <a:xfrm>
            <a:off x="551376" y="874190"/>
            <a:ext cx="6199315" cy="522630"/>
            <a:chOff x="876705" y="1045836"/>
            <a:chExt cx="6199315" cy="522630"/>
          </a:xfrm>
        </p:grpSpPr>
        <p:sp>
          <p:nvSpPr>
            <p:cNvPr id="13" name="Rectangle 12"/>
            <p:cNvSpPr/>
            <p:nvPr/>
          </p:nvSpPr>
          <p:spPr>
            <a:xfrm>
              <a:off x="876705" y="1045836"/>
              <a:ext cx="6199315" cy="522630"/>
            </a:xfrm>
            <a:prstGeom prst="rect">
              <a:avLst/>
            </a:prstGeom>
            <a:solidFill>
              <a:schemeClr val="accent6"/>
            </a:solid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4" name="Rectangle 13"/>
            <p:cNvSpPr/>
            <p:nvPr/>
          </p:nvSpPr>
          <p:spPr>
            <a:xfrm>
              <a:off x="876705" y="1045836"/>
              <a:ext cx="6199315" cy="52263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4838" tIns="50800" rIns="50800" bIns="50800" numCol="1" spcCol="1270" anchor="ctr" anchorCtr="0">
              <a:noAutofit/>
            </a:bodyPr>
            <a:lstStyle/>
            <a:p>
              <a:pPr lvl="0" algn="l" defTabSz="889000">
                <a:lnSpc>
                  <a:spcPct val="90000"/>
                </a:lnSpc>
                <a:spcBef>
                  <a:spcPct val="0"/>
                </a:spcBef>
                <a:spcAft>
                  <a:spcPct val="35000"/>
                </a:spcAft>
              </a:pPr>
              <a:r>
                <a:rPr lang="en-US" sz="2000" kern="1200" dirty="0">
                  <a:latin typeface="Baskerville Old Face" panose="02020602080505020303" pitchFamily="18" charset="0"/>
                </a:rPr>
                <a:t>DANANG &amp; SURROUNDING 8 DAYS 7 NIGHTS</a:t>
              </a:r>
            </a:p>
          </p:txBody>
        </p:sp>
      </p:grpSp>
      <p:sp>
        <p:nvSpPr>
          <p:cNvPr id="12" name="Oval 11"/>
          <p:cNvSpPr/>
          <p:nvPr/>
        </p:nvSpPr>
        <p:spPr>
          <a:xfrm>
            <a:off x="224732" y="808861"/>
            <a:ext cx="653288" cy="653288"/>
          </a:xfrm>
          <a:prstGeom prst="ellipse">
            <a:avLst/>
          </a:prstGeom>
        </p:spPr>
        <p:style>
          <a:lnRef idx="2">
            <a:schemeClr val="accent3">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 name="Rectangle 1"/>
          <p:cNvSpPr/>
          <p:nvPr/>
        </p:nvSpPr>
        <p:spPr>
          <a:xfrm>
            <a:off x="760020" y="1396820"/>
            <a:ext cx="7736488" cy="5326715"/>
          </a:xfrm>
          <a:prstGeom prst="rect">
            <a:avLst/>
          </a:prstGeom>
        </p:spPr>
        <p:txBody>
          <a:bodyPr wrap="square">
            <a:spAutoFit/>
          </a:bodyPr>
          <a:lstStyle/>
          <a:p>
            <a:pPr>
              <a:lnSpc>
                <a:spcPct val="150000"/>
              </a:lnSpc>
            </a:pPr>
            <a:r>
              <a:rPr lang="en-US" sz="1200" dirty="0">
                <a:solidFill>
                  <a:srgbClr val="2E9F25"/>
                </a:solidFill>
                <a:cs typeface="Arial" panose="020B0604020202020204" pitchFamily="34" charset="0"/>
              </a:rPr>
              <a:t>DAY 1 : DANANG ARRIVAL – HOIAN TOWN – MEMORIES SHOW (D)</a:t>
            </a:r>
          </a:p>
          <a:p>
            <a:pPr>
              <a:lnSpc>
                <a:spcPct val="150000"/>
              </a:lnSpc>
            </a:pPr>
            <a:r>
              <a:rPr lang="en-US" sz="1200" dirty="0">
                <a:solidFill>
                  <a:srgbClr val="2E9F25"/>
                </a:solidFill>
                <a:cs typeface="Arial" panose="020B0604020202020204" pitchFamily="34" charset="0"/>
              </a:rPr>
              <a:t>DAY 2 : HOIAN – CAM THANH COCONUT VILLAGE &amp; BASKET BOAT RIDE – HOIAN TOWN VISIT (B/L/D)</a:t>
            </a:r>
          </a:p>
          <a:p>
            <a:pPr>
              <a:lnSpc>
                <a:spcPct val="150000"/>
              </a:lnSpc>
            </a:pPr>
            <a:r>
              <a:rPr lang="en-US" sz="1200" dirty="0">
                <a:solidFill>
                  <a:srgbClr val="2E9F25"/>
                </a:solidFill>
                <a:cs typeface="Arial" panose="020B0604020202020204" pitchFamily="34" charset="0"/>
              </a:rPr>
              <a:t>DAY 3 : HOIAN – TRA QUE VEGETABLE VILLAGE BICYCLE &amp; COOKING CLASS – LANTERN BOAT RIDE (B/L/D)</a:t>
            </a:r>
          </a:p>
          <a:p>
            <a:pPr>
              <a:lnSpc>
                <a:spcPct val="150000"/>
              </a:lnSpc>
            </a:pPr>
            <a:r>
              <a:rPr lang="en-US" sz="1200" dirty="0">
                <a:solidFill>
                  <a:srgbClr val="2E9F25"/>
                </a:solidFill>
                <a:cs typeface="Arial" panose="020B0604020202020204" pitchFamily="34" charset="0"/>
              </a:rPr>
              <a:t>DAY 4 : HOIAN – DANANG – HUE (B/L/D)</a:t>
            </a:r>
          </a:p>
          <a:p>
            <a:pPr>
              <a:lnSpc>
                <a:spcPct val="150000"/>
              </a:lnSpc>
            </a:pPr>
            <a:r>
              <a:rPr lang="en-US" sz="1200" dirty="0">
                <a:solidFill>
                  <a:srgbClr val="2E9F25"/>
                </a:solidFill>
                <a:cs typeface="Arial" panose="020B0604020202020204" pitchFamily="34" charset="0"/>
              </a:rPr>
              <a:t>DAY 5 : HUE CITY TOUR (B/L/D)</a:t>
            </a:r>
          </a:p>
          <a:p>
            <a:pPr>
              <a:lnSpc>
                <a:spcPct val="150000"/>
              </a:lnSpc>
            </a:pPr>
            <a:r>
              <a:rPr lang="en-US" sz="1200" dirty="0">
                <a:solidFill>
                  <a:srgbClr val="2E9F25"/>
                </a:solidFill>
                <a:cs typeface="Arial" panose="020B0604020202020204" pitchFamily="34" charset="0"/>
              </a:rPr>
              <a:t>DAY 6 : HUE – DANANG – CITY TOUR (B/L/D)</a:t>
            </a:r>
          </a:p>
          <a:p>
            <a:pPr>
              <a:lnSpc>
                <a:spcPct val="150000"/>
              </a:lnSpc>
            </a:pPr>
            <a:r>
              <a:rPr lang="en-US" sz="1200" dirty="0">
                <a:solidFill>
                  <a:srgbClr val="2E9F25"/>
                </a:solidFill>
                <a:cs typeface="Arial" panose="020B0604020202020204" pitchFamily="34" charset="0"/>
              </a:rPr>
              <a:t>DAY 7 : DANANG – BA NA HILLS AND GOLEN BRIDGE – DANANG (B/L/D)</a:t>
            </a:r>
          </a:p>
          <a:p>
            <a:pPr>
              <a:lnSpc>
                <a:spcPct val="150000"/>
              </a:lnSpc>
            </a:pPr>
            <a:r>
              <a:rPr lang="en-US" sz="1200" dirty="0">
                <a:solidFill>
                  <a:srgbClr val="2E9F25"/>
                </a:solidFill>
                <a:cs typeface="Arial" panose="020B0604020202020204" pitchFamily="34" charset="0"/>
              </a:rPr>
              <a:t>DAY 8 : DANANG – DEPARTURE (B)</a:t>
            </a:r>
          </a:p>
          <a:p>
            <a:pPr>
              <a:lnSpc>
                <a:spcPct val="150000"/>
              </a:lnSpc>
            </a:pPr>
            <a:r>
              <a:rPr lang="en-US" sz="1200" b="1" dirty="0">
                <a:cs typeface="Arial" panose="020B0604020202020204" pitchFamily="34" charset="0"/>
              </a:rPr>
              <a:t>Highlights: </a:t>
            </a:r>
          </a:p>
          <a:p>
            <a:pPr>
              <a:lnSpc>
                <a:spcPct val="150000"/>
              </a:lnSpc>
            </a:pPr>
            <a:r>
              <a:rPr lang="en-US" sz="1200" dirty="0">
                <a:cs typeface="Arial" panose="020B0604020202020204" pitchFamily="34" charset="0"/>
              </a:rPr>
              <a:t>- Explore the vibrant city of Danang, where modernity meets tradition against the backdrop of stunning coastal scenery. </a:t>
            </a:r>
          </a:p>
          <a:p>
            <a:pPr>
              <a:lnSpc>
                <a:spcPct val="150000"/>
              </a:lnSpc>
            </a:pPr>
            <a:r>
              <a:rPr lang="en-US" sz="1200" dirty="0">
                <a:cs typeface="Arial" panose="020B0604020202020204" pitchFamily="34" charset="0"/>
              </a:rPr>
              <a:t>- Ascend to the whimsical realm of Bana Hills, ride the world's longest cable car, explore the Golden Bridge &amp; marvel at the panoramic views.</a:t>
            </a:r>
          </a:p>
          <a:p>
            <a:pPr>
              <a:lnSpc>
                <a:spcPct val="150000"/>
              </a:lnSpc>
            </a:pPr>
            <a:r>
              <a:rPr lang="en-US" sz="1200" dirty="0">
                <a:cs typeface="Arial" panose="020B0604020202020204" pitchFamily="34" charset="0"/>
              </a:rPr>
              <a:t>- Journey back in time to the imperial city of Hue, brimming with historical treasures. Discover the ancient citadel, cruise along the poetry Perfume River, and explore the elaborate tombs of past emperors.</a:t>
            </a:r>
          </a:p>
          <a:p>
            <a:pPr>
              <a:lnSpc>
                <a:spcPct val="150000"/>
              </a:lnSpc>
            </a:pPr>
            <a:r>
              <a:rPr lang="en-US" sz="1200" dirty="0">
                <a:cs typeface="Arial" panose="020B0604020202020204" pitchFamily="34" charset="0"/>
              </a:rPr>
              <a:t>- Step into the charming town of Hoi An, where lantern-lit streets and centuries-old architecture create an enchanting atmosphere. </a:t>
            </a:r>
          </a:p>
          <a:p>
            <a:pPr>
              <a:lnSpc>
                <a:spcPct val="150000"/>
              </a:lnSpc>
            </a:pPr>
            <a:r>
              <a:rPr lang="en-US" sz="1200" dirty="0">
                <a:cs typeface="Arial" panose="020B0604020202020204" pitchFamily="34" charset="0"/>
              </a:rPr>
              <a:t>Glide along tranquil waterways in a basket boat, learn lantern making, and drift on a lantern boat at dusk.</a:t>
            </a:r>
          </a:p>
          <a:p>
            <a:pPr>
              <a:lnSpc>
                <a:spcPct val="150000"/>
              </a:lnSpc>
            </a:pPr>
            <a:r>
              <a:rPr lang="en-US" sz="1200" dirty="0">
                <a:cs typeface="Arial" panose="020B0604020202020204" pitchFamily="34" charset="0"/>
              </a:rPr>
              <a:t>- Immerse yourself in the mesmerizing Memories Show, an epic performance that showcases the rich history and culture of Vietnam through captivating storytelling, vibrant costumes, and dazzling visual effects.</a:t>
            </a:r>
          </a:p>
        </p:txBody>
      </p:sp>
      <p:pic>
        <p:nvPicPr>
          <p:cNvPr id="6" name="Picture 5">
            <a:extLst>
              <a:ext uri="{FF2B5EF4-FFF2-40B4-BE49-F238E27FC236}">
                <a16:creationId xmlns:a16="http://schemas.microsoft.com/office/drawing/2014/main" id="{980C359A-5BD4-A31F-4E2E-D40F45746F2B}"/>
              </a:ext>
            </a:extLst>
          </p:cNvPr>
          <p:cNvPicPr>
            <a:picLocks noChangeAspect="1"/>
          </p:cNvPicPr>
          <p:nvPr/>
        </p:nvPicPr>
        <p:blipFill rotWithShape="1">
          <a:blip r:embed="rId4"/>
          <a:srcRect b="16288"/>
          <a:stretch/>
        </p:blipFill>
        <p:spPr>
          <a:xfrm>
            <a:off x="8273034" y="915936"/>
            <a:ext cx="3883334" cy="3520982"/>
          </a:xfrm>
          <a:prstGeom prst="rect">
            <a:avLst/>
          </a:prstGeom>
        </p:spPr>
      </p:pic>
      <p:sp>
        <p:nvSpPr>
          <p:cNvPr id="4" name="Left Arrow 10">
            <a:hlinkClick r:id="rId5" action="ppaction://hlinkpres?slideindex=1&amp;slidetitle=Why?"/>
            <a:extLst>
              <a:ext uri="{FF2B5EF4-FFF2-40B4-BE49-F238E27FC236}">
                <a16:creationId xmlns:a16="http://schemas.microsoft.com/office/drawing/2014/main" id="{9E8ED6EE-2DF6-1ACB-987E-FA965F241125}"/>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6"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820808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267DD-C28E-4F4D-AD58-DB70DD404743}"/>
              </a:ext>
            </a:extLst>
          </p:cNvPr>
          <p:cNvSpPr>
            <a:spLocks noGrp="1"/>
          </p:cNvSpPr>
          <p:nvPr>
            <p:ph type="title"/>
          </p:nvPr>
        </p:nvSpPr>
        <p:spPr/>
        <p:txBody>
          <a:bodyPr>
            <a:normAutofit/>
          </a:bodyPr>
          <a:lstStyle/>
          <a:p>
            <a:pPr algn="ctr"/>
            <a:r>
              <a:rPr lang="en-US" sz="3500" dirty="0"/>
              <a:t>International hotel chains in Vietnam</a:t>
            </a:r>
            <a:endParaRPr lang="en-HK" sz="3500" dirty="0"/>
          </a:p>
        </p:txBody>
      </p:sp>
      <p:sp>
        <p:nvSpPr>
          <p:cNvPr id="6" name="Slide Number Placeholder 5">
            <a:extLst>
              <a:ext uri="{FF2B5EF4-FFF2-40B4-BE49-F238E27FC236}">
                <a16:creationId xmlns:a16="http://schemas.microsoft.com/office/drawing/2014/main" id="{62B0D5A3-FFB6-4B4F-AF96-B298E2DEEA1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786C7-B8F9-4072-AAAA-17258464D730}" type="slidenum">
              <a:rPr kumimoji="0" lang="en-US" sz="1050" b="0" i="0" u="none" strike="noStrike" kern="1200" cap="none" spc="0" normalizeH="0" baseline="0" noProof="0" smtClean="0">
                <a:ln>
                  <a:noFill/>
                </a:ln>
                <a:solidFill>
                  <a:prstClr val="black"/>
                </a:solidFill>
                <a:effectLst/>
                <a:uLnTx/>
                <a:uFillTx/>
                <a:latin typeface="Avenir Next L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50" b="0" i="0" u="none" strike="noStrike" kern="1200" cap="none" spc="0" normalizeH="0" baseline="0" noProof="0" dirty="0">
              <a:ln>
                <a:noFill/>
              </a:ln>
              <a:solidFill>
                <a:prstClr val="black"/>
              </a:solidFill>
              <a:effectLst/>
              <a:uLnTx/>
              <a:uFillTx/>
              <a:latin typeface="Avenir Next LT Pro"/>
              <a:ea typeface="+mn-ea"/>
              <a:cs typeface="+mn-cs"/>
            </a:endParaRPr>
          </a:p>
        </p:txBody>
      </p:sp>
      <p:pic>
        <p:nvPicPr>
          <p:cNvPr id="4" name="Picture 3">
            <a:extLst>
              <a:ext uri="{FF2B5EF4-FFF2-40B4-BE49-F238E27FC236}">
                <a16:creationId xmlns:a16="http://schemas.microsoft.com/office/drawing/2014/main" id="{CAC37D60-0A93-4A4B-814D-FF59357DF7D7}"/>
              </a:ext>
            </a:extLst>
          </p:cNvPr>
          <p:cNvPicPr>
            <a:picLocks noChangeAspect="1"/>
          </p:cNvPicPr>
          <p:nvPr/>
        </p:nvPicPr>
        <p:blipFill>
          <a:blip r:embed="rId2"/>
          <a:stretch>
            <a:fillRect/>
          </a:stretch>
        </p:blipFill>
        <p:spPr>
          <a:xfrm>
            <a:off x="270892" y="1295022"/>
            <a:ext cx="2694991" cy="1392236"/>
          </a:xfrm>
          <a:prstGeom prst="rect">
            <a:avLst/>
          </a:prstGeom>
        </p:spPr>
      </p:pic>
      <p:pic>
        <p:nvPicPr>
          <p:cNvPr id="10" name="Picture 9">
            <a:extLst>
              <a:ext uri="{FF2B5EF4-FFF2-40B4-BE49-F238E27FC236}">
                <a16:creationId xmlns:a16="http://schemas.microsoft.com/office/drawing/2014/main" id="{834E2B4A-5665-49CD-8B71-CD18DFED3844}"/>
              </a:ext>
            </a:extLst>
          </p:cNvPr>
          <p:cNvPicPr>
            <a:picLocks noChangeAspect="1"/>
          </p:cNvPicPr>
          <p:nvPr/>
        </p:nvPicPr>
        <p:blipFill>
          <a:blip r:embed="rId3"/>
          <a:stretch>
            <a:fillRect/>
          </a:stretch>
        </p:blipFill>
        <p:spPr>
          <a:xfrm>
            <a:off x="3574347" y="5647700"/>
            <a:ext cx="4837176" cy="967435"/>
          </a:xfrm>
          <a:prstGeom prst="rect">
            <a:avLst/>
          </a:prstGeom>
        </p:spPr>
      </p:pic>
      <p:pic>
        <p:nvPicPr>
          <p:cNvPr id="12" name="Picture 11">
            <a:extLst>
              <a:ext uri="{FF2B5EF4-FFF2-40B4-BE49-F238E27FC236}">
                <a16:creationId xmlns:a16="http://schemas.microsoft.com/office/drawing/2014/main" id="{6568E357-1E7F-4087-92FD-7176D611D4FC}"/>
              </a:ext>
            </a:extLst>
          </p:cNvPr>
          <p:cNvPicPr>
            <a:picLocks noChangeAspect="1"/>
          </p:cNvPicPr>
          <p:nvPr/>
        </p:nvPicPr>
        <p:blipFill>
          <a:blip r:embed="rId4"/>
          <a:stretch>
            <a:fillRect/>
          </a:stretch>
        </p:blipFill>
        <p:spPr>
          <a:xfrm>
            <a:off x="7995912" y="3043128"/>
            <a:ext cx="4125702" cy="941175"/>
          </a:xfrm>
          <a:prstGeom prst="rect">
            <a:avLst/>
          </a:prstGeom>
        </p:spPr>
      </p:pic>
      <p:pic>
        <p:nvPicPr>
          <p:cNvPr id="14" name="Picture 13">
            <a:extLst>
              <a:ext uri="{FF2B5EF4-FFF2-40B4-BE49-F238E27FC236}">
                <a16:creationId xmlns:a16="http://schemas.microsoft.com/office/drawing/2014/main" id="{4A0299BC-8812-4076-B554-71E0F127251C}"/>
              </a:ext>
            </a:extLst>
          </p:cNvPr>
          <p:cNvPicPr>
            <a:picLocks noChangeAspect="1"/>
          </p:cNvPicPr>
          <p:nvPr/>
        </p:nvPicPr>
        <p:blipFill>
          <a:blip r:embed="rId5"/>
          <a:stretch>
            <a:fillRect/>
          </a:stretch>
        </p:blipFill>
        <p:spPr>
          <a:xfrm>
            <a:off x="-67348" y="2944592"/>
            <a:ext cx="4868311" cy="1281005"/>
          </a:xfrm>
          <a:prstGeom prst="rect">
            <a:avLst/>
          </a:prstGeom>
        </p:spPr>
      </p:pic>
      <p:pic>
        <p:nvPicPr>
          <p:cNvPr id="16" name="Picture 15">
            <a:extLst>
              <a:ext uri="{FF2B5EF4-FFF2-40B4-BE49-F238E27FC236}">
                <a16:creationId xmlns:a16="http://schemas.microsoft.com/office/drawing/2014/main" id="{D3F0DB56-2C5B-479C-9750-D88996C2A138}"/>
              </a:ext>
            </a:extLst>
          </p:cNvPr>
          <p:cNvPicPr>
            <a:picLocks noChangeAspect="1"/>
          </p:cNvPicPr>
          <p:nvPr/>
        </p:nvPicPr>
        <p:blipFill>
          <a:blip r:embed="rId6"/>
          <a:stretch>
            <a:fillRect/>
          </a:stretch>
        </p:blipFill>
        <p:spPr>
          <a:xfrm>
            <a:off x="8933577" y="4225597"/>
            <a:ext cx="2981165" cy="2068183"/>
          </a:xfrm>
          <a:prstGeom prst="rect">
            <a:avLst/>
          </a:prstGeom>
        </p:spPr>
      </p:pic>
      <p:pic>
        <p:nvPicPr>
          <p:cNvPr id="18" name="Picture 17">
            <a:extLst>
              <a:ext uri="{FF2B5EF4-FFF2-40B4-BE49-F238E27FC236}">
                <a16:creationId xmlns:a16="http://schemas.microsoft.com/office/drawing/2014/main" id="{B56E68C0-7DEB-41F1-8459-1A55A2F93C5A}"/>
              </a:ext>
            </a:extLst>
          </p:cNvPr>
          <p:cNvPicPr>
            <a:picLocks noChangeAspect="1"/>
          </p:cNvPicPr>
          <p:nvPr/>
        </p:nvPicPr>
        <p:blipFill>
          <a:blip r:embed="rId7"/>
          <a:stretch>
            <a:fillRect/>
          </a:stretch>
        </p:blipFill>
        <p:spPr>
          <a:xfrm>
            <a:off x="4649903" y="4440205"/>
            <a:ext cx="3586920" cy="987804"/>
          </a:xfrm>
          <a:prstGeom prst="rect">
            <a:avLst/>
          </a:prstGeom>
        </p:spPr>
      </p:pic>
      <p:pic>
        <p:nvPicPr>
          <p:cNvPr id="20" name="Picture 19">
            <a:extLst>
              <a:ext uri="{FF2B5EF4-FFF2-40B4-BE49-F238E27FC236}">
                <a16:creationId xmlns:a16="http://schemas.microsoft.com/office/drawing/2014/main" id="{75BECEB7-8C12-4BAC-A4E7-7D35214F1905}"/>
              </a:ext>
            </a:extLst>
          </p:cNvPr>
          <p:cNvPicPr>
            <a:picLocks noChangeAspect="1"/>
          </p:cNvPicPr>
          <p:nvPr/>
        </p:nvPicPr>
        <p:blipFill>
          <a:blip r:embed="rId8"/>
          <a:stretch>
            <a:fillRect/>
          </a:stretch>
        </p:blipFill>
        <p:spPr>
          <a:xfrm>
            <a:off x="579076" y="4360159"/>
            <a:ext cx="3088505" cy="1147895"/>
          </a:xfrm>
          <a:prstGeom prst="rect">
            <a:avLst/>
          </a:prstGeom>
        </p:spPr>
      </p:pic>
      <p:pic>
        <p:nvPicPr>
          <p:cNvPr id="22" name="Picture 21">
            <a:extLst>
              <a:ext uri="{FF2B5EF4-FFF2-40B4-BE49-F238E27FC236}">
                <a16:creationId xmlns:a16="http://schemas.microsoft.com/office/drawing/2014/main" id="{A75C918D-658E-4438-87CE-A54799008736}"/>
              </a:ext>
            </a:extLst>
          </p:cNvPr>
          <p:cNvPicPr>
            <a:picLocks noChangeAspect="1"/>
          </p:cNvPicPr>
          <p:nvPr/>
        </p:nvPicPr>
        <p:blipFill>
          <a:blip r:embed="rId9"/>
          <a:stretch>
            <a:fillRect/>
          </a:stretch>
        </p:blipFill>
        <p:spPr>
          <a:xfrm>
            <a:off x="8236823" y="1356443"/>
            <a:ext cx="3830603" cy="1343704"/>
          </a:xfrm>
          <a:prstGeom prst="rect">
            <a:avLst/>
          </a:prstGeom>
        </p:spPr>
      </p:pic>
      <p:pic>
        <p:nvPicPr>
          <p:cNvPr id="24" name="Picture 23">
            <a:extLst>
              <a:ext uri="{FF2B5EF4-FFF2-40B4-BE49-F238E27FC236}">
                <a16:creationId xmlns:a16="http://schemas.microsoft.com/office/drawing/2014/main" id="{69711054-9011-4D53-8CFA-596AB9D51392}"/>
              </a:ext>
            </a:extLst>
          </p:cNvPr>
          <p:cNvPicPr>
            <a:picLocks noChangeAspect="1"/>
          </p:cNvPicPr>
          <p:nvPr/>
        </p:nvPicPr>
        <p:blipFill>
          <a:blip r:embed="rId10"/>
          <a:stretch>
            <a:fillRect/>
          </a:stretch>
        </p:blipFill>
        <p:spPr>
          <a:xfrm>
            <a:off x="3379564" y="1666551"/>
            <a:ext cx="4668014" cy="769493"/>
          </a:xfrm>
          <a:prstGeom prst="rect">
            <a:avLst/>
          </a:prstGeom>
        </p:spPr>
      </p:pic>
      <p:pic>
        <p:nvPicPr>
          <p:cNvPr id="26" name="Picture 25">
            <a:extLst>
              <a:ext uri="{FF2B5EF4-FFF2-40B4-BE49-F238E27FC236}">
                <a16:creationId xmlns:a16="http://schemas.microsoft.com/office/drawing/2014/main" id="{A8F0E065-76E7-4F1B-9E78-459E481160D1}"/>
              </a:ext>
            </a:extLst>
          </p:cNvPr>
          <p:cNvPicPr>
            <a:picLocks noChangeAspect="1"/>
          </p:cNvPicPr>
          <p:nvPr/>
        </p:nvPicPr>
        <p:blipFill>
          <a:blip r:embed="rId11"/>
          <a:stretch>
            <a:fillRect/>
          </a:stretch>
        </p:blipFill>
        <p:spPr>
          <a:xfrm>
            <a:off x="4800963" y="2603781"/>
            <a:ext cx="3088505" cy="1729563"/>
          </a:xfrm>
          <a:prstGeom prst="rect">
            <a:avLst/>
          </a:prstGeom>
        </p:spPr>
      </p:pic>
      <p:pic>
        <p:nvPicPr>
          <p:cNvPr id="3" name="Picture 2">
            <a:extLst>
              <a:ext uri="{FF2B5EF4-FFF2-40B4-BE49-F238E27FC236}">
                <a16:creationId xmlns:a16="http://schemas.microsoft.com/office/drawing/2014/main" id="{59EEDE28-FA58-10D5-F21F-72D97B175FDB}"/>
              </a:ext>
            </a:extLst>
          </p:cNvPr>
          <p:cNvPicPr>
            <a:picLocks noChangeAspect="1"/>
          </p:cNvPicPr>
          <p:nvPr/>
        </p:nvPicPr>
        <p:blipFill rotWithShape="1">
          <a:blip r:embed="rId12">
            <a:extLst>
              <a:ext uri="{28A0092B-C50C-407E-A947-70E740481C1C}">
                <a14:useLocalDpi xmlns:a14="http://schemas.microsoft.com/office/drawing/2010/main" val="0"/>
              </a:ext>
            </a:extLst>
          </a:blip>
          <a:srcRect t="23170" b="28230"/>
          <a:stretch/>
        </p:blipFill>
        <p:spPr>
          <a:xfrm>
            <a:off x="0" y="5561856"/>
            <a:ext cx="2667000" cy="1296144"/>
          </a:xfrm>
          <a:prstGeom prst="rect">
            <a:avLst/>
          </a:prstGeom>
        </p:spPr>
      </p:pic>
      <p:sp>
        <p:nvSpPr>
          <p:cNvPr id="5" name="Left Arrow 10">
            <a:hlinkClick r:id="rId13" action="ppaction://hlinkpres?slideindex=1&amp;slidetitle=Why?"/>
            <a:extLst>
              <a:ext uri="{FF2B5EF4-FFF2-40B4-BE49-F238E27FC236}">
                <a16:creationId xmlns:a16="http://schemas.microsoft.com/office/drawing/2014/main" id="{BB18DA16-6DC5-26CF-98B5-69B2FAA30A9F}"/>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14"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
        <p:nvSpPr>
          <p:cNvPr id="7" name="Rectangle 6">
            <a:extLst>
              <a:ext uri="{FF2B5EF4-FFF2-40B4-BE49-F238E27FC236}">
                <a16:creationId xmlns:a16="http://schemas.microsoft.com/office/drawing/2014/main" id="{E51FDA9C-F886-34B4-E536-CFAC58BAC2BC}"/>
              </a:ext>
            </a:extLst>
          </p:cNvPr>
          <p:cNvSpPr/>
          <p:nvPr/>
        </p:nvSpPr>
        <p:spPr>
          <a:xfrm>
            <a:off x="-11338" y="266681"/>
            <a:ext cx="5415148" cy="399638"/>
          </a:xfrm>
          <a:prstGeom prst="rect">
            <a:avLst/>
          </a:prstGeom>
          <a:solidFill>
            <a:srgbClr val="2E9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Black" panose="020B0A04020102020204" pitchFamily="34" charset="0"/>
              </a:rPr>
              <a:t>INTERNATIONAL HOTEL BRANDS IN VIETNAM</a:t>
            </a:r>
          </a:p>
        </p:txBody>
      </p:sp>
    </p:spTree>
    <p:extLst>
      <p:ext uri="{BB962C8B-B14F-4D97-AF65-F5344CB8AC3E}">
        <p14:creationId xmlns:p14="http://schemas.microsoft.com/office/powerpoint/2010/main" val="550832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5" name="Text Box 5"/>
          <p:cNvSpPr txBox="1">
            <a:spLocks noChangeArrowheads="1"/>
          </p:cNvSpPr>
          <p:nvPr/>
        </p:nvSpPr>
        <p:spPr bwMode="auto">
          <a:xfrm>
            <a:off x="5891861" y="738444"/>
            <a:ext cx="22098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2400" b="1" dirty="0">
                <a:solidFill>
                  <a:srgbClr val="2E9F25"/>
                </a:solidFill>
                <a:latin typeface="Baskerville Old Face" panose="02020602080505020303" pitchFamily="18" charset="0"/>
              </a:rPr>
              <a:t>Note:</a:t>
            </a:r>
          </a:p>
          <a:p>
            <a:pPr eaLnBrk="1" hangingPunct="1">
              <a:spcBef>
                <a:spcPct val="50000"/>
              </a:spcBef>
            </a:pPr>
            <a:endParaRPr lang="en-US" sz="2400" b="1" dirty="0">
              <a:solidFill>
                <a:srgbClr val="2E9F25"/>
              </a:solidFill>
              <a:latin typeface="Baskerville Old Face" panose="02020602080505020303" pitchFamily="18" charset="0"/>
            </a:endParaRPr>
          </a:p>
        </p:txBody>
      </p:sp>
      <p:sp>
        <p:nvSpPr>
          <p:cNvPr id="3076" name="Oval 7"/>
          <p:cNvSpPr>
            <a:spLocks noChangeArrowheads="1"/>
          </p:cNvSpPr>
          <p:nvPr/>
        </p:nvSpPr>
        <p:spPr bwMode="auto">
          <a:xfrm>
            <a:off x="6913079" y="866972"/>
            <a:ext cx="457200" cy="457200"/>
          </a:xfrm>
          <a:prstGeom prst="ellipse">
            <a:avLst/>
          </a:prstGeom>
          <a:solidFill>
            <a:schemeClr val="accent1"/>
          </a:solidFill>
          <a:ln w="9525">
            <a:solidFill>
              <a:schemeClr val="tx1"/>
            </a:solidFill>
            <a:round/>
            <a:headEnd/>
            <a:tailEnd/>
          </a:ln>
        </p:spPr>
        <p:txBody>
          <a:bodyPr wrap="none" anchor="ctr"/>
          <a:lstStyle/>
          <a:p>
            <a:pPr algn="ctr"/>
            <a:endParaRPr lang="en-US"/>
          </a:p>
        </p:txBody>
      </p:sp>
      <p:sp>
        <p:nvSpPr>
          <p:cNvPr id="3077" name="Oval 8"/>
          <p:cNvSpPr>
            <a:spLocks noChangeArrowheads="1"/>
          </p:cNvSpPr>
          <p:nvPr/>
        </p:nvSpPr>
        <p:spPr bwMode="auto">
          <a:xfrm>
            <a:off x="6996761" y="1403947"/>
            <a:ext cx="381000" cy="381000"/>
          </a:xfrm>
          <a:prstGeom prst="ellipse">
            <a:avLst/>
          </a:prstGeom>
          <a:solidFill>
            <a:schemeClr val="accent1"/>
          </a:solidFill>
          <a:ln w="9525">
            <a:solidFill>
              <a:schemeClr val="tx1"/>
            </a:solidFill>
            <a:round/>
            <a:headEnd/>
            <a:tailEnd/>
          </a:ln>
        </p:spPr>
        <p:txBody>
          <a:bodyPr wrap="none" anchor="ctr"/>
          <a:lstStyle/>
          <a:p>
            <a:pPr algn="ctr"/>
            <a:endParaRPr lang="en-US"/>
          </a:p>
        </p:txBody>
      </p:sp>
      <p:sp>
        <p:nvSpPr>
          <p:cNvPr id="3078" name="Oval 9"/>
          <p:cNvSpPr>
            <a:spLocks noChangeArrowheads="1"/>
          </p:cNvSpPr>
          <p:nvPr/>
        </p:nvSpPr>
        <p:spPr bwMode="auto">
          <a:xfrm>
            <a:off x="7063682" y="1865390"/>
            <a:ext cx="247650"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79" name="Oval 10"/>
          <p:cNvSpPr>
            <a:spLocks noChangeArrowheads="1"/>
          </p:cNvSpPr>
          <p:nvPr/>
        </p:nvSpPr>
        <p:spPr bwMode="auto">
          <a:xfrm>
            <a:off x="7130161" y="2222872"/>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80" name="Oval 11"/>
          <p:cNvSpPr>
            <a:spLocks noChangeArrowheads="1"/>
          </p:cNvSpPr>
          <p:nvPr/>
        </p:nvSpPr>
        <p:spPr bwMode="auto">
          <a:xfrm>
            <a:off x="7191877" y="2471110"/>
            <a:ext cx="76200" cy="762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082" name="Line 10"/>
          <p:cNvSpPr>
            <a:spLocks noChangeShapeType="1"/>
          </p:cNvSpPr>
          <p:nvPr/>
        </p:nvSpPr>
        <p:spPr bwMode="auto">
          <a:xfrm>
            <a:off x="7640140" y="982466"/>
            <a:ext cx="52194" cy="1557754"/>
          </a:xfrm>
          <a:prstGeom prst="line">
            <a:avLst/>
          </a:prstGeom>
          <a:ln>
            <a:solidFill>
              <a:srgbClr val="2E9F25"/>
            </a:solidFill>
            <a:headEnd/>
            <a:tailEnd type="triangle" w="med" len="med"/>
          </a:ln>
        </p:spPr>
        <p:style>
          <a:lnRef idx="3">
            <a:schemeClr val="accent2"/>
          </a:lnRef>
          <a:fillRef idx="0">
            <a:schemeClr val="accent2"/>
          </a:fillRef>
          <a:effectRef idx="2">
            <a:schemeClr val="accent2"/>
          </a:effectRef>
          <a:fontRef idx="minor">
            <a:schemeClr val="tx1"/>
          </a:fontRef>
        </p:style>
        <p:txBody>
          <a:bodyPr/>
          <a:lstStyle/>
          <a:p>
            <a:endParaRPr lang="en-US"/>
          </a:p>
        </p:txBody>
      </p:sp>
      <p:sp>
        <p:nvSpPr>
          <p:cNvPr id="3083" name="Text Box 11"/>
          <p:cNvSpPr txBox="1">
            <a:spLocks noChangeArrowheads="1"/>
          </p:cNvSpPr>
          <p:nvPr/>
        </p:nvSpPr>
        <p:spPr bwMode="auto">
          <a:xfrm>
            <a:off x="7640140" y="817367"/>
            <a:ext cx="13538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a:solidFill>
                  <a:srgbClr val="2E9F25"/>
                </a:solidFill>
                <a:latin typeface="Arial" panose="020B0604020202020204" pitchFamily="34" charset="0"/>
                <a:cs typeface="Arial" panose="020B0604020202020204" pitchFamily="34" charset="0"/>
              </a:rPr>
              <a:t>Most crowded</a:t>
            </a:r>
          </a:p>
        </p:txBody>
      </p:sp>
      <p:sp>
        <p:nvSpPr>
          <p:cNvPr id="3084" name="Text Box 12"/>
          <p:cNvSpPr txBox="1">
            <a:spLocks noChangeArrowheads="1"/>
          </p:cNvSpPr>
          <p:nvPr/>
        </p:nvSpPr>
        <p:spPr bwMode="auto">
          <a:xfrm>
            <a:off x="7806828" y="2207212"/>
            <a:ext cx="1447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1600" dirty="0">
                <a:solidFill>
                  <a:srgbClr val="2E9F25"/>
                </a:solidFill>
                <a:latin typeface="Arial" panose="020B0604020202020204" pitchFamily="34" charset="0"/>
                <a:cs typeface="Arial" panose="020B0604020202020204" pitchFamily="34" charset="0"/>
              </a:rPr>
              <a:t>Least  crowded</a:t>
            </a:r>
          </a:p>
        </p:txBody>
      </p:sp>
      <p:sp>
        <p:nvSpPr>
          <p:cNvPr id="3" name="Oval 2"/>
          <p:cNvSpPr/>
          <p:nvPr/>
        </p:nvSpPr>
        <p:spPr>
          <a:xfrm>
            <a:off x="8537717" y="1606586"/>
            <a:ext cx="360040" cy="38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hlinkClick r:id="rId2" action="ppaction://hlinkpres?slideindex=18&amp;slidetitle=Hotels in:"/>
          </p:cNvPr>
          <p:cNvSpPr/>
          <p:nvPr/>
        </p:nvSpPr>
        <p:spPr>
          <a:xfrm>
            <a:off x="10049885" y="4795154"/>
            <a:ext cx="216024" cy="2160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10140859" y="4493318"/>
            <a:ext cx="1152128" cy="307777"/>
          </a:xfrm>
          <a:prstGeom prst="rect">
            <a:avLst/>
          </a:prstGeom>
          <a:noFill/>
        </p:spPr>
        <p:txBody>
          <a:bodyPr wrap="square" rtlCol="0">
            <a:spAutoFit/>
          </a:bodyPr>
          <a:lstStyle/>
          <a:p>
            <a:r>
              <a:rPr lang="en-US" sz="1400" dirty="0" err="1"/>
              <a:t>Nha</a:t>
            </a:r>
            <a:r>
              <a:rPr lang="en-US" sz="1400" dirty="0"/>
              <a:t> </a:t>
            </a:r>
            <a:r>
              <a:rPr lang="en-US" sz="1400" dirty="0" err="1"/>
              <a:t>Trang</a:t>
            </a:r>
            <a:endParaRPr lang="en-US" sz="1400" dirty="0"/>
          </a:p>
        </p:txBody>
      </p:sp>
      <p:sp>
        <p:nvSpPr>
          <p:cNvPr id="2" name="Oval 1"/>
          <p:cNvSpPr/>
          <p:nvPr/>
        </p:nvSpPr>
        <p:spPr>
          <a:xfrm>
            <a:off x="8537717" y="1606586"/>
            <a:ext cx="576064" cy="381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hlinkClick r:id="rId3" action="ppaction://hlinkpres?slideindex=31&amp;slidetitle=PowerPoint Presentation"/>
          </p:cNvPr>
          <p:cNvSpPr/>
          <p:nvPr/>
        </p:nvSpPr>
        <p:spPr>
          <a:xfrm>
            <a:off x="8497653" y="5341943"/>
            <a:ext cx="533028" cy="648072"/>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9300988" y="5479071"/>
            <a:ext cx="188623" cy="1819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8227002" y="4983278"/>
            <a:ext cx="671742" cy="733000"/>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15" descr="logo_threelan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49885" y="199817"/>
            <a:ext cx="2207016" cy="4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Pentagon 22">
            <a:extLst>
              <a:ext uri="{FF2B5EF4-FFF2-40B4-BE49-F238E27FC236}">
                <a16:creationId xmlns:a16="http://schemas.microsoft.com/office/drawing/2014/main" id="{3DA3C2E3-B491-4058-97A2-5258073CA6EE}"/>
              </a:ext>
            </a:extLst>
          </p:cNvPr>
          <p:cNvSpPr/>
          <p:nvPr/>
        </p:nvSpPr>
        <p:spPr>
          <a:xfrm>
            <a:off x="0" y="404590"/>
            <a:ext cx="4399808" cy="434759"/>
          </a:xfrm>
          <a:prstGeom prst="homePlate">
            <a:avLst/>
          </a:prstGeom>
          <a:solidFill>
            <a:srgbClr val="2E9F25"/>
          </a:solidFill>
          <a:ln>
            <a:solidFill>
              <a:srgbClr val="2E9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DENSITY OF HOTEL IN VIETNAM</a:t>
            </a:r>
          </a:p>
        </p:txBody>
      </p:sp>
      <p:pic>
        <p:nvPicPr>
          <p:cNvPr id="5" name="Picture 4">
            <a:extLst>
              <a:ext uri="{FF2B5EF4-FFF2-40B4-BE49-F238E27FC236}">
                <a16:creationId xmlns:a16="http://schemas.microsoft.com/office/drawing/2014/main" id="{1182FFD9-AC68-49DA-9E80-5D1B3F5C2EFE}"/>
              </a:ext>
            </a:extLst>
          </p:cNvPr>
          <p:cNvPicPr>
            <a:picLocks noChangeAspect="1"/>
          </p:cNvPicPr>
          <p:nvPr/>
        </p:nvPicPr>
        <p:blipFill rotWithShape="1">
          <a:blip r:embed="rId5">
            <a:extLst>
              <a:ext uri="{28A0092B-C50C-407E-A947-70E740481C1C}">
                <a14:useLocalDpi xmlns:a14="http://schemas.microsoft.com/office/drawing/2010/main" val="0"/>
              </a:ext>
            </a:extLst>
          </a:blip>
          <a:srcRect l="50999" t="23991" r="2880" b="16044"/>
          <a:stretch/>
        </p:blipFill>
        <p:spPr>
          <a:xfrm>
            <a:off x="8661842" y="816343"/>
            <a:ext cx="3838917" cy="5488651"/>
          </a:xfrm>
          <a:prstGeom prst="rect">
            <a:avLst/>
          </a:prstGeom>
        </p:spPr>
      </p:pic>
      <p:sp>
        <p:nvSpPr>
          <p:cNvPr id="31" name="Oval 7">
            <a:extLst>
              <a:ext uri="{FF2B5EF4-FFF2-40B4-BE49-F238E27FC236}">
                <a16:creationId xmlns:a16="http://schemas.microsoft.com/office/drawing/2014/main" id="{201409F9-6765-4D00-8B59-433B192DA86B}"/>
              </a:ext>
            </a:extLst>
          </p:cNvPr>
          <p:cNvSpPr>
            <a:spLocks noChangeArrowheads="1"/>
          </p:cNvSpPr>
          <p:nvPr/>
        </p:nvSpPr>
        <p:spPr bwMode="auto">
          <a:xfrm>
            <a:off x="9741129" y="1754107"/>
            <a:ext cx="457200" cy="457200"/>
          </a:xfrm>
          <a:prstGeom prst="ellipse">
            <a:avLst/>
          </a:prstGeom>
          <a:solidFill>
            <a:schemeClr val="accent1"/>
          </a:solidFill>
          <a:ln w="9525">
            <a:solidFill>
              <a:schemeClr val="tx1"/>
            </a:solidFill>
            <a:round/>
            <a:headEnd/>
            <a:tailEnd/>
          </a:ln>
        </p:spPr>
        <p:txBody>
          <a:bodyPr wrap="none" anchor="ctr"/>
          <a:lstStyle/>
          <a:p>
            <a:pPr algn="ctr"/>
            <a:endParaRPr lang="en-US"/>
          </a:p>
        </p:txBody>
      </p:sp>
      <p:sp>
        <p:nvSpPr>
          <p:cNvPr id="35" name="Oval 9">
            <a:extLst>
              <a:ext uri="{FF2B5EF4-FFF2-40B4-BE49-F238E27FC236}">
                <a16:creationId xmlns:a16="http://schemas.microsoft.com/office/drawing/2014/main" id="{231A8B4D-F99C-4588-B5A0-7156435612A8}"/>
              </a:ext>
            </a:extLst>
          </p:cNvPr>
          <p:cNvSpPr>
            <a:spLocks noChangeArrowheads="1"/>
          </p:cNvSpPr>
          <p:nvPr/>
        </p:nvSpPr>
        <p:spPr bwMode="auto">
          <a:xfrm>
            <a:off x="10280124" y="1497625"/>
            <a:ext cx="312497" cy="279841"/>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6" name="Oval 9">
            <a:extLst>
              <a:ext uri="{FF2B5EF4-FFF2-40B4-BE49-F238E27FC236}">
                <a16:creationId xmlns:a16="http://schemas.microsoft.com/office/drawing/2014/main" id="{2298D5AA-8F4B-4637-BCB8-110E3667E92C}"/>
              </a:ext>
            </a:extLst>
          </p:cNvPr>
          <p:cNvSpPr>
            <a:spLocks noChangeArrowheads="1"/>
          </p:cNvSpPr>
          <p:nvPr/>
        </p:nvSpPr>
        <p:spPr bwMode="auto">
          <a:xfrm>
            <a:off x="9163078" y="1295830"/>
            <a:ext cx="247650" cy="2476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7" name="Oval 9">
            <a:extLst>
              <a:ext uri="{FF2B5EF4-FFF2-40B4-BE49-F238E27FC236}">
                <a16:creationId xmlns:a16="http://schemas.microsoft.com/office/drawing/2014/main" id="{8646E2A7-012F-4B22-B813-DEF8B3C22576}"/>
              </a:ext>
            </a:extLst>
          </p:cNvPr>
          <p:cNvSpPr>
            <a:spLocks noChangeArrowheads="1"/>
          </p:cNvSpPr>
          <p:nvPr/>
        </p:nvSpPr>
        <p:spPr bwMode="auto">
          <a:xfrm>
            <a:off x="10783824" y="3347401"/>
            <a:ext cx="142068" cy="13905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39" name="Oval 9">
            <a:extLst>
              <a:ext uri="{FF2B5EF4-FFF2-40B4-BE49-F238E27FC236}">
                <a16:creationId xmlns:a16="http://schemas.microsoft.com/office/drawing/2014/main" id="{AD84008A-64FB-4BE7-A51D-4C9BF9F78D87}"/>
              </a:ext>
            </a:extLst>
          </p:cNvPr>
          <p:cNvSpPr>
            <a:spLocks noChangeArrowheads="1"/>
          </p:cNvSpPr>
          <p:nvPr/>
        </p:nvSpPr>
        <p:spPr bwMode="auto">
          <a:xfrm>
            <a:off x="10238594" y="3983316"/>
            <a:ext cx="45719" cy="71222"/>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0" name="Oval 10">
            <a:extLst>
              <a:ext uri="{FF2B5EF4-FFF2-40B4-BE49-F238E27FC236}">
                <a16:creationId xmlns:a16="http://schemas.microsoft.com/office/drawing/2014/main" id="{D90AE5A7-FC25-48C0-BA48-78F88B8A1653}"/>
              </a:ext>
            </a:extLst>
          </p:cNvPr>
          <p:cNvSpPr>
            <a:spLocks noChangeArrowheads="1"/>
          </p:cNvSpPr>
          <p:nvPr/>
        </p:nvSpPr>
        <p:spPr bwMode="auto">
          <a:xfrm>
            <a:off x="10904590" y="3419647"/>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1" name="Oval 10">
            <a:extLst>
              <a:ext uri="{FF2B5EF4-FFF2-40B4-BE49-F238E27FC236}">
                <a16:creationId xmlns:a16="http://schemas.microsoft.com/office/drawing/2014/main" id="{0DE459E4-79FE-46F8-83D4-6C0E74CA4DD9}"/>
              </a:ext>
            </a:extLst>
          </p:cNvPr>
          <p:cNvSpPr>
            <a:spLocks noChangeArrowheads="1"/>
          </p:cNvSpPr>
          <p:nvPr/>
        </p:nvSpPr>
        <p:spPr bwMode="auto">
          <a:xfrm>
            <a:off x="10925892" y="3583593"/>
            <a:ext cx="152400" cy="152400"/>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5" name="Oval 8">
            <a:extLst>
              <a:ext uri="{FF2B5EF4-FFF2-40B4-BE49-F238E27FC236}">
                <a16:creationId xmlns:a16="http://schemas.microsoft.com/office/drawing/2014/main" id="{59262A79-DD9A-4566-A02A-5DA5CFBEB753}"/>
              </a:ext>
            </a:extLst>
          </p:cNvPr>
          <p:cNvSpPr>
            <a:spLocks noChangeArrowheads="1"/>
          </p:cNvSpPr>
          <p:nvPr/>
        </p:nvSpPr>
        <p:spPr bwMode="auto">
          <a:xfrm>
            <a:off x="10293106" y="5479071"/>
            <a:ext cx="381000" cy="381000"/>
          </a:xfrm>
          <a:prstGeom prst="ellipse">
            <a:avLst/>
          </a:prstGeom>
          <a:solidFill>
            <a:schemeClr val="accent1"/>
          </a:solidFill>
          <a:ln w="9525">
            <a:solidFill>
              <a:schemeClr val="tx1"/>
            </a:solidFill>
            <a:round/>
            <a:headEnd/>
            <a:tailEnd/>
          </a:ln>
        </p:spPr>
        <p:txBody>
          <a:bodyPr wrap="none" anchor="ctr"/>
          <a:lstStyle/>
          <a:p>
            <a:pPr algn="ctr"/>
            <a:endParaRPr lang="en-US" dirty="0"/>
          </a:p>
        </p:txBody>
      </p:sp>
      <p:sp>
        <p:nvSpPr>
          <p:cNvPr id="52" name="Oval 9">
            <a:extLst>
              <a:ext uri="{FF2B5EF4-FFF2-40B4-BE49-F238E27FC236}">
                <a16:creationId xmlns:a16="http://schemas.microsoft.com/office/drawing/2014/main" id="{7BCFFFA0-D51B-4A2B-93F2-1D24CA770AF4}"/>
              </a:ext>
            </a:extLst>
          </p:cNvPr>
          <p:cNvSpPr>
            <a:spLocks noChangeArrowheads="1"/>
          </p:cNvSpPr>
          <p:nvPr/>
        </p:nvSpPr>
        <p:spPr bwMode="auto">
          <a:xfrm>
            <a:off x="9384299" y="5623246"/>
            <a:ext cx="52859" cy="90862"/>
          </a:xfrm>
          <a:prstGeom prst="ellipse">
            <a:avLst/>
          </a:prstGeom>
          <a:solidFill>
            <a:schemeClr val="accent1"/>
          </a:solidFill>
          <a:ln w="9525">
            <a:solidFill>
              <a:schemeClr val="tx1"/>
            </a:solidFill>
            <a:round/>
            <a:headEnd/>
            <a:tailEnd/>
          </a:ln>
        </p:spPr>
        <p:txBody>
          <a:bodyPr wrap="none" anchor="ctr"/>
          <a:lstStyle/>
          <a:p>
            <a:endParaRPr lang="en-US" dirty="0"/>
          </a:p>
        </p:txBody>
      </p:sp>
      <p:sp>
        <p:nvSpPr>
          <p:cNvPr id="54" name="Oval 10">
            <a:extLst>
              <a:ext uri="{FF2B5EF4-FFF2-40B4-BE49-F238E27FC236}">
                <a16:creationId xmlns:a16="http://schemas.microsoft.com/office/drawing/2014/main" id="{B18EDFA8-1005-4E5F-977A-1B015CBBA253}"/>
              </a:ext>
            </a:extLst>
          </p:cNvPr>
          <p:cNvSpPr>
            <a:spLocks noChangeArrowheads="1"/>
          </p:cNvSpPr>
          <p:nvPr/>
        </p:nvSpPr>
        <p:spPr bwMode="auto">
          <a:xfrm>
            <a:off x="11303352" y="4726639"/>
            <a:ext cx="275413" cy="27893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8" name="Date Placeholder 4">
            <a:extLst>
              <a:ext uri="{FF2B5EF4-FFF2-40B4-BE49-F238E27FC236}">
                <a16:creationId xmlns:a16="http://schemas.microsoft.com/office/drawing/2014/main" id="{657B3B92-8B43-496A-9014-14E9BE3B8765}"/>
              </a:ext>
            </a:extLst>
          </p:cNvPr>
          <p:cNvSpPr txBox="1">
            <a:spLocks/>
          </p:cNvSpPr>
          <p:nvPr/>
        </p:nvSpPr>
        <p:spPr>
          <a:xfrm>
            <a:off x="1952816" y="6694475"/>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57" name="Google Shape;119;p13">
            <a:extLst>
              <a:ext uri="{FF2B5EF4-FFF2-40B4-BE49-F238E27FC236}">
                <a16:creationId xmlns:a16="http://schemas.microsoft.com/office/drawing/2014/main" id="{EE997D77-FAF1-42E6-90C7-C2BEB541A6DA}"/>
              </a:ext>
            </a:extLst>
          </p:cNvPr>
          <p:cNvSpPr txBox="1">
            <a:spLocks noGrp="1"/>
          </p:cNvSpPr>
          <p:nvPr>
            <p:ph type="sldNum" sz="quarter" idx="12"/>
          </p:nvPr>
        </p:nvSpPr>
        <p:spPr>
          <a:xfrm>
            <a:off x="1480985" y="6602352"/>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58</a:t>
            </a:fld>
            <a:endParaRPr dirty="0"/>
          </a:p>
        </p:txBody>
      </p:sp>
      <p:sp>
        <p:nvSpPr>
          <p:cNvPr id="56" name="Oval 10">
            <a:extLst>
              <a:ext uri="{FF2B5EF4-FFF2-40B4-BE49-F238E27FC236}">
                <a16:creationId xmlns:a16="http://schemas.microsoft.com/office/drawing/2014/main" id="{B18EDFA8-1005-4E5F-977A-1B015CBBA253}"/>
              </a:ext>
            </a:extLst>
          </p:cNvPr>
          <p:cNvSpPr>
            <a:spLocks noChangeArrowheads="1"/>
          </p:cNvSpPr>
          <p:nvPr/>
        </p:nvSpPr>
        <p:spPr bwMode="auto">
          <a:xfrm>
            <a:off x="11139520" y="5085061"/>
            <a:ext cx="176358" cy="170751"/>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59" name="Oval 10">
            <a:extLst>
              <a:ext uri="{FF2B5EF4-FFF2-40B4-BE49-F238E27FC236}">
                <a16:creationId xmlns:a16="http://schemas.microsoft.com/office/drawing/2014/main" id="{B18EDFA8-1005-4E5F-977A-1B015CBBA253}"/>
              </a:ext>
            </a:extLst>
          </p:cNvPr>
          <p:cNvSpPr>
            <a:spLocks noChangeArrowheads="1"/>
          </p:cNvSpPr>
          <p:nvPr/>
        </p:nvSpPr>
        <p:spPr bwMode="auto">
          <a:xfrm>
            <a:off x="11056990" y="5362510"/>
            <a:ext cx="176358" cy="170751"/>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0" name="Oval 10">
            <a:extLst>
              <a:ext uri="{FF2B5EF4-FFF2-40B4-BE49-F238E27FC236}">
                <a16:creationId xmlns:a16="http://schemas.microsoft.com/office/drawing/2014/main" id="{0DE459E4-79FE-46F8-83D4-6C0E74CA4DD9}"/>
              </a:ext>
            </a:extLst>
          </p:cNvPr>
          <p:cNvSpPr>
            <a:spLocks noChangeArrowheads="1"/>
          </p:cNvSpPr>
          <p:nvPr/>
        </p:nvSpPr>
        <p:spPr bwMode="auto">
          <a:xfrm>
            <a:off x="11355830" y="4394759"/>
            <a:ext cx="93828" cy="105841"/>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1" name="Oval 10">
            <a:extLst>
              <a:ext uri="{FF2B5EF4-FFF2-40B4-BE49-F238E27FC236}">
                <a16:creationId xmlns:a16="http://schemas.microsoft.com/office/drawing/2014/main" id="{0DE459E4-79FE-46F8-83D4-6C0E74CA4DD9}"/>
              </a:ext>
            </a:extLst>
          </p:cNvPr>
          <p:cNvSpPr>
            <a:spLocks noChangeArrowheads="1"/>
          </p:cNvSpPr>
          <p:nvPr/>
        </p:nvSpPr>
        <p:spPr bwMode="auto">
          <a:xfrm>
            <a:off x="10210368" y="5835182"/>
            <a:ext cx="93828" cy="105841"/>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62" name="Oval 10">
            <a:extLst>
              <a:ext uri="{FF2B5EF4-FFF2-40B4-BE49-F238E27FC236}">
                <a16:creationId xmlns:a16="http://schemas.microsoft.com/office/drawing/2014/main" id="{B18EDFA8-1005-4E5F-977A-1B015CBBA253}"/>
              </a:ext>
            </a:extLst>
          </p:cNvPr>
          <p:cNvSpPr>
            <a:spLocks noChangeArrowheads="1"/>
          </p:cNvSpPr>
          <p:nvPr/>
        </p:nvSpPr>
        <p:spPr bwMode="auto">
          <a:xfrm>
            <a:off x="9548764" y="5668677"/>
            <a:ext cx="275413" cy="278938"/>
          </a:xfrm>
          <a:prstGeom prst="ellipse">
            <a:avLst/>
          </a:prstGeom>
          <a:solidFill>
            <a:schemeClr val="accent1"/>
          </a:solidFill>
          <a:ln w="9525">
            <a:solidFill>
              <a:schemeClr val="tx1"/>
            </a:solidFill>
            <a:round/>
            <a:headEnd/>
            <a:tailEnd/>
          </a:ln>
        </p:spPr>
        <p:txBody>
          <a:bodyPr wrap="none" anchor="ctr"/>
          <a:lstStyle/>
          <a:p>
            <a:endParaRPr lang="en-US"/>
          </a:p>
        </p:txBody>
      </p:sp>
      <p:sp>
        <p:nvSpPr>
          <p:cNvPr id="4" name="Left Arrow 10">
            <a:hlinkClick r:id="rId6" action="ppaction://hlinkpres?slideindex=1&amp;slidetitle=Why?"/>
            <a:extLst>
              <a:ext uri="{FF2B5EF4-FFF2-40B4-BE49-F238E27FC236}">
                <a16:creationId xmlns:a16="http://schemas.microsoft.com/office/drawing/2014/main" id="{E82CCB87-583A-5767-4875-15E330FDA192}"/>
              </a:ext>
            </a:extLst>
          </p:cNvPr>
          <p:cNvSpPr/>
          <p:nvPr/>
        </p:nvSpPr>
        <p:spPr>
          <a:xfrm>
            <a:off x="12721727" y="6291866"/>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id="{DA3AC657-3FE4-08C9-90EB-C58C6F24E532}"/>
              </a:ext>
            </a:extLst>
          </p:cNvPr>
          <p:cNvSpPr txBox="1"/>
          <p:nvPr/>
        </p:nvSpPr>
        <p:spPr>
          <a:xfrm>
            <a:off x="91814" y="1068356"/>
            <a:ext cx="7305075" cy="5909310"/>
          </a:xfrm>
          <a:prstGeom prst="rect">
            <a:avLst/>
          </a:prstGeom>
          <a:noFill/>
        </p:spPr>
        <p:txBody>
          <a:bodyPr wrap="square" rtlCol="0">
            <a:spAutoFit/>
          </a:bodyPr>
          <a:lstStyle/>
          <a:p>
            <a:r>
              <a:rPr lang="en-US" sz="1400" dirty="0">
                <a:latin typeface="Montserrat" panose="00000500000000000000" pitchFamily="50" charset="0"/>
              </a:rPr>
              <a:t>Most of the 5 star hotels in Vietnam has large ballroom </a:t>
            </a:r>
          </a:p>
          <a:p>
            <a:r>
              <a:rPr lang="en-US" sz="1400" dirty="0">
                <a:latin typeface="Montserrat" panose="00000500000000000000" pitchFamily="50" charset="0"/>
              </a:rPr>
              <a:t>From 500m2 to 1000m2 for Gala dinner and meeting.</a:t>
            </a:r>
          </a:p>
          <a:p>
            <a:endParaRPr lang="en-US" sz="1400" dirty="0">
              <a:latin typeface="Montserrat" panose="00000500000000000000" pitchFamily="50" charset="0"/>
            </a:endParaRPr>
          </a:p>
          <a:p>
            <a:r>
              <a:rPr lang="en-US" sz="1400" b="1" dirty="0">
                <a:latin typeface="Montserrat" panose="00000500000000000000" pitchFamily="50" charset="0"/>
              </a:rPr>
              <a:t>Hotels in Hanoi: </a:t>
            </a:r>
          </a:p>
          <a:p>
            <a:pPr marL="285750" indent="-285750">
              <a:buFont typeface="Arial" panose="020B0604020202020204" pitchFamily="34" charset="0"/>
              <a:buChar char="•"/>
            </a:pPr>
            <a:r>
              <a:rPr lang="en-US" sz="1400" dirty="0">
                <a:latin typeface="Montserrat" panose="00000500000000000000" pitchFamily="50" charset="0"/>
              </a:rPr>
              <a:t>International brands: </a:t>
            </a:r>
            <a:r>
              <a:rPr lang="en-US" sz="1400" dirty="0" err="1">
                <a:latin typeface="Montserrat" panose="00000500000000000000" pitchFamily="50" charset="0"/>
              </a:rPr>
              <a:t>Intercon</a:t>
            </a:r>
            <a:r>
              <a:rPr lang="en-US" sz="1400" dirty="0">
                <a:latin typeface="Montserrat" panose="00000500000000000000" pitchFamily="50" charset="0"/>
              </a:rPr>
              <a:t> Westlake, Sheraton Hanoi, Intercontinental Landmark72 &amp; Melia Hanoi &amp; JW Marriott  - all specialize in conferences and seminars, the largest ballroom in Hanoi (1000m2)</a:t>
            </a:r>
          </a:p>
          <a:p>
            <a:pPr marL="285750" indent="-285750">
              <a:buFont typeface="Arial" panose="020B0604020202020204" pitchFamily="34" charset="0"/>
              <a:buChar char="•"/>
            </a:pPr>
            <a:r>
              <a:rPr lang="en-US" sz="1400" dirty="0">
                <a:latin typeface="Montserrat" panose="00000500000000000000" pitchFamily="50" charset="0"/>
              </a:rPr>
              <a:t>Novotel Thai Ha: emerging brand ballroom ~ more than 500 square meters</a:t>
            </a:r>
          </a:p>
          <a:p>
            <a:pPr marL="285750" indent="-285750">
              <a:buFont typeface="Arial" panose="020B0604020202020204" pitchFamily="34" charset="0"/>
              <a:buChar char="•"/>
            </a:pPr>
            <a:r>
              <a:rPr lang="en-US" sz="1400" dirty="0">
                <a:latin typeface="Montserrat" panose="00000500000000000000" pitchFamily="50" charset="0"/>
              </a:rPr>
              <a:t>Pullman Hanoi: ballroom ~ more than 500n2</a:t>
            </a:r>
          </a:p>
          <a:p>
            <a:endParaRPr lang="en-US" sz="1400" b="1" dirty="0">
              <a:latin typeface="Montserrat" panose="00000500000000000000" pitchFamily="50" charset="0"/>
            </a:endParaRPr>
          </a:p>
          <a:p>
            <a:r>
              <a:rPr lang="en-US" sz="1400" b="1" dirty="0">
                <a:latin typeface="Montserrat" panose="00000500000000000000" pitchFamily="50" charset="0"/>
              </a:rPr>
              <a:t>Hotels/Cruises in </a:t>
            </a:r>
            <a:r>
              <a:rPr lang="en-US" sz="1400" b="1" dirty="0" err="1">
                <a:latin typeface="Montserrat" panose="00000500000000000000" pitchFamily="50" charset="0"/>
              </a:rPr>
              <a:t>Halong</a:t>
            </a:r>
            <a:r>
              <a:rPr lang="en-US" sz="1400" b="1" dirty="0">
                <a:latin typeface="Montserrat" panose="00000500000000000000" pitchFamily="50" charset="0"/>
              </a:rPr>
              <a:t>:</a:t>
            </a:r>
          </a:p>
          <a:p>
            <a:pPr marL="285750" indent="-285750">
              <a:buFont typeface="Arial" panose="020B0604020202020204" pitchFamily="34" charset="0"/>
              <a:buChar char="•"/>
            </a:pPr>
            <a:r>
              <a:rPr lang="en-US" sz="1400" dirty="0" err="1">
                <a:latin typeface="Montserrat" panose="00000500000000000000" pitchFamily="50" charset="0"/>
              </a:rPr>
              <a:t>Indochine</a:t>
            </a:r>
            <a:r>
              <a:rPr lang="en-US" sz="1400" dirty="0">
                <a:latin typeface="Montserrat" panose="00000500000000000000" pitchFamily="50" charset="0"/>
              </a:rPr>
              <a:t> Cruise: large ship with super wide sundeck for MICE, small incentive groups have the option to go on a yacht, have lunch on a raft (4 - 9 pax max/yacht)</a:t>
            </a:r>
          </a:p>
          <a:p>
            <a:pPr marL="285750" indent="-285750">
              <a:buFont typeface="Arial" panose="020B0604020202020204" pitchFamily="34" charset="0"/>
              <a:buChar char="•"/>
            </a:pPr>
            <a:r>
              <a:rPr lang="en-US" sz="1400" dirty="0">
                <a:latin typeface="Montserrat" panose="00000500000000000000" pitchFamily="50" charset="0"/>
              </a:rPr>
              <a:t>Ha Long Cruise also offer gala dinner on the beach</a:t>
            </a:r>
          </a:p>
          <a:p>
            <a:endParaRPr lang="en-US" sz="1400" b="1" dirty="0">
              <a:latin typeface="Montserrat" panose="00000500000000000000" pitchFamily="50" charset="0"/>
            </a:endParaRPr>
          </a:p>
          <a:p>
            <a:r>
              <a:rPr lang="en-US" sz="1400" b="1" dirty="0">
                <a:latin typeface="Montserrat" panose="00000500000000000000" pitchFamily="50" charset="0"/>
              </a:rPr>
              <a:t>Hotels in Saigon:</a:t>
            </a:r>
          </a:p>
          <a:p>
            <a:pPr marL="285750" indent="-285750">
              <a:buFont typeface="Arial" panose="020B0604020202020204" pitchFamily="34" charset="0"/>
              <a:buChar char="•"/>
            </a:pPr>
            <a:r>
              <a:rPr lang="en-US" sz="1400" dirty="0">
                <a:latin typeface="Montserrat" panose="00000500000000000000" pitchFamily="50" charset="0"/>
              </a:rPr>
              <a:t>All 5* international brand hotels have large meeting rooms of approximately 500m2 such as: </a:t>
            </a:r>
            <a:r>
              <a:rPr lang="en-US" sz="1400" dirty="0" err="1">
                <a:latin typeface="Montserrat" panose="00000500000000000000" pitchFamily="50" charset="0"/>
              </a:rPr>
              <a:t>Intercontinal</a:t>
            </a:r>
            <a:r>
              <a:rPr lang="en-US" sz="1400" dirty="0">
                <a:latin typeface="Montserrat" panose="00000500000000000000" pitchFamily="50" charset="0"/>
              </a:rPr>
              <a:t> Saigon, Sofitel Saigon, Pullman Saigon, New World Saigon</a:t>
            </a:r>
          </a:p>
          <a:p>
            <a:pPr marL="285750" indent="-285750">
              <a:buFont typeface="Arial" panose="020B0604020202020204" pitchFamily="34" charset="0"/>
              <a:buChar char="•"/>
            </a:pPr>
            <a:r>
              <a:rPr lang="en-US" sz="1400" dirty="0">
                <a:latin typeface="Montserrat" panose="00000500000000000000" pitchFamily="50" charset="0"/>
              </a:rPr>
              <a:t>Larger meeting rooms: Sheraton (720m2), Vinpearl Landmark81 (1020m2), Holiday Inn (700m2)</a:t>
            </a:r>
          </a:p>
          <a:p>
            <a:pPr marL="285750" indent="-285750">
              <a:buFont typeface="Arial" panose="020B0604020202020204" pitchFamily="34" charset="0"/>
              <a:buChar char="•"/>
            </a:pPr>
            <a:r>
              <a:rPr lang="en-US" sz="1400" dirty="0">
                <a:latin typeface="Montserrat" panose="00000500000000000000" pitchFamily="50" charset="0"/>
              </a:rPr>
              <a:t>Dinner option: dinner on Saigon river boat with Indochina Queen/Junk and Princess cruise (higher), sunset dinner, snacks on yacht Aqua Voyages (</a:t>
            </a:r>
            <a:r>
              <a:rPr lang="en-US" sz="1400" dirty="0" err="1">
                <a:latin typeface="Montserrat" panose="00000500000000000000" pitchFamily="50" charset="0"/>
              </a:rPr>
              <a:t>upto</a:t>
            </a:r>
            <a:r>
              <a:rPr lang="en-US" sz="1400" dirty="0">
                <a:latin typeface="Montserrat" panose="00000500000000000000" pitchFamily="50" charset="0"/>
              </a:rPr>
              <a:t> 20 pax/yacht)</a:t>
            </a:r>
          </a:p>
          <a:p>
            <a:endParaRPr lang="en-US" sz="1400" dirty="0"/>
          </a:p>
          <a:p>
            <a:endParaRPr lang="en-US" sz="1400" dirty="0"/>
          </a:p>
        </p:txBody>
      </p:sp>
    </p:spTree>
    <p:extLst>
      <p:ext uri="{BB962C8B-B14F-4D97-AF65-F5344CB8AC3E}">
        <p14:creationId xmlns:p14="http://schemas.microsoft.com/office/powerpoint/2010/main" val="3604032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5" descr="logo_threela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4731" y="294410"/>
            <a:ext cx="2207016" cy="4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2006412"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800" b="1" dirty="0"/>
          </a:p>
        </p:txBody>
      </p:sp>
      <p:pic>
        <p:nvPicPr>
          <p:cNvPr id="7" name="Picture 6" descr="http://www.hotelbooking.com.vn/userfiles/image/she1484gr_127809_-_Grand_Deluxe_Room.jpg">
            <a:extLst>
              <a:ext uri="{FF2B5EF4-FFF2-40B4-BE49-F238E27FC236}">
                <a16:creationId xmlns:a16="http://schemas.microsoft.com/office/drawing/2014/main" id="{DBB53AC7-B2E6-44CB-A906-C885A89F47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8365" y="1220359"/>
            <a:ext cx="7675562" cy="503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http://www.vemaybay5s.com/noi-dung/uploads/2012/11/sheraton22.jpeg">
            <a:extLst>
              <a:ext uri="{FF2B5EF4-FFF2-40B4-BE49-F238E27FC236}">
                <a16:creationId xmlns:a16="http://schemas.microsoft.com/office/drawing/2014/main" id="{D8B0A7DB-96F2-4EAE-B215-35630A552C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302" y="3770395"/>
            <a:ext cx="3757081" cy="250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Date Placeholder 4">
            <a:extLst>
              <a:ext uri="{FF2B5EF4-FFF2-40B4-BE49-F238E27FC236}">
                <a16:creationId xmlns:a16="http://schemas.microsoft.com/office/drawing/2014/main" id="{CBB63E51-3305-4E87-9F82-36966286D1C5}"/>
              </a:ext>
            </a:extLst>
          </p:cNvPr>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12" name="Google Shape;119;p13">
            <a:extLst>
              <a:ext uri="{FF2B5EF4-FFF2-40B4-BE49-F238E27FC236}">
                <a16:creationId xmlns:a16="http://schemas.microsoft.com/office/drawing/2014/main" id="{E7C97E6E-AF31-4397-997F-22F5FC84E9DC}"/>
              </a:ext>
            </a:extLst>
          </p:cNvPr>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59</a:t>
            </a:fld>
            <a:endParaRPr dirty="0"/>
          </a:p>
        </p:txBody>
      </p:sp>
      <p:sp>
        <p:nvSpPr>
          <p:cNvPr id="2" name="TextBox 1">
            <a:extLst>
              <a:ext uri="{FF2B5EF4-FFF2-40B4-BE49-F238E27FC236}">
                <a16:creationId xmlns:a16="http://schemas.microsoft.com/office/drawing/2014/main" id="{25E41A79-9594-8274-2FC4-87061C5925ED}"/>
              </a:ext>
            </a:extLst>
          </p:cNvPr>
          <p:cNvSpPr txBox="1"/>
          <p:nvPr/>
        </p:nvSpPr>
        <p:spPr>
          <a:xfrm>
            <a:off x="66659" y="1300464"/>
            <a:ext cx="4498365" cy="2474716"/>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US" sz="1500" dirty="0">
                <a:solidFill>
                  <a:schemeClr val="accent6">
                    <a:lumMod val="50000"/>
                  </a:schemeClr>
                </a:solidFill>
                <a:latin typeface="Montserrat" panose="00000500000000000000" pitchFamily="50" charset="0"/>
                <a:cs typeface="Arial" panose="020B0604020202020204" pitchFamily="34" charset="0"/>
              </a:rPr>
              <a:t>Idea for poolside party</a:t>
            </a:r>
          </a:p>
          <a:p>
            <a:pPr marL="342900" indent="-342900">
              <a:lnSpc>
                <a:spcPct val="150000"/>
              </a:lnSpc>
              <a:buFont typeface="Wingdings" panose="05000000000000000000" pitchFamily="2" charset="2"/>
              <a:buChar char="ü"/>
            </a:pPr>
            <a:r>
              <a:rPr lang="en-US" sz="1500" dirty="0">
                <a:solidFill>
                  <a:schemeClr val="accent6">
                    <a:lumMod val="50000"/>
                  </a:schemeClr>
                </a:solidFill>
                <a:latin typeface="Montserrat" panose="00000500000000000000" pitchFamily="50" charset="0"/>
                <a:cs typeface="Arial" panose="020B0604020202020204" pitchFamily="34" charset="0"/>
              </a:rPr>
              <a:t>ballroom ~ 400m2</a:t>
            </a:r>
          </a:p>
          <a:p>
            <a:pPr marL="342900" indent="-342900">
              <a:lnSpc>
                <a:spcPct val="150000"/>
              </a:lnSpc>
              <a:buFont typeface="Wingdings" panose="05000000000000000000" pitchFamily="2" charset="2"/>
              <a:buChar char="ü"/>
            </a:pPr>
            <a:r>
              <a:rPr lang="en-US" sz="1500" dirty="0">
                <a:solidFill>
                  <a:schemeClr val="accent6">
                    <a:lumMod val="50000"/>
                  </a:schemeClr>
                </a:solidFill>
                <a:latin typeface="Montserrat" panose="00000500000000000000" pitchFamily="50" charset="0"/>
                <a:cs typeface="Arial" panose="020B0604020202020204" pitchFamily="34" charset="0"/>
              </a:rPr>
              <a:t>Situated on the shore of Hanoi's largest lake, Sheraton Hanoi Hotel features the panoramic views of lush greenery around the West Lake and Red River from many of its 299 rooms and suites. </a:t>
            </a:r>
          </a:p>
        </p:txBody>
      </p:sp>
      <p:sp>
        <p:nvSpPr>
          <p:cNvPr id="4" name="TextBox 3">
            <a:extLst>
              <a:ext uri="{FF2B5EF4-FFF2-40B4-BE49-F238E27FC236}">
                <a16:creationId xmlns:a16="http://schemas.microsoft.com/office/drawing/2014/main" id="{A406B672-243E-FFDB-86D7-E2D5EFE91D62}"/>
              </a:ext>
            </a:extLst>
          </p:cNvPr>
          <p:cNvSpPr txBox="1"/>
          <p:nvPr/>
        </p:nvSpPr>
        <p:spPr>
          <a:xfrm>
            <a:off x="297753" y="6288628"/>
            <a:ext cx="6095028" cy="338554"/>
          </a:xfrm>
          <a:prstGeom prst="rect">
            <a:avLst/>
          </a:prstGeom>
          <a:noFill/>
        </p:spPr>
        <p:txBody>
          <a:bodyPr wrap="square">
            <a:spAutoFit/>
          </a:bodyPr>
          <a:lstStyle/>
          <a:p>
            <a:r>
              <a:rPr lang="en-US" sz="1600" dirty="0">
                <a:effectLst/>
                <a:latin typeface="Arial" panose="020B0604020202020204" pitchFamily="34" charset="0"/>
                <a:ea typeface="Calibri" panose="020F0502020204030204" pitchFamily="34" charset="0"/>
              </a:rPr>
              <a:t>Hotel video: </a:t>
            </a:r>
            <a:r>
              <a:rPr lang="en-US" sz="1600" u="sng" dirty="0">
                <a:effectLst/>
                <a:latin typeface="Arial" panose="020B060402020202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https://youtu.be/L87T2B5jLXM</a:t>
            </a:r>
            <a:endParaRPr lang="vi-VN" sz="1600" dirty="0"/>
          </a:p>
        </p:txBody>
      </p:sp>
      <p:sp>
        <p:nvSpPr>
          <p:cNvPr id="3" name="Rectangle 2">
            <a:extLst>
              <a:ext uri="{FF2B5EF4-FFF2-40B4-BE49-F238E27FC236}">
                <a16:creationId xmlns:a16="http://schemas.microsoft.com/office/drawing/2014/main" id="{624049FB-CE54-5E1D-D499-2CD3FD4B9C52}"/>
              </a:ext>
            </a:extLst>
          </p:cNvPr>
          <p:cNvSpPr/>
          <p:nvPr/>
        </p:nvSpPr>
        <p:spPr>
          <a:xfrm>
            <a:off x="-11338" y="266681"/>
            <a:ext cx="5415148" cy="399638"/>
          </a:xfrm>
          <a:prstGeom prst="rect">
            <a:avLst/>
          </a:prstGeom>
          <a:solidFill>
            <a:srgbClr val="2E9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Black" panose="020B0A04020102020204" pitchFamily="34" charset="0"/>
              </a:rPr>
              <a:t>A SAMPLE OF 5 STAR INTERNATIONAL HOTEL</a:t>
            </a:r>
          </a:p>
        </p:txBody>
      </p:sp>
      <p:sp>
        <p:nvSpPr>
          <p:cNvPr id="5" name="Left Arrow 10">
            <a:hlinkClick r:id="rId6" action="ppaction://hlinkpres?slideindex=1&amp;slidetitle=Why?"/>
            <a:extLst>
              <a:ext uri="{FF2B5EF4-FFF2-40B4-BE49-F238E27FC236}">
                <a16:creationId xmlns:a16="http://schemas.microsoft.com/office/drawing/2014/main" id="{CABB5EED-6EA9-CD55-7AB9-CDD7B3925E99}"/>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
        <p:nvSpPr>
          <p:cNvPr id="6" name="Freeform 1914">
            <a:extLst>
              <a:ext uri="{FF2B5EF4-FFF2-40B4-BE49-F238E27FC236}">
                <a16:creationId xmlns:a16="http://schemas.microsoft.com/office/drawing/2014/main" id="{80D1B2FE-7B50-D481-3C7B-43FE0300C63F}"/>
              </a:ext>
            </a:extLst>
          </p:cNvPr>
          <p:cNvSpPr>
            <a:spLocks/>
          </p:cNvSpPr>
          <p:nvPr/>
        </p:nvSpPr>
        <p:spPr bwMode="auto">
          <a:xfrm>
            <a:off x="66659" y="688715"/>
            <a:ext cx="4124835" cy="589352"/>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fontAlgn="auto">
              <a:spcBef>
                <a:spcPts val="0"/>
              </a:spcBef>
              <a:spcAft>
                <a:spcPts val="0"/>
              </a:spcAft>
              <a:defRPr/>
            </a:pPr>
            <a:r>
              <a:rPr lang="en-US" sz="3000" b="1" dirty="0">
                <a:solidFill>
                  <a:schemeClr val="accent6">
                    <a:lumMod val="50000"/>
                  </a:schemeClr>
                </a:solidFill>
                <a:latin typeface="Playfair Display Bold" panose="00000800000000000000" pitchFamily="2" charset="0"/>
                <a:cs typeface="Times New Roman" pitchFamily="18" charset="0"/>
              </a:rPr>
              <a:t>Sheraton Hanoi</a:t>
            </a:r>
          </a:p>
        </p:txBody>
      </p:sp>
    </p:spTree>
    <p:extLst>
      <p:ext uri="{BB962C8B-B14F-4D97-AF65-F5344CB8AC3E}">
        <p14:creationId xmlns:p14="http://schemas.microsoft.com/office/powerpoint/2010/main" val="124218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6</a:t>
            </a:fld>
            <a:endParaRPr dirty="0"/>
          </a:p>
        </p:txBody>
      </p:sp>
      <p:sp>
        <p:nvSpPr>
          <p:cNvPr id="9"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10"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
        <p:nvSpPr>
          <p:cNvPr id="5" name="Rectangle 4"/>
          <p:cNvSpPr/>
          <p:nvPr/>
        </p:nvSpPr>
        <p:spPr>
          <a:xfrm>
            <a:off x="3566180" y="1061634"/>
            <a:ext cx="4912308" cy="5755422"/>
          </a:xfrm>
          <a:prstGeom prst="rect">
            <a:avLst/>
          </a:prstGeom>
        </p:spPr>
        <p:txBody>
          <a:bodyPr wrap="square">
            <a:spAutoFit/>
          </a:bodyPr>
          <a:lstStyle/>
          <a:p>
            <a:pPr marL="285750" indent="-285750">
              <a:buFont typeface="Arial" panose="020B0604020202020204" pitchFamily="34" charset="0"/>
              <a:buChar char="•"/>
            </a:pPr>
            <a:r>
              <a:rPr lang="en-US" sz="1600" dirty="0">
                <a:solidFill>
                  <a:schemeClr val="accent6">
                    <a:lumMod val="50000"/>
                  </a:schemeClr>
                </a:solidFill>
                <a:latin typeface="Montserrat" panose="00000500000000000000" pitchFamily="50" charset="0"/>
                <a:cs typeface="Arial" panose="020B0604020202020204" pitchFamily="34" charset="0"/>
              </a:rPr>
              <a:t>Various choices of food from local cuisine to Asian cuisine (Japanese, Korean, Chinese, Malaysian, Indian), Middle East’s (Lebanese, Turkish) and Western cuisine (Spanish, Italian, French) together with multiple fast food brands such as KFC, Mc Donald’s, </a:t>
            </a:r>
            <a:r>
              <a:rPr lang="en-US" sz="1600" dirty="0" err="1">
                <a:solidFill>
                  <a:schemeClr val="accent6">
                    <a:lumMod val="50000"/>
                  </a:schemeClr>
                </a:solidFill>
                <a:latin typeface="Montserrat" panose="00000500000000000000" pitchFamily="50" charset="0"/>
                <a:cs typeface="Arial" panose="020B0604020202020204" pitchFamily="34" charset="0"/>
              </a:rPr>
              <a:t>Lotteria</a:t>
            </a:r>
            <a:r>
              <a:rPr lang="en-US" sz="1600" dirty="0">
                <a:solidFill>
                  <a:schemeClr val="accent6">
                    <a:lumMod val="50000"/>
                  </a:schemeClr>
                </a:solidFill>
                <a:latin typeface="Montserrat" panose="00000500000000000000" pitchFamily="50" charset="0"/>
                <a:cs typeface="Arial" panose="020B0604020202020204" pitchFamily="34" charset="0"/>
              </a:rPr>
              <a:t>,…</a:t>
            </a:r>
          </a:p>
          <a:p>
            <a:pPr marL="285750" indent="-285750">
              <a:buFont typeface="Arial" panose="020B0604020202020204" pitchFamily="34" charset="0"/>
              <a:buChar char="•"/>
            </a:pPr>
            <a:endParaRPr lang="en-US" sz="1600" dirty="0">
              <a:solidFill>
                <a:schemeClr val="accent6">
                  <a:lumMod val="50000"/>
                </a:schemeClr>
              </a:solidFill>
              <a:latin typeface="Montserrat" panose="00000500000000000000" pitchFamily="50" charset="0"/>
              <a:cs typeface="Arial" panose="020B0604020202020204" pitchFamily="34" charset="0"/>
            </a:endParaRPr>
          </a:p>
          <a:p>
            <a:pPr marL="285750" indent="-285750">
              <a:buFont typeface="Arial" panose="020B0604020202020204" pitchFamily="34" charset="0"/>
              <a:buChar char="•"/>
            </a:pPr>
            <a:endParaRPr lang="en-US" sz="1600" dirty="0">
              <a:solidFill>
                <a:schemeClr val="accent6">
                  <a:lumMod val="50000"/>
                </a:schemeClr>
              </a:solidFill>
              <a:latin typeface="Montserrat" panose="00000500000000000000" pitchFamily="50" charset="0"/>
              <a:cs typeface="Arial" panose="020B0604020202020204" pitchFamily="34" charset="0"/>
            </a:endParaRPr>
          </a:p>
          <a:p>
            <a:pPr marL="285750" indent="-285750">
              <a:buFont typeface="Arial" panose="020B0604020202020204" pitchFamily="34" charset="0"/>
              <a:buChar char="•"/>
            </a:pPr>
            <a:endParaRPr lang="en-US" sz="1600" dirty="0">
              <a:solidFill>
                <a:schemeClr val="accent6">
                  <a:lumMod val="50000"/>
                </a:schemeClr>
              </a:solidFill>
              <a:latin typeface="Montserrat" panose="00000500000000000000" pitchFamily="50" charset="0"/>
              <a:cs typeface="Arial" panose="020B0604020202020204" pitchFamily="34" charset="0"/>
            </a:endParaRPr>
          </a:p>
          <a:p>
            <a:pPr marL="285750" indent="-285750">
              <a:buFont typeface="Arial" panose="020B0604020202020204" pitchFamily="34" charset="0"/>
              <a:buChar char="•"/>
            </a:pPr>
            <a:endParaRPr lang="en-US" sz="1600" dirty="0">
              <a:solidFill>
                <a:schemeClr val="accent6">
                  <a:lumMod val="50000"/>
                </a:schemeClr>
              </a:solidFill>
              <a:latin typeface="Montserrat" panose="00000500000000000000" pitchFamily="50" charset="0"/>
              <a:cs typeface="Arial" panose="020B0604020202020204" pitchFamily="34" charset="0"/>
            </a:endParaRPr>
          </a:p>
          <a:p>
            <a:pPr marL="285750" indent="-285750">
              <a:buFont typeface="Arial" panose="020B0604020202020204" pitchFamily="34" charset="0"/>
              <a:buChar char="•"/>
            </a:pPr>
            <a:r>
              <a:rPr lang="en-US" sz="1600" dirty="0">
                <a:solidFill>
                  <a:schemeClr val="accent6">
                    <a:lumMod val="50000"/>
                  </a:schemeClr>
                </a:solidFill>
                <a:latin typeface="Montserrat" panose="00000500000000000000" pitchFamily="50" charset="0"/>
                <a:cs typeface="Arial" panose="020B0604020202020204" pitchFamily="34" charset="0"/>
              </a:rPr>
              <a:t>French colonial architecture remains: the government buildings, mansions and villas, city opera houses, bridge, churches and cathedrals, post office, or tree-lined boulevards in Hanoi and Ho Chi Minh City together with blocked buildings and skyscrapers. </a:t>
            </a:r>
          </a:p>
          <a:p>
            <a:pPr marL="285750" indent="-285750">
              <a:buFont typeface="Arial" panose="020B0604020202020204" pitchFamily="34" charset="0"/>
              <a:buChar char="•"/>
            </a:pPr>
            <a:endParaRPr lang="en-US" sz="1600" dirty="0">
              <a:solidFill>
                <a:schemeClr val="accent6">
                  <a:lumMod val="50000"/>
                </a:schemeClr>
              </a:solidFill>
              <a:latin typeface="Montserrat" panose="00000500000000000000" pitchFamily="50" charset="0"/>
              <a:cs typeface="Arial" panose="020B0604020202020204" pitchFamily="34" charset="0"/>
            </a:endParaRPr>
          </a:p>
          <a:p>
            <a:pPr marL="285750" indent="-285750">
              <a:buFont typeface="Arial" panose="020B0604020202020204" pitchFamily="34" charset="0"/>
              <a:buChar char="•"/>
            </a:pPr>
            <a:r>
              <a:rPr lang="en-US" sz="1600" dirty="0">
                <a:solidFill>
                  <a:schemeClr val="accent6">
                    <a:lumMod val="50000"/>
                  </a:schemeClr>
                </a:solidFill>
                <a:latin typeface="Montserrat" panose="00000500000000000000" pitchFamily="50" charset="0"/>
                <a:cs typeface="Arial" panose="020B0604020202020204" pitchFamily="34" charset="0"/>
              </a:rPr>
              <a:t>Traditional architecture in Hue, </a:t>
            </a:r>
            <a:r>
              <a:rPr lang="en-US" sz="1600" dirty="0" err="1">
                <a:solidFill>
                  <a:schemeClr val="accent6">
                    <a:lumMod val="50000"/>
                  </a:schemeClr>
                </a:solidFill>
                <a:latin typeface="Montserrat" panose="00000500000000000000" pitchFamily="50" charset="0"/>
                <a:cs typeface="Arial" panose="020B0604020202020204" pitchFamily="34" charset="0"/>
              </a:rPr>
              <a:t>Hoian</a:t>
            </a:r>
            <a:r>
              <a:rPr lang="en-US" sz="1600" dirty="0">
                <a:solidFill>
                  <a:schemeClr val="accent6">
                    <a:lumMod val="50000"/>
                  </a:schemeClr>
                </a:solidFill>
                <a:latin typeface="Montserrat" panose="00000500000000000000" pitchFamily="50" charset="0"/>
                <a:cs typeface="Arial" panose="020B0604020202020204" pitchFamily="34" charset="0"/>
              </a:rPr>
              <a:t>, and many local villages while house-on-stilts are home to mountainous people.</a:t>
            </a:r>
          </a:p>
          <a:p>
            <a:endParaRPr lang="en-US" sz="1600" dirty="0">
              <a:solidFill>
                <a:schemeClr val="accent6">
                  <a:lumMod val="50000"/>
                </a:schemeClr>
              </a:solidFill>
              <a:latin typeface="Montserrat" panose="00000500000000000000" pitchFamily="50" charset="0"/>
              <a:cs typeface="Arial" panose="020B0604020202020204" pitchFamily="34" charset="0"/>
            </a:endParaRPr>
          </a:p>
        </p:txBody>
      </p:sp>
      <p:sp>
        <p:nvSpPr>
          <p:cNvPr id="17" name="Left Arrow 10">
            <a:hlinkClick r:id="rId3" action="ppaction://hlinkpres?slideindex=1&amp;slidetitle=Why?"/>
            <a:extLst>
              <a:ext uri="{FF2B5EF4-FFF2-40B4-BE49-F238E27FC236}">
                <a16:creationId xmlns:a16="http://schemas.microsoft.com/office/drawing/2014/main" id="{DEE8FC62-C2BB-489B-8191-4F0405786E35}"/>
              </a:ext>
            </a:extLst>
          </p:cNvPr>
          <p:cNvSpPr/>
          <p:nvPr/>
        </p:nvSpPr>
        <p:spPr>
          <a:xfrm>
            <a:off x="11380493" y="6213143"/>
            <a:ext cx="810811" cy="631209"/>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4"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727" y="755760"/>
            <a:ext cx="3466453" cy="2610638"/>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6926" y="755759"/>
            <a:ext cx="3705346" cy="261063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9727" y="3491603"/>
            <a:ext cx="3501312" cy="2756008"/>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6809" y="3491602"/>
            <a:ext cx="3665463" cy="2772895"/>
          </a:xfrm>
          <a:prstGeom prst="rect">
            <a:avLst/>
          </a:prstGeom>
        </p:spPr>
      </p:pic>
      <p:pic>
        <p:nvPicPr>
          <p:cNvPr id="8" name="Picture 2" descr="http://static.tumblr.com/f45faab49321958bb661be2e69124337/gltbmdt/p3amp94ag/tumblr_static_logo_threeland_281108.png">
            <a:extLst>
              <a:ext uri="{FF2B5EF4-FFF2-40B4-BE49-F238E27FC236}">
                <a16:creationId xmlns:a16="http://schemas.microsoft.com/office/drawing/2014/main" id="{6C5E9B22-B4C9-B5CB-1882-4CF59DDF643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24529" y="197804"/>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11" name="Freeform 1914">
            <a:extLst>
              <a:ext uri="{FF2B5EF4-FFF2-40B4-BE49-F238E27FC236}">
                <a16:creationId xmlns:a16="http://schemas.microsoft.com/office/drawing/2014/main" id="{95C57234-0C92-ABDB-C2AA-8AE126295006}"/>
              </a:ext>
            </a:extLst>
          </p:cNvPr>
          <p:cNvSpPr>
            <a:spLocks/>
          </p:cNvSpPr>
          <p:nvPr/>
        </p:nvSpPr>
        <p:spPr bwMode="auto">
          <a:xfrm>
            <a:off x="3805075" y="459956"/>
            <a:ext cx="4128746" cy="616648"/>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fontAlgn="auto">
              <a:spcBef>
                <a:spcPts val="0"/>
              </a:spcBef>
              <a:spcAft>
                <a:spcPts val="0"/>
              </a:spcAft>
              <a:defRPr/>
            </a:pPr>
            <a:r>
              <a:rPr lang="en-US" sz="3000" b="1" dirty="0">
                <a:solidFill>
                  <a:schemeClr val="accent6">
                    <a:lumMod val="50000"/>
                  </a:schemeClr>
                </a:solidFill>
                <a:latin typeface="Playfair Display Bold" panose="020B0604020202020204" charset="0"/>
                <a:cs typeface="Times New Roman" panose="02020603050405020304" pitchFamily="18" charset="0"/>
              </a:rPr>
              <a:t>Food</a:t>
            </a:r>
          </a:p>
        </p:txBody>
      </p:sp>
      <p:sp>
        <p:nvSpPr>
          <p:cNvPr id="13" name="Freeform 1914">
            <a:extLst>
              <a:ext uri="{FF2B5EF4-FFF2-40B4-BE49-F238E27FC236}">
                <a16:creationId xmlns:a16="http://schemas.microsoft.com/office/drawing/2014/main" id="{D09CFF20-61B0-AC3C-09DE-863EEF76E930}"/>
              </a:ext>
            </a:extLst>
          </p:cNvPr>
          <p:cNvSpPr>
            <a:spLocks/>
          </p:cNvSpPr>
          <p:nvPr/>
        </p:nvSpPr>
        <p:spPr bwMode="auto">
          <a:xfrm>
            <a:off x="3890752" y="3058074"/>
            <a:ext cx="4128746" cy="616648"/>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fontAlgn="auto">
              <a:spcBef>
                <a:spcPts val="0"/>
              </a:spcBef>
              <a:spcAft>
                <a:spcPts val="0"/>
              </a:spcAft>
              <a:defRPr/>
            </a:pPr>
            <a:r>
              <a:rPr lang="en-US" sz="3000" b="1" dirty="0">
                <a:solidFill>
                  <a:schemeClr val="accent6">
                    <a:lumMod val="50000"/>
                  </a:schemeClr>
                </a:solidFill>
                <a:latin typeface="Playfair Display Bold" panose="020B0604020202020204" charset="0"/>
                <a:cs typeface="Times New Roman" panose="02020603050405020304" pitchFamily="18" charset="0"/>
              </a:rPr>
              <a:t>Architecture</a:t>
            </a:r>
          </a:p>
        </p:txBody>
      </p:sp>
    </p:spTree>
    <p:extLst>
      <p:ext uri="{BB962C8B-B14F-4D97-AF65-F5344CB8AC3E}">
        <p14:creationId xmlns:p14="http://schemas.microsoft.com/office/powerpoint/2010/main" val="65513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47E1DE5-3F67-2AA7-5ECE-FA940C850C3F}"/>
              </a:ext>
            </a:extLst>
          </p:cNvPr>
          <p:cNvSpPr>
            <a:spLocks noGrp="1"/>
          </p:cNvSpPr>
          <p:nvPr>
            <p:ph type="dt" sz="half" idx="10"/>
          </p:nvPr>
        </p:nvSpPr>
        <p:spPr>
          <a:xfrm>
            <a:off x="0" y="6478210"/>
            <a:ext cx="2743200" cy="365125"/>
          </a:xfrm>
        </p:spPr>
        <p:txBody>
          <a:bodyPr/>
          <a:lstStyle/>
          <a:p>
            <a:fld id="{6DD1B487-36FD-4CED-B07A-1A81FC6540B1}" type="datetime1">
              <a:rPr lang="en-US" smtClean="0"/>
              <a:pPr/>
              <a:t>7/25/2025</a:t>
            </a:fld>
            <a:endParaRPr lang="en-US" dirty="0"/>
          </a:p>
        </p:txBody>
      </p:sp>
      <p:sp>
        <p:nvSpPr>
          <p:cNvPr id="5" name="Footer Placeholder 4">
            <a:extLst>
              <a:ext uri="{FF2B5EF4-FFF2-40B4-BE49-F238E27FC236}">
                <a16:creationId xmlns:a16="http://schemas.microsoft.com/office/drawing/2014/main" id="{AED67806-4B7D-BD46-9E78-528635F6FC50}"/>
              </a:ext>
            </a:extLst>
          </p:cNvPr>
          <p:cNvSpPr>
            <a:spLocks noGrp="1"/>
          </p:cNvSpPr>
          <p:nvPr>
            <p:ph type="ftr" sz="quarter" idx="11"/>
          </p:nvPr>
        </p:nvSpPr>
        <p:spPr/>
        <p:txBody>
          <a:bodyPr/>
          <a:lstStyle/>
          <a:p>
            <a:r>
              <a:rPr lang="en-US"/>
              <a:t>Add a footer</a:t>
            </a:r>
            <a:endParaRPr lang="en-US" dirty="0"/>
          </a:p>
        </p:txBody>
      </p:sp>
      <p:sp>
        <p:nvSpPr>
          <p:cNvPr id="6" name="Slide Number Placeholder 5">
            <a:extLst>
              <a:ext uri="{FF2B5EF4-FFF2-40B4-BE49-F238E27FC236}">
                <a16:creationId xmlns:a16="http://schemas.microsoft.com/office/drawing/2014/main" id="{667C97D0-F4E4-F45F-84BD-42931DCC2384}"/>
              </a:ext>
            </a:extLst>
          </p:cNvPr>
          <p:cNvSpPr>
            <a:spLocks noGrp="1"/>
          </p:cNvSpPr>
          <p:nvPr>
            <p:ph type="sldNum" sz="quarter" idx="12"/>
          </p:nvPr>
        </p:nvSpPr>
        <p:spPr/>
        <p:txBody>
          <a:bodyPr/>
          <a:lstStyle/>
          <a:p>
            <a:fld id="{9CD8D479-8942-46E8-A226-A4E01F7A105C}" type="slidenum">
              <a:rPr lang="en-US" smtClean="0"/>
              <a:t>60</a:t>
            </a:fld>
            <a:endParaRPr lang="en-US"/>
          </a:p>
        </p:txBody>
      </p:sp>
      <p:sp>
        <p:nvSpPr>
          <p:cNvPr id="9" name="Left Arrow 10">
            <a:hlinkClick r:id="rId2" action="ppaction://hlinkpres?slideindex=1&amp;slidetitle=Why?"/>
            <a:extLst>
              <a:ext uri="{FF2B5EF4-FFF2-40B4-BE49-F238E27FC236}">
                <a16:creationId xmlns:a16="http://schemas.microsoft.com/office/drawing/2014/main" id="{9C4A533B-D576-A874-A515-2E11E2D5D352}"/>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3"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278C9765-4904-4A18-0F7D-85D887F9E9DF}"/>
              </a:ext>
            </a:extLst>
          </p:cNvPr>
          <p:cNvPicPr>
            <a:picLocks noChangeAspect="1"/>
          </p:cNvPicPr>
          <p:nvPr/>
        </p:nvPicPr>
        <p:blipFill>
          <a:blip r:embed="rId4"/>
          <a:stretch>
            <a:fillRect/>
          </a:stretch>
        </p:blipFill>
        <p:spPr>
          <a:xfrm>
            <a:off x="4772130" y="-14665"/>
            <a:ext cx="6276175" cy="6858000"/>
          </a:xfrm>
          <a:prstGeom prst="rect">
            <a:avLst/>
          </a:prstGeom>
        </p:spPr>
      </p:pic>
      <p:sp>
        <p:nvSpPr>
          <p:cNvPr id="12" name="TextBox 11">
            <a:extLst>
              <a:ext uri="{FF2B5EF4-FFF2-40B4-BE49-F238E27FC236}">
                <a16:creationId xmlns:a16="http://schemas.microsoft.com/office/drawing/2014/main" id="{48ED444D-C1E5-724F-C9A0-9B6E536DF032}"/>
              </a:ext>
            </a:extLst>
          </p:cNvPr>
          <p:cNvSpPr txBox="1"/>
          <p:nvPr/>
        </p:nvSpPr>
        <p:spPr>
          <a:xfrm>
            <a:off x="100941" y="2076858"/>
            <a:ext cx="4498365" cy="3859711"/>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en-US" sz="1500" dirty="0">
                <a:solidFill>
                  <a:schemeClr val="accent6">
                    <a:lumMod val="50000"/>
                  </a:schemeClr>
                </a:solidFill>
                <a:latin typeface="Montserrat" panose="00000500000000000000" pitchFamily="50" charset="0"/>
                <a:cs typeface="Arial" panose="020B0604020202020204" pitchFamily="34" charset="0"/>
              </a:rPr>
              <a:t>Idea for lake and pool side party</a:t>
            </a:r>
          </a:p>
          <a:p>
            <a:pPr marL="342900" indent="-342900">
              <a:lnSpc>
                <a:spcPct val="150000"/>
              </a:lnSpc>
              <a:buFont typeface="Wingdings" panose="05000000000000000000" pitchFamily="2" charset="2"/>
              <a:buChar char="ü"/>
            </a:pPr>
            <a:r>
              <a:rPr lang="en-US" sz="1500" dirty="0">
                <a:solidFill>
                  <a:schemeClr val="accent6">
                    <a:lumMod val="50000"/>
                  </a:schemeClr>
                </a:solidFill>
                <a:latin typeface="Montserrat" panose="00000500000000000000" pitchFamily="50" charset="0"/>
                <a:cs typeface="Arial" panose="020B0604020202020204" pitchFamily="34" charset="0"/>
              </a:rPr>
              <a:t>Situated on the shore of Hanoi's largest lake</a:t>
            </a:r>
          </a:p>
          <a:p>
            <a:pPr marL="342900" indent="-342900">
              <a:lnSpc>
                <a:spcPct val="150000"/>
              </a:lnSpc>
              <a:buFont typeface="Wingdings" panose="05000000000000000000" pitchFamily="2" charset="2"/>
              <a:buChar char="ü"/>
            </a:pPr>
            <a:r>
              <a:rPr lang="en-US" sz="1500" dirty="0">
                <a:solidFill>
                  <a:schemeClr val="accent6">
                    <a:lumMod val="50000"/>
                  </a:schemeClr>
                </a:solidFill>
                <a:latin typeface="Montserrat" panose="00000500000000000000" pitchFamily="50" charset="0"/>
                <a:cs typeface="Arial" panose="020B0604020202020204" pitchFamily="34" charset="0"/>
              </a:rPr>
              <a:t>Room Capacity: 318</a:t>
            </a:r>
          </a:p>
          <a:p>
            <a:pPr marL="342900" indent="-342900">
              <a:lnSpc>
                <a:spcPct val="150000"/>
              </a:lnSpc>
              <a:buFont typeface="Wingdings" panose="05000000000000000000" pitchFamily="2" charset="2"/>
              <a:buChar char="ü"/>
            </a:pPr>
            <a:r>
              <a:rPr lang="en-US" sz="1500" dirty="0">
                <a:solidFill>
                  <a:schemeClr val="accent6">
                    <a:lumMod val="50000"/>
                  </a:schemeClr>
                </a:solidFill>
                <a:latin typeface="Montserrat" panose="00000500000000000000" pitchFamily="50" charset="0"/>
                <a:cs typeface="Arial" panose="020B0604020202020204" pitchFamily="34" charset="0"/>
              </a:rPr>
              <a:t>The hotel offers meetings and events venue consists of a Grand Ballroom and four meeting rooms with superior technical support, including Internet coverage and video conferencing. A grand ballroom that can accommodate up to 364 guests.</a:t>
            </a:r>
          </a:p>
        </p:txBody>
      </p:sp>
      <p:sp>
        <p:nvSpPr>
          <p:cNvPr id="13" name="Freeform 1914">
            <a:extLst>
              <a:ext uri="{FF2B5EF4-FFF2-40B4-BE49-F238E27FC236}">
                <a16:creationId xmlns:a16="http://schemas.microsoft.com/office/drawing/2014/main" id="{C8F8987A-49DA-7C44-CE2C-130DBEAA9344}"/>
              </a:ext>
            </a:extLst>
          </p:cNvPr>
          <p:cNvSpPr>
            <a:spLocks/>
          </p:cNvSpPr>
          <p:nvPr/>
        </p:nvSpPr>
        <p:spPr bwMode="auto">
          <a:xfrm>
            <a:off x="0" y="1365646"/>
            <a:ext cx="4852774" cy="589352"/>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fontAlgn="auto">
              <a:spcBef>
                <a:spcPts val="0"/>
              </a:spcBef>
              <a:spcAft>
                <a:spcPts val="0"/>
              </a:spcAft>
              <a:defRPr/>
            </a:pPr>
            <a:r>
              <a:rPr lang="en-US" sz="3000" b="1" dirty="0">
                <a:solidFill>
                  <a:schemeClr val="accent6">
                    <a:lumMod val="50000"/>
                  </a:schemeClr>
                </a:solidFill>
                <a:latin typeface="Playfair Display Bold" panose="00000800000000000000" pitchFamily="2" charset="0"/>
                <a:cs typeface="Times New Roman" pitchFamily="18" charset="0"/>
              </a:rPr>
              <a:t>Intercontinental  Hanoi</a:t>
            </a:r>
          </a:p>
        </p:txBody>
      </p:sp>
      <p:sp>
        <p:nvSpPr>
          <p:cNvPr id="14" name="Rectangle 13">
            <a:extLst>
              <a:ext uri="{FF2B5EF4-FFF2-40B4-BE49-F238E27FC236}">
                <a16:creationId xmlns:a16="http://schemas.microsoft.com/office/drawing/2014/main" id="{3F9A9BB1-0A4C-C65E-408F-13C60EC2B98A}"/>
              </a:ext>
            </a:extLst>
          </p:cNvPr>
          <p:cNvSpPr/>
          <p:nvPr/>
        </p:nvSpPr>
        <p:spPr>
          <a:xfrm>
            <a:off x="-11338" y="266681"/>
            <a:ext cx="5415148" cy="399638"/>
          </a:xfrm>
          <a:prstGeom prst="rect">
            <a:avLst/>
          </a:prstGeom>
          <a:solidFill>
            <a:srgbClr val="2E9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Black" panose="020B0A04020102020204" pitchFamily="34" charset="0"/>
              </a:rPr>
              <a:t>A SAMPLE OF 5 STAR INTERNATIONAL HOTEL</a:t>
            </a:r>
          </a:p>
        </p:txBody>
      </p:sp>
    </p:spTree>
    <p:extLst>
      <p:ext uri="{BB962C8B-B14F-4D97-AF65-F5344CB8AC3E}">
        <p14:creationId xmlns:p14="http://schemas.microsoft.com/office/powerpoint/2010/main" val="20099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5" descr="logo_threela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4731" y="294410"/>
            <a:ext cx="2207016" cy="4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2006412"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800" b="1" dirty="0"/>
          </a:p>
        </p:txBody>
      </p:sp>
      <p:sp>
        <p:nvSpPr>
          <p:cNvPr id="6" name="Rectangle 5"/>
          <p:cNvSpPr/>
          <p:nvPr/>
        </p:nvSpPr>
        <p:spPr>
          <a:xfrm>
            <a:off x="-1" y="275638"/>
            <a:ext cx="7505205" cy="332339"/>
          </a:xfrm>
          <a:prstGeom prst="rect">
            <a:avLst/>
          </a:prstGeom>
          <a:solidFill>
            <a:srgbClr val="2E9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Black" panose="020B0A04020102020204" pitchFamily="34" charset="0"/>
              </a:rPr>
              <a:t>A SAMPLE OF 5 STAR RESORT IN DANANG, HOI AN, PHU QUOC</a:t>
            </a:r>
          </a:p>
        </p:txBody>
      </p:sp>
      <p:pic>
        <p:nvPicPr>
          <p:cNvPr id="10" name="Picture 9" descr="http://vinpearl.com/Uploads/Uploads_ResortNT/anh%20tin%20bai/vpl16.jpg">
            <a:extLst>
              <a:ext uri="{FF2B5EF4-FFF2-40B4-BE49-F238E27FC236}">
                <a16:creationId xmlns:a16="http://schemas.microsoft.com/office/drawing/2014/main" id="{F0AF8E42-84B4-4049-84D2-BFF1C888DF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9436" y="2225508"/>
            <a:ext cx="6695858" cy="4553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executive-suite-bedroom">
            <a:extLst>
              <a:ext uri="{FF2B5EF4-FFF2-40B4-BE49-F238E27FC236}">
                <a16:creationId xmlns:a16="http://schemas.microsoft.com/office/drawing/2014/main" id="{D1BFE5B4-BDD7-46C3-B944-21D490C30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903" y="2897173"/>
            <a:ext cx="2382979" cy="1598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thethaogiaitri_01">
            <a:extLst>
              <a:ext uri="{FF2B5EF4-FFF2-40B4-BE49-F238E27FC236}">
                <a16:creationId xmlns:a16="http://schemas.microsoft.com/office/drawing/2014/main" id="{B960F408-EB4A-4BEC-8D5A-167ECBC2F4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0905" y="4661419"/>
            <a:ext cx="2382978" cy="1765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Spa 2">
            <a:extLst>
              <a:ext uri="{FF2B5EF4-FFF2-40B4-BE49-F238E27FC236}">
                <a16:creationId xmlns:a16="http://schemas.microsoft.com/office/drawing/2014/main" id="{2FFFCEFE-CD2B-4D07-84B1-9B0AB63BD5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64917" y="4661419"/>
            <a:ext cx="2456740" cy="1765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thethaogiaitri_03">
            <a:extLst>
              <a:ext uri="{FF2B5EF4-FFF2-40B4-BE49-F238E27FC236}">
                <a16:creationId xmlns:a16="http://schemas.microsoft.com/office/drawing/2014/main" id="{58651EAB-96B4-47F3-B94C-0134A0AC1C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3771" y="2922241"/>
            <a:ext cx="2456740" cy="160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Date Placeholder 4">
            <a:extLst>
              <a:ext uri="{FF2B5EF4-FFF2-40B4-BE49-F238E27FC236}">
                <a16:creationId xmlns:a16="http://schemas.microsoft.com/office/drawing/2014/main" id="{68240678-DD78-444D-83DA-C6DAE9F8F051}"/>
              </a:ext>
            </a:extLst>
          </p:cNvPr>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14" name="Google Shape;119;p13">
            <a:extLst>
              <a:ext uri="{FF2B5EF4-FFF2-40B4-BE49-F238E27FC236}">
                <a16:creationId xmlns:a16="http://schemas.microsoft.com/office/drawing/2014/main" id="{B32F4F55-F7DE-433A-8EEB-9327FA6514D6}"/>
              </a:ext>
            </a:extLst>
          </p:cNvPr>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61</a:t>
            </a:fld>
            <a:endParaRPr dirty="0"/>
          </a:p>
        </p:txBody>
      </p:sp>
      <p:sp>
        <p:nvSpPr>
          <p:cNvPr id="2" name="Left Arrow 10">
            <a:hlinkClick r:id="rId8" action="ppaction://hlinkpres?slideindex=1&amp;slidetitle=Why?"/>
            <a:extLst>
              <a:ext uri="{FF2B5EF4-FFF2-40B4-BE49-F238E27FC236}">
                <a16:creationId xmlns:a16="http://schemas.microsoft.com/office/drawing/2014/main" id="{07BC2770-4313-BC3B-9183-06A9475D5B67}"/>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9"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
        <p:nvSpPr>
          <p:cNvPr id="3" name="TextBox 2">
            <a:extLst>
              <a:ext uri="{FF2B5EF4-FFF2-40B4-BE49-F238E27FC236}">
                <a16:creationId xmlns:a16="http://schemas.microsoft.com/office/drawing/2014/main" id="{E9AAD046-B9FD-0C91-A294-A97B84E987D6}"/>
              </a:ext>
            </a:extLst>
          </p:cNvPr>
          <p:cNvSpPr txBox="1"/>
          <p:nvPr/>
        </p:nvSpPr>
        <p:spPr>
          <a:xfrm>
            <a:off x="330253" y="705018"/>
            <a:ext cx="10572535" cy="1815882"/>
          </a:xfrm>
          <a:prstGeom prst="rect">
            <a:avLst/>
          </a:prstGeom>
          <a:noFill/>
        </p:spPr>
        <p:txBody>
          <a:bodyPr wrap="square" rtlCol="0">
            <a:spAutoFit/>
          </a:bodyPr>
          <a:lstStyle/>
          <a:p>
            <a:pPr marL="171450" indent="-171450">
              <a:buFont typeface="Arial" panose="020B0604020202020204" pitchFamily="34" charset="0"/>
              <a:buChar char="•"/>
            </a:pPr>
            <a:r>
              <a:rPr lang="en-US" sz="1600" dirty="0">
                <a:latin typeface="Montserrat" panose="00000500000000000000" pitchFamily="50" charset="0"/>
              </a:rPr>
              <a:t>All 5* international brand hotels close to the beach have large meeting rooms: Sheraton Grand, Hyatt Regency,... </a:t>
            </a:r>
            <a:r>
              <a:rPr lang="en-US" sz="1600" dirty="0" err="1">
                <a:latin typeface="Montserrat" panose="00000500000000000000" pitchFamily="50" charset="0"/>
              </a:rPr>
              <a:t>Furama</a:t>
            </a:r>
            <a:r>
              <a:rPr lang="en-US" sz="1600" dirty="0">
                <a:latin typeface="Montserrat" panose="00000500000000000000" pitchFamily="50" charset="0"/>
              </a:rPr>
              <a:t> (next to the beach) and Bay </a:t>
            </a:r>
            <a:r>
              <a:rPr lang="en-US" sz="1600" dirty="0" err="1">
                <a:latin typeface="Montserrat" panose="00000500000000000000" pitchFamily="50" charset="0"/>
              </a:rPr>
              <a:t>Captial</a:t>
            </a:r>
            <a:r>
              <a:rPr lang="en-US" sz="1600" dirty="0">
                <a:latin typeface="Montserrat" panose="00000500000000000000" pitchFamily="50" charset="0"/>
              </a:rPr>
              <a:t> Danang (in the city, overlooking the river).</a:t>
            </a:r>
          </a:p>
          <a:p>
            <a:pPr marL="171450" indent="-171450">
              <a:buFont typeface="Arial" panose="020B0604020202020204" pitchFamily="34" charset="0"/>
              <a:buChar char="•"/>
            </a:pPr>
            <a:r>
              <a:rPr lang="en-US" sz="1600" dirty="0">
                <a:latin typeface="Montserrat" panose="00000500000000000000" pitchFamily="50" charset="0"/>
              </a:rPr>
              <a:t>Dinner option: dinning on the beach at the resort where guests stay, or option to stay at a hotel in town and do an event at another location close to the beach such as: Temple Da Nang.</a:t>
            </a:r>
          </a:p>
          <a:p>
            <a:pPr marL="171450" indent="-171450">
              <a:buFont typeface="Arial" panose="020B0604020202020204" pitchFamily="34" charset="0"/>
              <a:buChar char="•"/>
            </a:pPr>
            <a:r>
              <a:rPr lang="en-US" sz="1600" dirty="0">
                <a:latin typeface="Montserrat" panose="00000500000000000000" pitchFamily="50" charset="0"/>
              </a:rPr>
              <a:t>Dinner on cruise in Danang city: Han River Dragon Cruise Marina or Happy </a:t>
            </a:r>
            <a:r>
              <a:rPr lang="en-US" sz="1600" dirty="0" err="1">
                <a:latin typeface="Montserrat" panose="00000500000000000000" pitchFamily="50" charset="0"/>
              </a:rPr>
              <a:t>Yatch</a:t>
            </a:r>
            <a:r>
              <a:rPr lang="en-US" sz="1600" dirty="0">
                <a:latin typeface="Montserrat" panose="00000500000000000000" pitchFamily="50" charset="0"/>
              </a:rPr>
              <a:t> - DHC Marina; dinner on floating restaurant: </a:t>
            </a:r>
            <a:r>
              <a:rPr lang="en-US" sz="1600" dirty="0" err="1">
                <a:latin typeface="Montserrat" panose="00000500000000000000" pitchFamily="50" charset="0"/>
              </a:rPr>
              <a:t>Yatch</a:t>
            </a:r>
            <a:r>
              <a:rPr lang="en-US" sz="1600" dirty="0">
                <a:latin typeface="Montserrat" panose="00000500000000000000" pitchFamily="50" charset="0"/>
              </a:rPr>
              <a:t> Marina</a:t>
            </a:r>
            <a:endParaRPr lang="vi-VN" sz="1600" dirty="0">
              <a:latin typeface="Montserrat" panose="00000500000000000000" pitchFamily="50" charset="0"/>
            </a:endParaRPr>
          </a:p>
        </p:txBody>
      </p:sp>
    </p:spTree>
    <p:extLst>
      <p:ext uri="{BB962C8B-B14F-4D97-AF65-F5344CB8AC3E}">
        <p14:creationId xmlns:p14="http://schemas.microsoft.com/office/powerpoint/2010/main" val="306952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5" descr="logo_threela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54731" y="294410"/>
            <a:ext cx="2207016" cy="41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txBox="1">
            <a:spLocks/>
          </p:cNvSpPr>
          <p:nvPr/>
        </p:nvSpPr>
        <p:spPr>
          <a:xfrm>
            <a:off x="2006412" y="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4800" b="1" dirty="0"/>
          </a:p>
        </p:txBody>
      </p:sp>
      <p:sp>
        <p:nvSpPr>
          <p:cNvPr id="6" name="Rectangle 5"/>
          <p:cNvSpPr/>
          <p:nvPr/>
        </p:nvSpPr>
        <p:spPr>
          <a:xfrm>
            <a:off x="-1" y="275637"/>
            <a:ext cx="3619893" cy="419162"/>
          </a:xfrm>
          <a:prstGeom prst="rect">
            <a:avLst/>
          </a:prstGeom>
          <a:solidFill>
            <a:srgbClr val="2E9F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Black" panose="020B0A04020102020204" pitchFamily="34" charset="0"/>
              </a:rPr>
              <a:t>A SAMPLE OF 4 STAR HOTEL</a:t>
            </a:r>
          </a:p>
        </p:txBody>
      </p:sp>
      <p:pic>
        <p:nvPicPr>
          <p:cNvPr id="7" name="Picture 6" descr="D:\TARIFF\Fitur - Presentation\Exterior-View the ann.jpg">
            <a:extLst>
              <a:ext uri="{FF2B5EF4-FFF2-40B4-BE49-F238E27FC236}">
                <a16:creationId xmlns:a16="http://schemas.microsoft.com/office/drawing/2014/main" id="{2B20058F-7470-47B4-A5D5-4D3823F0D0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6124" y="1280390"/>
            <a:ext cx="6160372" cy="469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D:\TARIFF\Fitur - Presentation\Room1 the ann.png">
            <a:extLst>
              <a:ext uri="{FF2B5EF4-FFF2-40B4-BE49-F238E27FC236}">
                <a16:creationId xmlns:a16="http://schemas.microsoft.com/office/drawing/2014/main" id="{C1A708A4-3FA8-4F4F-ADE3-19BBDACCD5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23" y="1280390"/>
            <a:ext cx="5461000"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descr="D:\TARIFF\Fitur - Presentation\Act The Ann.png">
            <a:extLst>
              <a:ext uri="{FF2B5EF4-FFF2-40B4-BE49-F238E27FC236}">
                <a16:creationId xmlns:a16="http://schemas.microsoft.com/office/drawing/2014/main" id="{84956EF9-E111-4301-B8D1-52C93C8F0D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223" y="3570528"/>
            <a:ext cx="5461000" cy="2395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D:\TARIFF\Fitur - Presentation\logo the ann.jpg">
            <a:extLst>
              <a:ext uri="{FF2B5EF4-FFF2-40B4-BE49-F238E27FC236}">
                <a16:creationId xmlns:a16="http://schemas.microsoft.com/office/drawing/2014/main" id="{51865688-FC60-483B-BCE9-3950CD87DD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21212" y="798922"/>
            <a:ext cx="1138238"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ate Placeholder 4">
            <a:extLst>
              <a:ext uri="{FF2B5EF4-FFF2-40B4-BE49-F238E27FC236}">
                <a16:creationId xmlns:a16="http://schemas.microsoft.com/office/drawing/2014/main" id="{AA3131D7-6241-45D2-A6EA-E381DB04E7B7}"/>
              </a:ext>
            </a:extLst>
          </p:cNvPr>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15" name="Google Shape;119;p13">
            <a:extLst>
              <a:ext uri="{FF2B5EF4-FFF2-40B4-BE49-F238E27FC236}">
                <a16:creationId xmlns:a16="http://schemas.microsoft.com/office/drawing/2014/main" id="{65D33C1A-6A12-4CC0-B02C-8D59704B9C71}"/>
              </a:ext>
            </a:extLst>
          </p:cNvPr>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62</a:t>
            </a:fld>
            <a:endParaRPr dirty="0"/>
          </a:p>
        </p:txBody>
      </p:sp>
      <p:sp>
        <p:nvSpPr>
          <p:cNvPr id="2" name="Left Arrow 10">
            <a:hlinkClick r:id="rId7" action="ppaction://hlinkpres?slideindex=1&amp;slidetitle=Why?"/>
            <a:extLst>
              <a:ext uri="{FF2B5EF4-FFF2-40B4-BE49-F238E27FC236}">
                <a16:creationId xmlns:a16="http://schemas.microsoft.com/office/drawing/2014/main" id="{633AA933-EF28-4D1C-EC69-4F48E6F00A8D}"/>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8"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85247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Pentagon 22">
            <a:extLst>
              <a:ext uri="{FF2B5EF4-FFF2-40B4-BE49-F238E27FC236}">
                <a16:creationId xmlns:a16="http://schemas.microsoft.com/office/drawing/2014/main" id="{8F0BBF66-0140-437D-9FEA-909FEAD8F8B2}"/>
              </a:ext>
            </a:extLst>
          </p:cNvPr>
          <p:cNvSpPr/>
          <p:nvPr/>
        </p:nvSpPr>
        <p:spPr>
          <a:xfrm>
            <a:off x="0" y="273318"/>
            <a:ext cx="2648932" cy="434759"/>
          </a:xfrm>
          <a:prstGeom prst="homePlate">
            <a:avLst/>
          </a:prstGeom>
          <a:solidFill>
            <a:srgbClr val="2E9F25"/>
          </a:solidFill>
          <a:ln>
            <a:solidFill>
              <a:srgbClr val="2E9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HALONG CRUISES</a:t>
            </a:r>
          </a:p>
        </p:txBody>
      </p:sp>
      <p:sp>
        <p:nvSpPr>
          <p:cNvPr id="11" name="Google Shape;119;p13">
            <a:extLst>
              <a:ext uri="{FF2B5EF4-FFF2-40B4-BE49-F238E27FC236}">
                <a16:creationId xmlns:a16="http://schemas.microsoft.com/office/drawing/2014/main" id="{CC50D0B7-7AF1-4CBF-8526-5BA2E8D5AEEB}"/>
              </a:ext>
            </a:extLst>
          </p:cNvPr>
          <p:cNvSpPr txBox="1">
            <a:spLocks noGrp="1"/>
          </p:cNvSpPr>
          <p:nvPr>
            <p:ph type="sldNum" sz="quarter" idx="12"/>
          </p:nvPr>
        </p:nvSpPr>
        <p:spPr>
          <a:xfrm>
            <a:off x="28280" y="6513923"/>
            <a:ext cx="703320" cy="344078"/>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63</a:t>
            </a:fld>
            <a:endParaRPr dirty="0"/>
          </a:p>
        </p:txBody>
      </p:sp>
      <p:pic>
        <p:nvPicPr>
          <p:cNvPr id="10" name="Picture 9">
            <a:extLst>
              <a:ext uri="{FF2B5EF4-FFF2-40B4-BE49-F238E27FC236}">
                <a16:creationId xmlns:a16="http://schemas.microsoft.com/office/drawing/2014/main" id="{82EE3485-EDAD-4A47-BCEC-8BFBFB361C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28315" y="4054031"/>
            <a:ext cx="3535369" cy="2605855"/>
          </a:xfrm>
          <a:prstGeom prst="rect">
            <a:avLst/>
          </a:prstGeom>
        </p:spPr>
      </p:pic>
      <p:pic>
        <p:nvPicPr>
          <p:cNvPr id="12" name="Picture 11">
            <a:extLst>
              <a:ext uri="{FF2B5EF4-FFF2-40B4-BE49-F238E27FC236}">
                <a16:creationId xmlns:a16="http://schemas.microsoft.com/office/drawing/2014/main" id="{402B8FD2-DD0D-42F5-9187-B91CF8D2636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894131" y="67420"/>
            <a:ext cx="8159324" cy="3886321"/>
          </a:xfrm>
          <a:prstGeom prst="rect">
            <a:avLst/>
          </a:prstGeom>
        </p:spPr>
      </p:pic>
      <p:pic>
        <p:nvPicPr>
          <p:cNvPr id="14" name="Picture 13">
            <a:extLst>
              <a:ext uri="{FF2B5EF4-FFF2-40B4-BE49-F238E27FC236}">
                <a16:creationId xmlns:a16="http://schemas.microsoft.com/office/drawing/2014/main" id="{0F377854-B54A-48FE-9EAD-AC58D8D2295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00646" y="4054032"/>
            <a:ext cx="3659171" cy="2605855"/>
          </a:xfrm>
          <a:prstGeom prst="rect">
            <a:avLst/>
          </a:prstGeom>
        </p:spPr>
      </p:pic>
      <p:sp>
        <p:nvSpPr>
          <p:cNvPr id="13" name="Date Placeholder 4">
            <a:extLst>
              <a:ext uri="{FF2B5EF4-FFF2-40B4-BE49-F238E27FC236}">
                <a16:creationId xmlns:a16="http://schemas.microsoft.com/office/drawing/2014/main" id="{1CF915AB-C5EA-4EE4-8AC6-F7E7778AAFB8}"/>
              </a:ext>
            </a:extLst>
          </p:cNvPr>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grpSp>
        <p:nvGrpSpPr>
          <p:cNvPr id="4" name="Group 3">
            <a:extLst>
              <a:ext uri="{FF2B5EF4-FFF2-40B4-BE49-F238E27FC236}">
                <a16:creationId xmlns:a16="http://schemas.microsoft.com/office/drawing/2014/main" id="{F2DD4F0D-245F-ECD6-B70F-64F70AA381CC}"/>
              </a:ext>
            </a:extLst>
          </p:cNvPr>
          <p:cNvGrpSpPr/>
          <p:nvPr/>
        </p:nvGrpSpPr>
        <p:grpSpPr>
          <a:xfrm>
            <a:off x="138545" y="900088"/>
            <a:ext cx="4400437" cy="2574395"/>
            <a:chOff x="4455522" y="123849"/>
            <a:chExt cx="4400437" cy="2574395"/>
          </a:xfrm>
        </p:grpSpPr>
        <p:sp>
          <p:nvSpPr>
            <p:cNvPr id="7" name="Rectangle: Rounded Corners 6">
              <a:extLst>
                <a:ext uri="{FF2B5EF4-FFF2-40B4-BE49-F238E27FC236}">
                  <a16:creationId xmlns:a16="http://schemas.microsoft.com/office/drawing/2014/main" id="{C6793C9A-F772-A721-B58F-00FF9AAF096D}"/>
                </a:ext>
              </a:extLst>
            </p:cNvPr>
            <p:cNvSpPr/>
            <p:nvPr/>
          </p:nvSpPr>
          <p:spPr>
            <a:xfrm>
              <a:off x="4455522" y="123849"/>
              <a:ext cx="4400437" cy="2574395"/>
            </a:xfrm>
            <a:prstGeom prst="roundRect">
              <a:avLst>
                <a:gd name="adj" fmla="val 10000"/>
              </a:avLst>
            </a:prstGeom>
            <a:solidFill>
              <a:srgbClr val="92D05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8" name="Rectangle: Rounded Corners 4">
              <a:extLst>
                <a:ext uri="{FF2B5EF4-FFF2-40B4-BE49-F238E27FC236}">
                  <a16:creationId xmlns:a16="http://schemas.microsoft.com/office/drawing/2014/main" id="{86CA1151-40B6-AF13-7C8F-1AB32D74B9DF}"/>
                </a:ext>
              </a:extLst>
            </p:cNvPr>
            <p:cNvSpPr txBox="1"/>
            <p:nvPr/>
          </p:nvSpPr>
          <p:spPr>
            <a:xfrm>
              <a:off x="5463528" y="123849"/>
              <a:ext cx="3392431" cy="2574395"/>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b="1" kern="1200" dirty="0">
                <a:solidFill>
                  <a:schemeClr val="bg1"/>
                </a:solidFill>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r>
                <a:rPr lang="en-US" sz="1600" b="1" kern="1200" dirty="0">
                  <a:solidFill>
                    <a:schemeClr val="bg1"/>
                  </a:solidFill>
                  <a:latin typeface="Arial" panose="020B0604020202020204" pitchFamily="34" charset="0"/>
                  <a:cs typeface="Arial" panose="020B0604020202020204" pitchFamily="34" charset="0"/>
                </a:rPr>
                <a:t>ON THE BAY</a:t>
              </a:r>
            </a:p>
            <a:p>
              <a:pPr marL="171450" lvl="1" indent="-171450" algn="l" defTabSz="711200">
                <a:lnSpc>
                  <a:spcPct val="90000"/>
                </a:lnSpc>
                <a:spcBef>
                  <a:spcPct val="0"/>
                </a:spcBef>
                <a:spcAft>
                  <a:spcPct val="15000"/>
                </a:spcAft>
                <a:buFont typeface="Wingdings" panose="05000000000000000000" pitchFamily="2" charset="2"/>
                <a:buChar char="ü"/>
              </a:pPr>
              <a:r>
                <a:rPr lang="en-US" sz="1600" b="1" kern="1200" dirty="0">
                  <a:solidFill>
                    <a:schemeClr val="bg1"/>
                  </a:solidFill>
                  <a:latin typeface="Arial" panose="020B0604020202020204" pitchFamily="34" charset="0"/>
                  <a:cs typeface="Arial" panose="020B0604020202020204" pitchFamily="34" charset="0"/>
                </a:rPr>
                <a:t>Visiting caves, islands</a:t>
              </a:r>
              <a:endParaRPr lang="en-US" sz="1600" kern="1200" dirty="0">
                <a:solidFill>
                  <a:schemeClr val="bg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Font typeface="Wingdings" panose="05000000000000000000" pitchFamily="2" charset="2"/>
                <a:buChar char="ü"/>
              </a:pPr>
              <a:r>
                <a:rPr lang="en-US" sz="1600" b="1" kern="1200" dirty="0">
                  <a:solidFill>
                    <a:schemeClr val="bg1"/>
                  </a:solidFill>
                  <a:latin typeface="Arial" panose="020B0604020202020204" pitchFamily="34" charset="0"/>
                  <a:cs typeface="Arial" panose="020B0604020202020204" pitchFamily="34" charset="0"/>
                </a:rPr>
                <a:t>Kayaking &amp; bamboo boat</a:t>
              </a:r>
            </a:p>
            <a:p>
              <a:pPr marL="171450" lvl="1" indent="-171450" algn="l" defTabSz="711200">
                <a:lnSpc>
                  <a:spcPct val="90000"/>
                </a:lnSpc>
                <a:spcBef>
                  <a:spcPct val="0"/>
                </a:spcBef>
                <a:spcAft>
                  <a:spcPct val="15000"/>
                </a:spcAft>
                <a:buFont typeface="Wingdings" panose="05000000000000000000" pitchFamily="2" charset="2"/>
                <a:buChar char="ü"/>
              </a:pPr>
              <a:r>
                <a:rPr lang="en-US" sz="1600" b="1" kern="1200" dirty="0">
                  <a:solidFill>
                    <a:schemeClr val="bg1"/>
                  </a:solidFill>
                  <a:latin typeface="Arial" panose="020B0604020202020204" pitchFamily="34" charset="0"/>
                  <a:cs typeface="Arial" panose="020B0604020202020204" pitchFamily="34" charset="0"/>
                </a:rPr>
                <a:t>Visiting floating villages</a:t>
              </a:r>
            </a:p>
            <a:p>
              <a:pPr marL="171450" lvl="1" indent="-171450" algn="l" defTabSz="711200">
                <a:lnSpc>
                  <a:spcPct val="90000"/>
                </a:lnSpc>
                <a:spcBef>
                  <a:spcPct val="0"/>
                </a:spcBef>
                <a:spcAft>
                  <a:spcPct val="15000"/>
                </a:spcAft>
                <a:buFont typeface="Wingdings" panose="05000000000000000000" pitchFamily="2" charset="2"/>
                <a:buChar char="ü"/>
              </a:pPr>
              <a:r>
                <a:rPr lang="en-US" sz="1600" kern="1200" dirty="0">
                  <a:solidFill>
                    <a:schemeClr val="bg1"/>
                  </a:solidFill>
                  <a:latin typeface="Arial" panose="020B0604020202020204" pitchFamily="34" charset="0"/>
                  <a:cs typeface="Arial" panose="020B0604020202020204" pitchFamily="34" charset="0"/>
                </a:rPr>
                <a:t>Swimming on islands</a:t>
              </a:r>
            </a:p>
            <a:p>
              <a:pPr marL="171450" lvl="1" indent="-171450" algn="l" defTabSz="711200">
                <a:lnSpc>
                  <a:spcPct val="90000"/>
                </a:lnSpc>
                <a:spcBef>
                  <a:spcPct val="0"/>
                </a:spcBef>
                <a:spcAft>
                  <a:spcPct val="15000"/>
                </a:spcAft>
                <a:buFont typeface="Wingdings" panose="05000000000000000000" pitchFamily="2" charset="2"/>
                <a:buChar char="ü"/>
              </a:pPr>
              <a:r>
                <a:rPr lang="en-US" sz="1600" kern="1200" dirty="0">
                  <a:solidFill>
                    <a:schemeClr val="bg1"/>
                  </a:solidFill>
                  <a:latin typeface="Arial" panose="020B0604020202020204" pitchFamily="34" charset="0"/>
                  <a:cs typeface="Arial" panose="020B0604020202020204" pitchFamily="34" charset="0"/>
                </a:rPr>
                <a:t>Shopping, visiting Pearl Farm</a:t>
              </a:r>
            </a:p>
            <a:p>
              <a:pPr marL="171450" lvl="1" indent="-171450" algn="l" defTabSz="711200">
                <a:lnSpc>
                  <a:spcPct val="90000"/>
                </a:lnSpc>
                <a:spcBef>
                  <a:spcPct val="0"/>
                </a:spcBef>
                <a:spcAft>
                  <a:spcPct val="15000"/>
                </a:spcAft>
                <a:buFont typeface="Wingdings" panose="05000000000000000000" pitchFamily="2" charset="2"/>
                <a:buChar char="ü"/>
              </a:pPr>
              <a:r>
                <a:rPr lang="en-US" sz="1600" kern="1200" dirty="0">
                  <a:solidFill>
                    <a:schemeClr val="bg1"/>
                  </a:solidFill>
                  <a:latin typeface="Arial" panose="020B0604020202020204" pitchFamily="34" charset="0"/>
                  <a:cs typeface="Arial" panose="020B0604020202020204" pitchFamily="34" charset="0"/>
                </a:rPr>
                <a:t>Dining in caves, beaches</a:t>
              </a:r>
            </a:p>
            <a:p>
              <a:pPr marL="171450" lvl="1" indent="-171450" algn="l" defTabSz="711200">
                <a:lnSpc>
                  <a:spcPct val="90000"/>
                </a:lnSpc>
                <a:spcBef>
                  <a:spcPct val="0"/>
                </a:spcBef>
                <a:spcAft>
                  <a:spcPct val="15000"/>
                </a:spcAft>
                <a:buFont typeface="Wingdings" panose="05000000000000000000" pitchFamily="2" charset="2"/>
                <a:buChar char="ü"/>
              </a:pPr>
              <a:r>
                <a:rPr lang="en-US" sz="1600" kern="1200" dirty="0">
                  <a:solidFill>
                    <a:schemeClr val="bg1"/>
                  </a:solidFill>
                  <a:latin typeface="Arial" panose="020B0604020202020204" pitchFamily="34" charset="0"/>
                  <a:cs typeface="Arial" panose="020B0604020202020204" pitchFamily="34" charset="0"/>
                </a:rPr>
                <a:t>Biking, Snorkeling, Rock Climbing</a:t>
              </a:r>
            </a:p>
          </p:txBody>
        </p:sp>
      </p:grpSp>
      <p:grpSp>
        <p:nvGrpSpPr>
          <p:cNvPr id="16" name="Group 15">
            <a:extLst>
              <a:ext uri="{FF2B5EF4-FFF2-40B4-BE49-F238E27FC236}">
                <a16:creationId xmlns:a16="http://schemas.microsoft.com/office/drawing/2014/main" id="{B00FB6D2-41AE-7D41-2240-8EA502FC7C08}"/>
              </a:ext>
            </a:extLst>
          </p:cNvPr>
          <p:cNvGrpSpPr/>
          <p:nvPr/>
        </p:nvGrpSpPr>
        <p:grpSpPr>
          <a:xfrm>
            <a:off x="161924" y="3621887"/>
            <a:ext cx="4377058" cy="2574395"/>
            <a:chOff x="4353144" y="0"/>
            <a:chExt cx="4377058" cy="5418667"/>
          </a:xfrm>
        </p:grpSpPr>
        <p:sp>
          <p:nvSpPr>
            <p:cNvPr id="17" name="Rectangle: Rounded Corners 16">
              <a:extLst>
                <a:ext uri="{FF2B5EF4-FFF2-40B4-BE49-F238E27FC236}">
                  <a16:creationId xmlns:a16="http://schemas.microsoft.com/office/drawing/2014/main" id="{E4761BC4-E493-4488-A2FB-DF36F8BAB4A3}"/>
                </a:ext>
              </a:extLst>
            </p:cNvPr>
            <p:cNvSpPr/>
            <p:nvPr/>
          </p:nvSpPr>
          <p:spPr>
            <a:xfrm>
              <a:off x="4353144" y="0"/>
              <a:ext cx="4377058" cy="5418667"/>
            </a:xfrm>
            <a:prstGeom prst="roundRect">
              <a:avLst>
                <a:gd name="adj" fmla="val 10000"/>
              </a:avLst>
            </a:pr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8" name="Rectangle: Rounded Corners 4">
              <a:extLst>
                <a:ext uri="{FF2B5EF4-FFF2-40B4-BE49-F238E27FC236}">
                  <a16:creationId xmlns:a16="http://schemas.microsoft.com/office/drawing/2014/main" id="{636F7EB0-BE9A-97FD-8A20-3F36244A3A92}"/>
                </a:ext>
              </a:extLst>
            </p:cNvPr>
            <p:cNvSpPr txBox="1"/>
            <p:nvPr/>
          </p:nvSpPr>
          <p:spPr>
            <a:xfrm>
              <a:off x="5496373" y="0"/>
              <a:ext cx="3233828" cy="541866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endParaRPr lang="en-US" sz="1600" b="1" kern="1200" dirty="0">
                <a:solidFill>
                  <a:schemeClr val="bg1"/>
                </a:solidFill>
                <a:latin typeface="Arial" panose="020B0604020202020204" pitchFamily="34" charset="0"/>
                <a:cs typeface="Arial" panose="020B0604020202020204" pitchFamily="34" charset="0"/>
              </a:endParaRPr>
            </a:p>
            <a:p>
              <a:pPr marL="0" lvl="0" indent="0" algn="l" defTabSz="711200">
                <a:lnSpc>
                  <a:spcPct val="90000"/>
                </a:lnSpc>
                <a:spcBef>
                  <a:spcPct val="0"/>
                </a:spcBef>
                <a:spcAft>
                  <a:spcPct val="35000"/>
                </a:spcAft>
                <a:buNone/>
              </a:pPr>
              <a:r>
                <a:rPr lang="en-US" sz="1600" b="1" kern="1200" dirty="0">
                  <a:solidFill>
                    <a:schemeClr val="bg1"/>
                  </a:solidFill>
                  <a:latin typeface="Arial" panose="020B0604020202020204" pitchFamily="34" charset="0"/>
                  <a:cs typeface="Arial" panose="020B0604020202020204" pitchFamily="34" charset="0"/>
                </a:rPr>
                <a:t>ON CRUISE</a:t>
              </a:r>
            </a:p>
            <a:p>
              <a:pPr marL="171450" lvl="1" indent="-171450" algn="l" defTabSz="711200">
                <a:lnSpc>
                  <a:spcPct val="90000"/>
                </a:lnSpc>
                <a:spcBef>
                  <a:spcPct val="0"/>
                </a:spcBef>
                <a:spcAft>
                  <a:spcPct val="15000"/>
                </a:spcAft>
                <a:buFont typeface="Wingdings" panose="05000000000000000000" pitchFamily="2" charset="2"/>
                <a:buChar char="ü"/>
              </a:pPr>
              <a:r>
                <a:rPr lang="en-US" sz="1600" b="1" kern="1200" dirty="0">
                  <a:solidFill>
                    <a:schemeClr val="bg1"/>
                  </a:solidFill>
                  <a:latin typeface="Arial" panose="020B0604020202020204" pitchFamily="34" charset="0"/>
                  <a:cs typeface="Arial" panose="020B0604020202020204" pitchFamily="34" charset="0"/>
                </a:rPr>
                <a:t>Cooking class</a:t>
              </a:r>
              <a:endParaRPr lang="en-US" sz="1600" kern="1200" dirty="0">
                <a:solidFill>
                  <a:schemeClr val="bg1"/>
                </a:solidFill>
                <a:latin typeface="Arial" panose="020B0604020202020204" pitchFamily="34" charset="0"/>
                <a:cs typeface="Arial" panose="020B0604020202020204" pitchFamily="34" charset="0"/>
              </a:endParaRPr>
            </a:p>
            <a:p>
              <a:pPr marL="171450" lvl="1" indent="-171450" algn="l" defTabSz="711200">
                <a:lnSpc>
                  <a:spcPct val="90000"/>
                </a:lnSpc>
                <a:spcBef>
                  <a:spcPct val="0"/>
                </a:spcBef>
                <a:spcAft>
                  <a:spcPct val="15000"/>
                </a:spcAft>
                <a:buFont typeface="Wingdings" panose="05000000000000000000" pitchFamily="2" charset="2"/>
                <a:buChar char="ü"/>
              </a:pPr>
              <a:r>
                <a:rPr lang="en-US" sz="1600" b="1" kern="1200" dirty="0">
                  <a:solidFill>
                    <a:schemeClr val="bg1"/>
                  </a:solidFill>
                  <a:latin typeface="Arial" panose="020B0604020202020204" pitchFamily="34" charset="0"/>
                  <a:cs typeface="Arial" panose="020B0604020202020204" pitchFamily="34" charset="0"/>
                </a:rPr>
                <a:t>Tai Chi</a:t>
              </a:r>
            </a:p>
            <a:p>
              <a:pPr marL="171450" lvl="1" indent="-171450" algn="l" defTabSz="711200">
                <a:lnSpc>
                  <a:spcPct val="90000"/>
                </a:lnSpc>
                <a:spcBef>
                  <a:spcPct val="0"/>
                </a:spcBef>
                <a:spcAft>
                  <a:spcPct val="15000"/>
                </a:spcAft>
                <a:buFont typeface="Wingdings" panose="05000000000000000000" pitchFamily="2" charset="2"/>
                <a:buChar char="ü"/>
              </a:pPr>
              <a:r>
                <a:rPr lang="en-US" sz="1600" b="1" kern="1200" dirty="0">
                  <a:solidFill>
                    <a:schemeClr val="bg1"/>
                  </a:solidFill>
                  <a:latin typeface="Arial" panose="020B0604020202020204" pitchFamily="34" charset="0"/>
                  <a:cs typeface="Arial" panose="020B0604020202020204" pitchFamily="34" charset="0"/>
                </a:rPr>
                <a:t>Squid fishing</a:t>
              </a:r>
            </a:p>
            <a:p>
              <a:pPr marL="171450" lvl="1" indent="-171450" algn="l" defTabSz="711200">
                <a:lnSpc>
                  <a:spcPct val="90000"/>
                </a:lnSpc>
                <a:spcBef>
                  <a:spcPct val="0"/>
                </a:spcBef>
                <a:spcAft>
                  <a:spcPct val="15000"/>
                </a:spcAft>
                <a:buFont typeface="Wingdings" panose="05000000000000000000" pitchFamily="2" charset="2"/>
                <a:buChar char="ü"/>
              </a:pPr>
              <a:r>
                <a:rPr lang="en-US" sz="1600" kern="1200" dirty="0">
                  <a:solidFill>
                    <a:schemeClr val="bg1"/>
                  </a:solidFill>
                  <a:latin typeface="Arial" panose="020B0604020202020204" pitchFamily="34" charset="0"/>
                  <a:cs typeface="Arial" panose="020B0604020202020204" pitchFamily="34" charset="0"/>
                </a:rPr>
                <a:t>Massage and nails</a:t>
              </a:r>
            </a:p>
            <a:p>
              <a:pPr marL="171450" lvl="1" indent="-171450" algn="l" defTabSz="711200">
                <a:lnSpc>
                  <a:spcPct val="90000"/>
                </a:lnSpc>
                <a:spcBef>
                  <a:spcPct val="0"/>
                </a:spcBef>
                <a:spcAft>
                  <a:spcPct val="15000"/>
                </a:spcAft>
                <a:buFont typeface="Wingdings" panose="05000000000000000000" pitchFamily="2" charset="2"/>
                <a:buChar char="ü"/>
              </a:pPr>
              <a:r>
                <a:rPr lang="en-US" sz="1600" kern="1200" dirty="0">
                  <a:solidFill>
                    <a:schemeClr val="bg1"/>
                  </a:solidFill>
                  <a:latin typeface="Arial" panose="020B0604020202020204" pitchFamily="34" charset="0"/>
                  <a:cs typeface="Arial" panose="020B0604020202020204" pitchFamily="34" charset="0"/>
                </a:rPr>
                <a:t>Watching film</a:t>
              </a:r>
            </a:p>
            <a:p>
              <a:pPr marL="171450" lvl="1" indent="-171450" algn="l" defTabSz="711200">
                <a:lnSpc>
                  <a:spcPct val="90000"/>
                </a:lnSpc>
                <a:spcBef>
                  <a:spcPct val="0"/>
                </a:spcBef>
                <a:spcAft>
                  <a:spcPct val="15000"/>
                </a:spcAft>
                <a:buFont typeface="Wingdings" panose="05000000000000000000" pitchFamily="2" charset="2"/>
                <a:buChar char="ü"/>
              </a:pPr>
              <a:r>
                <a:rPr lang="en-US" sz="1600" kern="1200" dirty="0">
                  <a:solidFill>
                    <a:schemeClr val="bg1"/>
                  </a:solidFill>
                  <a:latin typeface="Arial" panose="020B0604020202020204" pitchFamily="34" charset="0"/>
                  <a:cs typeface="Arial" panose="020B0604020202020204" pitchFamily="34" charset="0"/>
                </a:rPr>
                <a:t>Karaoke</a:t>
              </a:r>
            </a:p>
            <a:p>
              <a:pPr marL="171450" lvl="1" indent="-171450" algn="l" defTabSz="711200">
                <a:lnSpc>
                  <a:spcPct val="90000"/>
                </a:lnSpc>
                <a:spcBef>
                  <a:spcPct val="0"/>
                </a:spcBef>
                <a:spcAft>
                  <a:spcPct val="15000"/>
                </a:spcAft>
                <a:buFont typeface="Wingdings" panose="05000000000000000000" pitchFamily="2" charset="2"/>
                <a:buChar char="ü"/>
              </a:pPr>
              <a:r>
                <a:rPr lang="en-US" sz="1600" kern="1200" dirty="0">
                  <a:solidFill>
                    <a:schemeClr val="bg1"/>
                  </a:solidFill>
                  <a:latin typeface="Arial" panose="020B0604020202020204" pitchFamily="34" charset="0"/>
                  <a:cs typeface="Arial" panose="020B0604020202020204" pitchFamily="34" charset="0"/>
                </a:rPr>
                <a:t>Relaxing on sundeck</a:t>
              </a:r>
            </a:p>
          </p:txBody>
        </p:sp>
      </p:grpSp>
      <p:sp>
        <p:nvSpPr>
          <p:cNvPr id="2" name="Left Arrow 10">
            <a:hlinkClick r:id="rId6" action="ppaction://hlinkpres?slideindex=1&amp;slidetitle=Why?"/>
            <a:extLst>
              <a:ext uri="{FF2B5EF4-FFF2-40B4-BE49-F238E27FC236}">
                <a16:creationId xmlns:a16="http://schemas.microsoft.com/office/drawing/2014/main" id="{659EFFCA-C7DE-41A3-9BA7-650E9756E8A9}"/>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49694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689550-941F-4FFC-8D29-32D28462FF69}"/>
              </a:ext>
            </a:extLst>
          </p:cNvPr>
          <p:cNvSpPr>
            <a:spLocks noGrp="1"/>
          </p:cNvSpPr>
          <p:nvPr>
            <p:ph type="dt" sz="half" idx="10"/>
          </p:nvPr>
        </p:nvSpPr>
        <p:spPr>
          <a:xfrm>
            <a:off x="661219" y="6538912"/>
            <a:ext cx="2743200" cy="365125"/>
          </a:xfrm>
        </p:spPr>
        <p:txBody>
          <a:bodyPr/>
          <a:lstStyle/>
          <a:p>
            <a:fld id="{C81B9673-AC7F-4F1F-84E4-F0E5EAAE106D}" type="datetime1">
              <a:rPr lang="en-US" smtClean="0"/>
              <a:pPr/>
              <a:t>7/25/2025</a:t>
            </a:fld>
            <a:endParaRPr lang="en-US" dirty="0"/>
          </a:p>
        </p:txBody>
      </p:sp>
      <p:sp>
        <p:nvSpPr>
          <p:cNvPr id="4" name="Slide Number Placeholder 3">
            <a:extLst>
              <a:ext uri="{FF2B5EF4-FFF2-40B4-BE49-F238E27FC236}">
                <a16:creationId xmlns:a16="http://schemas.microsoft.com/office/drawing/2014/main" id="{07CFA97A-0746-4424-A06A-216ADE841C9B}"/>
              </a:ext>
            </a:extLst>
          </p:cNvPr>
          <p:cNvSpPr>
            <a:spLocks noGrp="1"/>
          </p:cNvSpPr>
          <p:nvPr>
            <p:ph type="sldNum" sz="quarter" idx="12"/>
          </p:nvPr>
        </p:nvSpPr>
        <p:spPr/>
        <p:txBody>
          <a:bodyPr/>
          <a:lstStyle/>
          <a:p>
            <a:fld id="{9CD8D479-8942-46E8-A226-A4E01F7A105C}" type="slidenum">
              <a:rPr lang="en-US" smtClean="0"/>
              <a:t>64</a:t>
            </a:fld>
            <a:endParaRPr lang="en-US"/>
          </a:p>
        </p:txBody>
      </p:sp>
      <p:sp>
        <p:nvSpPr>
          <p:cNvPr id="6" name="Pentagon 22">
            <a:extLst>
              <a:ext uri="{FF2B5EF4-FFF2-40B4-BE49-F238E27FC236}">
                <a16:creationId xmlns:a16="http://schemas.microsoft.com/office/drawing/2014/main" id="{749F222F-1E18-41A0-9569-F974D809CAA4}"/>
              </a:ext>
            </a:extLst>
          </p:cNvPr>
          <p:cNvSpPr/>
          <p:nvPr/>
        </p:nvSpPr>
        <p:spPr>
          <a:xfrm>
            <a:off x="0" y="124938"/>
            <a:ext cx="6631709" cy="434759"/>
          </a:xfrm>
          <a:prstGeom prst="homePlate">
            <a:avLst/>
          </a:prstGeom>
          <a:solidFill>
            <a:srgbClr val="2E9F25"/>
          </a:solidFill>
          <a:ln>
            <a:solidFill>
              <a:srgbClr val="2E9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TRAVEL SERVICE – ACCESSIBILITY WITHIN INDOCHINA</a:t>
            </a:r>
          </a:p>
        </p:txBody>
      </p:sp>
      <p:sp>
        <p:nvSpPr>
          <p:cNvPr id="7" name="TextBox 6">
            <a:extLst>
              <a:ext uri="{FF2B5EF4-FFF2-40B4-BE49-F238E27FC236}">
                <a16:creationId xmlns:a16="http://schemas.microsoft.com/office/drawing/2014/main" id="{25CAF551-D6AE-4FD1-9CD7-E90D989D71BC}"/>
              </a:ext>
            </a:extLst>
          </p:cNvPr>
          <p:cNvSpPr txBox="1"/>
          <p:nvPr/>
        </p:nvSpPr>
        <p:spPr>
          <a:xfrm>
            <a:off x="6733309" y="997307"/>
            <a:ext cx="4854489" cy="5078313"/>
          </a:xfrm>
          <a:prstGeom prst="rect">
            <a:avLst/>
          </a:prstGeom>
          <a:noFill/>
          <a:ln w="9525">
            <a:solidFill>
              <a:srgbClr val="2E9F25"/>
            </a:solidFill>
          </a:ln>
        </p:spPr>
        <p:txBody>
          <a:bodyPr wrap="square" rtlCol="0">
            <a:spAutoFit/>
          </a:bodyPr>
          <a:lstStyle/>
          <a:p>
            <a:r>
              <a:rPr lang="en-US" sz="1200" dirty="0">
                <a:solidFill>
                  <a:srgbClr val="2E9F25"/>
                </a:solidFill>
                <a:latin typeface="Arial" panose="020B0604020202020204" pitchFamily="34" charset="0"/>
                <a:cs typeface="Arial" panose="020B0604020202020204" pitchFamily="34" charset="0"/>
              </a:rPr>
              <a:t>From Hanoi  to:      </a:t>
            </a:r>
          </a:p>
          <a:p>
            <a:pPr marL="285750" indent="-285750">
              <a:buFont typeface="Wingdings" panose="05000000000000000000" pitchFamily="2" charset="2"/>
              <a:buChar char="ü"/>
            </a:pPr>
            <a:r>
              <a:rPr lang="en-US" sz="1200" dirty="0" err="1">
                <a:solidFill>
                  <a:srgbClr val="2E9F25"/>
                </a:solidFill>
                <a:latin typeface="Arial" panose="020B0604020202020204" pitchFamily="34" charset="0"/>
                <a:cs typeface="Arial" panose="020B0604020202020204" pitchFamily="34" charset="0"/>
              </a:rPr>
              <a:t>Halong</a:t>
            </a:r>
            <a:r>
              <a:rPr lang="en-US" sz="1200" dirty="0">
                <a:solidFill>
                  <a:srgbClr val="2E9F25"/>
                </a:solidFill>
                <a:latin typeface="Arial" panose="020B0604020202020204" pitchFamily="34" charset="0"/>
                <a:cs typeface="Arial" panose="020B0604020202020204" pitchFamily="34" charset="0"/>
              </a:rPr>
              <a:t>: Land transfer (2.5hours); Seaplane (40 minutes; scenic view over </a:t>
            </a:r>
            <a:r>
              <a:rPr lang="en-US" sz="1200" dirty="0" err="1">
                <a:solidFill>
                  <a:srgbClr val="2E9F25"/>
                </a:solidFill>
                <a:latin typeface="Arial" panose="020B0604020202020204" pitchFamily="34" charset="0"/>
                <a:cs typeface="Arial" panose="020B0604020202020204" pitchFamily="34" charset="0"/>
              </a:rPr>
              <a:t>halong</a:t>
            </a:r>
            <a:r>
              <a:rPr lang="en-US" sz="1200" dirty="0">
                <a:solidFill>
                  <a:srgbClr val="2E9F25"/>
                </a:solidFill>
                <a:latin typeface="Arial" panose="020B0604020202020204" pitchFamily="34" charset="0"/>
                <a:cs typeface="Arial" panose="020B0604020202020204" pitchFamily="34" charset="0"/>
              </a:rPr>
              <a:t> bay in 15’)</a:t>
            </a:r>
          </a:p>
          <a:p>
            <a:pPr marL="285750" indent="-285750">
              <a:buFont typeface="Wingdings" panose="05000000000000000000" pitchFamily="2" charset="2"/>
              <a:buChar char="ü"/>
            </a:pPr>
            <a:r>
              <a:rPr lang="en-US" sz="1200" dirty="0" err="1">
                <a:solidFill>
                  <a:srgbClr val="2E9F25"/>
                </a:solidFill>
                <a:latin typeface="Arial" panose="020B0604020202020204" pitchFamily="34" charset="0"/>
                <a:cs typeface="Arial" panose="020B0604020202020204" pitchFamily="34" charset="0"/>
              </a:rPr>
              <a:t>Ninh</a:t>
            </a:r>
            <a:r>
              <a:rPr lang="en-US" sz="1200" dirty="0">
                <a:solidFill>
                  <a:srgbClr val="2E9F25"/>
                </a:solidFill>
                <a:latin typeface="Arial" panose="020B0604020202020204" pitchFamily="34" charset="0"/>
                <a:cs typeface="Arial" panose="020B0604020202020204" pitchFamily="34" charset="0"/>
              </a:rPr>
              <a:t> </a:t>
            </a:r>
            <a:r>
              <a:rPr lang="en-US" sz="1200" dirty="0" err="1">
                <a:solidFill>
                  <a:srgbClr val="2E9F25"/>
                </a:solidFill>
                <a:latin typeface="Arial" panose="020B0604020202020204" pitchFamily="34" charset="0"/>
                <a:cs typeface="Arial" panose="020B0604020202020204" pitchFamily="34" charset="0"/>
              </a:rPr>
              <a:t>Binh</a:t>
            </a:r>
            <a:r>
              <a:rPr lang="en-US" sz="1200" dirty="0">
                <a:solidFill>
                  <a:srgbClr val="2E9F25"/>
                </a:solidFill>
                <a:latin typeface="Arial" panose="020B0604020202020204" pitchFamily="34" charset="0"/>
                <a:cs typeface="Arial" panose="020B0604020202020204" pitchFamily="34" charset="0"/>
              </a:rPr>
              <a:t>: land transfer in 2 hours</a:t>
            </a:r>
          </a:p>
          <a:p>
            <a:pPr marL="285750" indent="-285750">
              <a:buFont typeface="Wingdings" panose="05000000000000000000" pitchFamily="2" charset="2"/>
              <a:buChar char="ü"/>
            </a:pPr>
            <a:r>
              <a:rPr lang="en-US" sz="1200" dirty="0">
                <a:solidFill>
                  <a:srgbClr val="2E9F25"/>
                </a:solidFill>
                <a:latin typeface="Arial" panose="020B0604020202020204" pitchFamily="34" charset="0"/>
                <a:cs typeface="Arial" panose="020B0604020202020204" pitchFamily="34" charset="0"/>
              </a:rPr>
              <a:t>Pu Luong: land transfer in 4 hours</a:t>
            </a:r>
          </a:p>
          <a:p>
            <a:pPr marL="285750" indent="-285750">
              <a:buFont typeface="Wingdings" panose="05000000000000000000" pitchFamily="2" charset="2"/>
              <a:buChar char="ü"/>
            </a:pPr>
            <a:r>
              <a:rPr lang="en-US" sz="1200" dirty="0">
                <a:solidFill>
                  <a:srgbClr val="2E9F25"/>
                </a:solidFill>
                <a:latin typeface="Arial" panose="020B0604020202020204" pitchFamily="34" charset="0"/>
                <a:cs typeface="Arial" panose="020B0604020202020204" pitchFamily="34" charset="0"/>
              </a:rPr>
              <a:t>Sapa: Land transfer (5 hours), overnight train</a:t>
            </a:r>
          </a:p>
          <a:p>
            <a:pPr marL="285750" indent="-285750">
              <a:buFont typeface="Wingdings" panose="05000000000000000000" pitchFamily="2" charset="2"/>
              <a:buChar char="ü"/>
            </a:pPr>
            <a:r>
              <a:rPr lang="en-US" sz="1200" dirty="0">
                <a:solidFill>
                  <a:srgbClr val="2E9F25"/>
                </a:solidFill>
                <a:latin typeface="Arial" panose="020B0604020202020204" pitchFamily="34" charset="0"/>
                <a:cs typeface="Arial" panose="020B0604020202020204" pitchFamily="34" charset="0"/>
              </a:rPr>
              <a:t>Danang, Hue: Land transfer by overnight bus (not recommend); train or overnight train; flight (highly recommended, 1.5 hours)</a:t>
            </a:r>
          </a:p>
          <a:p>
            <a:pPr marL="285750" indent="-285750">
              <a:buFont typeface="Wingdings" panose="05000000000000000000" pitchFamily="2" charset="2"/>
              <a:buChar char="ü"/>
            </a:pPr>
            <a:r>
              <a:rPr lang="en-US" sz="1200" dirty="0" err="1">
                <a:solidFill>
                  <a:srgbClr val="2E9F25"/>
                </a:solidFill>
                <a:latin typeface="Arial" panose="020B0604020202020204" pitchFamily="34" charset="0"/>
                <a:cs typeface="Arial" panose="020B0604020202020204" pitchFamily="34" charset="0"/>
              </a:rPr>
              <a:t>Nha</a:t>
            </a:r>
            <a:r>
              <a:rPr lang="en-US" sz="1200" dirty="0">
                <a:solidFill>
                  <a:srgbClr val="2E9F25"/>
                </a:solidFill>
                <a:latin typeface="Arial" panose="020B0604020202020204" pitchFamily="34" charset="0"/>
                <a:cs typeface="Arial" panose="020B0604020202020204" pitchFamily="34" charset="0"/>
              </a:rPr>
              <a:t> Trang, </a:t>
            </a:r>
            <a:r>
              <a:rPr lang="en-US" sz="1200" dirty="0" err="1">
                <a:solidFill>
                  <a:srgbClr val="2E9F25"/>
                </a:solidFill>
                <a:latin typeface="Arial" panose="020B0604020202020204" pitchFamily="34" charset="0"/>
                <a:cs typeface="Arial" panose="020B0604020202020204" pitchFamily="34" charset="0"/>
              </a:rPr>
              <a:t>Phu</a:t>
            </a:r>
            <a:r>
              <a:rPr lang="en-US" sz="1200" dirty="0">
                <a:solidFill>
                  <a:srgbClr val="2E9F25"/>
                </a:solidFill>
                <a:latin typeface="Arial" panose="020B0604020202020204" pitchFamily="34" charset="0"/>
                <a:cs typeface="Arial" panose="020B0604020202020204" pitchFamily="34" charset="0"/>
              </a:rPr>
              <a:t> Quoc, Saigon by Flight</a:t>
            </a:r>
          </a:p>
          <a:p>
            <a:pPr marL="285750" indent="-285750">
              <a:buFont typeface="Wingdings" panose="05000000000000000000" pitchFamily="2" charset="2"/>
              <a:buChar char="ü"/>
            </a:pPr>
            <a:r>
              <a:rPr lang="en-US" sz="1200" dirty="0" err="1">
                <a:solidFill>
                  <a:srgbClr val="2E9F25"/>
                </a:solidFill>
                <a:latin typeface="Arial" panose="020B0604020202020204" pitchFamily="34" charset="0"/>
                <a:cs typeface="Arial" panose="020B0604020202020204" pitchFamily="34" charset="0"/>
              </a:rPr>
              <a:t>Siem</a:t>
            </a:r>
            <a:r>
              <a:rPr lang="en-US" sz="1200" dirty="0">
                <a:solidFill>
                  <a:srgbClr val="2E9F25"/>
                </a:solidFill>
                <a:latin typeface="Arial" panose="020B0604020202020204" pitchFamily="34" charset="0"/>
                <a:cs typeface="Arial" panose="020B0604020202020204" pitchFamily="34" charset="0"/>
              </a:rPr>
              <a:t> Reap: Flight</a:t>
            </a:r>
          </a:p>
          <a:p>
            <a:pPr marL="285750" indent="-285750">
              <a:buFont typeface="Wingdings" panose="05000000000000000000" pitchFamily="2" charset="2"/>
              <a:buChar char="ü"/>
            </a:pPr>
            <a:r>
              <a:rPr lang="en-US" sz="1200" dirty="0">
                <a:solidFill>
                  <a:srgbClr val="2E9F25"/>
                </a:solidFill>
                <a:latin typeface="Arial" panose="020B0604020202020204" pitchFamily="34" charset="0"/>
                <a:cs typeface="Arial" panose="020B0604020202020204" pitchFamily="34" charset="0"/>
              </a:rPr>
              <a:t>Phnom Penh: Flight</a:t>
            </a:r>
          </a:p>
          <a:p>
            <a:endParaRPr lang="en-US" sz="1200" dirty="0">
              <a:solidFill>
                <a:srgbClr val="2E9F25"/>
              </a:solidFill>
              <a:latin typeface="Arial" panose="020B0604020202020204" pitchFamily="34" charset="0"/>
              <a:cs typeface="Arial" panose="020B0604020202020204" pitchFamily="34" charset="0"/>
            </a:endParaRPr>
          </a:p>
          <a:p>
            <a:r>
              <a:rPr lang="en-US" sz="1200" dirty="0">
                <a:solidFill>
                  <a:srgbClr val="2E9F25"/>
                </a:solidFill>
                <a:latin typeface="Arial" panose="020B0604020202020204" pitchFamily="34" charset="0"/>
                <a:cs typeface="Arial" panose="020B0604020202020204" pitchFamily="34" charset="0"/>
              </a:rPr>
              <a:t>From Saigon to:</a:t>
            </a:r>
          </a:p>
          <a:p>
            <a:endParaRPr lang="en-US" sz="1200" dirty="0">
              <a:solidFill>
                <a:srgbClr val="2E9F25"/>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200" dirty="0">
                <a:solidFill>
                  <a:srgbClr val="2E9F25"/>
                </a:solidFill>
                <a:latin typeface="Arial" panose="020B0604020202020204" pitchFamily="34" charset="0"/>
                <a:cs typeface="Arial" panose="020B0604020202020204" pitchFamily="34" charset="0"/>
              </a:rPr>
              <a:t>Cu Chi Tunnels: Land transfer in 1 hour (75km)</a:t>
            </a:r>
          </a:p>
          <a:p>
            <a:pPr marL="285750" indent="-285750">
              <a:buFont typeface="Wingdings" panose="05000000000000000000" pitchFamily="2" charset="2"/>
              <a:buChar char="ü"/>
            </a:pPr>
            <a:r>
              <a:rPr lang="en-US" sz="1200" dirty="0">
                <a:solidFill>
                  <a:srgbClr val="2E9F25"/>
                </a:solidFill>
                <a:latin typeface="Arial" panose="020B0604020202020204" pitchFamily="34" charset="0"/>
                <a:cs typeface="Arial" panose="020B0604020202020204" pitchFamily="34" charset="0"/>
              </a:rPr>
              <a:t>Mekong Delta: My </a:t>
            </a:r>
            <a:r>
              <a:rPr lang="en-US" sz="1200" dirty="0" err="1">
                <a:solidFill>
                  <a:srgbClr val="2E9F25"/>
                </a:solidFill>
                <a:latin typeface="Arial" panose="020B0604020202020204" pitchFamily="34" charset="0"/>
                <a:cs typeface="Arial" panose="020B0604020202020204" pitchFamily="34" charset="0"/>
              </a:rPr>
              <a:t>Tho</a:t>
            </a:r>
            <a:r>
              <a:rPr lang="en-US" sz="1200" dirty="0">
                <a:solidFill>
                  <a:srgbClr val="2E9F25"/>
                </a:solidFill>
                <a:latin typeface="Arial" panose="020B0604020202020204" pitchFamily="34" charset="0"/>
                <a:cs typeface="Arial" panose="020B0604020202020204" pitchFamily="34" charset="0"/>
              </a:rPr>
              <a:t> (80km): Land transfer in 1 hour, Can </a:t>
            </a:r>
            <a:r>
              <a:rPr lang="en-US" sz="1200" dirty="0" err="1">
                <a:solidFill>
                  <a:srgbClr val="2E9F25"/>
                </a:solidFill>
                <a:latin typeface="Arial" panose="020B0604020202020204" pitchFamily="34" charset="0"/>
                <a:cs typeface="Arial" panose="020B0604020202020204" pitchFamily="34" charset="0"/>
              </a:rPr>
              <a:t>Tho</a:t>
            </a:r>
            <a:r>
              <a:rPr lang="en-US" sz="1200" dirty="0">
                <a:solidFill>
                  <a:srgbClr val="2E9F25"/>
                </a:solidFill>
                <a:latin typeface="Arial" panose="020B0604020202020204" pitchFamily="34" charset="0"/>
                <a:cs typeface="Arial" panose="020B0604020202020204" pitchFamily="34" charset="0"/>
              </a:rPr>
              <a:t> ( 130km): 2 hours</a:t>
            </a:r>
          </a:p>
          <a:p>
            <a:pPr marL="285750" indent="-285750">
              <a:buFont typeface="Wingdings" panose="05000000000000000000" pitchFamily="2" charset="2"/>
              <a:buChar char="ü"/>
            </a:pPr>
            <a:r>
              <a:rPr lang="en-US" sz="1200" dirty="0" err="1">
                <a:solidFill>
                  <a:srgbClr val="2E9F25"/>
                </a:solidFill>
                <a:latin typeface="Arial" panose="020B0604020202020204" pitchFamily="34" charset="0"/>
                <a:cs typeface="Arial" panose="020B0604020202020204" pitchFamily="34" charset="0"/>
              </a:rPr>
              <a:t>Nha</a:t>
            </a:r>
            <a:r>
              <a:rPr lang="en-US" sz="1200" dirty="0">
                <a:solidFill>
                  <a:srgbClr val="2E9F25"/>
                </a:solidFill>
                <a:latin typeface="Arial" panose="020B0604020202020204" pitchFamily="34" charset="0"/>
                <a:cs typeface="Arial" panose="020B0604020202020204" pitchFamily="34" charset="0"/>
              </a:rPr>
              <a:t> Trang: Flight ( recommended) </a:t>
            </a:r>
          </a:p>
          <a:p>
            <a:pPr marL="285750" indent="-285750">
              <a:buFont typeface="Wingdings" panose="05000000000000000000" pitchFamily="2" charset="2"/>
              <a:buChar char="ü"/>
            </a:pPr>
            <a:r>
              <a:rPr lang="en-US" sz="1200" dirty="0">
                <a:solidFill>
                  <a:srgbClr val="2E9F25"/>
                </a:solidFill>
                <a:latin typeface="Arial" panose="020B0604020202020204" pitchFamily="34" charset="0"/>
                <a:cs typeface="Arial" panose="020B0604020202020204" pitchFamily="34" charset="0"/>
              </a:rPr>
              <a:t>Danang/Hue/</a:t>
            </a:r>
            <a:r>
              <a:rPr lang="en-US" sz="1200" dirty="0" err="1">
                <a:solidFill>
                  <a:srgbClr val="2E9F25"/>
                </a:solidFill>
                <a:latin typeface="Arial" panose="020B0604020202020204" pitchFamily="34" charset="0"/>
                <a:cs typeface="Arial" panose="020B0604020202020204" pitchFamily="34" charset="0"/>
              </a:rPr>
              <a:t>Hoian</a:t>
            </a:r>
            <a:r>
              <a:rPr lang="en-US" sz="1200" dirty="0">
                <a:solidFill>
                  <a:srgbClr val="2E9F25"/>
                </a:solidFill>
                <a:latin typeface="Arial" panose="020B0604020202020204" pitchFamily="34" charset="0"/>
                <a:cs typeface="Arial" panose="020B0604020202020204" pitchFamily="34" charset="0"/>
              </a:rPr>
              <a:t>: Flight</a:t>
            </a:r>
          </a:p>
          <a:p>
            <a:pPr marL="285750" indent="-285750">
              <a:buFont typeface="Wingdings" panose="05000000000000000000" pitchFamily="2" charset="2"/>
              <a:buChar char="ü"/>
            </a:pPr>
            <a:r>
              <a:rPr lang="en-US" sz="1200" dirty="0" err="1">
                <a:solidFill>
                  <a:srgbClr val="2E9F25"/>
                </a:solidFill>
                <a:latin typeface="Arial" panose="020B0604020202020204" pitchFamily="34" charset="0"/>
                <a:cs typeface="Arial" panose="020B0604020202020204" pitchFamily="34" charset="0"/>
              </a:rPr>
              <a:t>Siem</a:t>
            </a:r>
            <a:r>
              <a:rPr lang="en-US" sz="1200" dirty="0">
                <a:solidFill>
                  <a:srgbClr val="2E9F25"/>
                </a:solidFill>
                <a:latin typeface="Arial" panose="020B0604020202020204" pitchFamily="34" charset="0"/>
                <a:cs typeface="Arial" panose="020B0604020202020204" pitchFamily="34" charset="0"/>
              </a:rPr>
              <a:t> Reap: Bus, Flight, Mekong Cruise</a:t>
            </a:r>
          </a:p>
          <a:p>
            <a:pPr marL="285750" indent="-285750">
              <a:buFont typeface="Wingdings" panose="05000000000000000000" pitchFamily="2" charset="2"/>
              <a:buChar char="ü"/>
            </a:pPr>
            <a:r>
              <a:rPr lang="en-US" sz="1200" dirty="0">
                <a:solidFill>
                  <a:srgbClr val="2E9F25"/>
                </a:solidFill>
                <a:latin typeface="Arial" panose="020B0604020202020204" pitchFamily="34" charset="0"/>
                <a:cs typeface="Arial" panose="020B0604020202020204" pitchFamily="34" charset="0"/>
              </a:rPr>
              <a:t>Phnom Penh: Bus, Flight, Mekong Cruise</a:t>
            </a:r>
          </a:p>
          <a:p>
            <a:endParaRPr lang="en-US" sz="1200" dirty="0">
              <a:solidFill>
                <a:srgbClr val="2E9F25"/>
              </a:solidFill>
              <a:latin typeface="Arial" panose="020B0604020202020204" pitchFamily="34" charset="0"/>
              <a:cs typeface="Arial" panose="020B0604020202020204" pitchFamily="34" charset="0"/>
            </a:endParaRPr>
          </a:p>
          <a:p>
            <a:r>
              <a:rPr lang="en-US" sz="1200" dirty="0">
                <a:solidFill>
                  <a:srgbClr val="2E9F25"/>
                </a:solidFill>
                <a:latin typeface="Arial" panose="020B0604020202020204" pitchFamily="34" charset="0"/>
                <a:cs typeface="Arial" panose="020B0604020202020204" pitchFamily="34" charset="0"/>
              </a:rPr>
              <a:t>From </a:t>
            </a:r>
            <a:r>
              <a:rPr lang="en-US" sz="1200" dirty="0" err="1">
                <a:solidFill>
                  <a:srgbClr val="2E9F25"/>
                </a:solidFill>
                <a:latin typeface="Arial" panose="020B0604020202020204" pitchFamily="34" charset="0"/>
                <a:cs typeface="Arial" panose="020B0604020202020204" pitchFamily="34" charset="0"/>
              </a:rPr>
              <a:t>Siem</a:t>
            </a:r>
            <a:r>
              <a:rPr lang="en-US" sz="1200" dirty="0">
                <a:solidFill>
                  <a:srgbClr val="2E9F25"/>
                </a:solidFill>
                <a:latin typeface="Arial" panose="020B0604020202020204" pitchFamily="34" charset="0"/>
                <a:cs typeface="Arial" panose="020B0604020202020204" pitchFamily="34" charset="0"/>
              </a:rPr>
              <a:t> Reap to Saigon: Bus, Flight, Cruise</a:t>
            </a:r>
          </a:p>
          <a:p>
            <a:r>
              <a:rPr lang="en-US" sz="1200" dirty="0">
                <a:solidFill>
                  <a:srgbClr val="2E9F25"/>
                </a:solidFill>
                <a:latin typeface="Arial" panose="020B0604020202020204" pitchFamily="34" charset="0"/>
                <a:cs typeface="Arial" panose="020B0604020202020204" pitchFamily="34" charset="0"/>
              </a:rPr>
              <a:t>From </a:t>
            </a:r>
            <a:r>
              <a:rPr lang="en-US" sz="1200" dirty="0" err="1">
                <a:solidFill>
                  <a:srgbClr val="2E9F25"/>
                </a:solidFill>
                <a:latin typeface="Arial" panose="020B0604020202020204" pitchFamily="34" charset="0"/>
                <a:cs typeface="Arial" panose="020B0604020202020204" pitchFamily="34" charset="0"/>
              </a:rPr>
              <a:t>Siem</a:t>
            </a:r>
            <a:r>
              <a:rPr lang="en-US" sz="1200" dirty="0">
                <a:solidFill>
                  <a:srgbClr val="2E9F25"/>
                </a:solidFill>
                <a:latin typeface="Arial" panose="020B0604020202020204" pitchFamily="34" charset="0"/>
                <a:cs typeface="Arial" panose="020B0604020202020204" pitchFamily="34" charset="0"/>
              </a:rPr>
              <a:t> Reap to </a:t>
            </a:r>
            <a:r>
              <a:rPr lang="en-US" sz="1200" dirty="0" err="1">
                <a:solidFill>
                  <a:srgbClr val="2E9F25"/>
                </a:solidFill>
                <a:latin typeface="Arial" panose="020B0604020202020204" pitchFamily="34" charset="0"/>
                <a:cs typeface="Arial" panose="020B0604020202020204" pitchFamily="34" charset="0"/>
              </a:rPr>
              <a:t>Luang</a:t>
            </a:r>
            <a:r>
              <a:rPr lang="en-US" sz="1200" dirty="0">
                <a:solidFill>
                  <a:srgbClr val="2E9F25"/>
                </a:solidFill>
                <a:latin typeface="Arial" panose="020B0604020202020204" pitchFamily="34" charset="0"/>
                <a:cs typeface="Arial" panose="020B0604020202020204" pitchFamily="34" charset="0"/>
              </a:rPr>
              <a:t> </a:t>
            </a:r>
            <a:r>
              <a:rPr lang="en-US" sz="1200" dirty="0" err="1">
                <a:solidFill>
                  <a:srgbClr val="2E9F25"/>
                </a:solidFill>
                <a:latin typeface="Arial" panose="020B0604020202020204" pitchFamily="34" charset="0"/>
                <a:cs typeface="Arial" panose="020B0604020202020204" pitchFamily="34" charset="0"/>
              </a:rPr>
              <a:t>Prabang</a:t>
            </a:r>
            <a:r>
              <a:rPr lang="en-US" sz="1200" dirty="0">
                <a:solidFill>
                  <a:srgbClr val="2E9F25"/>
                </a:solidFill>
                <a:latin typeface="Arial" panose="020B0604020202020204" pitchFamily="34" charset="0"/>
                <a:cs typeface="Arial" panose="020B0604020202020204" pitchFamily="34" charset="0"/>
              </a:rPr>
              <a:t>: Flight</a:t>
            </a:r>
          </a:p>
          <a:p>
            <a:r>
              <a:rPr lang="en-US" sz="1200" dirty="0">
                <a:solidFill>
                  <a:srgbClr val="2E9F25"/>
                </a:solidFill>
                <a:latin typeface="Arial" panose="020B0604020202020204" pitchFamily="34" charset="0"/>
                <a:cs typeface="Arial" panose="020B0604020202020204" pitchFamily="34" charset="0"/>
              </a:rPr>
              <a:t>From Phnom Penh to Saigon: Bus, Flight, Cruise</a:t>
            </a:r>
          </a:p>
          <a:p>
            <a:r>
              <a:rPr lang="en-US" sz="1200" dirty="0">
                <a:solidFill>
                  <a:srgbClr val="2E9F25"/>
                </a:solidFill>
                <a:latin typeface="Arial" panose="020B0604020202020204" pitchFamily="34" charset="0"/>
                <a:cs typeface="Arial" panose="020B0604020202020204" pitchFamily="34" charset="0"/>
              </a:rPr>
              <a:t>From Phnom Penh to </a:t>
            </a:r>
            <a:r>
              <a:rPr lang="en-US" sz="1200" dirty="0" err="1">
                <a:solidFill>
                  <a:srgbClr val="2E9F25"/>
                </a:solidFill>
                <a:latin typeface="Arial" panose="020B0604020202020204" pitchFamily="34" charset="0"/>
                <a:cs typeface="Arial" panose="020B0604020202020204" pitchFamily="34" charset="0"/>
              </a:rPr>
              <a:t>Siem</a:t>
            </a:r>
            <a:r>
              <a:rPr lang="en-US" sz="1200" dirty="0">
                <a:solidFill>
                  <a:srgbClr val="2E9F25"/>
                </a:solidFill>
                <a:latin typeface="Arial" panose="020B0604020202020204" pitchFamily="34" charset="0"/>
                <a:cs typeface="Arial" panose="020B0604020202020204" pitchFamily="34" charset="0"/>
              </a:rPr>
              <a:t> Reap: Bus, Cruise</a:t>
            </a:r>
          </a:p>
          <a:p>
            <a:r>
              <a:rPr lang="en-US" sz="1200" dirty="0">
                <a:solidFill>
                  <a:srgbClr val="2E9F25"/>
                </a:solidFill>
                <a:latin typeface="Arial" panose="020B0604020202020204" pitchFamily="34" charset="0"/>
                <a:cs typeface="Arial" panose="020B0604020202020204" pitchFamily="34" charset="0"/>
              </a:rPr>
              <a:t>From </a:t>
            </a:r>
            <a:r>
              <a:rPr lang="en-US" sz="1200" dirty="0" err="1">
                <a:solidFill>
                  <a:srgbClr val="2E9F25"/>
                </a:solidFill>
                <a:latin typeface="Arial" panose="020B0604020202020204" pitchFamily="34" charset="0"/>
                <a:cs typeface="Arial" panose="020B0604020202020204" pitchFamily="34" charset="0"/>
              </a:rPr>
              <a:t>Luang</a:t>
            </a:r>
            <a:r>
              <a:rPr lang="en-US" sz="1200" dirty="0">
                <a:solidFill>
                  <a:srgbClr val="2E9F25"/>
                </a:solidFill>
                <a:latin typeface="Arial" panose="020B0604020202020204" pitchFamily="34" charset="0"/>
                <a:cs typeface="Arial" panose="020B0604020202020204" pitchFamily="34" charset="0"/>
              </a:rPr>
              <a:t> </a:t>
            </a:r>
            <a:r>
              <a:rPr lang="en-US" sz="1200" dirty="0" err="1">
                <a:solidFill>
                  <a:srgbClr val="2E9F25"/>
                </a:solidFill>
                <a:latin typeface="Arial" panose="020B0604020202020204" pitchFamily="34" charset="0"/>
                <a:cs typeface="Arial" panose="020B0604020202020204" pitchFamily="34" charset="0"/>
              </a:rPr>
              <a:t>Prabang</a:t>
            </a:r>
            <a:r>
              <a:rPr lang="en-US" sz="1200" dirty="0">
                <a:solidFill>
                  <a:srgbClr val="2E9F25"/>
                </a:solidFill>
                <a:latin typeface="Arial" panose="020B0604020202020204" pitchFamily="34" charset="0"/>
                <a:cs typeface="Arial" panose="020B0604020202020204" pitchFamily="34" charset="0"/>
              </a:rPr>
              <a:t> to Hanoi: by bus, flight</a:t>
            </a:r>
          </a:p>
        </p:txBody>
      </p:sp>
      <p:cxnSp>
        <p:nvCxnSpPr>
          <p:cNvPr id="8" name="Straight Arrow Connector 7"/>
          <p:cNvCxnSpPr/>
          <p:nvPr/>
        </p:nvCxnSpPr>
        <p:spPr>
          <a:xfrm>
            <a:off x="2974109" y="1717964"/>
            <a:ext cx="0" cy="0"/>
          </a:xfrm>
          <a:prstGeom prst="straightConnector1">
            <a:avLst/>
          </a:prstGeom>
          <a:ln>
            <a:prstDash val="sysDash"/>
            <a:tailEnd type="triangle"/>
          </a:ln>
        </p:spPr>
        <p:style>
          <a:lnRef idx="1">
            <a:schemeClr val="dk1"/>
          </a:lnRef>
          <a:fillRef idx="0">
            <a:schemeClr val="dk1"/>
          </a:fillRef>
          <a:effectRef idx="0">
            <a:schemeClr val="dk1"/>
          </a:effectRef>
          <a:fontRef idx="minor">
            <a:schemeClr val="tx1"/>
          </a:fontRef>
        </p:style>
      </p:cxnSp>
      <p:pic>
        <p:nvPicPr>
          <p:cNvPr id="9" name="Picture 8">
            <a:extLst>
              <a:ext uri="{FF2B5EF4-FFF2-40B4-BE49-F238E27FC236}">
                <a16:creationId xmlns:a16="http://schemas.microsoft.com/office/drawing/2014/main" id="{E1E833FE-1D2D-E267-1784-F99A2A1E467B}"/>
              </a:ext>
            </a:extLst>
          </p:cNvPr>
          <p:cNvPicPr>
            <a:picLocks noChangeAspect="1"/>
          </p:cNvPicPr>
          <p:nvPr/>
        </p:nvPicPr>
        <p:blipFill>
          <a:blip r:embed="rId2"/>
          <a:stretch>
            <a:fillRect/>
          </a:stretch>
        </p:blipFill>
        <p:spPr>
          <a:xfrm>
            <a:off x="838200" y="559697"/>
            <a:ext cx="5579917" cy="6085289"/>
          </a:xfrm>
          <a:prstGeom prst="rect">
            <a:avLst/>
          </a:prstGeom>
        </p:spPr>
      </p:pic>
      <p:sp>
        <p:nvSpPr>
          <p:cNvPr id="3" name="Left Arrow 10">
            <a:hlinkClick r:id="rId3" action="ppaction://hlinkpres?slideindex=1&amp;slidetitle=Why?"/>
            <a:extLst>
              <a:ext uri="{FF2B5EF4-FFF2-40B4-BE49-F238E27FC236}">
                <a16:creationId xmlns:a16="http://schemas.microsoft.com/office/drawing/2014/main" id="{B91F8A13-11A2-7DB1-E598-CAC964E055C7}"/>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4"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580009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65</a:t>
            </a:fld>
            <a:endParaRPr dirty="0"/>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
        <p:nvSpPr>
          <p:cNvPr id="22" name="TextBox 21"/>
          <p:cNvSpPr txBox="1"/>
          <p:nvPr/>
        </p:nvSpPr>
        <p:spPr>
          <a:xfrm>
            <a:off x="5792328" y="2440258"/>
            <a:ext cx="4055165" cy="2308324"/>
          </a:xfrm>
          <a:prstGeom prst="rect">
            <a:avLst/>
          </a:prstGeom>
          <a:noFill/>
        </p:spPr>
        <p:txBody>
          <a:bodyPr wrap="square">
            <a:spAutoFit/>
          </a:bodyPr>
          <a:lstStyle/>
          <a:p>
            <a:pPr algn="ctr" fontAlgn="auto">
              <a:spcBef>
                <a:spcPts val="0"/>
              </a:spcBef>
              <a:spcAft>
                <a:spcPts val="0"/>
              </a:spcAft>
              <a:defRPr/>
            </a:pPr>
            <a:endParaRPr lang="en-US" sz="1600" dirty="0">
              <a:solidFill>
                <a:schemeClr val="accent6">
                  <a:lumMod val="50000"/>
                </a:schemeClr>
              </a:solidFill>
              <a:latin typeface="Montserrat" panose="00000500000000000000" pitchFamily="50" charset="0"/>
              <a:cs typeface="Arial" panose="020B0604020202020204" pitchFamily="34" charset="0"/>
            </a:endParaRPr>
          </a:p>
          <a:p>
            <a:pPr marL="342900" indent="-342900" fontAlgn="auto">
              <a:spcBef>
                <a:spcPts val="0"/>
              </a:spcBef>
              <a:spcAft>
                <a:spcPts val="0"/>
              </a:spcAft>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Three International airports across 3 regions</a:t>
            </a:r>
          </a:p>
          <a:p>
            <a:pPr fontAlgn="auto">
              <a:spcBef>
                <a:spcPts val="0"/>
              </a:spcBef>
              <a:spcAft>
                <a:spcPts val="0"/>
              </a:spcAft>
              <a:defRPr/>
            </a:pPr>
            <a:endParaRPr lang="vi-VN" sz="1600" dirty="0">
              <a:solidFill>
                <a:schemeClr val="accent6">
                  <a:lumMod val="50000"/>
                </a:schemeClr>
              </a:solidFill>
              <a:latin typeface="Montserrat" panose="00000500000000000000" pitchFamily="50" charset="0"/>
              <a:cs typeface="Arial" panose="020B0604020202020204" pitchFamily="34" charset="0"/>
            </a:endParaRPr>
          </a:p>
          <a:p>
            <a:pPr marL="342900" indent="-342900" fontAlgn="auto">
              <a:spcBef>
                <a:spcPts val="0"/>
              </a:spcBef>
              <a:spcAft>
                <a:spcPts val="0"/>
              </a:spcAft>
              <a:buFont typeface="Wingdings" pitchFamily="2" charset="2"/>
              <a:buChar char="ü"/>
              <a:defRPr/>
            </a:pPr>
            <a:r>
              <a:rPr lang="vi-VN" sz="1600" dirty="0">
                <a:solidFill>
                  <a:schemeClr val="accent6">
                    <a:lumMod val="50000"/>
                  </a:schemeClr>
                </a:solidFill>
                <a:latin typeface="Montserrat" panose="00000500000000000000" pitchFamily="50" charset="0"/>
                <a:cs typeface="Arial" panose="020B0604020202020204" pitchFamily="34" charset="0"/>
              </a:rPr>
              <a:t>Near to </a:t>
            </a:r>
            <a:r>
              <a:rPr lang="en-US" sz="1600" dirty="0">
                <a:solidFill>
                  <a:schemeClr val="accent6">
                    <a:lumMod val="50000"/>
                  </a:schemeClr>
                </a:solidFill>
                <a:latin typeface="Montserrat" panose="00000500000000000000" pitchFamily="50" charset="0"/>
                <a:cs typeface="Arial" panose="020B0604020202020204" pitchFamily="34" charset="0"/>
              </a:rPr>
              <a:t>must-see attractions in the region</a:t>
            </a:r>
          </a:p>
          <a:p>
            <a:pPr marL="342900" indent="-342900" fontAlgn="auto">
              <a:spcBef>
                <a:spcPts val="0"/>
              </a:spcBef>
              <a:spcAft>
                <a:spcPts val="0"/>
              </a:spcAft>
              <a:buFont typeface="Wingdings" pitchFamily="2" charset="2"/>
              <a:buChar char="ü"/>
              <a:defRPr/>
            </a:pPr>
            <a:endParaRPr lang="en-US" sz="1600" dirty="0">
              <a:solidFill>
                <a:schemeClr val="accent6">
                  <a:lumMod val="50000"/>
                </a:schemeClr>
              </a:solidFill>
              <a:latin typeface="Montserrat" panose="00000500000000000000" pitchFamily="50" charset="0"/>
              <a:cs typeface="Arial" panose="020B0604020202020204" pitchFamily="34" charset="0"/>
            </a:endParaRPr>
          </a:p>
          <a:p>
            <a:pPr marL="342900" indent="-342900" fontAlgn="auto">
              <a:spcBef>
                <a:spcPts val="0"/>
              </a:spcBef>
              <a:spcAft>
                <a:spcPts val="0"/>
              </a:spcAft>
              <a:buFont typeface="Wingdings" pitchFamily="2" charset="2"/>
              <a:buChar char="ü"/>
              <a:defRPr/>
            </a:pPr>
            <a:r>
              <a:rPr lang="en-US" sz="1600" dirty="0">
                <a:solidFill>
                  <a:schemeClr val="accent6">
                    <a:lumMod val="50000"/>
                  </a:schemeClr>
                </a:solidFill>
                <a:latin typeface="Montserrat" panose="00000500000000000000" pitchFamily="50" charset="0"/>
                <a:cs typeface="Arial" panose="020B0604020202020204" pitchFamily="34" charset="0"/>
              </a:rPr>
              <a:t>Convenient for your immigration process</a:t>
            </a:r>
          </a:p>
        </p:txBody>
      </p:sp>
      <p:sp>
        <p:nvSpPr>
          <p:cNvPr id="34" name="Freeform 1914">
            <a:extLst>
              <a:ext uri="{FF2B5EF4-FFF2-40B4-BE49-F238E27FC236}">
                <a16:creationId xmlns:a16="http://schemas.microsoft.com/office/drawing/2014/main" id="{62E43A4A-485E-4505-87FA-00FA18B1B78C}"/>
              </a:ext>
            </a:extLst>
          </p:cNvPr>
          <p:cNvSpPr>
            <a:spLocks/>
          </p:cNvSpPr>
          <p:nvPr/>
        </p:nvSpPr>
        <p:spPr bwMode="auto">
          <a:xfrm>
            <a:off x="4828141" y="1757939"/>
            <a:ext cx="5349923" cy="589352"/>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fontAlgn="auto">
              <a:spcBef>
                <a:spcPts val="0"/>
              </a:spcBef>
              <a:spcAft>
                <a:spcPts val="0"/>
              </a:spcAft>
              <a:defRPr/>
            </a:pPr>
            <a:r>
              <a:rPr lang="en-US" sz="3000" b="1" dirty="0">
                <a:solidFill>
                  <a:schemeClr val="accent6">
                    <a:lumMod val="50000"/>
                  </a:schemeClr>
                </a:solidFill>
                <a:latin typeface="Playfair Display Bold" panose="00000800000000000000" pitchFamily="2" charset="0"/>
                <a:cs typeface="Times New Roman" pitchFamily="18" charset="0"/>
              </a:rPr>
              <a:t> Airports in Vietnam</a:t>
            </a:r>
          </a:p>
        </p:txBody>
      </p:sp>
      <p:pic>
        <p:nvPicPr>
          <p:cNvPr id="8" name="Picture 7">
            <a:extLst>
              <a:ext uri="{FF2B5EF4-FFF2-40B4-BE49-F238E27FC236}">
                <a16:creationId xmlns:a16="http://schemas.microsoft.com/office/drawing/2014/main" id="{1B1CC32C-7CF6-4525-501D-2A862A0019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1363" y="118003"/>
            <a:ext cx="3734414" cy="6470453"/>
          </a:xfrm>
          <a:prstGeom prst="rect">
            <a:avLst/>
          </a:prstGeom>
        </p:spPr>
      </p:pic>
      <p:sp>
        <p:nvSpPr>
          <p:cNvPr id="2" name="Left Arrow 10">
            <a:hlinkClick r:id="rId5" action="ppaction://hlinkpres?slideindex=1&amp;slidetitle=Why?"/>
            <a:extLst>
              <a:ext uri="{FF2B5EF4-FFF2-40B4-BE49-F238E27FC236}">
                <a16:creationId xmlns:a16="http://schemas.microsoft.com/office/drawing/2014/main" id="{200EFB2E-8D1E-CB88-9497-69EACF51026C}"/>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6"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57825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solidFill>
                  <a:schemeClr val="accent6">
                    <a:lumMod val="50000"/>
                  </a:schemeClr>
                </a:solidFill>
              </a:rPr>
              <a:pPr algn="l"/>
              <a:t>66</a:t>
            </a:fld>
            <a:endParaRPr dirty="0">
              <a:solidFill>
                <a:schemeClr val="accent6">
                  <a:lumMod val="50000"/>
                </a:schemeClr>
              </a:solidFill>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solidFill>
                  <a:schemeClr val="accent6">
                    <a:lumMod val="50000"/>
                  </a:schemeClr>
                </a:solidFill>
              </a:rPr>
              <a:pPr/>
              <a:t>7/25/2025</a:t>
            </a:fld>
            <a:endParaRPr lang="en-US" sz="1200" dirty="0">
              <a:solidFill>
                <a:schemeClr val="accent6">
                  <a:lumMod val="50000"/>
                </a:schemeClr>
              </a:solidFill>
            </a:endParaRPr>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solidFill>
                  <a:schemeClr val="accent6">
                    <a:lumMod val="50000"/>
                  </a:schemeClr>
                </a:solidFill>
              </a:rPr>
              <a:t>Simply your best local friend</a:t>
            </a:r>
          </a:p>
        </p:txBody>
      </p:sp>
      <p:sp>
        <p:nvSpPr>
          <p:cNvPr id="22" name="Rectangle 21"/>
          <p:cNvSpPr/>
          <p:nvPr/>
        </p:nvSpPr>
        <p:spPr>
          <a:xfrm>
            <a:off x="-80191" y="1507687"/>
            <a:ext cx="7659974" cy="1543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7" name="Rectangle 50"/>
          <p:cNvSpPr>
            <a:spLocks noChangeArrowheads="1"/>
          </p:cNvSpPr>
          <p:nvPr/>
        </p:nvSpPr>
        <p:spPr bwMode="auto">
          <a:xfrm>
            <a:off x="6587552" y="871608"/>
            <a:ext cx="42242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b="1" dirty="0">
                <a:solidFill>
                  <a:schemeClr val="accent6">
                    <a:lumMod val="50000"/>
                  </a:schemeClr>
                </a:solidFill>
                <a:latin typeface="Arial" panose="020B0604020202020204" pitchFamily="34" charset="0"/>
                <a:cs typeface="Arial" panose="020B0604020202020204" pitchFamily="34" charset="0"/>
              </a:rPr>
              <a:t>Boeing 777 with more than 300 seats</a:t>
            </a:r>
          </a:p>
        </p:txBody>
      </p:sp>
      <p:sp>
        <p:nvSpPr>
          <p:cNvPr id="18" name="Rectangle 57"/>
          <p:cNvSpPr>
            <a:spLocks noChangeArrowheads="1"/>
          </p:cNvSpPr>
          <p:nvPr/>
        </p:nvSpPr>
        <p:spPr bwMode="auto">
          <a:xfrm>
            <a:off x="6587552" y="1831368"/>
            <a:ext cx="3946337"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b="1" dirty="0">
                <a:solidFill>
                  <a:schemeClr val="accent6">
                    <a:lumMod val="50000"/>
                  </a:schemeClr>
                </a:solidFill>
                <a:latin typeface="Arial" panose="020B0604020202020204" pitchFamily="34" charset="0"/>
                <a:cs typeface="Arial" panose="020B0604020202020204" pitchFamily="34" charset="0"/>
              </a:rPr>
              <a:t>Modern Airbus 330 with 250 seats</a:t>
            </a:r>
            <a:r>
              <a:rPr lang="en-US" dirty="0">
                <a:solidFill>
                  <a:schemeClr val="accent6">
                    <a:lumMod val="50000"/>
                  </a:schemeClr>
                </a:solidFill>
                <a:latin typeface="Arial" panose="020B0604020202020204" pitchFamily="34" charset="0"/>
                <a:cs typeface="Arial" panose="020B0604020202020204" pitchFamily="34" charset="0"/>
              </a:rPr>
              <a:t> </a:t>
            </a:r>
          </a:p>
        </p:txBody>
      </p:sp>
      <p:sp>
        <p:nvSpPr>
          <p:cNvPr id="27" name="Rectangle 60"/>
          <p:cNvSpPr>
            <a:spLocks noChangeArrowheads="1"/>
          </p:cNvSpPr>
          <p:nvPr/>
        </p:nvSpPr>
        <p:spPr bwMode="auto">
          <a:xfrm>
            <a:off x="6603758" y="2698932"/>
            <a:ext cx="402546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b="1" dirty="0">
                <a:solidFill>
                  <a:schemeClr val="accent6">
                    <a:lumMod val="50000"/>
                  </a:schemeClr>
                </a:solidFill>
                <a:latin typeface="Arial" panose="020B0604020202020204" pitchFamily="34" charset="0"/>
                <a:cs typeface="Arial" panose="020B0604020202020204" pitchFamily="34" charset="0"/>
              </a:rPr>
              <a:t>Airbus 320/321 with 160 ~180 seats</a:t>
            </a:r>
          </a:p>
        </p:txBody>
      </p:sp>
      <p:sp>
        <p:nvSpPr>
          <p:cNvPr id="28" name="Rectangle 65"/>
          <p:cNvSpPr>
            <a:spLocks noChangeArrowheads="1"/>
          </p:cNvSpPr>
          <p:nvPr/>
        </p:nvSpPr>
        <p:spPr bwMode="auto">
          <a:xfrm>
            <a:off x="6583000" y="3404038"/>
            <a:ext cx="126188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b="1" dirty="0">
                <a:solidFill>
                  <a:schemeClr val="accent6">
                    <a:lumMod val="50000"/>
                  </a:schemeClr>
                </a:solidFill>
                <a:latin typeface="Arial" panose="020B0604020202020204" pitchFamily="34" charset="0"/>
                <a:cs typeface="Arial" panose="020B0604020202020204" pitchFamily="34" charset="0"/>
              </a:rPr>
              <a:t>Fokker 70</a:t>
            </a:r>
          </a:p>
        </p:txBody>
      </p:sp>
      <p:sp>
        <p:nvSpPr>
          <p:cNvPr id="29" name="Rectangle 68"/>
          <p:cNvSpPr>
            <a:spLocks noChangeArrowheads="1"/>
          </p:cNvSpPr>
          <p:nvPr/>
        </p:nvSpPr>
        <p:spPr bwMode="auto">
          <a:xfrm>
            <a:off x="6636975" y="4299560"/>
            <a:ext cx="239892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b="1" dirty="0">
                <a:solidFill>
                  <a:schemeClr val="accent6">
                    <a:lumMod val="50000"/>
                  </a:schemeClr>
                </a:solidFill>
                <a:latin typeface="Arial" panose="020B0604020202020204" pitchFamily="34" charset="0"/>
                <a:cs typeface="Arial" panose="020B0604020202020204" pitchFamily="34" charset="0"/>
              </a:rPr>
              <a:t>ATR72 with 65 seats</a:t>
            </a:r>
          </a:p>
        </p:txBody>
      </p:sp>
      <p:grpSp>
        <p:nvGrpSpPr>
          <p:cNvPr id="30" name="Group 72"/>
          <p:cNvGrpSpPr>
            <a:grpSpLocks/>
          </p:cNvGrpSpPr>
          <p:nvPr/>
        </p:nvGrpSpPr>
        <p:grpSpPr bwMode="auto">
          <a:xfrm>
            <a:off x="4461804" y="769955"/>
            <a:ext cx="1914526" cy="4197496"/>
            <a:chOff x="4321" y="608"/>
            <a:chExt cx="1206" cy="3322"/>
          </a:xfrm>
        </p:grpSpPr>
        <p:pic>
          <p:nvPicPr>
            <p:cNvPr id="31" name="Picture 55" descr="vn-777"/>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1718"/>
            <a:stretch/>
          </p:blipFill>
          <p:spPr bwMode="auto">
            <a:xfrm>
              <a:off x="4355" y="608"/>
              <a:ext cx="1070" cy="6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58" descr="ima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 y="1373"/>
              <a:ext cx="1088" cy="73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62" descr="images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21" y="2103"/>
              <a:ext cx="1155" cy="4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6" descr="35689_fokker_vna_907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8" y="2542"/>
              <a:ext cx="1189" cy="67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9" descr="MAY BAY ATR 7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21" y="3280"/>
              <a:ext cx="1206" cy="650"/>
            </a:xfrm>
            <a:prstGeom prst="rect">
              <a:avLst/>
            </a:prstGeom>
            <a:noFill/>
            <a:extLst>
              <a:ext uri="{909E8E84-426E-40DD-AFC4-6F175D3DCCD1}">
                <a14:hiddenFill xmlns:a14="http://schemas.microsoft.com/office/drawing/2010/main">
                  <a:solidFill>
                    <a:srgbClr val="FFFFFF"/>
                  </a:solidFill>
                </a14:hiddenFill>
              </a:ext>
            </a:extLst>
          </p:spPr>
        </p:pic>
      </p:grpSp>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86818" y="4980308"/>
            <a:ext cx="1889512" cy="740945"/>
          </a:xfrm>
          <a:prstGeom prst="rect">
            <a:avLst/>
          </a:prstGeom>
        </p:spPr>
      </p:pic>
      <p:sp>
        <p:nvSpPr>
          <p:cNvPr id="37" name="Rectangle 50"/>
          <p:cNvSpPr>
            <a:spLocks noChangeArrowheads="1"/>
          </p:cNvSpPr>
          <p:nvPr/>
        </p:nvSpPr>
        <p:spPr bwMode="auto">
          <a:xfrm>
            <a:off x="6577138" y="5204622"/>
            <a:ext cx="265970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b="1" dirty="0">
                <a:solidFill>
                  <a:schemeClr val="accent6">
                    <a:lumMod val="50000"/>
                  </a:schemeClr>
                </a:solidFill>
                <a:latin typeface="Arial" panose="020B0604020202020204" pitchFamily="34" charset="0"/>
                <a:cs typeface="Arial" panose="020B0604020202020204" pitchFamily="34" charset="0"/>
              </a:rPr>
              <a:t>Airbus 321 – 184 seats</a:t>
            </a:r>
          </a:p>
        </p:txBody>
      </p:sp>
      <p:sp>
        <p:nvSpPr>
          <p:cNvPr id="40" name="Rectangle 39"/>
          <p:cNvSpPr/>
          <p:nvPr/>
        </p:nvSpPr>
        <p:spPr>
          <a:xfrm>
            <a:off x="789151" y="3318421"/>
            <a:ext cx="2922595" cy="400110"/>
          </a:xfrm>
          <a:prstGeom prst="rect">
            <a:avLst/>
          </a:prstGeom>
        </p:spPr>
        <p:txBody>
          <a:bodyPr wrap="none">
            <a:spAutoFit/>
          </a:bodyPr>
          <a:lstStyle/>
          <a:p>
            <a:pPr algn="ctr"/>
            <a:r>
              <a:rPr lang="en-US" sz="2000" b="1" dirty="0">
                <a:solidFill>
                  <a:schemeClr val="accent6">
                    <a:lumMod val="50000"/>
                  </a:schemeClr>
                </a:solidFill>
                <a:latin typeface="Baskerville Old Face" panose="02020602080505020303" pitchFamily="18" charset="0"/>
              </a:rPr>
              <a:t>FLEET INFORMATION</a:t>
            </a:r>
          </a:p>
        </p:txBody>
      </p:sp>
      <p:sp>
        <p:nvSpPr>
          <p:cNvPr id="2" name="Freeform 1914">
            <a:extLst>
              <a:ext uri="{FF2B5EF4-FFF2-40B4-BE49-F238E27FC236}">
                <a16:creationId xmlns:a16="http://schemas.microsoft.com/office/drawing/2014/main" id="{A333C43B-0E7C-DCCB-3AA2-0584A2CD8AD4}"/>
              </a:ext>
            </a:extLst>
          </p:cNvPr>
          <p:cNvSpPr>
            <a:spLocks/>
          </p:cNvSpPr>
          <p:nvPr/>
        </p:nvSpPr>
        <p:spPr bwMode="auto">
          <a:xfrm>
            <a:off x="281428" y="2149252"/>
            <a:ext cx="4205390" cy="589352"/>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fontAlgn="auto">
              <a:spcBef>
                <a:spcPts val="0"/>
              </a:spcBef>
              <a:spcAft>
                <a:spcPts val="0"/>
              </a:spcAft>
              <a:defRPr/>
            </a:pPr>
            <a:r>
              <a:rPr lang="en-US" sz="3000" b="1" dirty="0">
                <a:solidFill>
                  <a:schemeClr val="accent6">
                    <a:lumMod val="50000"/>
                  </a:schemeClr>
                </a:solidFill>
                <a:latin typeface="Playfair Display Bold" panose="00000800000000000000" pitchFamily="2" charset="0"/>
                <a:cs typeface="Times New Roman" pitchFamily="18" charset="0"/>
              </a:rPr>
              <a:t>Travel service – regional flights</a:t>
            </a:r>
          </a:p>
        </p:txBody>
      </p:sp>
      <p:sp>
        <p:nvSpPr>
          <p:cNvPr id="3" name="Left Arrow 10">
            <a:hlinkClick r:id="rId10" action="ppaction://hlinkpres?slideindex=1&amp;slidetitle=Why?"/>
            <a:extLst>
              <a:ext uri="{FF2B5EF4-FFF2-40B4-BE49-F238E27FC236}">
                <a16:creationId xmlns:a16="http://schemas.microsoft.com/office/drawing/2014/main" id="{05A5E6F8-F90E-E1AE-DA3B-BDFD6E53ED2E}"/>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lumMod val="50000"/>
                  </a:schemeClr>
                </a:solidFill>
                <a:latin typeface="Times New Roman" pitchFamily="18" charset="0"/>
                <a:cs typeface="Times New Roman" pitchFamily="18" charset="0"/>
                <a:hlinkClick r:id="rId11" action="ppaction://hlinksldjump">
                  <a:extLst>
                    <a:ext uri="{A12FA001-AC4F-418D-AE19-62706E023703}">
                      <ahyp:hlinkClr xmlns:ahyp="http://schemas.microsoft.com/office/drawing/2018/hyperlinkcolor" val="tx"/>
                    </a:ext>
                  </a:extLst>
                </a:hlinkClick>
              </a:rPr>
              <a:t>Back</a:t>
            </a:r>
            <a:endParaRPr lang="en-US"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1071690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solidFill>
                  <a:schemeClr val="accent6">
                    <a:lumMod val="50000"/>
                  </a:schemeClr>
                </a:solidFill>
              </a:rPr>
              <a:pPr algn="l"/>
              <a:t>67</a:t>
            </a:fld>
            <a:endParaRPr dirty="0">
              <a:solidFill>
                <a:schemeClr val="accent6">
                  <a:lumMod val="50000"/>
                </a:schemeClr>
              </a:solidFill>
            </a:endParaRPr>
          </a:p>
        </p:txBody>
      </p:sp>
      <p:sp>
        <p:nvSpPr>
          <p:cNvPr id="3" name="Rectangle 2"/>
          <p:cNvSpPr/>
          <p:nvPr/>
        </p:nvSpPr>
        <p:spPr>
          <a:xfrm>
            <a:off x="0" y="432894"/>
            <a:ext cx="5256567" cy="430887"/>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en-US" sz="2200" b="1" dirty="0">
                <a:ln/>
                <a:solidFill>
                  <a:schemeClr val="accent6">
                    <a:lumMod val="50000"/>
                  </a:schemeClr>
                </a:solidFill>
                <a:latin typeface="Stencil" panose="040409050D0802020404" pitchFamily="82" charset="0"/>
                <a:cs typeface="Times New Roman" panose="02020603050405020304" pitchFamily="18" charset="0"/>
              </a:rPr>
              <a:t>HIGHLIGHTS IN VIETNAM &amp; CAMBODIA</a:t>
            </a:r>
            <a:endParaRPr lang="en-US" sz="2200" b="1" dirty="0">
              <a:ln/>
              <a:solidFill>
                <a:schemeClr val="accent6">
                  <a:lumMod val="50000"/>
                </a:schemeClr>
              </a:solidFill>
              <a:latin typeface="Stencil" panose="040409050D0802020404" pitchFamily="82" charset="0"/>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solidFill>
                  <a:schemeClr val="accent6">
                    <a:lumMod val="50000"/>
                  </a:schemeClr>
                </a:solidFill>
              </a:rPr>
              <a:pPr/>
              <a:t>7/25/2025</a:t>
            </a:fld>
            <a:endParaRPr lang="en-US" sz="1200" dirty="0">
              <a:solidFill>
                <a:schemeClr val="accent6">
                  <a:lumMod val="50000"/>
                </a:schemeClr>
              </a:solidFill>
            </a:endParaRPr>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solidFill>
                  <a:schemeClr val="accent6">
                    <a:lumMod val="50000"/>
                  </a:schemeClr>
                </a:solidFill>
              </a:rPr>
              <a:t>Simply your best local friend</a:t>
            </a:r>
          </a:p>
        </p:txBody>
      </p:sp>
      <p:sp>
        <p:nvSpPr>
          <p:cNvPr id="22" name="Rectangle 21"/>
          <p:cNvSpPr/>
          <p:nvPr/>
        </p:nvSpPr>
        <p:spPr>
          <a:xfrm>
            <a:off x="1" y="-1"/>
            <a:ext cx="7659974" cy="1543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lumMod val="50000"/>
                </a:schemeClr>
              </a:solidFill>
            </a:endParaRPr>
          </a:p>
        </p:txBody>
      </p:sp>
      <p:sp>
        <p:nvSpPr>
          <p:cNvPr id="17" name="Rectangle 16"/>
          <p:cNvSpPr/>
          <p:nvPr/>
        </p:nvSpPr>
        <p:spPr>
          <a:xfrm>
            <a:off x="1107247" y="976148"/>
            <a:ext cx="4988753" cy="1846659"/>
          </a:xfrm>
          <a:prstGeom prst="rect">
            <a:avLst/>
          </a:prstGeom>
        </p:spPr>
        <p:txBody>
          <a:bodyPr wrap="square">
            <a:spAutoFit/>
          </a:bodyPr>
          <a:lstStyle/>
          <a:p>
            <a:r>
              <a:rPr lang="en-US" b="1" dirty="0">
                <a:solidFill>
                  <a:schemeClr val="accent6">
                    <a:lumMod val="50000"/>
                  </a:schemeClr>
                </a:solidFill>
                <a:latin typeface="Arial" panose="020B0604020202020204" pitchFamily="34" charset="0"/>
                <a:cs typeface="Arial" panose="020B0604020202020204" pitchFamily="34" charset="0"/>
              </a:rPr>
              <a:t>Meals &amp; Drink</a:t>
            </a:r>
          </a:p>
          <a:p>
            <a:endParaRPr lang="en-US" sz="1600" b="1" dirty="0">
              <a:solidFill>
                <a:schemeClr val="accent6">
                  <a:lumMod val="50000"/>
                </a:schemeClr>
              </a:solidFill>
              <a:latin typeface="Arial" panose="020B0604020202020204" pitchFamily="34" charset="0"/>
              <a:cs typeface="Arial" panose="020B0604020202020204" pitchFamily="34" charset="0"/>
            </a:endParaRPr>
          </a:p>
          <a:p>
            <a:pPr marL="285750" indent="-285750">
              <a:buFont typeface="Wingdings" panose="05000000000000000000" pitchFamily="2" charset="2"/>
              <a:buChar char="ü"/>
            </a:pPr>
            <a:r>
              <a:rPr lang="en-US" sz="1600" dirty="0">
                <a:solidFill>
                  <a:schemeClr val="accent6">
                    <a:lumMod val="50000"/>
                  </a:schemeClr>
                </a:solidFill>
                <a:latin typeface="Arial" panose="020B0604020202020204" pitchFamily="34" charset="0"/>
                <a:cs typeface="Arial" panose="020B0604020202020204" pitchFamily="34" charset="0"/>
              </a:rPr>
              <a:t>Snack &amp; refreshment for domestic &amp; 60 minute international flights</a:t>
            </a:r>
          </a:p>
          <a:p>
            <a:pPr marL="285750" indent="-285750">
              <a:buFont typeface="Wingdings" panose="05000000000000000000" pitchFamily="2" charset="2"/>
              <a:buChar char="ü"/>
            </a:pPr>
            <a:r>
              <a:rPr lang="en-US" sz="1600" dirty="0">
                <a:solidFill>
                  <a:schemeClr val="accent6">
                    <a:lumMod val="50000"/>
                  </a:schemeClr>
                </a:solidFill>
                <a:latin typeface="Arial" panose="020B0604020202020204" pitchFamily="34" charset="0"/>
                <a:cs typeface="Arial" panose="020B0604020202020204" pitchFamily="34" charset="0"/>
              </a:rPr>
              <a:t>Hot meals for over 2 hour flights</a:t>
            </a:r>
          </a:p>
          <a:p>
            <a:pPr marL="342900" indent="-342900">
              <a:buFont typeface="Wingdings" panose="05000000000000000000" pitchFamily="2" charset="2"/>
              <a:buChar char=""/>
            </a:pPr>
            <a:endParaRPr lang="en-US" sz="1600" dirty="0">
              <a:solidFill>
                <a:schemeClr val="accent6">
                  <a:lumMod val="50000"/>
                </a:schemeClr>
              </a:solidFill>
              <a:latin typeface="Arial" panose="020B0604020202020204" pitchFamily="34" charset="0"/>
              <a:cs typeface="Arial" panose="020B0604020202020204" pitchFamily="34" charset="0"/>
            </a:endParaRPr>
          </a:p>
          <a:p>
            <a:endParaRPr lang="en-US" sz="1600" dirty="0">
              <a:solidFill>
                <a:schemeClr val="accent6">
                  <a:lumMod val="50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923" y="1013856"/>
            <a:ext cx="4804352" cy="4846399"/>
          </a:xfrm>
          <a:prstGeom prst="rect">
            <a:avLst/>
          </a:prstGeom>
        </p:spPr>
      </p:pic>
      <p:pic>
        <p:nvPicPr>
          <p:cNvPr id="27" name="Picture 10"/>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143095" y="2491839"/>
            <a:ext cx="5073979" cy="338430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914">
            <a:extLst>
              <a:ext uri="{FF2B5EF4-FFF2-40B4-BE49-F238E27FC236}">
                <a16:creationId xmlns:a16="http://schemas.microsoft.com/office/drawing/2014/main" id="{5AF125C2-0B17-1A21-1B84-DA39E04722FB}"/>
              </a:ext>
            </a:extLst>
          </p:cNvPr>
          <p:cNvSpPr>
            <a:spLocks/>
          </p:cNvSpPr>
          <p:nvPr/>
        </p:nvSpPr>
        <p:spPr bwMode="auto">
          <a:xfrm>
            <a:off x="352680" y="300691"/>
            <a:ext cx="6291564" cy="589352"/>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fontAlgn="auto">
              <a:spcBef>
                <a:spcPts val="0"/>
              </a:spcBef>
              <a:spcAft>
                <a:spcPts val="0"/>
              </a:spcAft>
              <a:defRPr/>
            </a:pPr>
            <a:r>
              <a:rPr lang="en-US" sz="3000" b="1" dirty="0">
                <a:solidFill>
                  <a:schemeClr val="accent6">
                    <a:lumMod val="50000"/>
                  </a:schemeClr>
                </a:solidFill>
                <a:latin typeface="Playfair Display Bold" panose="00000800000000000000" pitchFamily="2" charset="0"/>
                <a:cs typeface="Times New Roman" pitchFamily="18" charset="0"/>
              </a:rPr>
              <a:t>Travel service – regional flights</a:t>
            </a:r>
          </a:p>
        </p:txBody>
      </p:sp>
      <p:sp>
        <p:nvSpPr>
          <p:cNvPr id="4" name="Left Arrow 10">
            <a:hlinkClick r:id="rId6" action="ppaction://hlinkpres?slideindex=1&amp;slidetitle=Why?"/>
            <a:extLst>
              <a:ext uri="{FF2B5EF4-FFF2-40B4-BE49-F238E27FC236}">
                <a16:creationId xmlns:a16="http://schemas.microsoft.com/office/drawing/2014/main" id="{F807CDB8-FD46-F746-435A-3685E3CB8ABA}"/>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lumMod val="50000"/>
                  </a:schemeClr>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2413827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solidFill>
                  <a:schemeClr val="accent6">
                    <a:lumMod val="50000"/>
                  </a:schemeClr>
                </a:solidFill>
              </a:rPr>
              <a:pPr algn="l"/>
              <a:t>68</a:t>
            </a:fld>
            <a:endParaRPr dirty="0">
              <a:solidFill>
                <a:schemeClr val="accent6">
                  <a:lumMod val="50000"/>
                </a:schemeClr>
              </a:solidFill>
            </a:endParaRPr>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solidFill>
                  <a:schemeClr val="accent6">
                    <a:lumMod val="50000"/>
                  </a:schemeClr>
                </a:solidFill>
              </a:rPr>
              <a:pPr/>
              <a:t>7/25/2025</a:t>
            </a:fld>
            <a:endParaRPr lang="en-US" sz="1200" dirty="0">
              <a:solidFill>
                <a:schemeClr val="accent6">
                  <a:lumMod val="50000"/>
                </a:schemeClr>
              </a:solidFill>
            </a:endParaRPr>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solidFill>
                  <a:schemeClr val="accent6">
                    <a:lumMod val="50000"/>
                  </a:schemeClr>
                </a:solidFill>
              </a:rPr>
              <a:t>Simply your best local friend</a:t>
            </a:r>
          </a:p>
        </p:txBody>
      </p:sp>
      <p:sp>
        <p:nvSpPr>
          <p:cNvPr id="12" name="Rectangle 11"/>
          <p:cNvSpPr/>
          <p:nvPr/>
        </p:nvSpPr>
        <p:spPr>
          <a:xfrm>
            <a:off x="1389886" y="1587937"/>
            <a:ext cx="4833606" cy="1477328"/>
          </a:xfrm>
          <a:prstGeom prst="rect">
            <a:avLst/>
          </a:prstGeom>
        </p:spPr>
        <p:txBody>
          <a:bodyPr wrap="square">
            <a:spAutoFit/>
          </a:bodyPr>
          <a:lstStyle/>
          <a:p>
            <a:r>
              <a:rPr lang="en-US" b="1" dirty="0">
                <a:solidFill>
                  <a:schemeClr val="accent6">
                    <a:lumMod val="50000"/>
                  </a:schemeClr>
                </a:solidFill>
                <a:latin typeface="Arial" panose="020B0604020202020204" pitchFamily="34" charset="0"/>
                <a:cs typeface="Arial" panose="020B0604020202020204" pitchFamily="34" charset="0"/>
              </a:rPr>
              <a:t>Airport transfer: </a:t>
            </a:r>
            <a:r>
              <a:rPr lang="en-US" dirty="0">
                <a:solidFill>
                  <a:schemeClr val="accent6">
                    <a:lumMod val="50000"/>
                  </a:schemeClr>
                </a:solidFill>
                <a:latin typeface="Arial" panose="020B0604020202020204" pitchFamily="34" charset="0"/>
                <a:cs typeface="Arial" panose="020B0604020202020204" pitchFamily="34" charset="0"/>
              </a:rPr>
              <a:t>We’ve served 24/7 at all international airports with onsite staff</a:t>
            </a:r>
          </a:p>
          <a:p>
            <a:endParaRPr lang="en-US" b="1" dirty="0">
              <a:solidFill>
                <a:schemeClr val="accent6">
                  <a:lumMod val="50000"/>
                </a:schemeClr>
              </a:solidFill>
              <a:latin typeface="Arial" panose="020B0604020202020204" pitchFamily="34" charset="0"/>
              <a:cs typeface="Arial" panose="020B0604020202020204" pitchFamily="34" charset="0"/>
            </a:endParaRPr>
          </a:p>
          <a:p>
            <a:r>
              <a:rPr lang="en-US" b="1" dirty="0">
                <a:solidFill>
                  <a:schemeClr val="accent6">
                    <a:lumMod val="50000"/>
                  </a:schemeClr>
                </a:solidFill>
                <a:latin typeface="Arial" panose="020B0604020202020204" pitchFamily="34" charset="0"/>
                <a:cs typeface="Arial" panose="020B0604020202020204" pitchFamily="34" charset="0"/>
              </a:rPr>
              <a:t>Vietnam:</a:t>
            </a:r>
            <a:r>
              <a:rPr lang="en-US" dirty="0">
                <a:solidFill>
                  <a:schemeClr val="accent6">
                    <a:lumMod val="50000"/>
                  </a:schemeClr>
                </a:solidFill>
                <a:latin typeface="Arial" panose="020B0604020202020204" pitchFamily="34" charset="0"/>
                <a:cs typeface="Arial" panose="020B0604020202020204" pitchFamily="34" charset="0"/>
              </a:rPr>
              <a:t> Noi Bai, Tan Son </a:t>
            </a:r>
            <a:r>
              <a:rPr lang="en-US" dirty="0" err="1">
                <a:solidFill>
                  <a:schemeClr val="accent6">
                    <a:lumMod val="50000"/>
                  </a:schemeClr>
                </a:solidFill>
                <a:latin typeface="Arial" panose="020B0604020202020204" pitchFamily="34" charset="0"/>
                <a:cs typeface="Arial" panose="020B0604020202020204" pitchFamily="34" charset="0"/>
              </a:rPr>
              <a:t>Nhat</a:t>
            </a:r>
            <a:r>
              <a:rPr lang="en-US" dirty="0">
                <a:solidFill>
                  <a:schemeClr val="accent6">
                    <a:lumMod val="50000"/>
                  </a:schemeClr>
                </a:solidFill>
                <a:latin typeface="Arial" panose="020B0604020202020204" pitchFamily="34" charset="0"/>
                <a:cs typeface="Arial" panose="020B0604020202020204" pitchFamily="34" charset="0"/>
              </a:rPr>
              <a:t>, Danang, Phu Bai, Cam Ranh international airport</a:t>
            </a: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60210" y="1232680"/>
            <a:ext cx="4305429" cy="2643358"/>
          </a:xfrm>
          <a:prstGeom prst="rect">
            <a:avLst/>
          </a:prstGeom>
        </p:spPr>
      </p:pic>
      <p:pic>
        <p:nvPicPr>
          <p:cNvPr id="14" name="Picture 13"/>
          <p:cNvPicPr>
            <a:picLocks noChangeAspect="1"/>
          </p:cNvPicPr>
          <p:nvPr/>
        </p:nvPicPr>
        <p:blipFill rotWithShape="1">
          <a:blip r:embed="rId5">
            <a:extLst>
              <a:ext uri="{28A0092B-C50C-407E-A947-70E740481C1C}">
                <a14:useLocalDpi xmlns:a14="http://schemas.microsoft.com/office/drawing/2010/main" val="0"/>
              </a:ext>
            </a:extLst>
          </a:blip>
          <a:srcRect l="3847" r="2787"/>
          <a:stretch/>
        </p:blipFill>
        <p:spPr>
          <a:xfrm>
            <a:off x="1500751" y="3876038"/>
            <a:ext cx="4824536" cy="2423979"/>
          </a:xfrm>
          <a:prstGeom prst="rect">
            <a:avLst/>
          </a:prstGeom>
        </p:spPr>
      </p:pic>
      <p:sp>
        <p:nvSpPr>
          <p:cNvPr id="15" name="TextBox 14"/>
          <p:cNvSpPr txBox="1"/>
          <p:nvPr/>
        </p:nvSpPr>
        <p:spPr>
          <a:xfrm>
            <a:off x="6760210" y="4135913"/>
            <a:ext cx="4461812" cy="2308324"/>
          </a:xfrm>
          <a:prstGeom prst="rect">
            <a:avLst/>
          </a:prstGeom>
          <a:noFill/>
        </p:spPr>
        <p:txBody>
          <a:bodyPr wrap="square" rtlCol="0">
            <a:spAutoFit/>
          </a:bodyPr>
          <a:lstStyle/>
          <a:p>
            <a:r>
              <a:rPr lang="en-US" b="1" dirty="0">
                <a:solidFill>
                  <a:schemeClr val="accent6">
                    <a:lumMod val="50000"/>
                  </a:schemeClr>
                </a:solidFill>
                <a:latin typeface="Arial" panose="020B0604020202020204" pitchFamily="34" charset="0"/>
                <a:cs typeface="Arial" panose="020B0604020202020204" pitchFamily="34" charset="0"/>
              </a:rPr>
              <a:t>Business transfer </a:t>
            </a:r>
            <a:r>
              <a:rPr lang="en-US" dirty="0">
                <a:solidFill>
                  <a:schemeClr val="accent6">
                    <a:lumMod val="50000"/>
                  </a:schemeClr>
                </a:solidFill>
                <a:latin typeface="Arial" panose="020B0604020202020204" pitchFamily="34" charset="0"/>
                <a:cs typeface="Arial" panose="020B0604020202020204" pitchFamily="34" charset="0"/>
              </a:rPr>
              <a:t> for corporate, golf or business traveler</a:t>
            </a:r>
          </a:p>
          <a:p>
            <a:endParaRPr lang="en-US" dirty="0">
              <a:solidFill>
                <a:schemeClr val="accent6">
                  <a:lumMod val="50000"/>
                </a:schemeClr>
              </a:solidFill>
              <a:latin typeface="Arial" panose="020B0604020202020204" pitchFamily="34" charset="0"/>
              <a:cs typeface="Arial" panose="020B0604020202020204" pitchFamily="34" charset="0"/>
            </a:endParaRPr>
          </a:p>
          <a:p>
            <a:r>
              <a:rPr lang="en-US" b="1" dirty="0">
                <a:solidFill>
                  <a:schemeClr val="accent6">
                    <a:lumMod val="50000"/>
                  </a:schemeClr>
                </a:solidFill>
                <a:latin typeface="Arial" panose="020B0604020202020204" pitchFamily="34" charset="0"/>
                <a:cs typeface="Arial" panose="020B0604020202020204" pitchFamily="34" charset="0"/>
              </a:rPr>
              <a:t>Limo services </a:t>
            </a:r>
            <a:r>
              <a:rPr lang="en-US" dirty="0">
                <a:solidFill>
                  <a:schemeClr val="accent6">
                    <a:lumMod val="50000"/>
                  </a:schemeClr>
                </a:solidFill>
                <a:latin typeface="Arial" panose="020B0604020202020204" pitchFamily="34" charset="0"/>
                <a:cs typeface="Arial" panose="020B0604020202020204" pitchFamily="34" charset="0"/>
              </a:rPr>
              <a:t> with luxury brands such as Mercedes S class, BMV series 7… for VIP group</a:t>
            </a:r>
          </a:p>
          <a:p>
            <a:endParaRPr lang="en-US" dirty="0">
              <a:solidFill>
                <a:schemeClr val="accent6">
                  <a:lumMod val="50000"/>
                </a:schemeClr>
              </a:solidFill>
              <a:latin typeface="Arial" panose="020B0604020202020204" pitchFamily="34" charset="0"/>
              <a:cs typeface="Arial" panose="020B0604020202020204" pitchFamily="34" charset="0"/>
            </a:endParaRPr>
          </a:p>
          <a:p>
            <a:endParaRPr lang="en-US" dirty="0">
              <a:solidFill>
                <a:schemeClr val="accent6">
                  <a:lumMod val="50000"/>
                </a:schemeClr>
              </a:solidFill>
              <a:latin typeface="Arial" panose="020B0604020202020204" pitchFamily="34" charset="0"/>
              <a:cs typeface="Arial" panose="020B0604020202020204" pitchFamily="34" charset="0"/>
            </a:endParaRPr>
          </a:p>
        </p:txBody>
      </p:sp>
      <p:sp>
        <p:nvSpPr>
          <p:cNvPr id="2" name="Freeform 1914">
            <a:extLst>
              <a:ext uri="{FF2B5EF4-FFF2-40B4-BE49-F238E27FC236}">
                <a16:creationId xmlns:a16="http://schemas.microsoft.com/office/drawing/2014/main" id="{9C97C702-BDC0-CB88-1171-43152AEB9A51}"/>
              </a:ext>
            </a:extLst>
          </p:cNvPr>
          <p:cNvSpPr>
            <a:spLocks/>
          </p:cNvSpPr>
          <p:nvPr/>
        </p:nvSpPr>
        <p:spPr bwMode="auto">
          <a:xfrm>
            <a:off x="746077" y="507417"/>
            <a:ext cx="5349923" cy="589352"/>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fontAlgn="auto">
              <a:spcBef>
                <a:spcPts val="0"/>
              </a:spcBef>
              <a:spcAft>
                <a:spcPts val="0"/>
              </a:spcAft>
              <a:defRPr/>
            </a:pPr>
            <a:r>
              <a:rPr lang="en-US" sz="3000" b="1" dirty="0">
                <a:solidFill>
                  <a:schemeClr val="accent6">
                    <a:lumMod val="50000"/>
                  </a:schemeClr>
                </a:solidFill>
                <a:latin typeface="Playfair Display Bold" panose="00000800000000000000" pitchFamily="2" charset="0"/>
                <a:cs typeface="Times New Roman" pitchFamily="18" charset="0"/>
              </a:rPr>
              <a:t>Travel ground services</a:t>
            </a:r>
          </a:p>
        </p:txBody>
      </p:sp>
      <p:sp>
        <p:nvSpPr>
          <p:cNvPr id="3" name="Left Arrow 10">
            <a:hlinkClick r:id="rId6" action="ppaction://hlinkpres?slideindex=1&amp;slidetitle=Why?"/>
            <a:extLst>
              <a:ext uri="{FF2B5EF4-FFF2-40B4-BE49-F238E27FC236}">
                <a16:creationId xmlns:a16="http://schemas.microsoft.com/office/drawing/2014/main" id="{FD1B6EA9-D78C-B53A-07A9-8610206BF198}"/>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accent6">
                    <a:lumMod val="50000"/>
                  </a:schemeClr>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accent6">
                  <a:lumMod val="5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417237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69</a:t>
            </a:fld>
            <a:endParaRPr dirty="0"/>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21"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
        <p:nvSpPr>
          <p:cNvPr id="9" name="Rectangle 6">
            <a:hlinkClick r:id="rId4" action="ppaction://hlinksldjump"/>
          </p:cNvPr>
          <p:cNvSpPr>
            <a:spLocks noChangeArrowheads="1"/>
          </p:cNvSpPr>
          <p:nvPr/>
        </p:nvSpPr>
        <p:spPr bwMode="auto">
          <a:xfrm>
            <a:off x="3994188" y="802533"/>
            <a:ext cx="790601" cy="384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1900" b="1" dirty="0">
                <a:latin typeface="Baskerville Old Face" panose="02020602080505020303" pitchFamily="18" charset="0"/>
              </a:rPr>
              <a:t>4 seat </a:t>
            </a:r>
          </a:p>
        </p:txBody>
      </p:sp>
      <p:pic>
        <p:nvPicPr>
          <p:cNvPr id="10" name="Picture 8" descr="http://vietnamtravelnow.com/upload_images/4%20seat.jpg">
            <a:hlinkClick r:id="" action="ppaction://noaction"/>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5073702" y="338779"/>
            <a:ext cx="3648075" cy="13335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hlinkClick r:id="" action="ppaction://noaction"/>
          </p:cNvPr>
          <p:cNvSpPr>
            <a:spLocks noChangeArrowheads="1"/>
          </p:cNvSpPr>
          <p:nvPr/>
        </p:nvSpPr>
        <p:spPr bwMode="auto">
          <a:xfrm>
            <a:off x="3980583" y="1618824"/>
            <a:ext cx="82266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000" b="1" dirty="0">
                <a:latin typeface="Baskerville Old Face" panose="02020602080505020303" pitchFamily="18" charset="0"/>
              </a:rPr>
              <a:t>7 seat </a:t>
            </a:r>
          </a:p>
        </p:txBody>
      </p:sp>
      <p:pic>
        <p:nvPicPr>
          <p:cNvPr id="12" name="Picture 11" descr="http://vietnamtravelnow.com/upload_images/7%20seat.jpg">
            <a:hlinkClick r:id="" action="ppaction://noaction"/>
          </p:cNvPr>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4855141" y="1328403"/>
            <a:ext cx="3719512" cy="121920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3">
            <a:hlinkClick r:id="" action="ppaction://noaction"/>
          </p:cNvPr>
          <p:cNvSpPr>
            <a:spLocks noChangeArrowheads="1"/>
          </p:cNvSpPr>
          <p:nvPr/>
        </p:nvSpPr>
        <p:spPr bwMode="auto">
          <a:xfrm>
            <a:off x="6693660" y="2537679"/>
            <a:ext cx="987771"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100" b="1" dirty="0">
                <a:latin typeface="Baskerville Old Face" panose="02020602080505020303" pitchFamily="18" charset="0"/>
              </a:rPr>
              <a:t>16 seat </a:t>
            </a:r>
          </a:p>
        </p:txBody>
      </p:sp>
      <p:pic>
        <p:nvPicPr>
          <p:cNvPr id="14" name="Picture 16" descr="Ford-Transit-3">
            <a:hlinkClick r:id="" action="ppaction://noaction"/>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999605" y="2250455"/>
            <a:ext cx="1889125" cy="88423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7">
            <a:hlinkClick r:id="rId10" action="ppaction://hlinksldjump"/>
          </p:cNvPr>
          <p:cNvSpPr>
            <a:spLocks noChangeArrowheads="1"/>
          </p:cNvSpPr>
          <p:nvPr/>
        </p:nvSpPr>
        <p:spPr bwMode="auto">
          <a:xfrm>
            <a:off x="6088505" y="3484102"/>
            <a:ext cx="207460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200" b="1" dirty="0">
                <a:latin typeface="Baskerville Old Face" panose="02020602080505020303" pitchFamily="18" charset="0"/>
              </a:rPr>
              <a:t>24 seat – 35 seat </a:t>
            </a:r>
          </a:p>
        </p:txBody>
      </p:sp>
      <p:pic>
        <p:nvPicPr>
          <p:cNvPr id="17" name="Picture 18" descr="http://vietnamtravelnow.com/upload_images/24%20seat.jpg">
            <a:hlinkClick r:id="" action="ppaction://noaction"/>
          </p:cNvPr>
          <p:cNvPicPr>
            <a:picLocks noChangeAspect="1" noChangeArrowheads="1"/>
          </p:cNvPicPr>
          <p:nvPr/>
        </p:nvPicPr>
        <p:blipFill>
          <a:blip r:embed="rId11" r:link="rId12" cstate="print">
            <a:extLst>
              <a:ext uri="{28A0092B-C50C-407E-A947-70E740481C1C}">
                <a14:useLocalDpi xmlns:a14="http://schemas.microsoft.com/office/drawing/2010/main" val="0"/>
              </a:ext>
            </a:extLst>
          </a:blip>
          <a:srcRect/>
          <a:stretch>
            <a:fillRect/>
          </a:stretch>
        </p:blipFill>
        <p:spPr bwMode="auto">
          <a:xfrm>
            <a:off x="8231322" y="3152107"/>
            <a:ext cx="3619500" cy="1219200"/>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20">
            <a:hlinkClick r:id="rId13" action="ppaction://hlinksldjump"/>
          </p:cNvPr>
          <p:cNvSpPr>
            <a:spLocks noChangeArrowheads="1"/>
          </p:cNvSpPr>
          <p:nvPr/>
        </p:nvSpPr>
        <p:spPr bwMode="auto">
          <a:xfrm>
            <a:off x="4018527" y="4236067"/>
            <a:ext cx="11031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r>
              <a:rPr lang="en-US" sz="2300" b="1" dirty="0">
                <a:latin typeface="Baskerville Old Face" panose="02020602080505020303" pitchFamily="18" charset="0"/>
              </a:rPr>
              <a:t>45 seat </a:t>
            </a:r>
          </a:p>
        </p:txBody>
      </p:sp>
      <p:pic>
        <p:nvPicPr>
          <p:cNvPr id="19" name="Picture 21" descr="http://vietnamtravelnow.com/upload_images/45%20seat.jpg">
            <a:hlinkClick r:id="" action="ppaction://noaction"/>
          </p:cNvPr>
          <p:cNvPicPr>
            <a:picLocks noChangeAspect="1" noChangeArrowheads="1"/>
          </p:cNvPicPr>
          <p:nvPr/>
        </p:nvPicPr>
        <p:blipFill>
          <a:blip r:embed="rId14" r:link="rId15">
            <a:extLst>
              <a:ext uri="{28A0092B-C50C-407E-A947-70E740481C1C}">
                <a14:useLocalDpi xmlns:a14="http://schemas.microsoft.com/office/drawing/2010/main" val="0"/>
              </a:ext>
            </a:extLst>
          </a:blip>
          <a:srcRect/>
          <a:stretch>
            <a:fillRect/>
          </a:stretch>
        </p:blipFill>
        <p:spPr bwMode="auto">
          <a:xfrm>
            <a:off x="5561359" y="4114801"/>
            <a:ext cx="4990706" cy="12192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7" descr="xe%2016%20cho">
            <a:hlinkClick r:id="" action="ppaction://noaction"/>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930378" y="2210441"/>
            <a:ext cx="2139950" cy="1069975"/>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hlinkClick r:id="rId17" action="ppaction://hlinksldjump"/>
          </p:cNvPr>
          <p:cNvSpPr txBox="1"/>
          <p:nvPr/>
        </p:nvSpPr>
        <p:spPr>
          <a:xfrm>
            <a:off x="3836608" y="5871085"/>
            <a:ext cx="3079859" cy="461665"/>
          </a:xfrm>
          <a:prstGeom prst="rect">
            <a:avLst/>
          </a:prstGeom>
          <a:noFill/>
        </p:spPr>
        <p:txBody>
          <a:bodyPr wrap="square" rtlCol="0">
            <a:spAutoFit/>
          </a:bodyPr>
          <a:lstStyle/>
          <a:p>
            <a:r>
              <a:rPr lang="en-US" sz="2400" b="1" dirty="0">
                <a:latin typeface="Baskerville Old Face" panose="02020602080505020303" pitchFamily="18" charset="0"/>
              </a:rPr>
              <a:t>Limousine Service</a:t>
            </a:r>
          </a:p>
        </p:txBody>
      </p:sp>
      <p:pic>
        <p:nvPicPr>
          <p:cNvPr id="26" name="Picture 25"/>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45397" y="5267297"/>
            <a:ext cx="3495675" cy="1304925"/>
          </a:xfrm>
          <a:prstGeom prst="rect">
            <a:avLst/>
          </a:prstGeom>
        </p:spPr>
      </p:pic>
      <p:sp>
        <p:nvSpPr>
          <p:cNvPr id="2" name="Freeform 1914">
            <a:extLst>
              <a:ext uri="{FF2B5EF4-FFF2-40B4-BE49-F238E27FC236}">
                <a16:creationId xmlns:a16="http://schemas.microsoft.com/office/drawing/2014/main" id="{02994883-A055-67AF-9A05-3BBA259F26CF}"/>
              </a:ext>
            </a:extLst>
          </p:cNvPr>
          <p:cNvSpPr>
            <a:spLocks/>
          </p:cNvSpPr>
          <p:nvPr/>
        </p:nvSpPr>
        <p:spPr bwMode="auto">
          <a:xfrm>
            <a:off x="-546679" y="2857431"/>
            <a:ext cx="5349923" cy="589352"/>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fontAlgn="auto">
              <a:spcBef>
                <a:spcPts val="0"/>
              </a:spcBef>
              <a:spcAft>
                <a:spcPts val="0"/>
              </a:spcAft>
              <a:defRPr/>
            </a:pPr>
            <a:r>
              <a:rPr lang="en-US" sz="3000" b="1" dirty="0">
                <a:solidFill>
                  <a:schemeClr val="accent6">
                    <a:lumMod val="50000"/>
                  </a:schemeClr>
                </a:solidFill>
                <a:latin typeface="Playfair Display Bold" panose="00000800000000000000" pitchFamily="2" charset="0"/>
                <a:cs typeface="Times New Roman" pitchFamily="18" charset="0"/>
              </a:rPr>
              <a:t>Travel ground services</a:t>
            </a:r>
          </a:p>
        </p:txBody>
      </p:sp>
      <p:sp>
        <p:nvSpPr>
          <p:cNvPr id="3" name="Left Arrow 10">
            <a:hlinkClick r:id="rId19" action="ppaction://hlinkpres?slideindex=1&amp;slidetitle=Why?"/>
            <a:extLst>
              <a:ext uri="{FF2B5EF4-FFF2-40B4-BE49-F238E27FC236}">
                <a16:creationId xmlns:a16="http://schemas.microsoft.com/office/drawing/2014/main" id="{86BABA1F-C361-B8FF-775E-A5C02C623843}"/>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20"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38985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36163" y="6523629"/>
            <a:ext cx="731600" cy="334305"/>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7</a:t>
            </a:fld>
            <a:endParaRPr dirty="0"/>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15600" y="141802"/>
            <a:ext cx="1568914" cy="252947"/>
          </a:xfrm>
          <a:prstGeom prst="rect">
            <a:avLst/>
          </a:prstGeom>
          <a:noFill/>
          <a:extLst>
            <a:ext uri="{909E8E84-426E-40DD-AFC4-6F175D3DCCD1}">
              <a14:hiddenFill xmlns:a14="http://schemas.microsoft.com/office/drawing/2010/main">
                <a:solidFill>
                  <a:srgbClr val="FFFFFF"/>
                </a:solidFill>
              </a14:hiddenFill>
            </a:ext>
          </a:extLst>
        </p:spPr>
      </p:pic>
      <p:sp>
        <p:nvSpPr>
          <p:cNvPr id="9"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sp>
        <p:nvSpPr>
          <p:cNvPr id="10" name="Footer Placeholder 5"/>
          <p:cNvSpPr txBox="1">
            <a:spLocks/>
          </p:cNvSpPr>
          <p:nvPr/>
        </p:nvSpPr>
        <p:spPr>
          <a:xfrm>
            <a:off x="1651363" y="6588456"/>
            <a:ext cx="9144259"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i="1" dirty="0"/>
              <a:t>Simply your best local friend</a:t>
            </a:r>
          </a:p>
        </p:txBody>
      </p:sp>
      <p:sp>
        <p:nvSpPr>
          <p:cNvPr id="12" name="Freeform 1914">
            <a:extLst>
              <a:ext uri="{FF2B5EF4-FFF2-40B4-BE49-F238E27FC236}">
                <a16:creationId xmlns:a16="http://schemas.microsoft.com/office/drawing/2014/main" id="{62E43A4A-485E-4505-87FA-00FA18B1B78C}"/>
              </a:ext>
            </a:extLst>
          </p:cNvPr>
          <p:cNvSpPr>
            <a:spLocks/>
          </p:cNvSpPr>
          <p:nvPr/>
        </p:nvSpPr>
        <p:spPr bwMode="auto">
          <a:xfrm>
            <a:off x="2625751" y="937553"/>
            <a:ext cx="6550672" cy="491204"/>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fontAlgn="auto">
              <a:spcBef>
                <a:spcPts val="0"/>
              </a:spcBef>
              <a:spcAft>
                <a:spcPts val="0"/>
              </a:spcAft>
              <a:defRPr/>
            </a:pPr>
            <a:r>
              <a:rPr lang="en-US" sz="3000" b="1" dirty="0">
                <a:solidFill>
                  <a:schemeClr val="accent6">
                    <a:lumMod val="50000"/>
                  </a:schemeClr>
                </a:solidFill>
                <a:latin typeface="Playfair Display Bold" panose="00000800000000000000" pitchFamily="2" charset="0"/>
                <a:cs typeface="Times New Roman" panose="02020603050405020304" pitchFamily="18" charset="0"/>
              </a:rPr>
              <a:t>Weather – Best time to travel</a:t>
            </a:r>
          </a:p>
        </p:txBody>
      </p:sp>
      <p:sp>
        <p:nvSpPr>
          <p:cNvPr id="15" name="Rectangle 14"/>
          <p:cNvSpPr/>
          <p:nvPr/>
        </p:nvSpPr>
        <p:spPr>
          <a:xfrm>
            <a:off x="726473" y="1616076"/>
            <a:ext cx="10001711" cy="2800767"/>
          </a:xfrm>
          <a:prstGeom prst="rect">
            <a:avLst/>
          </a:prstGeom>
        </p:spPr>
        <p:txBody>
          <a:bodyPr wrap="square">
            <a:spAutoFit/>
          </a:bodyPr>
          <a:lstStyle/>
          <a:p>
            <a:pPr algn="ctr"/>
            <a:r>
              <a:rPr lang="en-US" sz="1600" b="1" dirty="0">
                <a:solidFill>
                  <a:schemeClr val="accent6">
                    <a:lumMod val="50000"/>
                  </a:schemeClr>
                </a:solidFill>
                <a:latin typeface="Montserrat" panose="00000500000000000000" pitchFamily="50" charset="0"/>
                <a:cs typeface="Arial" panose="020B0604020202020204" pitchFamily="34" charset="0"/>
              </a:rPr>
              <a:t>Vietnam – A tropical climate country with the weather varying dramatically across regions </a:t>
            </a:r>
          </a:p>
          <a:p>
            <a:endParaRPr lang="en-US" sz="1600" b="1" dirty="0">
              <a:solidFill>
                <a:schemeClr val="accent6">
                  <a:lumMod val="50000"/>
                </a:schemeClr>
              </a:solidFill>
              <a:latin typeface="Montserrat" panose="00000500000000000000" pitchFamily="50" charset="0"/>
              <a:cs typeface="Arial" panose="020B0604020202020204" pitchFamily="34" charset="0"/>
            </a:endParaRPr>
          </a:p>
          <a:p>
            <a:pPr marL="285750" indent="-285750">
              <a:buFont typeface="Wingdings" panose="05000000000000000000"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North: 4 seasons per year: Winter from Nov to Jan; Summer from May to Aug with the hottest weather and maximum rainfall in a year; Spring with drizzly weather from Feb to April; Autumn with cool atmosphere in Sep and Oct. </a:t>
            </a:r>
          </a:p>
          <a:p>
            <a:pPr marL="285750" indent="-285750">
              <a:buFont typeface="Wingdings" panose="05000000000000000000" pitchFamily="2" charset="2"/>
              <a:buChar char="ü"/>
            </a:pPr>
            <a:endParaRPr lang="en-US" sz="1600" dirty="0">
              <a:solidFill>
                <a:schemeClr val="accent6">
                  <a:lumMod val="50000"/>
                </a:schemeClr>
              </a:solidFill>
              <a:latin typeface="Montserrat" panose="00000500000000000000" pitchFamily="50" charset="0"/>
              <a:cs typeface="Arial" panose="020B0604020202020204" pitchFamily="34" charset="0"/>
            </a:endParaRPr>
          </a:p>
          <a:p>
            <a:pPr marL="285750" indent="-285750">
              <a:buFont typeface="Wingdings" panose="05000000000000000000"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Central: Hot and humid weather from March to August; Rainy seasons with possible storms and typhoons from September to February.</a:t>
            </a:r>
          </a:p>
          <a:p>
            <a:pPr marL="285750" indent="-285750">
              <a:buFont typeface="Wingdings" panose="05000000000000000000" pitchFamily="2" charset="2"/>
              <a:buChar char="ü"/>
            </a:pPr>
            <a:endParaRPr lang="en-US" sz="1600" dirty="0">
              <a:solidFill>
                <a:schemeClr val="accent6">
                  <a:lumMod val="50000"/>
                </a:schemeClr>
              </a:solidFill>
              <a:latin typeface="Montserrat" panose="00000500000000000000" pitchFamily="50" charset="0"/>
              <a:cs typeface="Arial" panose="020B0604020202020204" pitchFamily="34" charset="0"/>
            </a:endParaRPr>
          </a:p>
          <a:p>
            <a:pPr marL="285750" indent="-285750">
              <a:buFont typeface="Wingdings" panose="05000000000000000000" pitchFamily="2" charset="2"/>
              <a:buChar char="ü"/>
            </a:pPr>
            <a:r>
              <a:rPr lang="en-US" sz="1600" dirty="0">
                <a:solidFill>
                  <a:schemeClr val="accent6">
                    <a:lumMod val="50000"/>
                  </a:schemeClr>
                </a:solidFill>
                <a:latin typeface="Montserrat" panose="00000500000000000000" pitchFamily="50" charset="0"/>
                <a:cs typeface="Arial" panose="020B0604020202020204" pitchFamily="34" charset="0"/>
              </a:rPr>
              <a:t>South: Summer all year round, rainy season from early May to late Sep; temperature ranges between 21 and 35 °C (69.8 and 95.0 °F).</a:t>
            </a:r>
          </a:p>
        </p:txBody>
      </p:sp>
      <p:graphicFrame>
        <p:nvGraphicFramePr>
          <p:cNvPr id="8" name="Table 7"/>
          <p:cNvGraphicFramePr>
            <a:graphicFrameLocks noGrp="1"/>
          </p:cNvGraphicFramePr>
          <p:nvPr>
            <p:extLst>
              <p:ext uri="{D42A27DB-BD31-4B8C-83A1-F6EECF244321}">
                <p14:modId xmlns:p14="http://schemas.microsoft.com/office/powerpoint/2010/main" val="3910499929"/>
              </p:ext>
            </p:extLst>
          </p:nvPr>
        </p:nvGraphicFramePr>
        <p:xfrm>
          <a:off x="2210702" y="4435677"/>
          <a:ext cx="8134475" cy="1463040"/>
        </p:xfrm>
        <a:graphic>
          <a:graphicData uri="http://schemas.openxmlformats.org/drawingml/2006/table">
            <a:tbl>
              <a:tblPr firstRow="1" bandRow="1">
                <a:tableStyleId>{2D5ABB26-0587-4C30-8999-92F81FD0307C}</a:tableStyleId>
              </a:tblPr>
              <a:tblGrid>
                <a:gridCol w="633060">
                  <a:extLst>
                    <a:ext uri="{9D8B030D-6E8A-4147-A177-3AD203B41FA5}">
                      <a16:colId xmlns:a16="http://schemas.microsoft.com/office/drawing/2014/main" val="791721433"/>
                    </a:ext>
                  </a:extLst>
                </a:gridCol>
                <a:gridCol w="674792">
                  <a:extLst>
                    <a:ext uri="{9D8B030D-6E8A-4147-A177-3AD203B41FA5}">
                      <a16:colId xmlns:a16="http://schemas.microsoft.com/office/drawing/2014/main" val="813104787"/>
                    </a:ext>
                  </a:extLst>
                </a:gridCol>
                <a:gridCol w="693279">
                  <a:extLst>
                    <a:ext uri="{9D8B030D-6E8A-4147-A177-3AD203B41FA5}">
                      <a16:colId xmlns:a16="http://schemas.microsoft.com/office/drawing/2014/main" val="551583211"/>
                    </a:ext>
                  </a:extLst>
                </a:gridCol>
                <a:gridCol w="684035">
                  <a:extLst>
                    <a:ext uri="{9D8B030D-6E8A-4147-A177-3AD203B41FA5}">
                      <a16:colId xmlns:a16="http://schemas.microsoft.com/office/drawing/2014/main" val="2910965609"/>
                    </a:ext>
                  </a:extLst>
                </a:gridCol>
                <a:gridCol w="721010">
                  <a:extLst>
                    <a:ext uri="{9D8B030D-6E8A-4147-A177-3AD203B41FA5}">
                      <a16:colId xmlns:a16="http://schemas.microsoft.com/office/drawing/2014/main" val="2667598569"/>
                    </a:ext>
                  </a:extLst>
                </a:gridCol>
                <a:gridCol w="684035">
                  <a:extLst>
                    <a:ext uri="{9D8B030D-6E8A-4147-A177-3AD203B41FA5}">
                      <a16:colId xmlns:a16="http://schemas.microsoft.com/office/drawing/2014/main" val="2658629212"/>
                    </a:ext>
                  </a:extLst>
                </a:gridCol>
                <a:gridCol w="665549">
                  <a:extLst>
                    <a:ext uri="{9D8B030D-6E8A-4147-A177-3AD203B41FA5}">
                      <a16:colId xmlns:a16="http://schemas.microsoft.com/office/drawing/2014/main" val="2362206893"/>
                    </a:ext>
                  </a:extLst>
                </a:gridCol>
                <a:gridCol w="684034">
                  <a:extLst>
                    <a:ext uri="{9D8B030D-6E8A-4147-A177-3AD203B41FA5}">
                      <a16:colId xmlns:a16="http://schemas.microsoft.com/office/drawing/2014/main" val="1637815928"/>
                    </a:ext>
                  </a:extLst>
                </a:gridCol>
                <a:gridCol w="665549">
                  <a:extLst>
                    <a:ext uri="{9D8B030D-6E8A-4147-A177-3AD203B41FA5}">
                      <a16:colId xmlns:a16="http://schemas.microsoft.com/office/drawing/2014/main" val="3845081374"/>
                    </a:ext>
                  </a:extLst>
                </a:gridCol>
                <a:gridCol w="637817">
                  <a:extLst>
                    <a:ext uri="{9D8B030D-6E8A-4147-A177-3AD203B41FA5}">
                      <a16:colId xmlns:a16="http://schemas.microsoft.com/office/drawing/2014/main" val="2942030924"/>
                    </a:ext>
                  </a:extLst>
                </a:gridCol>
                <a:gridCol w="674791">
                  <a:extLst>
                    <a:ext uri="{9D8B030D-6E8A-4147-A177-3AD203B41FA5}">
                      <a16:colId xmlns:a16="http://schemas.microsoft.com/office/drawing/2014/main" val="2763630835"/>
                    </a:ext>
                  </a:extLst>
                </a:gridCol>
                <a:gridCol w="716524">
                  <a:extLst>
                    <a:ext uri="{9D8B030D-6E8A-4147-A177-3AD203B41FA5}">
                      <a16:colId xmlns:a16="http://schemas.microsoft.com/office/drawing/2014/main" val="1451029463"/>
                    </a:ext>
                  </a:extLst>
                </a:gridCol>
              </a:tblGrid>
              <a:tr h="0">
                <a:tc>
                  <a:txBody>
                    <a:bodyPr/>
                    <a:lstStyle/>
                    <a:p>
                      <a:r>
                        <a:rPr lang="en-US" dirty="0"/>
                        <a:t>Jan</a:t>
                      </a:r>
                    </a:p>
                  </a:txBody>
                  <a:tcPr/>
                </a:tc>
                <a:tc>
                  <a:txBody>
                    <a:bodyPr/>
                    <a:lstStyle/>
                    <a:p>
                      <a:r>
                        <a:rPr lang="en-US" dirty="0"/>
                        <a:t>Feb</a:t>
                      </a:r>
                    </a:p>
                  </a:txBody>
                  <a:tcPr/>
                </a:tc>
                <a:tc>
                  <a:txBody>
                    <a:bodyPr/>
                    <a:lstStyle/>
                    <a:p>
                      <a:r>
                        <a:rPr lang="en-US" dirty="0"/>
                        <a:t>Mar</a:t>
                      </a:r>
                    </a:p>
                  </a:txBody>
                  <a:tcPr/>
                </a:tc>
                <a:tc>
                  <a:txBody>
                    <a:bodyPr/>
                    <a:lstStyle/>
                    <a:p>
                      <a:r>
                        <a:rPr lang="en-US" dirty="0"/>
                        <a:t>Apr</a:t>
                      </a:r>
                    </a:p>
                  </a:txBody>
                  <a:tcPr/>
                </a:tc>
                <a:tc>
                  <a:txBody>
                    <a:bodyPr/>
                    <a:lstStyle/>
                    <a:p>
                      <a:r>
                        <a:rPr lang="en-US" dirty="0"/>
                        <a:t>May</a:t>
                      </a:r>
                    </a:p>
                  </a:txBody>
                  <a:tcPr/>
                </a:tc>
                <a:tc>
                  <a:txBody>
                    <a:bodyPr/>
                    <a:lstStyle/>
                    <a:p>
                      <a:r>
                        <a:rPr lang="en-US" dirty="0"/>
                        <a:t>Jun</a:t>
                      </a:r>
                    </a:p>
                  </a:txBody>
                  <a:tcPr/>
                </a:tc>
                <a:tc>
                  <a:txBody>
                    <a:bodyPr/>
                    <a:lstStyle/>
                    <a:p>
                      <a:r>
                        <a:rPr lang="en-US" dirty="0"/>
                        <a:t>Jul</a:t>
                      </a:r>
                    </a:p>
                  </a:txBody>
                  <a:tcPr/>
                </a:tc>
                <a:tc>
                  <a:txBody>
                    <a:bodyPr/>
                    <a:lstStyle/>
                    <a:p>
                      <a:r>
                        <a:rPr lang="en-US" dirty="0"/>
                        <a:t>Aug</a:t>
                      </a:r>
                    </a:p>
                  </a:txBody>
                  <a:tcPr/>
                </a:tc>
                <a:tc>
                  <a:txBody>
                    <a:bodyPr/>
                    <a:lstStyle/>
                    <a:p>
                      <a:r>
                        <a:rPr lang="en-US" dirty="0"/>
                        <a:t>Sep</a:t>
                      </a:r>
                    </a:p>
                  </a:txBody>
                  <a:tcPr/>
                </a:tc>
                <a:tc>
                  <a:txBody>
                    <a:bodyPr/>
                    <a:lstStyle/>
                    <a:p>
                      <a:r>
                        <a:rPr lang="en-US" dirty="0"/>
                        <a:t>Oct</a:t>
                      </a:r>
                    </a:p>
                  </a:txBody>
                  <a:tcPr/>
                </a:tc>
                <a:tc>
                  <a:txBody>
                    <a:bodyPr/>
                    <a:lstStyle/>
                    <a:p>
                      <a:r>
                        <a:rPr lang="en-US" dirty="0"/>
                        <a:t>Nov</a:t>
                      </a:r>
                    </a:p>
                  </a:txBody>
                  <a:tcPr/>
                </a:tc>
                <a:tc>
                  <a:txBody>
                    <a:bodyPr/>
                    <a:lstStyle/>
                    <a:p>
                      <a:r>
                        <a:rPr lang="en-US" dirty="0"/>
                        <a:t>Dec</a:t>
                      </a:r>
                    </a:p>
                  </a:txBody>
                  <a:tcPr/>
                </a:tc>
                <a:extLst>
                  <a:ext uri="{0D108BD9-81ED-4DB2-BD59-A6C34878D82A}">
                    <a16:rowId xmlns:a16="http://schemas.microsoft.com/office/drawing/2014/main" val="1717535136"/>
                  </a:ext>
                </a:extLst>
              </a:tr>
              <a:tr h="117674">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187861629"/>
                  </a:ext>
                </a:extLst>
              </a:tr>
              <a:tr h="119989">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a16="http://schemas.microsoft.com/office/drawing/2014/main" val="2517276114"/>
                  </a:ext>
                </a:extLst>
              </a:tr>
              <a:tr h="117807">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647416628"/>
                  </a:ext>
                </a:extLst>
              </a:tr>
            </a:tbl>
          </a:graphicData>
        </a:graphic>
      </p:graphicFrame>
      <p:pic>
        <p:nvPicPr>
          <p:cNvPr id="11" name="Picture 10"/>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bright="20000" contrast="-40000"/>
                    </a14:imgEffect>
                  </a14:imgLayer>
                </a14:imgProps>
              </a:ext>
            </a:extLst>
          </a:blip>
          <a:stretch>
            <a:fillRect/>
          </a:stretch>
        </p:blipFill>
        <p:spPr>
          <a:xfrm>
            <a:off x="2255209" y="4928638"/>
            <a:ext cx="384079" cy="291370"/>
          </a:xfrm>
          <a:prstGeom prst="rect">
            <a:avLst/>
          </a:prstGeom>
        </p:spPr>
      </p:pic>
      <p:pic>
        <p:nvPicPr>
          <p:cNvPr id="19" name="Picture 18"/>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2873903" y="4929926"/>
            <a:ext cx="384079" cy="291370"/>
          </a:xfrm>
          <a:prstGeom prst="rect">
            <a:avLst/>
          </a:prstGeom>
        </p:spPr>
      </p:pic>
      <p:pic>
        <p:nvPicPr>
          <p:cNvPr id="13" name="Picture 12"/>
          <p:cNvPicPr>
            <a:picLocks noChangeAspect="1"/>
          </p:cNvPicPr>
          <p:nvPr/>
        </p:nvPicPr>
        <p:blipFill>
          <a:blip r:embed="rId6"/>
          <a:stretch>
            <a:fillRect/>
          </a:stretch>
        </p:blipFill>
        <p:spPr>
          <a:xfrm>
            <a:off x="2264445" y="5394697"/>
            <a:ext cx="468264" cy="347161"/>
          </a:xfrm>
          <a:prstGeom prst="rect">
            <a:avLst/>
          </a:prstGeom>
        </p:spPr>
      </p:pic>
      <p:pic>
        <p:nvPicPr>
          <p:cNvPr id="22" name="Picture 21"/>
          <p:cNvPicPr>
            <a:picLocks noChangeAspect="1"/>
          </p:cNvPicPr>
          <p:nvPr/>
        </p:nvPicPr>
        <p:blipFill>
          <a:blip r:embed="rId6"/>
          <a:stretch>
            <a:fillRect/>
          </a:stretch>
        </p:blipFill>
        <p:spPr>
          <a:xfrm>
            <a:off x="3492597" y="4900742"/>
            <a:ext cx="468264" cy="347161"/>
          </a:xfrm>
          <a:prstGeom prst="rect">
            <a:avLst/>
          </a:prstGeom>
        </p:spPr>
      </p:pic>
      <p:pic>
        <p:nvPicPr>
          <p:cNvPr id="23" name="Picture 22"/>
          <p:cNvPicPr>
            <a:picLocks noChangeAspect="1"/>
          </p:cNvPicPr>
          <p:nvPr/>
        </p:nvPicPr>
        <p:blipFill>
          <a:blip r:embed="rId6"/>
          <a:stretch>
            <a:fillRect/>
          </a:stretch>
        </p:blipFill>
        <p:spPr>
          <a:xfrm>
            <a:off x="9667390" y="5418388"/>
            <a:ext cx="468264" cy="347161"/>
          </a:xfrm>
          <a:prstGeom prst="rect">
            <a:avLst/>
          </a:prstGeom>
        </p:spPr>
      </p:pic>
      <p:pic>
        <p:nvPicPr>
          <p:cNvPr id="24" name="Picture 23"/>
          <p:cNvPicPr>
            <a:picLocks noChangeAspect="1"/>
          </p:cNvPicPr>
          <p:nvPr/>
        </p:nvPicPr>
        <p:blipFill>
          <a:blip r:embed="rId4">
            <a:extLst>
              <a:ext uri="{BEBA8EAE-BF5A-486C-A8C5-ECC9F3942E4B}">
                <a14:imgProps xmlns:a14="http://schemas.microsoft.com/office/drawing/2010/main">
                  <a14:imgLayer r:embed="rId5">
                    <a14:imgEffect>
                      <a14:brightnessContrast bright="20000" contrast="-40000"/>
                    </a14:imgEffect>
                  </a14:imgLayer>
                </a14:imgProps>
              </a:ext>
            </a:extLst>
          </a:blip>
          <a:stretch>
            <a:fillRect/>
          </a:stretch>
        </p:blipFill>
        <p:spPr>
          <a:xfrm>
            <a:off x="9709482" y="4915019"/>
            <a:ext cx="384079" cy="291370"/>
          </a:xfrm>
          <a:prstGeom prst="rect">
            <a:avLst/>
          </a:prstGeom>
        </p:spPr>
      </p:pic>
      <p:pic>
        <p:nvPicPr>
          <p:cNvPr id="21" name="Picture 20"/>
          <p:cNvPicPr>
            <a:picLocks noChangeAspect="1"/>
          </p:cNvPicPr>
          <p:nvPr/>
        </p:nvPicPr>
        <p:blipFill>
          <a:blip r:embed="rId7"/>
          <a:stretch>
            <a:fillRect/>
          </a:stretch>
        </p:blipFill>
        <p:spPr>
          <a:xfrm>
            <a:off x="2863467" y="5902164"/>
            <a:ext cx="433916" cy="379025"/>
          </a:xfrm>
          <a:prstGeom prst="rect">
            <a:avLst/>
          </a:prstGeom>
        </p:spPr>
      </p:pic>
      <p:pic>
        <p:nvPicPr>
          <p:cNvPr id="26" name="Picture 25"/>
          <p:cNvPicPr>
            <a:picLocks noChangeAspect="1"/>
          </p:cNvPicPr>
          <p:nvPr/>
        </p:nvPicPr>
        <p:blipFill>
          <a:blip r:embed="rId7"/>
          <a:stretch>
            <a:fillRect/>
          </a:stretch>
        </p:blipFill>
        <p:spPr>
          <a:xfrm>
            <a:off x="2242319" y="5891886"/>
            <a:ext cx="426992" cy="379025"/>
          </a:xfrm>
          <a:prstGeom prst="rect">
            <a:avLst/>
          </a:prstGeom>
        </p:spPr>
      </p:pic>
      <p:pic>
        <p:nvPicPr>
          <p:cNvPr id="27" name="Picture 26"/>
          <p:cNvPicPr>
            <a:picLocks noChangeAspect="1"/>
          </p:cNvPicPr>
          <p:nvPr/>
        </p:nvPicPr>
        <p:blipFill>
          <a:blip r:embed="rId7"/>
          <a:stretch>
            <a:fillRect/>
          </a:stretch>
        </p:blipFill>
        <p:spPr>
          <a:xfrm>
            <a:off x="3501833" y="5891885"/>
            <a:ext cx="433916" cy="379025"/>
          </a:xfrm>
          <a:prstGeom prst="rect">
            <a:avLst/>
          </a:prstGeom>
        </p:spPr>
      </p:pic>
      <p:pic>
        <p:nvPicPr>
          <p:cNvPr id="28" name="Picture 27"/>
          <p:cNvPicPr>
            <a:picLocks noChangeAspect="1"/>
          </p:cNvPicPr>
          <p:nvPr/>
        </p:nvPicPr>
        <p:blipFill>
          <a:blip r:embed="rId7"/>
          <a:stretch>
            <a:fillRect/>
          </a:stretch>
        </p:blipFill>
        <p:spPr>
          <a:xfrm>
            <a:off x="4216593" y="5876887"/>
            <a:ext cx="433916" cy="379025"/>
          </a:xfrm>
          <a:prstGeom prst="rect">
            <a:avLst/>
          </a:prstGeom>
        </p:spPr>
      </p:pic>
      <p:pic>
        <p:nvPicPr>
          <p:cNvPr id="29" name="Picture 28"/>
          <p:cNvPicPr>
            <a:picLocks noChangeAspect="1"/>
          </p:cNvPicPr>
          <p:nvPr/>
        </p:nvPicPr>
        <p:blipFill>
          <a:blip r:embed="rId7"/>
          <a:stretch>
            <a:fillRect/>
          </a:stretch>
        </p:blipFill>
        <p:spPr>
          <a:xfrm>
            <a:off x="8959465" y="5876887"/>
            <a:ext cx="433916" cy="379025"/>
          </a:xfrm>
          <a:prstGeom prst="rect">
            <a:avLst/>
          </a:prstGeom>
        </p:spPr>
      </p:pic>
      <p:pic>
        <p:nvPicPr>
          <p:cNvPr id="30" name="Picture 29"/>
          <p:cNvPicPr>
            <a:picLocks noChangeAspect="1"/>
          </p:cNvPicPr>
          <p:nvPr/>
        </p:nvPicPr>
        <p:blipFill>
          <a:blip r:embed="rId7"/>
          <a:stretch>
            <a:fillRect/>
          </a:stretch>
        </p:blipFill>
        <p:spPr>
          <a:xfrm>
            <a:off x="9653007" y="5876887"/>
            <a:ext cx="433916" cy="379025"/>
          </a:xfrm>
          <a:prstGeom prst="rect">
            <a:avLst/>
          </a:prstGeom>
        </p:spPr>
      </p:pic>
      <p:pic>
        <p:nvPicPr>
          <p:cNvPr id="31" name="Picture 30"/>
          <p:cNvPicPr>
            <a:picLocks noChangeAspect="1"/>
          </p:cNvPicPr>
          <p:nvPr/>
        </p:nvPicPr>
        <p:blipFill>
          <a:blip r:embed="rId7"/>
          <a:stretch>
            <a:fillRect/>
          </a:stretch>
        </p:blipFill>
        <p:spPr>
          <a:xfrm>
            <a:off x="8303684" y="4868878"/>
            <a:ext cx="433916" cy="379025"/>
          </a:xfrm>
          <a:prstGeom prst="rect">
            <a:avLst/>
          </a:prstGeom>
        </p:spPr>
      </p:pic>
      <p:pic>
        <p:nvPicPr>
          <p:cNvPr id="32" name="Picture 31"/>
          <p:cNvPicPr>
            <a:picLocks noChangeAspect="1"/>
          </p:cNvPicPr>
          <p:nvPr/>
        </p:nvPicPr>
        <p:blipFill>
          <a:blip r:embed="rId7"/>
          <a:stretch>
            <a:fillRect/>
          </a:stretch>
        </p:blipFill>
        <p:spPr>
          <a:xfrm>
            <a:off x="8959465" y="4863051"/>
            <a:ext cx="433916" cy="379025"/>
          </a:xfrm>
          <a:prstGeom prst="rect">
            <a:avLst/>
          </a:prstGeom>
        </p:spPr>
      </p:pic>
      <p:pic>
        <p:nvPicPr>
          <p:cNvPr id="25" name="Picture 24"/>
          <p:cNvPicPr>
            <a:picLocks noChangeAspect="1"/>
          </p:cNvPicPr>
          <p:nvPr/>
        </p:nvPicPr>
        <p:blipFill>
          <a:blip r:embed="rId8"/>
          <a:stretch>
            <a:fillRect/>
          </a:stretch>
        </p:blipFill>
        <p:spPr>
          <a:xfrm>
            <a:off x="2863467" y="5345871"/>
            <a:ext cx="504825" cy="438150"/>
          </a:xfrm>
          <a:prstGeom prst="rect">
            <a:avLst/>
          </a:prstGeom>
        </p:spPr>
      </p:pic>
      <p:pic>
        <p:nvPicPr>
          <p:cNvPr id="33" name="Picture 32"/>
          <p:cNvPicPr>
            <a:picLocks noChangeAspect="1"/>
          </p:cNvPicPr>
          <p:nvPr/>
        </p:nvPicPr>
        <p:blipFill>
          <a:blip r:embed="rId8"/>
          <a:stretch>
            <a:fillRect/>
          </a:stretch>
        </p:blipFill>
        <p:spPr>
          <a:xfrm>
            <a:off x="5583516" y="4848705"/>
            <a:ext cx="504825" cy="438150"/>
          </a:xfrm>
          <a:prstGeom prst="rect">
            <a:avLst/>
          </a:prstGeom>
        </p:spPr>
      </p:pic>
      <p:pic>
        <p:nvPicPr>
          <p:cNvPr id="34" name="Picture 33"/>
          <p:cNvPicPr>
            <a:picLocks noChangeAspect="1"/>
          </p:cNvPicPr>
          <p:nvPr/>
        </p:nvPicPr>
        <p:blipFill>
          <a:blip r:embed="rId8"/>
          <a:stretch>
            <a:fillRect/>
          </a:stretch>
        </p:blipFill>
        <p:spPr>
          <a:xfrm>
            <a:off x="6919672" y="4839315"/>
            <a:ext cx="504825" cy="438150"/>
          </a:xfrm>
          <a:prstGeom prst="rect">
            <a:avLst/>
          </a:prstGeom>
        </p:spPr>
      </p:pic>
      <p:pic>
        <p:nvPicPr>
          <p:cNvPr id="35" name="Picture 34"/>
          <p:cNvPicPr>
            <a:picLocks noChangeAspect="1"/>
          </p:cNvPicPr>
          <p:nvPr/>
        </p:nvPicPr>
        <p:blipFill>
          <a:blip r:embed="rId8"/>
          <a:stretch>
            <a:fillRect/>
          </a:stretch>
        </p:blipFill>
        <p:spPr>
          <a:xfrm>
            <a:off x="6919671" y="5847324"/>
            <a:ext cx="504825" cy="438150"/>
          </a:xfrm>
          <a:prstGeom prst="rect">
            <a:avLst/>
          </a:prstGeom>
        </p:spPr>
      </p:pic>
      <p:pic>
        <p:nvPicPr>
          <p:cNvPr id="36" name="Picture 35"/>
          <p:cNvPicPr>
            <a:picLocks noChangeAspect="1"/>
          </p:cNvPicPr>
          <p:nvPr/>
        </p:nvPicPr>
        <p:blipFill>
          <a:blip r:embed="rId8"/>
          <a:stretch>
            <a:fillRect/>
          </a:stretch>
        </p:blipFill>
        <p:spPr>
          <a:xfrm>
            <a:off x="7591675" y="4863051"/>
            <a:ext cx="504825" cy="438150"/>
          </a:xfrm>
          <a:prstGeom prst="rect">
            <a:avLst/>
          </a:prstGeom>
        </p:spPr>
      </p:pic>
      <p:pic>
        <p:nvPicPr>
          <p:cNvPr id="37" name="Picture 36"/>
          <p:cNvPicPr>
            <a:picLocks noChangeAspect="1"/>
          </p:cNvPicPr>
          <p:nvPr/>
        </p:nvPicPr>
        <p:blipFill>
          <a:blip r:embed="rId8"/>
          <a:stretch>
            <a:fillRect/>
          </a:stretch>
        </p:blipFill>
        <p:spPr>
          <a:xfrm>
            <a:off x="7591674" y="5372893"/>
            <a:ext cx="504825" cy="438150"/>
          </a:xfrm>
          <a:prstGeom prst="rect">
            <a:avLst/>
          </a:prstGeom>
        </p:spPr>
      </p:pic>
      <p:pic>
        <p:nvPicPr>
          <p:cNvPr id="38" name="Picture 37"/>
          <p:cNvPicPr>
            <a:picLocks noChangeAspect="1"/>
          </p:cNvPicPr>
          <p:nvPr/>
        </p:nvPicPr>
        <p:blipFill>
          <a:blip r:embed="rId8"/>
          <a:stretch>
            <a:fillRect/>
          </a:stretch>
        </p:blipFill>
        <p:spPr>
          <a:xfrm>
            <a:off x="7615033" y="5847324"/>
            <a:ext cx="504825" cy="438150"/>
          </a:xfrm>
          <a:prstGeom prst="rect">
            <a:avLst/>
          </a:prstGeom>
        </p:spPr>
      </p:pic>
      <p:pic>
        <p:nvPicPr>
          <p:cNvPr id="39" name="Picture 38"/>
          <p:cNvPicPr>
            <a:picLocks noChangeAspect="1"/>
          </p:cNvPicPr>
          <p:nvPr/>
        </p:nvPicPr>
        <p:blipFill>
          <a:blip r:embed="rId8"/>
          <a:stretch>
            <a:fillRect/>
          </a:stretch>
        </p:blipFill>
        <p:spPr>
          <a:xfrm>
            <a:off x="8293091" y="5876887"/>
            <a:ext cx="504825" cy="438150"/>
          </a:xfrm>
          <a:prstGeom prst="rect">
            <a:avLst/>
          </a:prstGeom>
        </p:spPr>
      </p:pic>
      <p:pic>
        <p:nvPicPr>
          <p:cNvPr id="40" name="Picture 39"/>
          <p:cNvPicPr>
            <a:picLocks noChangeAspect="1"/>
          </p:cNvPicPr>
          <p:nvPr/>
        </p:nvPicPr>
        <p:blipFill>
          <a:blip r:embed="rId9"/>
          <a:stretch>
            <a:fillRect/>
          </a:stretch>
        </p:blipFill>
        <p:spPr>
          <a:xfrm>
            <a:off x="8308031" y="5330462"/>
            <a:ext cx="504825" cy="419100"/>
          </a:xfrm>
          <a:prstGeom prst="rect">
            <a:avLst/>
          </a:prstGeom>
        </p:spPr>
      </p:pic>
      <p:pic>
        <p:nvPicPr>
          <p:cNvPr id="41" name="Picture 40"/>
          <p:cNvPicPr>
            <a:picLocks noChangeAspect="1"/>
          </p:cNvPicPr>
          <p:nvPr/>
        </p:nvPicPr>
        <p:blipFill>
          <a:blip r:embed="rId9"/>
          <a:stretch>
            <a:fillRect/>
          </a:stretch>
        </p:blipFill>
        <p:spPr>
          <a:xfrm>
            <a:off x="8978474" y="5331994"/>
            <a:ext cx="504825" cy="419100"/>
          </a:xfrm>
          <a:prstGeom prst="rect">
            <a:avLst/>
          </a:prstGeom>
        </p:spPr>
      </p:pic>
      <p:pic>
        <p:nvPicPr>
          <p:cNvPr id="42" name="Picture 41"/>
          <p:cNvPicPr>
            <a:picLocks noChangeAspect="1"/>
          </p:cNvPicPr>
          <p:nvPr/>
        </p:nvPicPr>
        <p:blipFill>
          <a:blip r:embed="rId10"/>
          <a:stretch>
            <a:fillRect/>
          </a:stretch>
        </p:blipFill>
        <p:spPr>
          <a:xfrm>
            <a:off x="6976821" y="5354710"/>
            <a:ext cx="447675" cy="428625"/>
          </a:xfrm>
          <a:prstGeom prst="rect">
            <a:avLst/>
          </a:prstGeom>
        </p:spPr>
      </p:pic>
      <p:pic>
        <p:nvPicPr>
          <p:cNvPr id="43" name="Picture 42"/>
          <p:cNvPicPr>
            <a:picLocks noChangeAspect="1"/>
          </p:cNvPicPr>
          <p:nvPr/>
        </p:nvPicPr>
        <p:blipFill>
          <a:blip r:embed="rId10"/>
          <a:stretch>
            <a:fillRect/>
          </a:stretch>
        </p:blipFill>
        <p:spPr>
          <a:xfrm>
            <a:off x="6277940" y="4883278"/>
            <a:ext cx="447675" cy="428625"/>
          </a:xfrm>
          <a:prstGeom prst="rect">
            <a:avLst/>
          </a:prstGeom>
        </p:spPr>
      </p:pic>
      <p:pic>
        <p:nvPicPr>
          <p:cNvPr id="44" name="Picture 43"/>
          <p:cNvPicPr>
            <a:picLocks noChangeAspect="1"/>
          </p:cNvPicPr>
          <p:nvPr/>
        </p:nvPicPr>
        <p:blipFill>
          <a:blip r:embed="rId10"/>
          <a:stretch>
            <a:fillRect/>
          </a:stretch>
        </p:blipFill>
        <p:spPr>
          <a:xfrm>
            <a:off x="6298875" y="5345871"/>
            <a:ext cx="447675" cy="428625"/>
          </a:xfrm>
          <a:prstGeom prst="rect">
            <a:avLst/>
          </a:prstGeom>
        </p:spPr>
      </p:pic>
      <p:pic>
        <p:nvPicPr>
          <p:cNvPr id="45" name="Picture 44"/>
          <p:cNvPicPr>
            <a:picLocks noChangeAspect="1"/>
          </p:cNvPicPr>
          <p:nvPr/>
        </p:nvPicPr>
        <p:blipFill>
          <a:blip r:embed="rId10"/>
          <a:stretch>
            <a:fillRect/>
          </a:stretch>
        </p:blipFill>
        <p:spPr>
          <a:xfrm>
            <a:off x="6309279" y="5866927"/>
            <a:ext cx="447675" cy="428625"/>
          </a:xfrm>
          <a:prstGeom prst="rect">
            <a:avLst/>
          </a:prstGeom>
        </p:spPr>
      </p:pic>
      <p:pic>
        <p:nvPicPr>
          <p:cNvPr id="46" name="Picture 45"/>
          <p:cNvPicPr>
            <a:picLocks noChangeAspect="1"/>
          </p:cNvPicPr>
          <p:nvPr/>
        </p:nvPicPr>
        <p:blipFill>
          <a:blip r:embed="rId10"/>
          <a:stretch>
            <a:fillRect/>
          </a:stretch>
        </p:blipFill>
        <p:spPr>
          <a:xfrm>
            <a:off x="5614324" y="5394666"/>
            <a:ext cx="447675" cy="428625"/>
          </a:xfrm>
          <a:prstGeom prst="rect">
            <a:avLst/>
          </a:prstGeom>
        </p:spPr>
      </p:pic>
      <p:pic>
        <p:nvPicPr>
          <p:cNvPr id="47" name="Picture 46"/>
          <p:cNvPicPr>
            <a:picLocks noChangeAspect="1"/>
          </p:cNvPicPr>
          <p:nvPr/>
        </p:nvPicPr>
        <p:blipFill>
          <a:blip r:embed="rId10"/>
          <a:stretch>
            <a:fillRect/>
          </a:stretch>
        </p:blipFill>
        <p:spPr>
          <a:xfrm>
            <a:off x="5602054" y="5844648"/>
            <a:ext cx="447675" cy="428625"/>
          </a:xfrm>
          <a:prstGeom prst="rect">
            <a:avLst/>
          </a:prstGeom>
        </p:spPr>
      </p:pic>
      <p:pic>
        <p:nvPicPr>
          <p:cNvPr id="48" name="Picture 47"/>
          <p:cNvPicPr>
            <a:picLocks noChangeAspect="1"/>
          </p:cNvPicPr>
          <p:nvPr/>
        </p:nvPicPr>
        <p:blipFill>
          <a:blip r:embed="rId10"/>
          <a:stretch>
            <a:fillRect/>
          </a:stretch>
        </p:blipFill>
        <p:spPr>
          <a:xfrm>
            <a:off x="4921348" y="4846377"/>
            <a:ext cx="447675" cy="428625"/>
          </a:xfrm>
          <a:prstGeom prst="rect">
            <a:avLst/>
          </a:prstGeom>
        </p:spPr>
      </p:pic>
      <p:pic>
        <p:nvPicPr>
          <p:cNvPr id="49" name="Picture 48"/>
          <p:cNvPicPr>
            <a:picLocks noChangeAspect="1"/>
          </p:cNvPicPr>
          <p:nvPr/>
        </p:nvPicPr>
        <p:blipFill>
          <a:blip r:embed="rId10"/>
          <a:stretch>
            <a:fillRect/>
          </a:stretch>
        </p:blipFill>
        <p:spPr>
          <a:xfrm>
            <a:off x="4929746" y="5353964"/>
            <a:ext cx="447675" cy="428625"/>
          </a:xfrm>
          <a:prstGeom prst="rect">
            <a:avLst/>
          </a:prstGeom>
        </p:spPr>
      </p:pic>
      <p:pic>
        <p:nvPicPr>
          <p:cNvPr id="50" name="Picture 49"/>
          <p:cNvPicPr>
            <a:picLocks noChangeAspect="1"/>
          </p:cNvPicPr>
          <p:nvPr/>
        </p:nvPicPr>
        <p:blipFill>
          <a:blip r:embed="rId10"/>
          <a:stretch>
            <a:fillRect/>
          </a:stretch>
        </p:blipFill>
        <p:spPr>
          <a:xfrm>
            <a:off x="4929746" y="5861551"/>
            <a:ext cx="447675" cy="428625"/>
          </a:xfrm>
          <a:prstGeom prst="rect">
            <a:avLst/>
          </a:prstGeom>
        </p:spPr>
      </p:pic>
      <p:pic>
        <p:nvPicPr>
          <p:cNvPr id="52" name="Picture 51"/>
          <p:cNvPicPr>
            <a:picLocks noChangeAspect="1"/>
          </p:cNvPicPr>
          <p:nvPr/>
        </p:nvPicPr>
        <p:blipFill>
          <a:blip r:embed="rId8"/>
          <a:stretch>
            <a:fillRect/>
          </a:stretch>
        </p:blipFill>
        <p:spPr>
          <a:xfrm>
            <a:off x="3497618" y="5330771"/>
            <a:ext cx="504825" cy="438150"/>
          </a:xfrm>
          <a:prstGeom prst="rect">
            <a:avLst/>
          </a:prstGeom>
        </p:spPr>
      </p:pic>
      <p:pic>
        <p:nvPicPr>
          <p:cNvPr id="53" name="Picture 52"/>
          <p:cNvPicPr>
            <a:picLocks noChangeAspect="1"/>
          </p:cNvPicPr>
          <p:nvPr/>
        </p:nvPicPr>
        <p:blipFill>
          <a:blip r:embed="rId7"/>
          <a:stretch>
            <a:fillRect/>
          </a:stretch>
        </p:blipFill>
        <p:spPr>
          <a:xfrm>
            <a:off x="4208210" y="5385608"/>
            <a:ext cx="433916" cy="379025"/>
          </a:xfrm>
          <a:prstGeom prst="rect">
            <a:avLst/>
          </a:prstGeom>
        </p:spPr>
      </p:pic>
      <p:pic>
        <p:nvPicPr>
          <p:cNvPr id="54" name="Picture 53"/>
          <p:cNvPicPr>
            <a:picLocks noChangeAspect="1"/>
          </p:cNvPicPr>
          <p:nvPr/>
        </p:nvPicPr>
        <p:blipFill>
          <a:blip r:embed="rId7"/>
          <a:stretch>
            <a:fillRect/>
          </a:stretch>
        </p:blipFill>
        <p:spPr>
          <a:xfrm>
            <a:off x="4233584" y="4903999"/>
            <a:ext cx="433916" cy="379025"/>
          </a:xfrm>
          <a:prstGeom prst="rect">
            <a:avLst/>
          </a:prstGeom>
        </p:spPr>
      </p:pic>
      <p:sp>
        <p:nvSpPr>
          <p:cNvPr id="51" name="TextBox 50"/>
          <p:cNvSpPr txBox="1"/>
          <p:nvPr/>
        </p:nvSpPr>
        <p:spPr>
          <a:xfrm>
            <a:off x="1143009" y="4883278"/>
            <a:ext cx="990677" cy="338554"/>
          </a:xfrm>
          <a:prstGeom prst="rect">
            <a:avLst/>
          </a:prstGeom>
          <a:solidFill>
            <a:schemeClr val="bg2"/>
          </a:solidFill>
        </p:spPr>
        <p:txBody>
          <a:bodyPr wrap="square" rtlCol="0">
            <a:spAutoFit/>
          </a:bodyPr>
          <a:lstStyle/>
          <a:p>
            <a:r>
              <a:rPr lang="en-US" sz="1600" b="1" dirty="0">
                <a:solidFill>
                  <a:schemeClr val="accent6">
                    <a:lumMod val="50000"/>
                  </a:schemeClr>
                </a:solidFill>
                <a:latin typeface="Montserrat" panose="00000500000000000000" pitchFamily="50" charset="0"/>
              </a:rPr>
              <a:t>North</a:t>
            </a:r>
          </a:p>
        </p:txBody>
      </p:sp>
      <p:sp>
        <p:nvSpPr>
          <p:cNvPr id="56" name="TextBox 55"/>
          <p:cNvSpPr txBox="1"/>
          <p:nvPr/>
        </p:nvSpPr>
        <p:spPr>
          <a:xfrm>
            <a:off x="1143009" y="5395301"/>
            <a:ext cx="990678" cy="338554"/>
          </a:xfrm>
          <a:prstGeom prst="rect">
            <a:avLst/>
          </a:prstGeom>
          <a:solidFill>
            <a:schemeClr val="bg2"/>
          </a:solidFill>
        </p:spPr>
        <p:txBody>
          <a:bodyPr wrap="square" rtlCol="0">
            <a:spAutoFit/>
          </a:bodyPr>
          <a:lstStyle/>
          <a:p>
            <a:r>
              <a:rPr lang="en-US" sz="1600" b="1" dirty="0">
                <a:solidFill>
                  <a:schemeClr val="accent6">
                    <a:lumMod val="50000"/>
                  </a:schemeClr>
                </a:solidFill>
                <a:latin typeface="Montserrat" panose="00000500000000000000" pitchFamily="50" charset="0"/>
              </a:rPr>
              <a:t>Central</a:t>
            </a:r>
          </a:p>
        </p:txBody>
      </p:sp>
      <p:sp>
        <p:nvSpPr>
          <p:cNvPr id="57" name="TextBox 56"/>
          <p:cNvSpPr txBox="1"/>
          <p:nvPr/>
        </p:nvSpPr>
        <p:spPr>
          <a:xfrm>
            <a:off x="1143008" y="5881732"/>
            <a:ext cx="1000661" cy="338554"/>
          </a:xfrm>
          <a:prstGeom prst="rect">
            <a:avLst/>
          </a:prstGeom>
          <a:solidFill>
            <a:schemeClr val="bg2"/>
          </a:solidFill>
        </p:spPr>
        <p:txBody>
          <a:bodyPr wrap="square" rtlCol="0">
            <a:spAutoFit/>
          </a:bodyPr>
          <a:lstStyle/>
          <a:p>
            <a:r>
              <a:rPr lang="en-US" sz="1600" b="1" dirty="0">
                <a:solidFill>
                  <a:schemeClr val="accent6">
                    <a:lumMod val="50000"/>
                  </a:schemeClr>
                </a:solidFill>
                <a:latin typeface="Montserrat" panose="00000500000000000000" pitchFamily="50" charset="0"/>
              </a:rPr>
              <a:t>South</a:t>
            </a:r>
          </a:p>
        </p:txBody>
      </p:sp>
      <p:sp>
        <p:nvSpPr>
          <p:cNvPr id="3" name="Left Arrow 10">
            <a:hlinkClick r:id="rId11" action="ppaction://hlinkpres?slideindex=1&amp;slidetitle=Why?"/>
            <a:extLst>
              <a:ext uri="{FF2B5EF4-FFF2-40B4-BE49-F238E27FC236}">
                <a16:creationId xmlns:a16="http://schemas.microsoft.com/office/drawing/2014/main" id="{3DCE6425-06B7-28D2-20C1-44A122BBC03D}"/>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12"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037710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9" name="Google Shape;119;p13"/>
          <p:cNvSpPr txBox="1">
            <a:spLocks noGrp="1"/>
          </p:cNvSpPr>
          <p:nvPr>
            <p:ph type="sldNum" sz="quarter" idx="12"/>
          </p:nvPr>
        </p:nvSpPr>
        <p:spPr>
          <a:xfrm>
            <a:off x="28280" y="6513923"/>
            <a:ext cx="703320" cy="344078"/>
          </a:xfrm>
          <a:prstGeom prst="rect">
            <a:avLst/>
          </a:prstGeom>
        </p:spPr>
        <p:txBody>
          <a:bodyPr spcFirstLastPara="1" vert="horz" wrap="square" lIns="121900" tIns="121900" rIns="121900" bIns="121900" rtlCol="0" anchor="t" anchorCtr="0">
            <a:noAutofit/>
          </a:bodyPr>
          <a:lstStyle/>
          <a:p>
            <a:pPr algn="l"/>
            <a:fld id="{00000000-1234-1234-1234-123412341234}" type="slidenum">
              <a:rPr lang="en"/>
              <a:pPr algn="l"/>
              <a:t>70</a:t>
            </a:fld>
            <a:endParaRPr dirty="0"/>
          </a:p>
        </p:txBody>
      </p:sp>
      <p:pic>
        <p:nvPicPr>
          <p:cNvPr id="16" name="Picture 2" descr="http://static.tumblr.com/f45faab49321958bb661be2e69124337/gltbmdt/p3amp94ag/tumblr_static_logo_threeland_28110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16771" y="141802"/>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20" name="Date Placeholder 4"/>
          <p:cNvSpPr txBox="1">
            <a:spLocks/>
          </p:cNvSpPr>
          <p:nvPr/>
        </p:nvSpPr>
        <p:spPr>
          <a:xfrm>
            <a:off x="507994" y="6615752"/>
            <a:ext cx="1000662" cy="2286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pPr/>
              <a:t>7/25/2025</a:t>
            </a:fld>
            <a:endParaRPr lang="en-US" sz="1200" dirty="0"/>
          </a:p>
        </p:txBody>
      </p:sp>
      <p:pic>
        <p:nvPicPr>
          <p:cNvPr id="9" name="Picture 6" descr="134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94" y="791851"/>
            <a:ext cx="5824523" cy="2953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Toa-tau-nam-chat-luong-cao-Bong-sen-vang-NA1-NA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993" y="3778832"/>
            <a:ext cx="5824523" cy="228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hanoicdc_04031422032011_trai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6070" y="3781272"/>
            <a:ext cx="4404313" cy="229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2"/>
          <p:cNvSpPr txBox="1">
            <a:spLocks noChangeArrowheads="1"/>
          </p:cNvSpPr>
          <p:nvPr/>
        </p:nvSpPr>
        <p:spPr>
          <a:xfrm>
            <a:off x="6199192" y="833932"/>
            <a:ext cx="4880639" cy="1175458"/>
          </a:xfrm>
          <a:prstGeom prst="rect">
            <a:avLst/>
          </a:prstGeom>
        </p:spPr>
        <p:txBody>
          <a:bodyPr vert="horz" lIns="91440" tIns="45720" rIns="91440" bIns="45720" rtlCol="0" anchor="b">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r>
              <a:rPr lang="en-US" sz="1400" b="1" dirty="0">
                <a:solidFill>
                  <a:schemeClr val="accent6">
                    <a:lumMod val="50000"/>
                  </a:schemeClr>
                </a:solidFill>
                <a:latin typeface="Arial" panose="020B0604020202020204" pitchFamily="34" charset="0"/>
                <a:cs typeface="Arial" panose="020B0604020202020204" pitchFamily="34" charset="0"/>
              </a:rPr>
              <a:t>Hanoi – Sapa: </a:t>
            </a:r>
            <a:r>
              <a:rPr lang="en-US" sz="1400" dirty="0">
                <a:solidFill>
                  <a:schemeClr val="accent6">
                    <a:lumMod val="50000"/>
                  </a:schemeClr>
                </a:solidFill>
                <a:latin typeface="Arial" panose="020B0604020202020204" pitchFamily="34" charset="0"/>
                <a:cs typeface="Arial" panose="020B0604020202020204" pitchFamily="34" charset="0"/>
              </a:rPr>
              <a:t>Departure daily with wide range of accommodation choice from standard local to high-end compartments</a:t>
            </a:r>
            <a:r>
              <a:rPr lang="en-US" sz="1400" b="1" dirty="0">
                <a:solidFill>
                  <a:schemeClr val="accent6">
                    <a:lumMod val="50000"/>
                  </a:schemeClr>
                </a:solidFill>
                <a:latin typeface="Arial" panose="020B0604020202020204" pitchFamily="34" charset="0"/>
                <a:cs typeface="Arial" panose="020B0604020202020204" pitchFamily="34" charset="0"/>
              </a:rPr>
              <a:t>. </a:t>
            </a:r>
          </a:p>
          <a:p>
            <a:br>
              <a:rPr lang="en-US" sz="1400" dirty="0">
                <a:solidFill>
                  <a:schemeClr val="accent6">
                    <a:lumMod val="50000"/>
                  </a:schemeClr>
                </a:solidFill>
                <a:latin typeface="Arial" panose="020B0604020202020204" pitchFamily="34" charset="0"/>
                <a:cs typeface="Arial" panose="020B0604020202020204" pitchFamily="34" charset="0"/>
              </a:rPr>
            </a:br>
            <a:endParaRPr lang="en-US" sz="1400" dirty="0">
              <a:solidFill>
                <a:schemeClr val="accent6">
                  <a:lumMod val="50000"/>
                </a:schemeClr>
              </a:solidFill>
              <a:latin typeface="Arial" panose="020B0604020202020204" pitchFamily="34" charset="0"/>
              <a:cs typeface="Arial" panose="020B0604020202020204" pitchFamily="34" charset="0"/>
            </a:endParaRPr>
          </a:p>
        </p:txBody>
      </p:sp>
      <p:pic>
        <p:nvPicPr>
          <p:cNvPr id="13" name="Picture 5" descr="sapa-0506-0067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1356" y="2129519"/>
            <a:ext cx="2167588" cy="16023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6" descr="Victoria-Express-Train-deluxe-cabi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9512" y="2142534"/>
            <a:ext cx="2190871" cy="160237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5" name="Rectangle 14"/>
          <p:cNvSpPr/>
          <p:nvPr/>
        </p:nvSpPr>
        <p:spPr>
          <a:xfrm>
            <a:off x="136567" y="6066149"/>
            <a:ext cx="6289504" cy="738664"/>
          </a:xfrm>
          <a:prstGeom prst="rect">
            <a:avLst/>
          </a:prstGeom>
        </p:spPr>
        <p:txBody>
          <a:bodyPr wrap="square">
            <a:spAutoFit/>
          </a:bodyPr>
          <a:lstStyle/>
          <a:p>
            <a:pPr algn="ctr" eaLnBrk="0" hangingPunct="0">
              <a:tabLst>
                <a:tab pos="457200" algn="l"/>
              </a:tabLst>
            </a:pPr>
            <a:r>
              <a:rPr lang="en-US" sz="1400" dirty="0">
                <a:solidFill>
                  <a:schemeClr val="accent6">
                    <a:lumMod val="50000"/>
                  </a:schemeClr>
                </a:solidFill>
                <a:latin typeface="Arial" panose="020B0604020202020204" pitchFamily="34" charset="0"/>
                <a:cs typeface="Arial" panose="020B0604020202020204" pitchFamily="34" charset="0"/>
              </a:rPr>
              <a:t>Hanoi – Hue: departs daily with well-furnished with comfortable seats &amp; berths, television, </a:t>
            </a:r>
            <a:r>
              <a:rPr lang="en-US" sz="1400" dirty="0" err="1">
                <a:solidFill>
                  <a:schemeClr val="accent6">
                    <a:lumMod val="50000"/>
                  </a:schemeClr>
                </a:solidFill>
                <a:latin typeface="Arial" panose="020B0604020202020204" pitchFamily="34" charset="0"/>
                <a:cs typeface="Arial" panose="020B0604020202020204" pitchFamily="34" charset="0"/>
              </a:rPr>
              <a:t>wifi</a:t>
            </a:r>
            <a:r>
              <a:rPr lang="en-US" sz="1400" dirty="0">
                <a:solidFill>
                  <a:schemeClr val="accent6">
                    <a:lumMod val="50000"/>
                  </a:schemeClr>
                </a:solidFill>
                <a:latin typeface="Arial" panose="020B0604020202020204" pitchFamily="34" charset="0"/>
                <a:cs typeface="Arial" panose="020B0604020202020204" pitchFamily="34" charset="0"/>
              </a:rPr>
              <a:t> </a:t>
            </a:r>
          </a:p>
          <a:p>
            <a:pPr algn="ctr" eaLnBrk="0" hangingPunct="0"/>
            <a:endParaRPr lang="en-US" sz="1400" dirty="0">
              <a:solidFill>
                <a:schemeClr val="accent6">
                  <a:lumMod val="50000"/>
                </a:schemeClr>
              </a:solidFill>
              <a:latin typeface="Arial" panose="020B0604020202020204" pitchFamily="34" charset="0"/>
              <a:cs typeface="Arial" panose="020B0604020202020204" pitchFamily="34" charset="0"/>
            </a:endParaRPr>
          </a:p>
        </p:txBody>
      </p:sp>
      <p:sp>
        <p:nvSpPr>
          <p:cNvPr id="17" name="Rectangle 16"/>
          <p:cNvSpPr/>
          <p:nvPr/>
        </p:nvSpPr>
        <p:spPr>
          <a:xfrm>
            <a:off x="6426069" y="6090342"/>
            <a:ext cx="4404313" cy="954107"/>
          </a:xfrm>
          <a:prstGeom prst="rect">
            <a:avLst/>
          </a:prstGeom>
        </p:spPr>
        <p:txBody>
          <a:bodyPr wrap="square">
            <a:spAutoFit/>
          </a:bodyPr>
          <a:lstStyle/>
          <a:p>
            <a:pPr algn="ctr" eaLnBrk="0" hangingPunct="0">
              <a:tabLst>
                <a:tab pos="457200" algn="l"/>
              </a:tabLst>
            </a:pPr>
            <a:r>
              <a:rPr lang="en-US" sz="1400" dirty="0">
                <a:solidFill>
                  <a:schemeClr val="accent6">
                    <a:lumMod val="50000"/>
                  </a:schemeClr>
                </a:solidFill>
                <a:latin typeface="Arial" panose="020B0604020202020204" pitchFamily="34" charset="0"/>
                <a:cs typeface="Arial" panose="020B0604020202020204" pitchFamily="34" charset="0"/>
              </a:rPr>
              <a:t>Da Nang – HCMC: departs daily with both hard &amp; soft seats and soft berths</a:t>
            </a:r>
          </a:p>
          <a:p>
            <a:pPr algn="ctr" eaLnBrk="0" hangingPunct="0">
              <a:tabLst>
                <a:tab pos="457200" algn="l"/>
              </a:tabLst>
            </a:pPr>
            <a:endParaRPr lang="en-US" sz="1400" b="1" dirty="0">
              <a:solidFill>
                <a:schemeClr val="accent6">
                  <a:lumMod val="50000"/>
                </a:schemeClr>
              </a:solidFill>
              <a:latin typeface="Arial" panose="020B0604020202020204" pitchFamily="34" charset="0"/>
              <a:cs typeface="Arial" panose="020B0604020202020204" pitchFamily="34" charset="0"/>
            </a:endParaRPr>
          </a:p>
          <a:p>
            <a:pPr algn="ctr" eaLnBrk="0" hangingPunct="0">
              <a:tabLst>
                <a:tab pos="457200" algn="l"/>
              </a:tabLst>
            </a:pPr>
            <a:endParaRPr lang="en-US" sz="1400" b="1" dirty="0">
              <a:solidFill>
                <a:schemeClr val="accent6">
                  <a:lumMod val="50000"/>
                </a:schemeClr>
              </a:solidFill>
              <a:latin typeface="Arial" panose="020B0604020202020204" pitchFamily="34" charset="0"/>
              <a:cs typeface="Arial" panose="020B0604020202020204" pitchFamily="34" charset="0"/>
            </a:endParaRPr>
          </a:p>
        </p:txBody>
      </p:sp>
      <p:sp>
        <p:nvSpPr>
          <p:cNvPr id="2" name="Freeform 1914">
            <a:extLst>
              <a:ext uri="{FF2B5EF4-FFF2-40B4-BE49-F238E27FC236}">
                <a16:creationId xmlns:a16="http://schemas.microsoft.com/office/drawing/2014/main" id="{25FBE45F-EC44-5D45-EF58-214860FDCB86}"/>
              </a:ext>
            </a:extLst>
          </p:cNvPr>
          <p:cNvSpPr>
            <a:spLocks/>
          </p:cNvSpPr>
          <p:nvPr/>
        </p:nvSpPr>
        <p:spPr bwMode="auto">
          <a:xfrm>
            <a:off x="-339133" y="141802"/>
            <a:ext cx="4537059" cy="589352"/>
          </a:xfrm>
          <a:custGeom>
            <a:avLst/>
            <a:gdLst>
              <a:gd name="T0" fmla="*/ 284 w 2355"/>
              <a:gd name="T1" fmla="*/ 225 h 258"/>
              <a:gd name="T2" fmla="*/ 166 w 2355"/>
              <a:gd name="T3" fmla="*/ 237 h 258"/>
              <a:gd name="T4" fmla="*/ 293 w 2355"/>
              <a:gd name="T5" fmla="*/ 246 h 258"/>
              <a:gd name="T6" fmla="*/ 118 w 2355"/>
              <a:gd name="T7" fmla="*/ 249 h 258"/>
              <a:gd name="T8" fmla="*/ 200 w 2355"/>
              <a:gd name="T9" fmla="*/ 217 h 258"/>
              <a:gd name="T10" fmla="*/ 337 w 2355"/>
              <a:gd name="T11" fmla="*/ 216 h 258"/>
              <a:gd name="T12" fmla="*/ 360 w 2355"/>
              <a:gd name="T13" fmla="*/ 197 h 258"/>
              <a:gd name="T14" fmla="*/ 261 w 2355"/>
              <a:gd name="T15" fmla="*/ 185 h 258"/>
              <a:gd name="T16" fmla="*/ 245 w 2355"/>
              <a:gd name="T17" fmla="*/ 153 h 258"/>
              <a:gd name="T18" fmla="*/ 155 w 2355"/>
              <a:gd name="T19" fmla="*/ 147 h 258"/>
              <a:gd name="T20" fmla="*/ 82 w 2355"/>
              <a:gd name="T21" fmla="*/ 141 h 258"/>
              <a:gd name="T22" fmla="*/ 187 w 2355"/>
              <a:gd name="T23" fmla="*/ 163 h 258"/>
              <a:gd name="T24" fmla="*/ 170 w 2355"/>
              <a:gd name="T25" fmla="*/ 182 h 258"/>
              <a:gd name="T26" fmla="*/ 42 w 2355"/>
              <a:gd name="T27" fmla="*/ 183 h 258"/>
              <a:gd name="T28" fmla="*/ 44 w 2355"/>
              <a:gd name="T29" fmla="*/ 164 h 258"/>
              <a:gd name="T30" fmla="*/ 42 w 2355"/>
              <a:gd name="T31" fmla="*/ 133 h 258"/>
              <a:gd name="T32" fmla="*/ 63 w 2355"/>
              <a:gd name="T33" fmla="*/ 100 h 258"/>
              <a:gd name="T34" fmla="*/ 56 w 2355"/>
              <a:gd name="T35" fmla="*/ 56 h 258"/>
              <a:gd name="T36" fmla="*/ 187 w 2355"/>
              <a:gd name="T37" fmla="*/ 17 h 258"/>
              <a:gd name="T38" fmla="*/ 321 w 2355"/>
              <a:gd name="T39" fmla="*/ 18 h 258"/>
              <a:gd name="T40" fmla="*/ 485 w 2355"/>
              <a:gd name="T41" fmla="*/ 13 h 258"/>
              <a:gd name="T42" fmla="*/ 576 w 2355"/>
              <a:gd name="T43" fmla="*/ 13 h 258"/>
              <a:gd name="T44" fmla="*/ 719 w 2355"/>
              <a:gd name="T45" fmla="*/ 15 h 258"/>
              <a:gd name="T46" fmla="*/ 845 w 2355"/>
              <a:gd name="T47" fmla="*/ 17 h 258"/>
              <a:gd name="T48" fmla="*/ 1022 w 2355"/>
              <a:gd name="T49" fmla="*/ 11 h 258"/>
              <a:gd name="T50" fmla="*/ 1192 w 2355"/>
              <a:gd name="T51" fmla="*/ 21 h 258"/>
              <a:gd name="T52" fmla="*/ 1277 w 2355"/>
              <a:gd name="T53" fmla="*/ 27 h 258"/>
              <a:gd name="T54" fmla="*/ 1389 w 2355"/>
              <a:gd name="T55" fmla="*/ 30 h 258"/>
              <a:gd name="T56" fmla="*/ 1414 w 2355"/>
              <a:gd name="T57" fmla="*/ 26 h 258"/>
              <a:gd name="T58" fmla="*/ 1571 w 2355"/>
              <a:gd name="T59" fmla="*/ 40 h 258"/>
              <a:gd name="T60" fmla="*/ 1722 w 2355"/>
              <a:gd name="T61" fmla="*/ 28 h 258"/>
              <a:gd name="T62" fmla="*/ 1804 w 2355"/>
              <a:gd name="T63" fmla="*/ 29 h 258"/>
              <a:gd name="T64" fmla="*/ 1852 w 2355"/>
              <a:gd name="T65" fmla="*/ 39 h 258"/>
              <a:gd name="T66" fmla="*/ 1901 w 2355"/>
              <a:gd name="T67" fmla="*/ 47 h 258"/>
              <a:gd name="T68" fmla="*/ 1944 w 2355"/>
              <a:gd name="T69" fmla="*/ 34 h 258"/>
              <a:gd name="T70" fmla="*/ 1997 w 2355"/>
              <a:gd name="T71" fmla="*/ 26 h 258"/>
              <a:gd name="T72" fmla="*/ 2088 w 2355"/>
              <a:gd name="T73" fmla="*/ 15 h 258"/>
              <a:gd name="T74" fmla="*/ 2201 w 2355"/>
              <a:gd name="T75" fmla="*/ 9 h 258"/>
              <a:gd name="T76" fmla="*/ 2311 w 2355"/>
              <a:gd name="T77" fmla="*/ 3 h 258"/>
              <a:gd name="T78" fmla="*/ 2328 w 2355"/>
              <a:gd name="T79" fmla="*/ 29 h 258"/>
              <a:gd name="T80" fmla="*/ 2351 w 2355"/>
              <a:gd name="T81" fmla="*/ 48 h 258"/>
              <a:gd name="T82" fmla="*/ 2317 w 2355"/>
              <a:gd name="T83" fmla="*/ 67 h 258"/>
              <a:gd name="T84" fmla="*/ 2343 w 2355"/>
              <a:gd name="T85" fmla="*/ 91 h 258"/>
              <a:gd name="T86" fmla="*/ 2308 w 2355"/>
              <a:gd name="T87" fmla="*/ 133 h 258"/>
              <a:gd name="T88" fmla="*/ 2317 w 2355"/>
              <a:gd name="T89" fmla="*/ 154 h 258"/>
              <a:gd name="T90" fmla="*/ 2311 w 2355"/>
              <a:gd name="T91" fmla="*/ 187 h 258"/>
              <a:gd name="T92" fmla="*/ 2193 w 2355"/>
              <a:gd name="T93" fmla="*/ 208 h 258"/>
              <a:gd name="T94" fmla="*/ 2155 w 2355"/>
              <a:gd name="T95" fmla="*/ 232 h 258"/>
              <a:gd name="T96" fmla="*/ 1975 w 2355"/>
              <a:gd name="T97" fmla="*/ 241 h 258"/>
              <a:gd name="T98" fmla="*/ 1773 w 2355"/>
              <a:gd name="T99" fmla="*/ 242 h 258"/>
              <a:gd name="T100" fmla="*/ 1637 w 2355"/>
              <a:gd name="T101" fmla="*/ 229 h 258"/>
              <a:gd name="T102" fmla="*/ 1447 w 2355"/>
              <a:gd name="T103" fmla="*/ 228 h 258"/>
              <a:gd name="T104" fmla="*/ 1265 w 2355"/>
              <a:gd name="T105" fmla="*/ 234 h 258"/>
              <a:gd name="T106" fmla="*/ 1045 w 2355"/>
              <a:gd name="T107" fmla="*/ 246 h 258"/>
              <a:gd name="T108" fmla="*/ 853 w 2355"/>
              <a:gd name="T109" fmla="*/ 246 h 258"/>
              <a:gd name="T110" fmla="*/ 835 w 2355"/>
              <a:gd name="T111" fmla="*/ 241 h 258"/>
              <a:gd name="T112" fmla="*/ 749 w 2355"/>
              <a:gd name="T113" fmla="*/ 241 h 258"/>
              <a:gd name="T114" fmla="*/ 665 w 2355"/>
              <a:gd name="T115" fmla="*/ 230 h 258"/>
              <a:gd name="T116" fmla="*/ 561 w 2355"/>
              <a:gd name="T117" fmla="*/ 252 h 258"/>
              <a:gd name="T118" fmla="*/ 420 w 2355"/>
              <a:gd name="T119" fmla="*/ 252 h 258"/>
              <a:gd name="T120" fmla="*/ 316 w 2355"/>
              <a:gd name="T121" fmla="*/ 236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55" h="258">
                <a:moveTo>
                  <a:pt x="316" y="236"/>
                </a:moveTo>
                <a:cubicBezTo>
                  <a:pt x="317" y="236"/>
                  <a:pt x="318" y="236"/>
                  <a:pt x="320" y="236"/>
                </a:cubicBezTo>
                <a:cubicBezTo>
                  <a:pt x="323" y="236"/>
                  <a:pt x="324" y="235"/>
                  <a:pt x="323" y="232"/>
                </a:cubicBezTo>
                <a:cubicBezTo>
                  <a:pt x="328" y="233"/>
                  <a:pt x="332" y="229"/>
                  <a:pt x="337" y="230"/>
                </a:cubicBezTo>
                <a:cubicBezTo>
                  <a:pt x="342" y="236"/>
                  <a:pt x="350" y="236"/>
                  <a:pt x="357" y="235"/>
                </a:cubicBezTo>
                <a:cubicBezTo>
                  <a:pt x="358" y="235"/>
                  <a:pt x="358" y="234"/>
                  <a:pt x="358" y="233"/>
                </a:cubicBezTo>
                <a:cubicBezTo>
                  <a:pt x="357" y="231"/>
                  <a:pt x="355" y="230"/>
                  <a:pt x="353" y="230"/>
                </a:cubicBezTo>
                <a:cubicBezTo>
                  <a:pt x="350" y="231"/>
                  <a:pt x="347" y="230"/>
                  <a:pt x="345" y="230"/>
                </a:cubicBezTo>
                <a:cubicBezTo>
                  <a:pt x="342" y="231"/>
                  <a:pt x="340" y="228"/>
                  <a:pt x="337" y="229"/>
                </a:cubicBezTo>
                <a:cubicBezTo>
                  <a:pt x="335" y="228"/>
                  <a:pt x="333" y="227"/>
                  <a:pt x="331" y="227"/>
                </a:cubicBezTo>
                <a:cubicBezTo>
                  <a:pt x="324" y="227"/>
                  <a:pt x="318" y="227"/>
                  <a:pt x="312" y="227"/>
                </a:cubicBezTo>
                <a:cubicBezTo>
                  <a:pt x="308" y="227"/>
                  <a:pt x="304" y="228"/>
                  <a:pt x="301" y="225"/>
                </a:cubicBezTo>
                <a:cubicBezTo>
                  <a:pt x="301" y="225"/>
                  <a:pt x="300" y="225"/>
                  <a:pt x="299" y="225"/>
                </a:cubicBezTo>
                <a:cubicBezTo>
                  <a:pt x="294" y="228"/>
                  <a:pt x="289" y="224"/>
                  <a:pt x="284" y="225"/>
                </a:cubicBezTo>
                <a:cubicBezTo>
                  <a:pt x="279" y="226"/>
                  <a:pt x="274" y="226"/>
                  <a:pt x="269" y="225"/>
                </a:cubicBezTo>
                <a:cubicBezTo>
                  <a:pt x="254" y="222"/>
                  <a:pt x="240" y="224"/>
                  <a:pt x="225" y="223"/>
                </a:cubicBezTo>
                <a:cubicBezTo>
                  <a:pt x="225" y="223"/>
                  <a:pt x="225" y="224"/>
                  <a:pt x="224" y="224"/>
                </a:cubicBezTo>
                <a:cubicBezTo>
                  <a:pt x="225" y="226"/>
                  <a:pt x="226" y="225"/>
                  <a:pt x="228" y="225"/>
                </a:cubicBezTo>
                <a:cubicBezTo>
                  <a:pt x="229" y="225"/>
                  <a:pt x="229" y="226"/>
                  <a:pt x="229" y="226"/>
                </a:cubicBezTo>
                <a:cubicBezTo>
                  <a:pt x="229" y="227"/>
                  <a:pt x="229" y="229"/>
                  <a:pt x="228" y="228"/>
                </a:cubicBezTo>
                <a:cubicBezTo>
                  <a:pt x="227" y="228"/>
                  <a:pt x="226" y="230"/>
                  <a:pt x="225" y="230"/>
                </a:cubicBezTo>
                <a:cubicBezTo>
                  <a:pt x="219" y="229"/>
                  <a:pt x="214" y="232"/>
                  <a:pt x="208" y="232"/>
                </a:cubicBezTo>
                <a:cubicBezTo>
                  <a:pt x="190" y="232"/>
                  <a:pt x="171" y="232"/>
                  <a:pt x="153" y="232"/>
                </a:cubicBezTo>
                <a:cubicBezTo>
                  <a:pt x="147" y="232"/>
                  <a:pt x="142" y="233"/>
                  <a:pt x="139" y="238"/>
                </a:cubicBezTo>
                <a:cubicBezTo>
                  <a:pt x="140" y="240"/>
                  <a:pt x="142" y="240"/>
                  <a:pt x="143" y="241"/>
                </a:cubicBezTo>
                <a:cubicBezTo>
                  <a:pt x="149" y="243"/>
                  <a:pt x="151" y="243"/>
                  <a:pt x="153" y="237"/>
                </a:cubicBezTo>
                <a:cubicBezTo>
                  <a:pt x="154" y="235"/>
                  <a:pt x="155" y="235"/>
                  <a:pt x="156" y="236"/>
                </a:cubicBezTo>
                <a:cubicBezTo>
                  <a:pt x="159" y="238"/>
                  <a:pt x="163" y="237"/>
                  <a:pt x="166" y="237"/>
                </a:cubicBezTo>
                <a:cubicBezTo>
                  <a:pt x="172" y="237"/>
                  <a:pt x="177" y="237"/>
                  <a:pt x="183" y="240"/>
                </a:cubicBezTo>
                <a:cubicBezTo>
                  <a:pt x="185" y="241"/>
                  <a:pt x="189" y="242"/>
                  <a:pt x="190" y="241"/>
                </a:cubicBezTo>
                <a:cubicBezTo>
                  <a:pt x="194" y="238"/>
                  <a:pt x="199" y="240"/>
                  <a:pt x="202" y="238"/>
                </a:cubicBezTo>
                <a:cubicBezTo>
                  <a:pt x="204" y="237"/>
                  <a:pt x="206" y="237"/>
                  <a:pt x="208" y="238"/>
                </a:cubicBezTo>
                <a:cubicBezTo>
                  <a:pt x="212" y="240"/>
                  <a:pt x="215" y="240"/>
                  <a:pt x="219" y="238"/>
                </a:cubicBezTo>
                <a:cubicBezTo>
                  <a:pt x="222" y="237"/>
                  <a:pt x="224" y="237"/>
                  <a:pt x="227" y="239"/>
                </a:cubicBezTo>
                <a:cubicBezTo>
                  <a:pt x="232" y="244"/>
                  <a:pt x="239" y="245"/>
                  <a:pt x="246" y="244"/>
                </a:cubicBezTo>
                <a:cubicBezTo>
                  <a:pt x="248" y="244"/>
                  <a:pt x="250" y="243"/>
                  <a:pt x="251" y="242"/>
                </a:cubicBezTo>
                <a:cubicBezTo>
                  <a:pt x="256" y="238"/>
                  <a:pt x="261" y="237"/>
                  <a:pt x="266" y="237"/>
                </a:cubicBezTo>
                <a:cubicBezTo>
                  <a:pt x="271" y="237"/>
                  <a:pt x="277" y="237"/>
                  <a:pt x="282" y="237"/>
                </a:cubicBezTo>
                <a:cubicBezTo>
                  <a:pt x="288" y="237"/>
                  <a:pt x="295" y="238"/>
                  <a:pt x="301" y="241"/>
                </a:cubicBezTo>
                <a:cubicBezTo>
                  <a:pt x="303" y="241"/>
                  <a:pt x="305" y="241"/>
                  <a:pt x="306" y="241"/>
                </a:cubicBezTo>
                <a:cubicBezTo>
                  <a:pt x="309" y="241"/>
                  <a:pt x="310" y="242"/>
                  <a:pt x="311" y="244"/>
                </a:cubicBezTo>
                <a:cubicBezTo>
                  <a:pt x="304" y="243"/>
                  <a:pt x="299" y="246"/>
                  <a:pt x="293" y="246"/>
                </a:cubicBezTo>
                <a:cubicBezTo>
                  <a:pt x="285" y="247"/>
                  <a:pt x="277" y="248"/>
                  <a:pt x="270" y="250"/>
                </a:cubicBezTo>
                <a:cubicBezTo>
                  <a:pt x="265" y="251"/>
                  <a:pt x="260" y="252"/>
                  <a:pt x="255" y="253"/>
                </a:cubicBezTo>
                <a:cubicBezTo>
                  <a:pt x="249" y="254"/>
                  <a:pt x="244" y="252"/>
                  <a:pt x="239" y="253"/>
                </a:cubicBezTo>
                <a:cubicBezTo>
                  <a:pt x="235" y="254"/>
                  <a:pt x="232" y="251"/>
                  <a:pt x="227" y="251"/>
                </a:cubicBezTo>
                <a:cubicBezTo>
                  <a:pt x="224" y="252"/>
                  <a:pt x="220" y="251"/>
                  <a:pt x="216" y="251"/>
                </a:cubicBezTo>
                <a:cubicBezTo>
                  <a:pt x="215" y="251"/>
                  <a:pt x="215" y="251"/>
                  <a:pt x="214" y="251"/>
                </a:cubicBezTo>
                <a:cubicBezTo>
                  <a:pt x="210" y="246"/>
                  <a:pt x="205" y="247"/>
                  <a:pt x="200" y="249"/>
                </a:cubicBezTo>
                <a:cubicBezTo>
                  <a:pt x="196" y="251"/>
                  <a:pt x="192" y="250"/>
                  <a:pt x="188" y="253"/>
                </a:cubicBezTo>
                <a:cubicBezTo>
                  <a:pt x="188" y="253"/>
                  <a:pt x="187" y="253"/>
                  <a:pt x="186" y="252"/>
                </a:cubicBezTo>
                <a:cubicBezTo>
                  <a:pt x="185" y="251"/>
                  <a:pt x="184" y="251"/>
                  <a:pt x="183" y="251"/>
                </a:cubicBezTo>
                <a:cubicBezTo>
                  <a:pt x="173" y="252"/>
                  <a:pt x="163" y="248"/>
                  <a:pt x="153" y="250"/>
                </a:cubicBezTo>
                <a:cubicBezTo>
                  <a:pt x="149" y="250"/>
                  <a:pt x="147" y="247"/>
                  <a:pt x="144" y="248"/>
                </a:cubicBezTo>
                <a:cubicBezTo>
                  <a:pt x="141" y="248"/>
                  <a:pt x="137" y="248"/>
                  <a:pt x="134" y="248"/>
                </a:cubicBezTo>
                <a:cubicBezTo>
                  <a:pt x="128" y="247"/>
                  <a:pt x="123" y="251"/>
                  <a:pt x="118" y="249"/>
                </a:cubicBezTo>
                <a:cubicBezTo>
                  <a:pt x="116" y="249"/>
                  <a:pt x="115" y="249"/>
                  <a:pt x="114" y="249"/>
                </a:cubicBezTo>
                <a:cubicBezTo>
                  <a:pt x="113" y="249"/>
                  <a:pt x="112" y="250"/>
                  <a:pt x="111" y="248"/>
                </a:cubicBezTo>
                <a:cubicBezTo>
                  <a:pt x="111" y="247"/>
                  <a:pt x="112" y="245"/>
                  <a:pt x="113" y="245"/>
                </a:cubicBezTo>
                <a:cubicBezTo>
                  <a:pt x="116" y="244"/>
                  <a:pt x="119" y="241"/>
                  <a:pt x="123" y="241"/>
                </a:cubicBezTo>
                <a:cubicBezTo>
                  <a:pt x="125" y="241"/>
                  <a:pt x="125" y="239"/>
                  <a:pt x="127" y="238"/>
                </a:cubicBezTo>
                <a:cubicBezTo>
                  <a:pt x="122" y="235"/>
                  <a:pt x="117" y="235"/>
                  <a:pt x="112" y="234"/>
                </a:cubicBezTo>
                <a:cubicBezTo>
                  <a:pt x="108" y="233"/>
                  <a:pt x="105" y="231"/>
                  <a:pt x="101" y="230"/>
                </a:cubicBezTo>
                <a:cubicBezTo>
                  <a:pt x="100" y="230"/>
                  <a:pt x="98" y="228"/>
                  <a:pt x="99" y="226"/>
                </a:cubicBezTo>
                <a:cubicBezTo>
                  <a:pt x="100" y="224"/>
                  <a:pt x="102" y="225"/>
                  <a:pt x="103" y="225"/>
                </a:cubicBezTo>
                <a:cubicBezTo>
                  <a:pt x="110" y="225"/>
                  <a:pt x="116" y="225"/>
                  <a:pt x="123" y="225"/>
                </a:cubicBezTo>
                <a:cubicBezTo>
                  <a:pt x="135" y="225"/>
                  <a:pt x="147" y="222"/>
                  <a:pt x="158" y="216"/>
                </a:cubicBezTo>
                <a:cubicBezTo>
                  <a:pt x="162" y="214"/>
                  <a:pt x="167" y="215"/>
                  <a:pt x="171" y="213"/>
                </a:cubicBezTo>
                <a:cubicBezTo>
                  <a:pt x="175" y="212"/>
                  <a:pt x="180" y="213"/>
                  <a:pt x="185" y="214"/>
                </a:cubicBezTo>
                <a:cubicBezTo>
                  <a:pt x="189" y="216"/>
                  <a:pt x="195" y="217"/>
                  <a:pt x="200" y="217"/>
                </a:cubicBezTo>
                <a:cubicBezTo>
                  <a:pt x="208" y="216"/>
                  <a:pt x="216" y="218"/>
                  <a:pt x="224" y="215"/>
                </a:cubicBezTo>
                <a:cubicBezTo>
                  <a:pt x="225" y="214"/>
                  <a:pt x="226" y="214"/>
                  <a:pt x="227" y="215"/>
                </a:cubicBezTo>
                <a:cubicBezTo>
                  <a:pt x="235" y="218"/>
                  <a:pt x="243" y="216"/>
                  <a:pt x="251" y="216"/>
                </a:cubicBezTo>
                <a:cubicBezTo>
                  <a:pt x="260" y="217"/>
                  <a:pt x="268" y="218"/>
                  <a:pt x="277" y="216"/>
                </a:cubicBezTo>
                <a:cubicBezTo>
                  <a:pt x="284" y="215"/>
                  <a:pt x="291" y="215"/>
                  <a:pt x="298" y="215"/>
                </a:cubicBezTo>
                <a:cubicBezTo>
                  <a:pt x="300" y="215"/>
                  <a:pt x="301" y="214"/>
                  <a:pt x="302" y="212"/>
                </a:cubicBezTo>
                <a:cubicBezTo>
                  <a:pt x="303" y="211"/>
                  <a:pt x="302" y="210"/>
                  <a:pt x="301" y="209"/>
                </a:cubicBezTo>
                <a:cubicBezTo>
                  <a:pt x="299" y="209"/>
                  <a:pt x="297" y="209"/>
                  <a:pt x="295" y="208"/>
                </a:cubicBezTo>
                <a:cubicBezTo>
                  <a:pt x="296" y="207"/>
                  <a:pt x="297" y="206"/>
                  <a:pt x="298" y="206"/>
                </a:cubicBezTo>
                <a:cubicBezTo>
                  <a:pt x="302" y="207"/>
                  <a:pt x="306" y="202"/>
                  <a:pt x="311" y="206"/>
                </a:cubicBezTo>
                <a:cubicBezTo>
                  <a:pt x="311" y="206"/>
                  <a:pt x="312" y="206"/>
                  <a:pt x="312" y="206"/>
                </a:cubicBezTo>
                <a:cubicBezTo>
                  <a:pt x="319" y="205"/>
                  <a:pt x="325" y="209"/>
                  <a:pt x="332" y="208"/>
                </a:cubicBezTo>
                <a:cubicBezTo>
                  <a:pt x="332" y="211"/>
                  <a:pt x="332" y="213"/>
                  <a:pt x="332" y="216"/>
                </a:cubicBezTo>
                <a:cubicBezTo>
                  <a:pt x="334" y="217"/>
                  <a:pt x="335" y="216"/>
                  <a:pt x="337" y="216"/>
                </a:cubicBezTo>
                <a:cubicBezTo>
                  <a:pt x="337" y="218"/>
                  <a:pt x="338" y="218"/>
                  <a:pt x="339" y="219"/>
                </a:cubicBezTo>
                <a:cubicBezTo>
                  <a:pt x="342" y="221"/>
                  <a:pt x="346" y="219"/>
                  <a:pt x="349" y="221"/>
                </a:cubicBezTo>
                <a:cubicBezTo>
                  <a:pt x="350" y="222"/>
                  <a:pt x="352" y="219"/>
                  <a:pt x="355" y="220"/>
                </a:cubicBezTo>
                <a:cubicBezTo>
                  <a:pt x="357" y="220"/>
                  <a:pt x="356" y="218"/>
                  <a:pt x="356" y="216"/>
                </a:cubicBezTo>
                <a:cubicBezTo>
                  <a:pt x="356" y="215"/>
                  <a:pt x="355" y="215"/>
                  <a:pt x="354" y="215"/>
                </a:cubicBezTo>
                <a:cubicBezTo>
                  <a:pt x="350" y="215"/>
                  <a:pt x="346" y="215"/>
                  <a:pt x="343" y="215"/>
                </a:cubicBezTo>
                <a:cubicBezTo>
                  <a:pt x="342" y="215"/>
                  <a:pt x="340" y="215"/>
                  <a:pt x="341" y="213"/>
                </a:cubicBezTo>
                <a:cubicBezTo>
                  <a:pt x="341" y="213"/>
                  <a:pt x="342" y="213"/>
                  <a:pt x="342" y="213"/>
                </a:cubicBezTo>
                <a:cubicBezTo>
                  <a:pt x="343" y="213"/>
                  <a:pt x="345" y="214"/>
                  <a:pt x="346" y="212"/>
                </a:cubicBezTo>
                <a:cubicBezTo>
                  <a:pt x="346" y="209"/>
                  <a:pt x="344" y="210"/>
                  <a:pt x="342" y="209"/>
                </a:cubicBezTo>
                <a:cubicBezTo>
                  <a:pt x="340" y="205"/>
                  <a:pt x="340" y="204"/>
                  <a:pt x="343" y="204"/>
                </a:cubicBezTo>
                <a:cubicBezTo>
                  <a:pt x="346" y="204"/>
                  <a:pt x="349" y="203"/>
                  <a:pt x="351" y="203"/>
                </a:cubicBezTo>
                <a:cubicBezTo>
                  <a:pt x="357" y="202"/>
                  <a:pt x="362" y="200"/>
                  <a:pt x="369" y="201"/>
                </a:cubicBezTo>
                <a:cubicBezTo>
                  <a:pt x="366" y="198"/>
                  <a:pt x="363" y="197"/>
                  <a:pt x="360" y="197"/>
                </a:cubicBezTo>
                <a:cubicBezTo>
                  <a:pt x="349" y="197"/>
                  <a:pt x="338" y="197"/>
                  <a:pt x="328" y="197"/>
                </a:cubicBezTo>
                <a:cubicBezTo>
                  <a:pt x="326" y="197"/>
                  <a:pt x="324" y="197"/>
                  <a:pt x="323" y="198"/>
                </a:cubicBezTo>
                <a:cubicBezTo>
                  <a:pt x="319" y="203"/>
                  <a:pt x="314" y="200"/>
                  <a:pt x="309" y="201"/>
                </a:cubicBezTo>
                <a:cubicBezTo>
                  <a:pt x="306" y="201"/>
                  <a:pt x="303" y="198"/>
                  <a:pt x="298" y="196"/>
                </a:cubicBezTo>
                <a:cubicBezTo>
                  <a:pt x="307" y="196"/>
                  <a:pt x="313" y="195"/>
                  <a:pt x="319" y="194"/>
                </a:cubicBezTo>
                <a:cubicBezTo>
                  <a:pt x="334" y="191"/>
                  <a:pt x="349" y="193"/>
                  <a:pt x="365" y="192"/>
                </a:cubicBezTo>
                <a:cubicBezTo>
                  <a:pt x="360" y="189"/>
                  <a:pt x="360" y="189"/>
                  <a:pt x="350" y="189"/>
                </a:cubicBezTo>
                <a:cubicBezTo>
                  <a:pt x="348" y="187"/>
                  <a:pt x="349" y="185"/>
                  <a:pt x="349" y="184"/>
                </a:cubicBezTo>
                <a:cubicBezTo>
                  <a:pt x="349" y="182"/>
                  <a:pt x="348" y="181"/>
                  <a:pt x="347" y="182"/>
                </a:cubicBezTo>
                <a:cubicBezTo>
                  <a:pt x="341" y="187"/>
                  <a:pt x="334" y="186"/>
                  <a:pt x="327" y="188"/>
                </a:cubicBezTo>
                <a:cubicBezTo>
                  <a:pt x="325" y="189"/>
                  <a:pt x="323" y="187"/>
                  <a:pt x="320" y="187"/>
                </a:cubicBezTo>
                <a:cubicBezTo>
                  <a:pt x="312" y="187"/>
                  <a:pt x="304" y="187"/>
                  <a:pt x="296" y="187"/>
                </a:cubicBezTo>
                <a:cubicBezTo>
                  <a:pt x="290" y="187"/>
                  <a:pt x="285" y="184"/>
                  <a:pt x="279" y="185"/>
                </a:cubicBezTo>
                <a:cubicBezTo>
                  <a:pt x="273" y="186"/>
                  <a:pt x="267" y="185"/>
                  <a:pt x="261" y="185"/>
                </a:cubicBezTo>
                <a:cubicBezTo>
                  <a:pt x="255" y="185"/>
                  <a:pt x="249" y="185"/>
                  <a:pt x="243" y="185"/>
                </a:cubicBezTo>
                <a:cubicBezTo>
                  <a:pt x="244" y="183"/>
                  <a:pt x="246" y="181"/>
                  <a:pt x="248" y="182"/>
                </a:cubicBezTo>
                <a:cubicBezTo>
                  <a:pt x="253" y="182"/>
                  <a:pt x="258" y="182"/>
                  <a:pt x="264" y="182"/>
                </a:cubicBezTo>
                <a:cubicBezTo>
                  <a:pt x="265" y="182"/>
                  <a:pt x="266" y="182"/>
                  <a:pt x="268" y="181"/>
                </a:cubicBezTo>
                <a:cubicBezTo>
                  <a:pt x="266" y="174"/>
                  <a:pt x="261" y="170"/>
                  <a:pt x="256" y="166"/>
                </a:cubicBezTo>
                <a:cubicBezTo>
                  <a:pt x="255" y="165"/>
                  <a:pt x="253" y="164"/>
                  <a:pt x="251" y="164"/>
                </a:cubicBezTo>
                <a:cubicBezTo>
                  <a:pt x="249" y="164"/>
                  <a:pt x="246" y="164"/>
                  <a:pt x="243" y="163"/>
                </a:cubicBezTo>
                <a:cubicBezTo>
                  <a:pt x="242" y="162"/>
                  <a:pt x="240" y="162"/>
                  <a:pt x="238" y="163"/>
                </a:cubicBezTo>
                <a:cubicBezTo>
                  <a:pt x="237" y="165"/>
                  <a:pt x="235" y="164"/>
                  <a:pt x="234" y="164"/>
                </a:cubicBezTo>
                <a:cubicBezTo>
                  <a:pt x="232" y="164"/>
                  <a:pt x="231" y="165"/>
                  <a:pt x="231" y="163"/>
                </a:cubicBezTo>
                <a:cubicBezTo>
                  <a:pt x="231" y="161"/>
                  <a:pt x="232" y="161"/>
                  <a:pt x="234" y="161"/>
                </a:cubicBezTo>
                <a:cubicBezTo>
                  <a:pt x="237" y="161"/>
                  <a:pt x="240" y="161"/>
                  <a:pt x="242" y="161"/>
                </a:cubicBezTo>
                <a:cubicBezTo>
                  <a:pt x="246" y="161"/>
                  <a:pt x="247" y="158"/>
                  <a:pt x="245" y="155"/>
                </a:cubicBezTo>
                <a:cubicBezTo>
                  <a:pt x="245" y="155"/>
                  <a:pt x="245" y="154"/>
                  <a:pt x="245" y="153"/>
                </a:cubicBezTo>
                <a:cubicBezTo>
                  <a:pt x="242" y="147"/>
                  <a:pt x="242" y="147"/>
                  <a:pt x="234" y="147"/>
                </a:cubicBezTo>
                <a:cubicBezTo>
                  <a:pt x="234" y="147"/>
                  <a:pt x="233" y="147"/>
                  <a:pt x="233" y="147"/>
                </a:cubicBezTo>
                <a:cubicBezTo>
                  <a:pt x="230" y="144"/>
                  <a:pt x="227" y="144"/>
                  <a:pt x="224" y="147"/>
                </a:cubicBezTo>
                <a:cubicBezTo>
                  <a:pt x="222" y="147"/>
                  <a:pt x="221" y="147"/>
                  <a:pt x="219" y="147"/>
                </a:cubicBezTo>
                <a:cubicBezTo>
                  <a:pt x="218" y="147"/>
                  <a:pt x="216" y="146"/>
                  <a:pt x="215" y="149"/>
                </a:cubicBezTo>
                <a:cubicBezTo>
                  <a:pt x="213" y="149"/>
                  <a:pt x="210" y="148"/>
                  <a:pt x="208" y="149"/>
                </a:cubicBezTo>
                <a:cubicBezTo>
                  <a:pt x="204" y="149"/>
                  <a:pt x="201" y="148"/>
                  <a:pt x="199" y="147"/>
                </a:cubicBezTo>
                <a:cubicBezTo>
                  <a:pt x="196" y="145"/>
                  <a:pt x="193" y="145"/>
                  <a:pt x="190" y="147"/>
                </a:cubicBezTo>
                <a:cubicBezTo>
                  <a:pt x="188" y="148"/>
                  <a:pt x="184" y="149"/>
                  <a:pt x="181" y="149"/>
                </a:cubicBezTo>
                <a:cubicBezTo>
                  <a:pt x="180" y="148"/>
                  <a:pt x="178" y="148"/>
                  <a:pt x="177" y="150"/>
                </a:cubicBezTo>
                <a:cubicBezTo>
                  <a:pt x="176" y="151"/>
                  <a:pt x="175" y="151"/>
                  <a:pt x="174" y="150"/>
                </a:cubicBezTo>
                <a:cubicBezTo>
                  <a:pt x="169" y="147"/>
                  <a:pt x="163" y="149"/>
                  <a:pt x="158" y="149"/>
                </a:cubicBezTo>
                <a:cubicBezTo>
                  <a:pt x="158" y="147"/>
                  <a:pt x="159" y="146"/>
                  <a:pt x="157" y="145"/>
                </a:cubicBezTo>
                <a:cubicBezTo>
                  <a:pt x="156" y="145"/>
                  <a:pt x="154" y="145"/>
                  <a:pt x="155" y="147"/>
                </a:cubicBezTo>
                <a:cubicBezTo>
                  <a:pt x="153" y="147"/>
                  <a:pt x="151" y="147"/>
                  <a:pt x="149" y="147"/>
                </a:cubicBezTo>
                <a:cubicBezTo>
                  <a:pt x="149" y="146"/>
                  <a:pt x="150" y="144"/>
                  <a:pt x="148" y="143"/>
                </a:cubicBezTo>
                <a:cubicBezTo>
                  <a:pt x="147" y="143"/>
                  <a:pt x="146" y="144"/>
                  <a:pt x="146" y="145"/>
                </a:cubicBezTo>
                <a:cubicBezTo>
                  <a:pt x="144" y="145"/>
                  <a:pt x="142" y="145"/>
                  <a:pt x="141" y="145"/>
                </a:cubicBezTo>
                <a:cubicBezTo>
                  <a:pt x="140" y="144"/>
                  <a:pt x="141" y="142"/>
                  <a:pt x="139" y="142"/>
                </a:cubicBezTo>
                <a:cubicBezTo>
                  <a:pt x="138" y="142"/>
                  <a:pt x="136" y="141"/>
                  <a:pt x="135" y="143"/>
                </a:cubicBezTo>
                <a:cubicBezTo>
                  <a:pt x="133" y="144"/>
                  <a:pt x="130" y="141"/>
                  <a:pt x="128" y="142"/>
                </a:cubicBezTo>
                <a:cubicBezTo>
                  <a:pt x="125" y="144"/>
                  <a:pt x="123" y="143"/>
                  <a:pt x="121" y="143"/>
                </a:cubicBezTo>
                <a:cubicBezTo>
                  <a:pt x="119" y="144"/>
                  <a:pt x="118" y="143"/>
                  <a:pt x="116" y="143"/>
                </a:cubicBezTo>
                <a:cubicBezTo>
                  <a:pt x="113" y="141"/>
                  <a:pt x="108" y="141"/>
                  <a:pt x="104" y="143"/>
                </a:cubicBezTo>
                <a:cubicBezTo>
                  <a:pt x="101" y="143"/>
                  <a:pt x="98" y="140"/>
                  <a:pt x="94" y="142"/>
                </a:cubicBezTo>
                <a:cubicBezTo>
                  <a:pt x="94" y="141"/>
                  <a:pt x="91" y="138"/>
                  <a:pt x="90" y="137"/>
                </a:cubicBezTo>
                <a:cubicBezTo>
                  <a:pt x="86" y="134"/>
                  <a:pt x="86" y="134"/>
                  <a:pt x="83" y="138"/>
                </a:cubicBezTo>
                <a:cubicBezTo>
                  <a:pt x="82" y="139"/>
                  <a:pt x="81" y="140"/>
                  <a:pt x="82" y="141"/>
                </a:cubicBezTo>
                <a:cubicBezTo>
                  <a:pt x="83" y="142"/>
                  <a:pt x="83" y="143"/>
                  <a:pt x="85" y="143"/>
                </a:cubicBezTo>
                <a:cubicBezTo>
                  <a:pt x="88" y="143"/>
                  <a:pt x="91" y="143"/>
                  <a:pt x="94" y="143"/>
                </a:cubicBezTo>
                <a:cubicBezTo>
                  <a:pt x="97" y="147"/>
                  <a:pt x="101" y="149"/>
                  <a:pt x="107" y="149"/>
                </a:cubicBezTo>
                <a:cubicBezTo>
                  <a:pt x="109" y="149"/>
                  <a:pt x="111" y="149"/>
                  <a:pt x="113" y="149"/>
                </a:cubicBezTo>
                <a:cubicBezTo>
                  <a:pt x="123" y="148"/>
                  <a:pt x="133" y="151"/>
                  <a:pt x="143" y="152"/>
                </a:cubicBezTo>
                <a:cubicBezTo>
                  <a:pt x="144" y="152"/>
                  <a:pt x="145" y="154"/>
                  <a:pt x="147" y="155"/>
                </a:cubicBezTo>
                <a:cubicBezTo>
                  <a:pt x="141" y="156"/>
                  <a:pt x="135" y="156"/>
                  <a:pt x="130" y="156"/>
                </a:cubicBezTo>
                <a:cubicBezTo>
                  <a:pt x="130" y="156"/>
                  <a:pt x="130" y="157"/>
                  <a:pt x="130" y="157"/>
                </a:cubicBezTo>
                <a:cubicBezTo>
                  <a:pt x="136" y="157"/>
                  <a:pt x="142" y="157"/>
                  <a:pt x="147" y="157"/>
                </a:cubicBezTo>
                <a:cubicBezTo>
                  <a:pt x="153" y="157"/>
                  <a:pt x="158" y="157"/>
                  <a:pt x="163" y="157"/>
                </a:cubicBezTo>
                <a:cubicBezTo>
                  <a:pt x="164" y="157"/>
                  <a:pt x="166" y="157"/>
                  <a:pt x="167" y="158"/>
                </a:cubicBezTo>
                <a:cubicBezTo>
                  <a:pt x="169" y="160"/>
                  <a:pt x="168" y="164"/>
                  <a:pt x="172" y="163"/>
                </a:cubicBezTo>
                <a:cubicBezTo>
                  <a:pt x="175" y="162"/>
                  <a:pt x="177" y="165"/>
                  <a:pt x="180" y="164"/>
                </a:cubicBezTo>
                <a:cubicBezTo>
                  <a:pt x="182" y="164"/>
                  <a:pt x="185" y="165"/>
                  <a:pt x="187" y="163"/>
                </a:cubicBezTo>
                <a:cubicBezTo>
                  <a:pt x="188" y="162"/>
                  <a:pt x="189" y="163"/>
                  <a:pt x="191" y="163"/>
                </a:cubicBezTo>
                <a:cubicBezTo>
                  <a:pt x="190" y="165"/>
                  <a:pt x="188" y="166"/>
                  <a:pt x="188" y="167"/>
                </a:cubicBezTo>
                <a:cubicBezTo>
                  <a:pt x="187" y="169"/>
                  <a:pt x="188" y="171"/>
                  <a:pt x="190" y="171"/>
                </a:cubicBezTo>
                <a:cubicBezTo>
                  <a:pt x="192" y="171"/>
                  <a:pt x="195" y="171"/>
                  <a:pt x="195" y="174"/>
                </a:cubicBezTo>
                <a:cubicBezTo>
                  <a:pt x="195" y="175"/>
                  <a:pt x="197" y="175"/>
                  <a:pt x="198" y="175"/>
                </a:cubicBezTo>
                <a:cubicBezTo>
                  <a:pt x="203" y="172"/>
                  <a:pt x="208" y="176"/>
                  <a:pt x="212" y="176"/>
                </a:cubicBezTo>
                <a:cubicBezTo>
                  <a:pt x="213" y="177"/>
                  <a:pt x="214" y="177"/>
                  <a:pt x="214" y="178"/>
                </a:cubicBezTo>
                <a:cubicBezTo>
                  <a:pt x="214" y="179"/>
                  <a:pt x="213" y="180"/>
                  <a:pt x="212" y="180"/>
                </a:cubicBezTo>
                <a:cubicBezTo>
                  <a:pt x="207" y="182"/>
                  <a:pt x="202" y="184"/>
                  <a:pt x="198" y="188"/>
                </a:cubicBezTo>
                <a:cubicBezTo>
                  <a:pt x="196" y="189"/>
                  <a:pt x="195" y="187"/>
                  <a:pt x="195" y="186"/>
                </a:cubicBezTo>
                <a:cubicBezTo>
                  <a:pt x="195" y="183"/>
                  <a:pt x="194" y="181"/>
                  <a:pt x="191" y="179"/>
                </a:cubicBezTo>
                <a:cubicBezTo>
                  <a:pt x="190" y="178"/>
                  <a:pt x="189" y="178"/>
                  <a:pt x="188" y="178"/>
                </a:cubicBezTo>
                <a:cubicBezTo>
                  <a:pt x="185" y="181"/>
                  <a:pt x="180" y="179"/>
                  <a:pt x="177" y="181"/>
                </a:cubicBezTo>
                <a:cubicBezTo>
                  <a:pt x="175" y="182"/>
                  <a:pt x="173" y="182"/>
                  <a:pt x="170" y="182"/>
                </a:cubicBezTo>
                <a:cubicBezTo>
                  <a:pt x="168" y="182"/>
                  <a:pt x="167" y="179"/>
                  <a:pt x="166" y="177"/>
                </a:cubicBezTo>
                <a:cubicBezTo>
                  <a:pt x="164" y="174"/>
                  <a:pt x="160" y="173"/>
                  <a:pt x="158" y="177"/>
                </a:cubicBezTo>
                <a:cubicBezTo>
                  <a:pt x="158" y="179"/>
                  <a:pt x="157" y="180"/>
                  <a:pt x="156" y="182"/>
                </a:cubicBezTo>
                <a:cubicBezTo>
                  <a:pt x="156" y="184"/>
                  <a:pt x="154" y="185"/>
                  <a:pt x="151" y="185"/>
                </a:cubicBezTo>
                <a:cubicBezTo>
                  <a:pt x="149" y="185"/>
                  <a:pt x="147" y="185"/>
                  <a:pt x="145" y="187"/>
                </a:cubicBezTo>
                <a:cubicBezTo>
                  <a:pt x="142" y="188"/>
                  <a:pt x="139" y="186"/>
                  <a:pt x="137" y="183"/>
                </a:cubicBezTo>
                <a:cubicBezTo>
                  <a:pt x="134" y="177"/>
                  <a:pt x="128" y="177"/>
                  <a:pt x="123" y="175"/>
                </a:cubicBezTo>
                <a:cubicBezTo>
                  <a:pt x="121" y="174"/>
                  <a:pt x="119" y="176"/>
                  <a:pt x="116" y="177"/>
                </a:cubicBezTo>
                <a:cubicBezTo>
                  <a:pt x="113" y="177"/>
                  <a:pt x="110" y="179"/>
                  <a:pt x="108" y="181"/>
                </a:cubicBezTo>
                <a:cubicBezTo>
                  <a:pt x="102" y="185"/>
                  <a:pt x="101" y="185"/>
                  <a:pt x="97" y="180"/>
                </a:cubicBezTo>
                <a:cubicBezTo>
                  <a:pt x="96" y="180"/>
                  <a:pt x="96" y="178"/>
                  <a:pt x="95" y="177"/>
                </a:cubicBezTo>
                <a:cubicBezTo>
                  <a:pt x="89" y="182"/>
                  <a:pt x="84" y="182"/>
                  <a:pt x="78" y="182"/>
                </a:cubicBezTo>
                <a:cubicBezTo>
                  <a:pt x="74" y="182"/>
                  <a:pt x="71" y="182"/>
                  <a:pt x="67" y="182"/>
                </a:cubicBezTo>
                <a:cubicBezTo>
                  <a:pt x="59" y="181"/>
                  <a:pt x="51" y="184"/>
                  <a:pt x="42" y="183"/>
                </a:cubicBezTo>
                <a:cubicBezTo>
                  <a:pt x="39" y="183"/>
                  <a:pt x="38" y="187"/>
                  <a:pt x="35" y="184"/>
                </a:cubicBezTo>
                <a:cubicBezTo>
                  <a:pt x="32" y="182"/>
                  <a:pt x="29" y="184"/>
                  <a:pt x="27" y="183"/>
                </a:cubicBezTo>
                <a:cubicBezTo>
                  <a:pt x="24" y="183"/>
                  <a:pt x="21" y="183"/>
                  <a:pt x="18" y="183"/>
                </a:cubicBezTo>
                <a:cubicBezTo>
                  <a:pt x="16" y="181"/>
                  <a:pt x="18" y="179"/>
                  <a:pt x="17" y="177"/>
                </a:cubicBezTo>
                <a:cubicBezTo>
                  <a:pt x="14" y="173"/>
                  <a:pt x="10" y="172"/>
                  <a:pt x="5" y="174"/>
                </a:cubicBezTo>
                <a:cubicBezTo>
                  <a:pt x="4" y="174"/>
                  <a:pt x="4" y="175"/>
                  <a:pt x="2" y="175"/>
                </a:cubicBezTo>
                <a:cubicBezTo>
                  <a:pt x="1" y="175"/>
                  <a:pt x="0" y="174"/>
                  <a:pt x="0" y="172"/>
                </a:cubicBezTo>
                <a:cubicBezTo>
                  <a:pt x="0" y="171"/>
                  <a:pt x="0" y="169"/>
                  <a:pt x="2" y="169"/>
                </a:cubicBezTo>
                <a:cubicBezTo>
                  <a:pt x="5" y="170"/>
                  <a:pt x="8" y="169"/>
                  <a:pt x="10" y="170"/>
                </a:cubicBezTo>
                <a:cubicBezTo>
                  <a:pt x="14" y="170"/>
                  <a:pt x="16" y="168"/>
                  <a:pt x="19" y="168"/>
                </a:cubicBezTo>
                <a:cubicBezTo>
                  <a:pt x="21" y="167"/>
                  <a:pt x="22" y="164"/>
                  <a:pt x="22" y="162"/>
                </a:cubicBezTo>
                <a:cubicBezTo>
                  <a:pt x="24" y="159"/>
                  <a:pt x="24" y="158"/>
                  <a:pt x="27" y="160"/>
                </a:cubicBezTo>
                <a:cubicBezTo>
                  <a:pt x="31" y="161"/>
                  <a:pt x="35" y="162"/>
                  <a:pt x="39" y="164"/>
                </a:cubicBezTo>
                <a:cubicBezTo>
                  <a:pt x="40" y="165"/>
                  <a:pt x="42" y="164"/>
                  <a:pt x="44" y="164"/>
                </a:cubicBezTo>
                <a:cubicBezTo>
                  <a:pt x="45" y="164"/>
                  <a:pt x="45" y="162"/>
                  <a:pt x="46" y="161"/>
                </a:cubicBezTo>
                <a:cubicBezTo>
                  <a:pt x="48" y="159"/>
                  <a:pt x="46" y="158"/>
                  <a:pt x="45" y="156"/>
                </a:cubicBezTo>
                <a:cubicBezTo>
                  <a:pt x="44" y="154"/>
                  <a:pt x="41" y="154"/>
                  <a:pt x="39" y="152"/>
                </a:cubicBezTo>
                <a:cubicBezTo>
                  <a:pt x="38" y="151"/>
                  <a:pt x="38" y="151"/>
                  <a:pt x="38" y="150"/>
                </a:cubicBezTo>
                <a:cubicBezTo>
                  <a:pt x="38" y="149"/>
                  <a:pt x="39" y="149"/>
                  <a:pt x="40" y="149"/>
                </a:cubicBezTo>
                <a:cubicBezTo>
                  <a:pt x="43" y="149"/>
                  <a:pt x="47" y="148"/>
                  <a:pt x="50" y="150"/>
                </a:cubicBezTo>
                <a:cubicBezTo>
                  <a:pt x="50" y="151"/>
                  <a:pt x="51" y="150"/>
                  <a:pt x="51" y="150"/>
                </a:cubicBezTo>
                <a:cubicBezTo>
                  <a:pt x="53" y="149"/>
                  <a:pt x="51" y="149"/>
                  <a:pt x="51" y="148"/>
                </a:cubicBezTo>
                <a:cubicBezTo>
                  <a:pt x="50" y="147"/>
                  <a:pt x="50" y="145"/>
                  <a:pt x="52" y="145"/>
                </a:cubicBezTo>
                <a:cubicBezTo>
                  <a:pt x="54" y="145"/>
                  <a:pt x="56" y="145"/>
                  <a:pt x="59" y="145"/>
                </a:cubicBezTo>
                <a:cubicBezTo>
                  <a:pt x="56" y="143"/>
                  <a:pt x="53" y="143"/>
                  <a:pt x="50" y="142"/>
                </a:cubicBezTo>
                <a:cubicBezTo>
                  <a:pt x="48" y="141"/>
                  <a:pt x="48" y="140"/>
                  <a:pt x="49" y="139"/>
                </a:cubicBezTo>
                <a:cubicBezTo>
                  <a:pt x="50" y="135"/>
                  <a:pt x="50" y="134"/>
                  <a:pt x="46" y="133"/>
                </a:cubicBezTo>
                <a:cubicBezTo>
                  <a:pt x="45" y="133"/>
                  <a:pt x="43" y="133"/>
                  <a:pt x="42" y="133"/>
                </a:cubicBezTo>
                <a:cubicBezTo>
                  <a:pt x="42" y="132"/>
                  <a:pt x="42" y="132"/>
                  <a:pt x="42" y="131"/>
                </a:cubicBezTo>
                <a:cubicBezTo>
                  <a:pt x="42" y="131"/>
                  <a:pt x="42" y="130"/>
                  <a:pt x="42" y="130"/>
                </a:cubicBezTo>
                <a:cubicBezTo>
                  <a:pt x="49" y="131"/>
                  <a:pt x="54" y="126"/>
                  <a:pt x="61" y="126"/>
                </a:cubicBezTo>
                <a:cubicBezTo>
                  <a:pt x="65" y="126"/>
                  <a:pt x="69" y="124"/>
                  <a:pt x="73" y="121"/>
                </a:cubicBezTo>
                <a:cubicBezTo>
                  <a:pt x="73" y="120"/>
                  <a:pt x="75" y="120"/>
                  <a:pt x="75" y="119"/>
                </a:cubicBezTo>
                <a:cubicBezTo>
                  <a:pt x="75" y="117"/>
                  <a:pt x="73" y="117"/>
                  <a:pt x="72" y="117"/>
                </a:cubicBezTo>
                <a:cubicBezTo>
                  <a:pt x="69" y="117"/>
                  <a:pt x="66" y="117"/>
                  <a:pt x="63" y="117"/>
                </a:cubicBezTo>
                <a:cubicBezTo>
                  <a:pt x="62" y="117"/>
                  <a:pt x="61" y="117"/>
                  <a:pt x="61" y="116"/>
                </a:cubicBezTo>
                <a:cubicBezTo>
                  <a:pt x="61" y="115"/>
                  <a:pt x="61" y="114"/>
                  <a:pt x="62" y="114"/>
                </a:cubicBezTo>
                <a:cubicBezTo>
                  <a:pt x="64" y="114"/>
                  <a:pt x="65" y="112"/>
                  <a:pt x="68" y="112"/>
                </a:cubicBezTo>
                <a:cubicBezTo>
                  <a:pt x="71" y="112"/>
                  <a:pt x="74" y="112"/>
                  <a:pt x="77" y="112"/>
                </a:cubicBezTo>
                <a:cubicBezTo>
                  <a:pt x="79" y="111"/>
                  <a:pt x="78" y="109"/>
                  <a:pt x="78" y="108"/>
                </a:cubicBezTo>
                <a:cubicBezTo>
                  <a:pt x="78" y="107"/>
                  <a:pt x="78" y="106"/>
                  <a:pt x="78" y="106"/>
                </a:cubicBezTo>
                <a:cubicBezTo>
                  <a:pt x="72" y="105"/>
                  <a:pt x="69" y="100"/>
                  <a:pt x="63" y="100"/>
                </a:cubicBezTo>
                <a:cubicBezTo>
                  <a:pt x="51" y="100"/>
                  <a:pt x="40" y="103"/>
                  <a:pt x="28" y="102"/>
                </a:cubicBezTo>
                <a:cubicBezTo>
                  <a:pt x="26" y="101"/>
                  <a:pt x="23" y="103"/>
                  <a:pt x="23" y="100"/>
                </a:cubicBezTo>
                <a:cubicBezTo>
                  <a:pt x="22" y="96"/>
                  <a:pt x="26" y="98"/>
                  <a:pt x="28" y="98"/>
                </a:cubicBezTo>
                <a:cubicBezTo>
                  <a:pt x="32" y="99"/>
                  <a:pt x="36" y="96"/>
                  <a:pt x="40" y="96"/>
                </a:cubicBezTo>
                <a:cubicBezTo>
                  <a:pt x="44" y="97"/>
                  <a:pt x="49" y="98"/>
                  <a:pt x="53" y="96"/>
                </a:cubicBezTo>
                <a:cubicBezTo>
                  <a:pt x="60" y="94"/>
                  <a:pt x="67" y="95"/>
                  <a:pt x="73" y="95"/>
                </a:cubicBezTo>
                <a:cubicBezTo>
                  <a:pt x="86" y="94"/>
                  <a:pt x="98" y="91"/>
                  <a:pt x="107" y="82"/>
                </a:cubicBezTo>
                <a:cubicBezTo>
                  <a:pt x="111" y="79"/>
                  <a:pt x="115" y="79"/>
                  <a:pt x="119" y="79"/>
                </a:cubicBezTo>
                <a:cubicBezTo>
                  <a:pt x="120" y="79"/>
                  <a:pt x="123" y="80"/>
                  <a:pt x="123" y="78"/>
                </a:cubicBezTo>
                <a:cubicBezTo>
                  <a:pt x="123" y="74"/>
                  <a:pt x="120" y="76"/>
                  <a:pt x="119" y="76"/>
                </a:cubicBezTo>
                <a:cubicBezTo>
                  <a:pt x="102" y="76"/>
                  <a:pt x="85" y="76"/>
                  <a:pt x="67" y="76"/>
                </a:cubicBezTo>
                <a:cubicBezTo>
                  <a:pt x="61" y="76"/>
                  <a:pt x="57" y="71"/>
                  <a:pt x="52" y="66"/>
                </a:cubicBezTo>
                <a:cubicBezTo>
                  <a:pt x="52" y="66"/>
                  <a:pt x="52" y="65"/>
                  <a:pt x="52" y="64"/>
                </a:cubicBezTo>
                <a:cubicBezTo>
                  <a:pt x="54" y="61"/>
                  <a:pt x="55" y="59"/>
                  <a:pt x="56" y="56"/>
                </a:cubicBezTo>
                <a:cubicBezTo>
                  <a:pt x="56" y="53"/>
                  <a:pt x="59" y="50"/>
                  <a:pt x="62" y="50"/>
                </a:cubicBezTo>
                <a:cubicBezTo>
                  <a:pt x="70" y="50"/>
                  <a:pt x="70" y="43"/>
                  <a:pt x="71" y="38"/>
                </a:cubicBezTo>
                <a:cubicBezTo>
                  <a:pt x="72" y="31"/>
                  <a:pt x="77" y="26"/>
                  <a:pt x="82" y="21"/>
                </a:cubicBezTo>
                <a:cubicBezTo>
                  <a:pt x="83" y="19"/>
                  <a:pt x="85" y="20"/>
                  <a:pt x="86" y="20"/>
                </a:cubicBezTo>
                <a:cubicBezTo>
                  <a:pt x="90" y="20"/>
                  <a:pt x="94" y="21"/>
                  <a:pt x="97" y="18"/>
                </a:cubicBezTo>
                <a:cubicBezTo>
                  <a:pt x="98" y="17"/>
                  <a:pt x="99" y="17"/>
                  <a:pt x="101" y="17"/>
                </a:cubicBezTo>
                <a:cubicBezTo>
                  <a:pt x="104" y="17"/>
                  <a:pt x="107" y="17"/>
                  <a:pt x="109" y="17"/>
                </a:cubicBezTo>
                <a:cubicBezTo>
                  <a:pt x="114" y="16"/>
                  <a:pt x="119" y="17"/>
                  <a:pt x="123" y="20"/>
                </a:cubicBezTo>
                <a:cubicBezTo>
                  <a:pt x="126" y="23"/>
                  <a:pt x="130" y="22"/>
                  <a:pt x="133" y="19"/>
                </a:cubicBezTo>
                <a:cubicBezTo>
                  <a:pt x="138" y="15"/>
                  <a:pt x="145" y="15"/>
                  <a:pt x="150" y="12"/>
                </a:cubicBezTo>
                <a:cubicBezTo>
                  <a:pt x="151" y="11"/>
                  <a:pt x="168" y="17"/>
                  <a:pt x="168" y="18"/>
                </a:cubicBezTo>
                <a:cubicBezTo>
                  <a:pt x="170" y="22"/>
                  <a:pt x="174" y="23"/>
                  <a:pt x="177" y="23"/>
                </a:cubicBezTo>
                <a:cubicBezTo>
                  <a:pt x="180" y="24"/>
                  <a:pt x="183" y="21"/>
                  <a:pt x="186" y="19"/>
                </a:cubicBezTo>
                <a:cubicBezTo>
                  <a:pt x="186" y="18"/>
                  <a:pt x="186" y="17"/>
                  <a:pt x="187" y="17"/>
                </a:cubicBezTo>
                <a:cubicBezTo>
                  <a:pt x="193" y="17"/>
                  <a:pt x="197" y="13"/>
                  <a:pt x="202" y="12"/>
                </a:cubicBezTo>
                <a:cubicBezTo>
                  <a:pt x="205" y="11"/>
                  <a:pt x="206" y="15"/>
                  <a:pt x="209" y="13"/>
                </a:cubicBezTo>
                <a:cubicBezTo>
                  <a:pt x="210" y="13"/>
                  <a:pt x="218" y="18"/>
                  <a:pt x="219" y="20"/>
                </a:cubicBezTo>
                <a:cubicBezTo>
                  <a:pt x="220" y="21"/>
                  <a:pt x="221" y="22"/>
                  <a:pt x="222" y="23"/>
                </a:cubicBezTo>
                <a:cubicBezTo>
                  <a:pt x="227" y="26"/>
                  <a:pt x="231" y="26"/>
                  <a:pt x="235" y="22"/>
                </a:cubicBezTo>
                <a:cubicBezTo>
                  <a:pt x="236" y="21"/>
                  <a:pt x="237" y="20"/>
                  <a:pt x="239" y="19"/>
                </a:cubicBezTo>
                <a:cubicBezTo>
                  <a:pt x="239" y="18"/>
                  <a:pt x="240" y="17"/>
                  <a:pt x="240" y="17"/>
                </a:cubicBezTo>
                <a:cubicBezTo>
                  <a:pt x="245" y="17"/>
                  <a:pt x="249" y="14"/>
                  <a:pt x="253" y="15"/>
                </a:cubicBezTo>
                <a:cubicBezTo>
                  <a:pt x="257" y="16"/>
                  <a:pt x="261" y="17"/>
                  <a:pt x="264" y="19"/>
                </a:cubicBezTo>
                <a:cubicBezTo>
                  <a:pt x="270" y="23"/>
                  <a:pt x="273" y="23"/>
                  <a:pt x="278" y="19"/>
                </a:cubicBezTo>
                <a:cubicBezTo>
                  <a:pt x="280" y="17"/>
                  <a:pt x="282" y="17"/>
                  <a:pt x="285" y="17"/>
                </a:cubicBezTo>
                <a:cubicBezTo>
                  <a:pt x="290" y="17"/>
                  <a:pt x="295" y="17"/>
                  <a:pt x="301" y="17"/>
                </a:cubicBezTo>
                <a:cubicBezTo>
                  <a:pt x="303" y="17"/>
                  <a:pt x="305" y="17"/>
                  <a:pt x="307" y="19"/>
                </a:cubicBezTo>
                <a:cubicBezTo>
                  <a:pt x="310" y="21"/>
                  <a:pt x="319" y="21"/>
                  <a:pt x="321" y="18"/>
                </a:cubicBezTo>
                <a:cubicBezTo>
                  <a:pt x="323" y="15"/>
                  <a:pt x="326" y="15"/>
                  <a:pt x="329" y="15"/>
                </a:cubicBezTo>
                <a:cubicBezTo>
                  <a:pt x="331" y="15"/>
                  <a:pt x="333" y="15"/>
                  <a:pt x="334" y="15"/>
                </a:cubicBezTo>
                <a:cubicBezTo>
                  <a:pt x="338" y="15"/>
                  <a:pt x="342" y="14"/>
                  <a:pt x="345" y="12"/>
                </a:cubicBezTo>
                <a:cubicBezTo>
                  <a:pt x="351" y="7"/>
                  <a:pt x="358" y="9"/>
                  <a:pt x="364" y="13"/>
                </a:cubicBezTo>
                <a:cubicBezTo>
                  <a:pt x="367" y="15"/>
                  <a:pt x="370" y="17"/>
                  <a:pt x="374" y="17"/>
                </a:cubicBezTo>
                <a:cubicBezTo>
                  <a:pt x="382" y="16"/>
                  <a:pt x="390" y="17"/>
                  <a:pt x="398" y="16"/>
                </a:cubicBezTo>
                <a:cubicBezTo>
                  <a:pt x="401" y="16"/>
                  <a:pt x="404" y="17"/>
                  <a:pt x="408" y="15"/>
                </a:cubicBezTo>
                <a:cubicBezTo>
                  <a:pt x="411" y="14"/>
                  <a:pt x="415" y="14"/>
                  <a:pt x="419" y="16"/>
                </a:cubicBezTo>
                <a:cubicBezTo>
                  <a:pt x="422" y="18"/>
                  <a:pt x="425" y="17"/>
                  <a:pt x="427" y="14"/>
                </a:cubicBezTo>
                <a:cubicBezTo>
                  <a:pt x="429" y="12"/>
                  <a:pt x="431" y="13"/>
                  <a:pt x="432" y="15"/>
                </a:cubicBezTo>
                <a:cubicBezTo>
                  <a:pt x="433" y="18"/>
                  <a:pt x="435" y="18"/>
                  <a:pt x="438" y="18"/>
                </a:cubicBezTo>
                <a:cubicBezTo>
                  <a:pt x="444" y="18"/>
                  <a:pt x="450" y="19"/>
                  <a:pt x="456" y="15"/>
                </a:cubicBezTo>
                <a:cubicBezTo>
                  <a:pt x="456" y="15"/>
                  <a:pt x="457" y="15"/>
                  <a:pt x="457" y="15"/>
                </a:cubicBezTo>
                <a:cubicBezTo>
                  <a:pt x="467" y="16"/>
                  <a:pt x="476" y="13"/>
                  <a:pt x="485" y="13"/>
                </a:cubicBezTo>
                <a:cubicBezTo>
                  <a:pt x="487" y="13"/>
                  <a:pt x="488" y="13"/>
                  <a:pt x="488" y="15"/>
                </a:cubicBezTo>
                <a:cubicBezTo>
                  <a:pt x="488" y="18"/>
                  <a:pt x="489" y="18"/>
                  <a:pt x="492" y="18"/>
                </a:cubicBezTo>
                <a:cubicBezTo>
                  <a:pt x="494" y="18"/>
                  <a:pt x="497" y="18"/>
                  <a:pt x="500" y="20"/>
                </a:cubicBezTo>
                <a:cubicBezTo>
                  <a:pt x="501" y="21"/>
                  <a:pt x="505" y="21"/>
                  <a:pt x="507" y="18"/>
                </a:cubicBezTo>
                <a:cubicBezTo>
                  <a:pt x="509" y="15"/>
                  <a:pt x="513" y="14"/>
                  <a:pt x="516" y="15"/>
                </a:cubicBezTo>
                <a:cubicBezTo>
                  <a:pt x="521" y="16"/>
                  <a:pt x="526" y="13"/>
                  <a:pt x="531" y="13"/>
                </a:cubicBezTo>
                <a:cubicBezTo>
                  <a:pt x="532" y="13"/>
                  <a:pt x="533" y="13"/>
                  <a:pt x="534" y="13"/>
                </a:cubicBezTo>
                <a:cubicBezTo>
                  <a:pt x="535" y="14"/>
                  <a:pt x="535" y="14"/>
                  <a:pt x="534" y="15"/>
                </a:cubicBezTo>
                <a:cubicBezTo>
                  <a:pt x="533" y="16"/>
                  <a:pt x="530" y="16"/>
                  <a:pt x="530" y="17"/>
                </a:cubicBezTo>
                <a:cubicBezTo>
                  <a:pt x="531" y="20"/>
                  <a:pt x="534" y="17"/>
                  <a:pt x="535" y="19"/>
                </a:cubicBezTo>
                <a:cubicBezTo>
                  <a:pt x="536" y="20"/>
                  <a:pt x="537" y="21"/>
                  <a:pt x="538" y="20"/>
                </a:cubicBezTo>
                <a:cubicBezTo>
                  <a:pt x="542" y="16"/>
                  <a:pt x="548" y="20"/>
                  <a:pt x="551" y="17"/>
                </a:cubicBezTo>
                <a:cubicBezTo>
                  <a:pt x="557" y="17"/>
                  <a:pt x="561" y="15"/>
                  <a:pt x="566" y="15"/>
                </a:cubicBezTo>
                <a:cubicBezTo>
                  <a:pt x="570" y="15"/>
                  <a:pt x="573" y="11"/>
                  <a:pt x="576" y="13"/>
                </a:cubicBezTo>
                <a:cubicBezTo>
                  <a:pt x="578" y="15"/>
                  <a:pt x="581" y="16"/>
                  <a:pt x="584" y="17"/>
                </a:cubicBezTo>
                <a:cubicBezTo>
                  <a:pt x="587" y="19"/>
                  <a:pt x="592" y="19"/>
                  <a:pt x="595" y="18"/>
                </a:cubicBezTo>
                <a:cubicBezTo>
                  <a:pt x="598" y="17"/>
                  <a:pt x="601" y="17"/>
                  <a:pt x="604" y="17"/>
                </a:cubicBezTo>
                <a:cubicBezTo>
                  <a:pt x="607" y="16"/>
                  <a:pt x="609" y="17"/>
                  <a:pt x="611" y="14"/>
                </a:cubicBezTo>
                <a:cubicBezTo>
                  <a:pt x="614" y="12"/>
                  <a:pt x="618" y="12"/>
                  <a:pt x="621" y="14"/>
                </a:cubicBezTo>
                <a:cubicBezTo>
                  <a:pt x="623" y="16"/>
                  <a:pt x="624" y="17"/>
                  <a:pt x="627" y="17"/>
                </a:cubicBezTo>
                <a:cubicBezTo>
                  <a:pt x="633" y="17"/>
                  <a:pt x="639" y="16"/>
                  <a:pt x="646" y="17"/>
                </a:cubicBezTo>
                <a:cubicBezTo>
                  <a:pt x="648" y="17"/>
                  <a:pt x="650" y="16"/>
                  <a:pt x="652" y="17"/>
                </a:cubicBezTo>
                <a:cubicBezTo>
                  <a:pt x="654" y="20"/>
                  <a:pt x="656" y="18"/>
                  <a:pt x="658" y="16"/>
                </a:cubicBezTo>
                <a:cubicBezTo>
                  <a:pt x="660" y="14"/>
                  <a:pt x="662" y="13"/>
                  <a:pt x="666" y="13"/>
                </a:cubicBezTo>
                <a:cubicBezTo>
                  <a:pt x="668" y="13"/>
                  <a:pt x="671" y="13"/>
                  <a:pt x="674" y="12"/>
                </a:cubicBezTo>
                <a:cubicBezTo>
                  <a:pt x="677" y="10"/>
                  <a:pt x="682" y="11"/>
                  <a:pt x="685" y="13"/>
                </a:cubicBezTo>
                <a:cubicBezTo>
                  <a:pt x="692" y="19"/>
                  <a:pt x="700" y="16"/>
                  <a:pt x="708" y="17"/>
                </a:cubicBezTo>
                <a:cubicBezTo>
                  <a:pt x="711" y="13"/>
                  <a:pt x="716" y="14"/>
                  <a:pt x="719" y="15"/>
                </a:cubicBezTo>
                <a:cubicBezTo>
                  <a:pt x="728" y="16"/>
                  <a:pt x="736" y="18"/>
                  <a:pt x="743" y="22"/>
                </a:cubicBezTo>
                <a:cubicBezTo>
                  <a:pt x="748" y="24"/>
                  <a:pt x="752" y="25"/>
                  <a:pt x="757" y="27"/>
                </a:cubicBezTo>
                <a:cubicBezTo>
                  <a:pt x="762" y="28"/>
                  <a:pt x="768" y="27"/>
                  <a:pt x="772" y="24"/>
                </a:cubicBezTo>
                <a:cubicBezTo>
                  <a:pt x="779" y="19"/>
                  <a:pt x="786" y="16"/>
                  <a:pt x="795" y="17"/>
                </a:cubicBezTo>
                <a:cubicBezTo>
                  <a:pt x="798" y="17"/>
                  <a:pt x="800" y="16"/>
                  <a:pt x="803" y="17"/>
                </a:cubicBezTo>
                <a:cubicBezTo>
                  <a:pt x="804" y="17"/>
                  <a:pt x="806" y="16"/>
                  <a:pt x="806" y="18"/>
                </a:cubicBezTo>
                <a:cubicBezTo>
                  <a:pt x="806" y="20"/>
                  <a:pt x="807" y="22"/>
                  <a:pt x="804" y="22"/>
                </a:cubicBezTo>
                <a:cubicBezTo>
                  <a:pt x="803" y="22"/>
                  <a:pt x="802" y="23"/>
                  <a:pt x="801" y="25"/>
                </a:cubicBezTo>
                <a:cubicBezTo>
                  <a:pt x="811" y="29"/>
                  <a:pt x="820" y="28"/>
                  <a:pt x="829" y="23"/>
                </a:cubicBezTo>
                <a:cubicBezTo>
                  <a:pt x="828" y="22"/>
                  <a:pt x="827" y="20"/>
                  <a:pt x="826" y="20"/>
                </a:cubicBezTo>
                <a:cubicBezTo>
                  <a:pt x="824" y="20"/>
                  <a:pt x="824" y="19"/>
                  <a:pt x="824" y="17"/>
                </a:cubicBezTo>
                <a:cubicBezTo>
                  <a:pt x="823" y="15"/>
                  <a:pt x="825" y="13"/>
                  <a:pt x="826" y="13"/>
                </a:cubicBezTo>
                <a:cubicBezTo>
                  <a:pt x="829" y="13"/>
                  <a:pt x="832" y="12"/>
                  <a:pt x="834" y="14"/>
                </a:cubicBezTo>
                <a:cubicBezTo>
                  <a:pt x="837" y="17"/>
                  <a:pt x="841" y="17"/>
                  <a:pt x="845" y="17"/>
                </a:cubicBezTo>
                <a:cubicBezTo>
                  <a:pt x="848" y="16"/>
                  <a:pt x="851" y="17"/>
                  <a:pt x="854" y="17"/>
                </a:cubicBezTo>
                <a:cubicBezTo>
                  <a:pt x="860" y="16"/>
                  <a:pt x="866" y="16"/>
                  <a:pt x="870" y="22"/>
                </a:cubicBezTo>
                <a:cubicBezTo>
                  <a:pt x="872" y="25"/>
                  <a:pt x="876" y="24"/>
                  <a:pt x="878" y="21"/>
                </a:cubicBezTo>
                <a:cubicBezTo>
                  <a:pt x="879" y="19"/>
                  <a:pt x="880" y="15"/>
                  <a:pt x="884" y="17"/>
                </a:cubicBezTo>
                <a:cubicBezTo>
                  <a:pt x="887" y="18"/>
                  <a:pt x="890" y="15"/>
                  <a:pt x="893" y="14"/>
                </a:cubicBezTo>
                <a:cubicBezTo>
                  <a:pt x="897" y="13"/>
                  <a:pt x="901" y="13"/>
                  <a:pt x="905" y="13"/>
                </a:cubicBezTo>
                <a:cubicBezTo>
                  <a:pt x="909" y="13"/>
                  <a:pt x="914" y="12"/>
                  <a:pt x="917" y="15"/>
                </a:cubicBezTo>
                <a:cubicBezTo>
                  <a:pt x="924" y="13"/>
                  <a:pt x="930" y="17"/>
                  <a:pt x="937" y="17"/>
                </a:cubicBezTo>
                <a:cubicBezTo>
                  <a:pt x="943" y="16"/>
                  <a:pt x="950" y="18"/>
                  <a:pt x="956" y="16"/>
                </a:cubicBezTo>
                <a:cubicBezTo>
                  <a:pt x="965" y="14"/>
                  <a:pt x="974" y="16"/>
                  <a:pt x="983" y="15"/>
                </a:cubicBezTo>
                <a:cubicBezTo>
                  <a:pt x="986" y="14"/>
                  <a:pt x="989" y="17"/>
                  <a:pt x="992" y="17"/>
                </a:cubicBezTo>
                <a:cubicBezTo>
                  <a:pt x="996" y="16"/>
                  <a:pt x="999" y="16"/>
                  <a:pt x="1002" y="17"/>
                </a:cubicBezTo>
                <a:cubicBezTo>
                  <a:pt x="1007" y="17"/>
                  <a:pt x="1012" y="16"/>
                  <a:pt x="1016" y="11"/>
                </a:cubicBezTo>
                <a:cubicBezTo>
                  <a:pt x="1018" y="9"/>
                  <a:pt x="1019" y="9"/>
                  <a:pt x="1022" y="11"/>
                </a:cubicBezTo>
                <a:cubicBezTo>
                  <a:pt x="1026" y="12"/>
                  <a:pt x="1029" y="13"/>
                  <a:pt x="1033" y="14"/>
                </a:cubicBezTo>
                <a:cubicBezTo>
                  <a:pt x="1034" y="15"/>
                  <a:pt x="1036" y="15"/>
                  <a:pt x="1038" y="15"/>
                </a:cubicBezTo>
                <a:cubicBezTo>
                  <a:pt x="1042" y="13"/>
                  <a:pt x="1046" y="13"/>
                  <a:pt x="1050" y="15"/>
                </a:cubicBezTo>
                <a:cubicBezTo>
                  <a:pt x="1054" y="16"/>
                  <a:pt x="1058" y="17"/>
                  <a:pt x="1062" y="18"/>
                </a:cubicBezTo>
                <a:cubicBezTo>
                  <a:pt x="1063" y="18"/>
                  <a:pt x="1063" y="18"/>
                  <a:pt x="1064" y="18"/>
                </a:cubicBezTo>
                <a:cubicBezTo>
                  <a:pt x="1068" y="18"/>
                  <a:pt x="1073" y="18"/>
                  <a:pt x="1078" y="18"/>
                </a:cubicBezTo>
                <a:cubicBezTo>
                  <a:pt x="1082" y="18"/>
                  <a:pt x="1086" y="21"/>
                  <a:pt x="1091" y="20"/>
                </a:cubicBezTo>
                <a:cubicBezTo>
                  <a:pt x="1101" y="18"/>
                  <a:pt x="1112" y="18"/>
                  <a:pt x="1123" y="18"/>
                </a:cubicBezTo>
                <a:cubicBezTo>
                  <a:pt x="1125" y="18"/>
                  <a:pt x="1126" y="17"/>
                  <a:pt x="1127" y="17"/>
                </a:cubicBezTo>
                <a:cubicBezTo>
                  <a:pt x="1131" y="15"/>
                  <a:pt x="1142" y="18"/>
                  <a:pt x="1147" y="21"/>
                </a:cubicBezTo>
                <a:cubicBezTo>
                  <a:pt x="1150" y="23"/>
                  <a:pt x="1152" y="22"/>
                  <a:pt x="1155" y="21"/>
                </a:cubicBezTo>
                <a:cubicBezTo>
                  <a:pt x="1160" y="19"/>
                  <a:pt x="1165" y="20"/>
                  <a:pt x="1169" y="21"/>
                </a:cubicBezTo>
                <a:cubicBezTo>
                  <a:pt x="1174" y="22"/>
                  <a:pt x="1178" y="23"/>
                  <a:pt x="1182" y="24"/>
                </a:cubicBezTo>
                <a:cubicBezTo>
                  <a:pt x="1186" y="24"/>
                  <a:pt x="1188" y="21"/>
                  <a:pt x="1192" y="21"/>
                </a:cubicBezTo>
                <a:cubicBezTo>
                  <a:pt x="1188" y="19"/>
                  <a:pt x="1183" y="20"/>
                  <a:pt x="1179" y="20"/>
                </a:cubicBezTo>
                <a:cubicBezTo>
                  <a:pt x="1177" y="19"/>
                  <a:pt x="1178" y="17"/>
                  <a:pt x="1178" y="15"/>
                </a:cubicBezTo>
                <a:cubicBezTo>
                  <a:pt x="1178" y="14"/>
                  <a:pt x="1179" y="13"/>
                  <a:pt x="1180" y="13"/>
                </a:cubicBezTo>
                <a:cubicBezTo>
                  <a:pt x="1185" y="12"/>
                  <a:pt x="1190" y="11"/>
                  <a:pt x="1195" y="10"/>
                </a:cubicBezTo>
                <a:cubicBezTo>
                  <a:pt x="1199" y="9"/>
                  <a:pt x="1203" y="12"/>
                  <a:pt x="1207" y="12"/>
                </a:cubicBezTo>
                <a:cubicBezTo>
                  <a:pt x="1208" y="16"/>
                  <a:pt x="1211" y="15"/>
                  <a:pt x="1214" y="15"/>
                </a:cubicBezTo>
                <a:cubicBezTo>
                  <a:pt x="1225" y="14"/>
                  <a:pt x="1237" y="16"/>
                  <a:pt x="1249" y="17"/>
                </a:cubicBezTo>
                <a:cubicBezTo>
                  <a:pt x="1254" y="17"/>
                  <a:pt x="1260" y="16"/>
                  <a:pt x="1265" y="15"/>
                </a:cubicBezTo>
                <a:cubicBezTo>
                  <a:pt x="1271" y="13"/>
                  <a:pt x="1276" y="14"/>
                  <a:pt x="1282" y="14"/>
                </a:cubicBezTo>
                <a:cubicBezTo>
                  <a:pt x="1290" y="16"/>
                  <a:pt x="1297" y="19"/>
                  <a:pt x="1304" y="20"/>
                </a:cubicBezTo>
                <a:cubicBezTo>
                  <a:pt x="1305" y="20"/>
                  <a:pt x="1307" y="20"/>
                  <a:pt x="1307" y="21"/>
                </a:cubicBezTo>
                <a:cubicBezTo>
                  <a:pt x="1307" y="23"/>
                  <a:pt x="1305" y="25"/>
                  <a:pt x="1305" y="25"/>
                </a:cubicBezTo>
                <a:cubicBezTo>
                  <a:pt x="1300" y="25"/>
                  <a:pt x="1297" y="27"/>
                  <a:pt x="1292" y="27"/>
                </a:cubicBezTo>
                <a:cubicBezTo>
                  <a:pt x="1287" y="27"/>
                  <a:pt x="1282" y="27"/>
                  <a:pt x="1277" y="27"/>
                </a:cubicBezTo>
                <a:cubicBezTo>
                  <a:pt x="1275" y="27"/>
                  <a:pt x="1274" y="27"/>
                  <a:pt x="1274" y="29"/>
                </a:cubicBezTo>
                <a:cubicBezTo>
                  <a:pt x="1274" y="31"/>
                  <a:pt x="1276" y="30"/>
                  <a:pt x="1277" y="30"/>
                </a:cubicBezTo>
                <a:cubicBezTo>
                  <a:pt x="1284" y="30"/>
                  <a:pt x="1292" y="30"/>
                  <a:pt x="1299" y="30"/>
                </a:cubicBezTo>
                <a:cubicBezTo>
                  <a:pt x="1302" y="31"/>
                  <a:pt x="1305" y="29"/>
                  <a:pt x="1308" y="27"/>
                </a:cubicBezTo>
                <a:cubicBezTo>
                  <a:pt x="1311" y="23"/>
                  <a:pt x="1316" y="21"/>
                  <a:pt x="1321" y="22"/>
                </a:cubicBezTo>
                <a:cubicBezTo>
                  <a:pt x="1325" y="22"/>
                  <a:pt x="1329" y="22"/>
                  <a:pt x="1333" y="22"/>
                </a:cubicBezTo>
                <a:cubicBezTo>
                  <a:pt x="1340" y="22"/>
                  <a:pt x="1347" y="19"/>
                  <a:pt x="1354" y="20"/>
                </a:cubicBezTo>
                <a:cubicBezTo>
                  <a:pt x="1361" y="20"/>
                  <a:pt x="1368" y="20"/>
                  <a:pt x="1375" y="20"/>
                </a:cubicBezTo>
                <a:cubicBezTo>
                  <a:pt x="1378" y="20"/>
                  <a:pt x="1380" y="19"/>
                  <a:pt x="1382" y="18"/>
                </a:cubicBezTo>
                <a:cubicBezTo>
                  <a:pt x="1388" y="16"/>
                  <a:pt x="1393" y="17"/>
                  <a:pt x="1398" y="17"/>
                </a:cubicBezTo>
                <a:cubicBezTo>
                  <a:pt x="1399" y="19"/>
                  <a:pt x="1399" y="21"/>
                  <a:pt x="1398" y="24"/>
                </a:cubicBezTo>
                <a:cubicBezTo>
                  <a:pt x="1394" y="24"/>
                  <a:pt x="1389" y="23"/>
                  <a:pt x="1384" y="24"/>
                </a:cubicBezTo>
                <a:cubicBezTo>
                  <a:pt x="1376" y="24"/>
                  <a:pt x="1376" y="24"/>
                  <a:pt x="1377" y="33"/>
                </a:cubicBezTo>
                <a:cubicBezTo>
                  <a:pt x="1381" y="30"/>
                  <a:pt x="1385" y="30"/>
                  <a:pt x="1389" y="30"/>
                </a:cubicBezTo>
                <a:cubicBezTo>
                  <a:pt x="1394" y="30"/>
                  <a:pt x="1399" y="30"/>
                  <a:pt x="1404" y="30"/>
                </a:cubicBezTo>
                <a:cubicBezTo>
                  <a:pt x="1405" y="31"/>
                  <a:pt x="1407" y="30"/>
                  <a:pt x="1408" y="33"/>
                </a:cubicBezTo>
                <a:cubicBezTo>
                  <a:pt x="1408" y="35"/>
                  <a:pt x="1406" y="35"/>
                  <a:pt x="1404" y="36"/>
                </a:cubicBezTo>
                <a:cubicBezTo>
                  <a:pt x="1405" y="38"/>
                  <a:pt x="1407" y="37"/>
                  <a:pt x="1408" y="37"/>
                </a:cubicBezTo>
                <a:cubicBezTo>
                  <a:pt x="1413" y="37"/>
                  <a:pt x="1419" y="37"/>
                  <a:pt x="1424" y="37"/>
                </a:cubicBezTo>
                <a:cubicBezTo>
                  <a:pt x="1430" y="37"/>
                  <a:pt x="1435" y="40"/>
                  <a:pt x="1440" y="39"/>
                </a:cubicBezTo>
                <a:cubicBezTo>
                  <a:pt x="1447" y="43"/>
                  <a:pt x="1455" y="40"/>
                  <a:pt x="1463" y="41"/>
                </a:cubicBezTo>
                <a:cubicBezTo>
                  <a:pt x="1463" y="38"/>
                  <a:pt x="1461" y="39"/>
                  <a:pt x="1460" y="39"/>
                </a:cubicBezTo>
                <a:cubicBezTo>
                  <a:pt x="1459" y="39"/>
                  <a:pt x="1458" y="38"/>
                  <a:pt x="1457" y="38"/>
                </a:cubicBezTo>
                <a:cubicBezTo>
                  <a:pt x="1456" y="37"/>
                  <a:pt x="1454" y="38"/>
                  <a:pt x="1453" y="37"/>
                </a:cubicBezTo>
                <a:cubicBezTo>
                  <a:pt x="1446" y="37"/>
                  <a:pt x="1440" y="34"/>
                  <a:pt x="1433" y="34"/>
                </a:cubicBezTo>
                <a:cubicBezTo>
                  <a:pt x="1431" y="34"/>
                  <a:pt x="1429" y="32"/>
                  <a:pt x="1427" y="30"/>
                </a:cubicBezTo>
                <a:cubicBezTo>
                  <a:pt x="1424" y="28"/>
                  <a:pt x="1421" y="25"/>
                  <a:pt x="1417" y="29"/>
                </a:cubicBezTo>
                <a:cubicBezTo>
                  <a:pt x="1416" y="30"/>
                  <a:pt x="1415" y="28"/>
                  <a:pt x="1414" y="26"/>
                </a:cubicBezTo>
                <a:cubicBezTo>
                  <a:pt x="1414" y="25"/>
                  <a:pt x="1411" y="24"/>
                  <a:pt x="1414" y="22"/>
                </a:cubicBezTo>
                <a:cubicBezTo>
                  <a:pt x="1415" y="21"/>
                  <a:pt x="1415" y="20"/>
                  <a:pt x="1417" y="20"/>
                </a:cubicBezTo>
                <a:cubicBezTo>
                  <a:pt x="1420" y="20"/>
                  <a:pt x="1423" y="20"/>
                  <a:pt x="1425" y="20"/>
                </a:cubicBezTo>
                <a:cubicBezTo>
                  <a:pt x="1428" y="20"/>
                  <a:pt x="1430" y="18"/>
                  <a:pt x="1433" y="18"/>
                </a:cubicBezTo>
                <a:cubicBezTo>
                  <a:pt x="1442" y="18"/>
                  <a:pt x="1450" y="20"/>
                  <a:pt x="1458" y="24"/>
                </a:cubicBezTo>
                <a:cubicBezTo>
                  <a:pt x="1462" y="26"/>
                  <a:pt x="1467" y="26"/>
                  <a:pt x="1471" y="29"/>
                </a:cubicBezTo>
                <a:cubicBezTo>
                  <a:pt x="1473" y="30"/>
                  <a:pt x="1474" y="28"/>
                  <a:pt x="1475" y="26"/>
                </a:cubicBezTo>
                <a:cubicBezTo>
                  <a:pt x="1476" y="25"/>
                  <a:pt x="1475" y="23"/>
                  <a:pt x="1476" y="21"/>
                </a:cubicBezTo>
                <a:cubicBezTo>
                  <a:pt x="1485" y="18"/>
                  <a:pt x="1494" y="22"/>
                  <a:pt x="1501" y="28"/>
                </a:cubicBezTo>
                <a:cubicBezTo>
                  <a:pt x="1504" y="30"/>
                  <a:pt x="1506" y="30"/>
                  <a:pt x="1509" y="30"/>
                </a:cubicBezTo>
                <a:cubicBezTo>
                  <a:pt x="1519" y="30"/>
                  <a:pt x="1528" y="33"/>
                  <a:pt x="1537" y="32"/>
                </a:cubicBezTo>
                <a:cubicBezTo>
                  <a:pt x="1540" y="35"/>
                  <a:pt x="1544" y="33"/>
                  <a:pt x="1547" y="35"/>
                </a:cubicBezTo>
                <a:cubicBezTo>
                  <a:pt x="1551" y="37"/>
                  <a:pt x="1555" y="38"/>
                  <a:pt x="1560" y="38"/>
                </a:cubicBezTo>
                <a:cubicBezTo>
                  <a:pt x="1563" y="38"/>
                  <a:pt x="1568" y="38"/>
                  <a:pt x="1571" y="40"/>
                </a:cubicBezTo>
                <a:cubicBezTo>
                  <a:pt x="1575" y="43"/>
                  <a:pt x="1579" y="43"/>
                  <a:pt x="1583" y="43"/>
                </a:cubicBezTo>
                <a:cubicBezTo>
                  <a:pt x="1588" y="43"/>
                  <a:pt x="1592" y="43"/>
                  <a:pt x="1596" y="43"/>
                </a:cubicBezTo>
                <a:cubicBezTo>
                  <a:pt x="1608" y="41"/>
                  <a:pt x="1620" y="45"/>
                  <a:pt x="1632" y="44"/>
                </a:cubicBezTo>
                <a:cubicBezTo>
                  <a:pt x="1635" y="44"/>
                  <a:pt x="1637" y="47"/>
                  <a:pt x="1640" y="46"/>
                </a:cubicBezTo>
                <a:cubicBezTo>
                  <a:pt x="1643" y="46"/>
                  <a:pt x="1645" y="46"/>
                  <a:pt x="1648" y="48"/>
                </a:cubicBezTo>
                <a:cubicBezTo>
                  <a:pt x="1651" y="49"/>
                  <a:pt x="1655" y="47"/>
                  <a:pt x="1656" y="45"/>
                </a:cubicBezTo>
                <a:cubicBezTo>
                  <a:pt x="1659" y="40"/>
                  <a:pt x="1663" y="38"/>
                  <a:pt x="1668" y="37"/>
                </a:cubicBezTo>
                <a:cubicBezTo>
                  <a:pt x="1673" y="37"/>
                  <a:pt x="1677" y="38"/>
                  <a:pt x="1681" y="42"/>
                </a:cubicBezTo>
                <a:cubicBezTo>
                  <a:pt x="1682" y="43"/>
                  <a:pt x="1682" y="44"/>
                  <a:pt x="1683" y="44"/>
                </a:cubicBezTo>
                <a:cubicBezTo>
                  <a:pt x="1685" y="45"/>
                  <a:pt x="1687" y="44"/>
                  <a:pt x="1687" y="42"/>
                </a:cubicBezTo>
                <a:cubicBezTo>
                  <a:pt x="1688" y="39"/>
                  <a:pt x="1686" y="36"/>
                  <a:pt x="1688" y="34"/>
                </a:cubicBezTo>
                <a:cubicBezTo>
                  <a:pt x="1690" y="32"/>
                  <a:pt x="1692" y="28"/>
                  <a:pt x="1697" y="29"/>
                </a:cubicBezTo>
                <a:cubicBezTo>
                  <a:pt x="1705" y="29"/>
                  <a:pt x="1713" y="29"/>
                  <a:pt x="1721" y="29"/>
                </a:cubicBezTo>
                <a:cubicBezTo>
                  <a:pt x="1721" y="29"/>
                  <a:pt x="1722" y="28"/>
                  <a:pt x="1722" y="28"/>
                </a:cubicBezTo>
                <a:cubicBezTo>
                  <a:pt x="1719" y="27"/>
                  <a:pt x="1715" y="27"/>
                  <a:pt x="1711" y="24"/>
                </a:cubicBezTo>
                <a:cubicBezTo>
                  <a:pt x="1718" y="24"/>
                  <a:pt x="1723" y="20"/>
                  <a:pt x="1729" y="19"/>
                </a:cubicBezTo>
                <a:cubicBezTo>
                  <a:pt x="1731" y="18"/>
                  <a:pt x="1733" y="18"/>
                  <a:pt x="1734" y="18"/>
                </a:cubicBezTo>
                <a:cubicBezTo>
                  <a:pt x="1736" y="18"/>
                  <a:pt x="1736" y="20"/>
                  <a:pt x="1736" y="21"/>
                </a:cubicBezTo>
                <a:cubicBezTo>
                  <a:pt x="1735" y="22"/>
                  <a:pt x="1734" y="23"/>
                  <a:pt x="1734" y="23"/>
                </a:cubicBezTo>
                <a:cubicBezTo>
                  <a:pt x="1737" y="26"/>
                  <a:pt x="1735" y="28"/>
                  <a:pt x="1731" y="31"/>
                </a:cubicBezTo>
                <a:cubicBezTo>
                  <a:pt x="1737" y="29"/>
                  <a:pt x="1743" y="30"/>
                  <a:pt x="1746" y="26"/>
                </a:cubicBezTo>
                <a:cubicBezTo>
                  <a:pt x="1748" y="24"/>
                  <a:pt x="1751" y="23"/>
                  <a:pt x="1754" y="24"/>
                </a:cubicBezTo>
                <a:cubicBezTo>
                  <a:pt x="1758" y="24"/>
                  <a:pt x="1763" y="22"/>
                  <a:pt x="1767" y="25"/>
                </a:cubicBezTo>
                <a:cubicBezTo>
                  <a:pt x="1768" y="26"/>
                  <a:pt x="1769" y="26"/>
                  <a:pt x="1769" y="26"/>
                </a:cubicBezTo>
                <a:cubicBezTo>
                  <a:pt x="1774" y="30"/>
                  <a:pt x="1776" y="30"/>
                  <a:pt x="1779" y="25"/>
                </a:cubicBezTo>
                <a:cubicBezTo>
                  <a:pt x="1781" y="18"/>
                  <a:pt x="1787" y="19"/>
                  <a:pt x="1790" y="20"/>
                </a:cubicBezTo>
                <a:cubicBezTo>
                  <a:pt x="1795" y="22"/>
                  <a:pt x="1799" y="21"/>
                  <a:pt x="1803" y="22"/>
                </a:cubicBezTo>
                <a:cubicBezTo>
                  <a:pt x="1805" y="24"/>
                  <a:pt x="1803" y="26"/>
                  <a:pt x="1804" y="29"/>
                </a:cubicBezTo>
                <a:cubicBezTo>
                  <a:pt x="1810" y="29"/>
                  <a:pt x="1815" y="29"/>
                  <a:pt x="1821" y="29"/>
                </a:cubicBezTo>
                <a:cubicBezTo>
                  <a:pt x="1821" y="30"/>
                  <a:pt x="1822" y="30"/>
                  <a:pt x="1823" y="30"/>
                </a:cubicBezTo>
                <a:cubicBezTo>
                  <a:pt x="1824" y="31"/>
                  <a:pt x="1825" y="30"/>
                  <a:pt x="1825" y="29"/>
                </a:cubicBezTo>
                <a:cubicBezTo>
                  <a:pt x="1831" y="29"/>
                  <a:pt x="1837" y="29"/>
                  <a:pt x="1843" y="29"/>
                </a:cubicBezTo>
                <a:cubicBezTo>
                  <a:pt x="1845" y="29"/>
                  <a:pt x="1846" y="29"/>
                  <a:pt x="1846" y="30"/>
                </a:cubicBezTo>
                <a:cubicBezTo>
                  <a:pt x="1845" y="31"/>
                  <a:pt x="1845" y="32"/>
                  <a:pt x="1845" y="32"/>
                </a:cubicBezTo>
                <a:cubicBezTo>
                  <a:pt x="1841" y="34"/>
                  <a:pt x="1837" y="34"/>
                  <a:pt x="1833" y="34"/>
                </a:cubicBezTo>
                <a:cubicBezTo>
                  <a:pt x="1832" y="34"/>
                  <a:pt x="1831" y="35"/>
                  <a:pt x="1832" y="36"/>
                </a:cubicBezTo>
                <a:cubicBezTo>
                  <a:pt x="1832" y="36"/>
                  <a:pt x="1832" y="37"/>
                  <a:pt x="1832" y="37"/>
                </a:cubicBezTo>
                <a:cubicBezTo>
                  <a:pt x="1833" y="38"/>
                  <a:pt x="1834" y="37"/>
                  <a:pt x="1835" y="37"/>
                </a:cubicBezTo>
                <a:cubicBezTo>
                  <a:pt x="1840" y="39"/>
                  <a:pt x="1844" y="35"/>
                  <a:pt x="1849" y="36"/>
                </a:cubicBezTo>
                <a:cubicBezTo>
                  <a:pt x="1851" y="36"/>
                  <a:pt x="1852" y="36"/>
                  <a:pt x="1854" y="36"/>
                </a:cubicBezTo>
                <a:cubicBezTo>
                  <a:pt x="1854" y="37"/>
                  <a:pt x="1854" y="38"/>
                  <a:pt x="1854" y="39"/>
                </a:cubicBezTo>
                <a:cubicBezTo>
                  <a:pt x="1854" y="39"/>
                  <a:pt x="1853" y="39"/>
                  <a:pt x="1852" y="39"/>
                </a:cubicBezTo>
                <a:cubicBezTo>
                  <a:pt x="1847" y="38"/>
                  <a:pt x="1842" y="40"/>
                  <a:pt x="1838" y="41"/>
                </a:cubicBezTo>
                <a:cubicBezTo>
                  <a:pt x="1833" y="42"/>
                  <a:pt x="1828" y="44"/>
                  <a:pt x="1824" y="46"/>
                </a:cubicBezTo>
                <a:cubicBezTo>
                  <a:pt x="1823" y="47"/>
                  <a:pt x="1823" y="47"/>
                  <a:pt x="1823" y="48"/>
                </a:cubicBezTo>
                <a:cubicBezTo>
                  <a:pt x="1823" y="49"/>
                  <a:pt x="1823" y="50"/>
                  <a:pt x="1824" y="50"/>
                </a:cubicBezTo>
                <a:cubicBezTo>
                  <a:pt x="1829" y="50"/>
                  <a:pt x="1833" y="49"/>
                  <a:pt x="1838" y="50"/>
                </a:cubicBezTo>
                <a:cubicBezTo>
                  <a:pt x="1839" y="50"/>
                  <a:pt x="1840" y="49"/>
                  <a:pt x="1841" y="48"/>
                </a:cubicBezTo>
                <a:cubicBezTo>
                  <a:pt x="1843" y="45"/>
                  <a:pt x="1846" y="44"/>
                  <a:pt x="1849" y="44"/>
                </a:cubicBezTo>
                <a:cubicBezTo>
                  <a:pt x="1851" y="44"/>
                  <a:pt x="1852" y="43"/>
                  <a:pt x="1852" y="41"/>
                </a:cubicBezTo>
                <a:cubicBezTo>
                  <a:pt x="1855" y="41"/>
                  <a:pt x="1857" y="41"/>
                  <a:pt x="1859" y="41"/>
                </a:cubicBezTo>
                <a:cubicBezTo>
                  <a:pt x="1859" y="42"/>
                  <a:pt x="1860" y="43"/>
                  <a:pt x="1861" y="43"/>
                </a:cubicBezTo>
                <a:cubicBezTo>
                  <a:pt x="1863" y="43"/>
                  <a:pt x="1865" y="43"/>
                  <a:pt x="1866" y="43"/>
                </a:cubicBezTo>
                <a:cubicBezTo>
                  <a:pt x="1870" y="46"/>
                  <a:pt x="1874" y="49"/>
                  <a:pt x="1880" y="48"/>
                </a:cubicBezTo>
                <a:cubicBezTo>
                  <a:pt x="1882" y="48"/>
                  <a:pt x="1885" y="48"/>
                  <a:pt x="1887" y="48"/>
                </a:cubicBezTo>
                <a:cubicBezTo>
                  <a:pt x="1892" y="51"/>
                  <a:pt x="1898" y="50"/>
                  <a:pt x="1901" y="47"/>
                </a:cubicBezTo>
                <a:cubicBezTo>
                  <a:pt x="1901" y="47"/>
                  <a:pt x="1901" y="46"/>
                  <a:pt x="1901" y="45"/>
                </a:cubicBezTo>
                <a:cubicBezTo>
                  <a:pt x="1901" y="45"/>
                  <a:pt x="1900" y="44"/>
                  <a:pt x="1900" y="44"/>
                </a:cubicBezTo>
                <a:cubicBezTo>
                  <a:pt x="1896" y="44"/>
                  <a:pt x="1891" y="44"/>
                  <a:pt x="1887" y="44"/>
                </a:cubicBezTo>
                <a:cubicBezTo>
                  <a:pt x="1886" y="41"/>
                  <a:pt x="1889" y="41"/>
                  <a:pt x="1891" y="40"/>
                </a:cubicBezTo>
                <a:cubicBezTo>
                  <a:pt x="1882" y="37"/>
                  <a:pt x="1873" y="34"/>
                  <a:pt x="1864" y="32"/>
                </a:cubicBezTo>
                <a:cubicBezTo>
                  <a:pt x="1863" y="32"/>
                  <a:pt x="1863" y="32"/>
                  <a:pt x="1863" y="30"/>
                </a:cubicBezTo>
                <a:cubicBezTo>
                  <a:pt x="1863" y="30"/>
                  <a:pt x="1863" y="29"/>
                  <a:pt x="1864" y="29"/>
                </a:cubicBezTo>
                <a:cubicBezTo>
                  <a:pt x="1868" y="29"/>
                  <a:pt x="1873" y="25"/>
                  <a:pt x="1877" y="27"/>
                </a:cubicBezTo>
                <a:cubicBezTo>
                  <a:pt x="1886" y="30"/>
                  <a:pt x="1894" y="28"/>
                  <a:pt x="1902" y="29"/>
                </a:cubicBezTo>
                <a:cubicBezTo>
                  <a:pt x="1906" y="29"/>
                  <a:pt x="1910" y="27"/>
                  <a:pt x="1914" y="27"/>
                </a:cubicBezTo>
                <a:cubicBezTo>
                  <a:pt x="1918" y="27"/>
                  <a:pt x="1923" y="29"/>
                  <a:pt x="1927" y="25"/>
                </a:cubicBezTo>
                <a:cubicBezTo>
                  <a:pt x="1934" y="26"/>
                  <a:pt x="1942" y="24"/>
                  <a:pt x="1950" y="27"/>
                </a:cubicBezTo>
                <a:cubicBezTo>
                  <a:pt x="1952" y="28"/>
                  <a:pt x="1951" y="29"/>
                  <a:pt x="1952" y="30"/>
                </a:cubicBezTo>
                <a:cubicBezTo>
                  <a:pt x="1950" y="33"/>
                  <a:pt x="1947" y="34"/>
                  <a:pt x="1944" y="34"/>
                </a:cubicBezTo>
                <a:cubicBezTo>
                  <a:pt x="1940" y="34"/>
                  <a:pt x="1936" y="34"/>
                  <a:pt x="1932" y="34"/>
                </a:cubicBezTo>
                <a:cubicBezTo>
                  <a:pt x="1929" y="34"/>
                  <a:pt x="1927" y="35"/>
                  <a:pt x="1927" y="37"/>
                </a:cubicBezTo>
                <a:cubicBezTo>
                  <a:pt x="1928" y="40"/>
                  <a:pt x="1926" y="41"/>
                  <a:pt x="1924" y="43"/>
                </a:cubicBezTo>
                <a:cubicBezTo>
                  <a:pt x="1923" y="44"/>
                  <a:pt x="1923" y="46"/>
                  <a:pt x="1926" y="46"/>
                </a:cubicBezTo>
                <a:cubicBezTo>
                  <a:pt x="1931" y="47"/>
                  <a:pt x="1935" y="44"/>
                  <a:pt x="1940" y="44"/>
                </a:cubicBezTo>
                <a:cubicBezTo>
                  <a:pt x="1941" y="44"/>
                  <a:pt x="1941" y="43"/>
                  <a:pt x="1941" y="42"/>
                </a:cubicBezTo>
                <a:cubicBezTo>
                  <a:pt x="1938" y="39"/>
                  <a:pt x="1941" y="38"/>
                  <a:pt x="1943" y="38"/>
                </a:cubicBezTo>
                <a:cubicBezTo>
                  <a:pt x="1946" y="37"/>
                  <a:pt x="1950" y="37"/>
                  <a:pt x="1953" y="37"/>
                </a:cubicBezTo>
                <a:cubicBezTo>
                  <a:pt x="1956" y="38"/>
                  <a:pt x="1955" y="35"/>
                  <a:pt x="1955" y="34"/>
                </a:cubicBezTo>
                <a:cubicBezTo>
                  <a:pt x="1959" y="34"/>
                  <a:pt x="1963" y="34"/>
                  <a:pt x="1967" y="34"/>
                </a:cubicBezTo>
                <a:cubicBezTo>
                  <a:pt x="1971" y="34"/>
                  <a:pt x="1972" y="33"/>
                  <a:pt x="1970" y="30"/>
                </a:cubicBezTo>
                <a:cubicBezTo>
                  <a:pt x="1969" y="27"/>
                  <a:pt x="1970" y="25"/>
                  <a:pt x="1972" y="25"/>
                </a:cubicBezTo>
                <a:cubicBezTo>
                  <a:pt x="1977" y="26"/>
                  <a:pt x="1980" y="23"/>
                  <a:pt x="1985" y="23"/>
                </a:cubicBezTo>
                <a:cubicBezTo>
                  <a:pt x="1989" y="23"/>
                  <a:pt x="1993" y="25"/>
                  <a:pt x="1997" y="26"/>
                </a:cubicBezTo>
                <a:cubicBezTo>
                  <a:pt x="2000" y="26"/>
                  <a:pt x="1997" y="28"/>
                  <a:pt x="1997" y="30"/>
                </a:cubicBezTo>
                <a:cubicBezTo>
                  <a:pt x="1999" y="31"/>
                  <a:pt x="2001" y="30"/>
                  <a:pt x="2003" y="30"/>
                </a:cubicBezTo>
                <a:cubicBezTo>
                  <a:pt x="2008" y="30"/>
                  <a:pt x="2010" y="26"/>
                  <a:pt x="2008" y="22"/>
                </a:cubicBezTo>
                <a:cubicBezTo>
                  <a:pt x="2007" y="20"/>
                  <a:pt x="2007" y="16"/>
                  <a:pt x="2003" y="16"/>
                </a:cubicBezTo>
                <a:cubicBezTo>
                  <a:pt x="2002" y="17"/>
                  <a:pt x="2002" y="15"/>
                  <a:pt x="2002" y="14"/>
                </a:cubicBezTo>
                <a:cubicBezTo>
                  <a:pt x="2002" y="14"/>
                  <a:pt x="2003" y="13"/>
                  <a:pt x="2004" y="13"/>
                </a:cubicBezTo>
                <a:cubicBezTo>
                  <a:pt x="2006" y="14"/>
                  <a:pt x="2007" y="11"/>
                  <a:pt x="2009" y="11"/>
                </a:cubicBezTo>
                <a:cubicBezTo>
                  <a:pt x="2011" y="11"/>
                  <a:pt x="2014" y="11"/>
                  <a:pt x="2016" y="11"/>
                </a:cubicBezTo>
                <a:cubicBezTo>
                  <a:pt x="2023" y="11"/>
                  <a:pt x="2029" y="11"/>
                  <a:pt x="2036" y="11"/>
                </a:cubicBezTo>
                <a:cubicBezTo>
                  <a:pt x="2038" y="11"/>
                  <a:pt x="2039" y="13"/>
                  <a:pt x="2038" y="14"/>
                </a:cubicBezTo>
                <a:cubicBezTo>
                  <a:pt x="2036" y="17"/>
                  <a:pt x="2039" y="18"/>
                  <a:pt x="2039" y="18"/>
                </a:cubicBezTo>
                <a:cubicBezTo>
                  <a:pt x="2044" y="17"/>
                  <a:pt x="2048" y="20"/>
                  <a:pt x="2052" y="20"/>
                </a:cubicBezTo>
                <a:cubicBezTo>
                  <a:pt x="2059" y="20"/>
                  <a:pt x="2067" y="20"/>
                  <a:pt x="2074" y="20"/>
                </a:cubicBezTo>
                <a:cubicBezTo>
                  <a:pt x="2078" y="20"/>
                  <a:pt x="2083" y="19"/>
                  <a:pt x="2088" y="15"/>
                </a:cubicBezTo>
                <a:cubicBezTo>
                  <a:pt x="2082" y="15"/>
                  <a:pt x="2078" y="12"/>
                  <a:pt x="2073" y="13"/>
                </a:cubicBezTo>
                <a:cubicBezTo>
                  <a:pt x="2072" y="13"/>
                  <a:pt x="2071" y="12"/>
                  <a:pt x="2071" y="11"/>
                </a:cubicBezTo>
                <a:cubicBezTo>
                  <a:pt x="2072" y="11"/>
                  <a:pt x="2072" y="10"/>
                  <a:pt x="2072" y="10"/>
                </a:cubicBezTo>
                <a:cubicBezTo>
                  <a:pt x="2075" y="9"/>
                  <a:pt x="2077" y="7"/>
                  <a:pt x="2080" y="8"/>
                </a:cubicBezTo>
                <a:cubicBezTo>
                  <a:pt x="2086" y="11"/>
                  <a:pt x="2093" y="11"/>
                  <a:pt x="2099" y="13"/>
                </a:cubicBezTo>
                <a:cubicBezTo>
                  <a:pt x="2100" y="13"/>
                  <a:pt x="2101" y="14"/>
                  <a:pt x="2102" y="15"/>
                </a:cubicBezTo>
                <a:cubicBezTo>
                  <a:pt x="2105" y="20"/>
                  <a:pt x="2110" y="19"/>
                  <a:pt x="2115" y="18"/>
                </a:cubicBezTo>
                <a:cubicBezTo>
                  <a:pt x="2118" y="17"/>
                  <a:pt x="2124" y="16"/>
                  <a:pt x="2126" y="11"/>
                </a:cubicBezTo>
                <a:cubicBezTo>
                  <a:pt x="2126" y="8"/>
                  <a:pt x="2129" y="7"/>
                  <a:pt x="2132" y="8"/>
                </a:cubicBezTo>
                <a:cubicBezTo>
                  <a:pt x="2133" y="9"/>
                  <a:pt x="2133" y="10"/>
                  <a:pt x="2134" y="10"/>
                </a:cubicBezTo>
                <a:cubicBezTo>
                  <a:pt x="2142" y="9"/>
                  <a:pt x="2151" y="13"/>
                  <a:pt x="2159" y="11"/>
                </a:cubicBezTo>
                <a:cubicBezTo>
                  <a:pt x="2169" y="9"/>
                  <a:pt x="2180" y="11"/>
                  <a:pt x="2190" y="5"/>
                </a:cubicBezTo>
                <a:cubicBezTo>
                  <a:pt x="2192" y="4"/>
                  <a:pt x="2194" y="5"/>
                  <a:pt x="2196" y="4"/>
                </a:cubicBezTo>
                <a:cubicBezTo>
                  <a:pt x="2199" y="4"/>
                  <a:pt x="2200" y="7"/>
                  <a:pt x="2201" y="9"/>
                </a:cubicBezTo>
                <a:cubicBezTo>
                  <a:pt x="2202" y="9"/>
                  <a:pt x="2200" y="11"/>
                  <a:pt x="2198" y="11"/>
                </a:cubicBezTo>
                <a:cubicBezTo>
                  <a:pt x="2196" y="11"/>
                  <a:pt x="2196" y="13"/>
                  <a:pt x="2197" y="14"/>
                </a:cubicBezTo>
                <a:cubicBezTo>
                  <a:pt x="2197" y="15"/>
                  <a:pt x="2199" y="15"/>
                  <a:pt x="2200" y="15"/>
                </a:cubicBezTo>
                <a:cubicBezTo>
                  <a:pt x="2205" y="12"/>
                  <a:pt x="2211" y="13"/>
                  <a:pt x="2214" y="7"/>
                </a:cubicBezTo>
                <a:cubicBezTo>
                  <a:pt x="2218" y="6"/>
                  <a:pt x="2220" y="3"/>
                  <a:pt x="2224" y="3"/>
                </a:cubicBezTo>
                <a:cubicBezTo>
                  <a:pt x="2227" y="3"/>
                  <a:pt x="2230" y="2"/>
                  <a:pt x="2232" y="6"/>
                </a:cubicBezTo>
                <a:cubicBezTo>
                  <a:pt x="2233" y="9"/>
                  <a:pt x="2237" y="9"/>
                  <a:pt x="2239" y="11"/>
                </a:cubicBezTo>
                <a:cubicBezTo>
                  <a:pt x="2241" y="12"/>
                  <a:pt x="2242" y="9"/>
                  <a:pt x="2245" y="9"/>
                </a:cubicBezTo>
                <a:cubicBezTo>
                  <a:pt x="2246" y="9"/>
                  <a:pt x="2246" y="7"/>
                  <a:pt x="2245" y="7"/>
                </a:cubicBezTo>
                <a:cubicBezTo>
                  <a:pt x="2243" y="6"/>
                  <a:pt x="2242" y="5"/>
                  <a:pt x="2240" y="4"/>
                </a:cubicBezTo>
                <a:cubicBezTo>
                  <a:pt x="2239" y="4"/>
                  <a:pt x="2238" y="4"/>
                  <a:pt x="2238" y="2"/>
                </a:cubicBezTo>
                <a:cubicBezTo>
                  <a:pt x="2238" y="1"/>
                  <a:pt x="2240" y="1"/>
                  <a:pt x="2241" y="1"/>
                </a:cubicBezTo>
                <a:cubicBezTo>
                  <a:pt x="2252" y="1"/>
                  <a:pt x="2264" y="0"/>
                  <a:pt x="2275" y="1"/>
                </a:cubicBezTo>
                <a:cubicBezTo>
                  <a:pt x="2287" y="3"/>
                  <a:pt x="2299" y="2"/>
                  <a:pt x="2311" y="3"/>
                </a:cubicBezTo>
                <a:cubicBezTo>
                  <a:pt x="2313" y="3"/>
                  <a:pt x="2314" y="2"/>
                  <a:pt x="2315" y="4"/>
                </a:cubicBezTo>
                <a:cubicBezTo>
                  <a:pt x="2315" y="6"/>
                  <a:pt x="2313" y="8"/>
                  <a:pt x="2312" y="8"/>
                </a:cubicBezTo>
                <a:cubicBezTo>
                  <a:pt x="2309" y="8"/>
                  <a:pt x="2306" y="9"/>
                  <a:pt x="2303" y="7"/>
                </a:cubicBezTo>
                <a:cubicBezTo>
                  <a:pt x="2298" y="5"/>
                  <a:pt x="2292" y="7"/>
                  <a:pt x="2287" y="6"/>
                </a:cubicBezTo>
                <a:cubicBezTo>
                  <a:pt x="2284" y="9"/>
                  <a:pt x="2281" y="8"/>
                  <a:pt x="2279" y="8"/>
                </a:cubicBezTo>
                <a:cubicBezTo>
                  <a:pt x="2275" y="8"/>
                  <a:pt x="2272" y="8"/>
                  <a:pt x="2271" y="12"/>
                </a:cubicBezTo>
                <a:cubicBezTo>
                  <a:pt x="2271" y="14"/>
                  <a:pt x="2269" y="15"/>
                  <a:pt x="2268" y="16"/>
                </a:cubicBezTo>
                <a:cubicBezTo>
                  <a:pt x="2269" y="18"/>
                  <a:pt x="2272" y="16"/>
                  <a:pt x="2273" y="17"/>
                </a:cubicBezTo>
                <a:cubicBezTo>
                  <a:pt x="2283" y="17"/>
                  <a:pt x="2292" y="17"/>
                  <a:pt x="2301" y="17"/>
                </a:cubicBezTo>
                <a:cubicBezTo>
                  <a:pt x="2307" y="17"/>
                  <a:pt x="2312" y="16"/>
                  <a:pt x="2318" y="18"/>
                </a:cubicBezTo>
                <a:cubicBezTo>
                  <a:pt x="2322" y="20"/>
                  <a:pt x="2326" y="21"/>
                  <a:pt x="2331" y="20"/>
                </a:cubicBezTo>
                <a:cubicBezTo>
                  <a:pt x="2333" y="20"/>
                  <a:pt x="2334" y="21"/>
                  <a:pt x="2335" y="22"/>
                </a:cubicBezTo>
                <a:cubicBezTo>
                  <a:pt x="2336" y="23"/>
                  <a:pt x="2336" y="24"/>
                  <a:pt x="2335" y="25"/>
                </a:cubicBezTo>
                <a:cubicBezTo>
                  <a:pt x="2333" y="27"/>
                  <a:pt x="2332" y="29"/>
                  <a:pt x="2328" y="29"/>
                </a:cubicBezTo>
                <a:cubicBezTo>
                  <a:pt x="2325" y="28"/>
                  <a:pt x="2322" y="29"/>
                  <a:pt x="2317" y="29"/>
                </a:cubicBezTo>
                <a:cubicBezTo>
                  <a:pt x="2321" y="31"/>
                  <a:pt x="2323" y="30"/>
                  <a:pt x="2326" y="30"/>
                </a:cubicBezTo>
                <a:cubicBezTo>
                  <a:pt x="2333" y="31"/>
                  <a:pt x="2340" y="31"/>
                  <a:pt x="2347" y="30"/>
                </a:cubicBezTo>
                <a:cubicBezTo>
                  <a:pt x="2349" y="30"/>
                  <a:pt x="2350" y="32"/>
                  <a:pt x="2350" y="33"/>
                </a:cubicBezTo>
                <a:cubicBezTo>
                  <a:pt x="2350" y="35"/>
                  <a:pt x="2349" y="36"/>
                  <a:pt x="2347" y="36"/>
                </a:cubicBezTo>
                <a:cubicBezTo>
                  <a:pt x="2344" y="36"/>
                  <a:pt x="2340" y="35"/>
                  <a:pt x="2338" y="36"/>
                </a:cubicBezTo>
                <a:cubicBezTo>
                  <a:pt x="2335" y="38"/>
                  <a:pt x="2332" y="36"/>
                  <a:pt x="2329" y="39"/>
                </a:cubicBezTo>
                <a:cubicBezTo>
                  <a:pt x="2328" y="40"/>
                  <a:pt x="2324" y="39"/>
                  <a:pt x="2322" y="39"/>
                </a:cubicBezTo>
                <a:cubicBezTo>
                  <a:pt x="2323" y="42"/>
                  <a:pt x="2325" y="41"/>
                  <a:pt x="2326" y="41"/>
                </a:cubicBezTo>
                <a:cubicBezTo>
                  <a:pt x="2335" y="41"/>
                  <a:pt x="2343" y="41"/>
                  <a:pt x="2351" y="41"/>
                </a:cubicBezTo>
                <a:cubicBezTo>
                  <a:pt x="2353" y="41"/>
                  <a:pt x="2355" y="40"/>
                  <a:pt x="2355" y="42"/>
                </a:cubicBezTo>
                <a:cubicBezTo>
                  <a:pt x="2355" y="45"/>
                  <a:pt x="2353" y="45"/>
                  <a:pt x="2352" y="44"/>
                </a:cubicBezTo>
                <a:cubicBezTo>
                  <a:pt x="2346" y="44"/>
                  <a:pt x="2341" y="47"/>
                  <a:pt x="2336" y="48"/>
                </a:cubicBezTo>
                <a:cubicBezTo>
                  <a:pt x="2341" y="48"/>
                  <a:pt x="2346" y="48"/>
                  <a:pt x="2351" y="48"/>
                </a:cubicBezTo>
                <a:cubicBezTo>
                  <a:pt x="2352" y="48"/>
                  <a:pt x="2353" y="48"/>
                  <a:pt x="2353" y="50"/>
                </a:cubicBezTo>
                <a:cubicBezTo>
                  <a:pt x="2353" y="51"/>
                  <a:pt x="2353" y="53"/>
                  <a:pt x="2352" y="53"/>
                </a:cubicBezTo>
                <a:cubicBezTo>
                  <a:pt x="2350" y="52"/>
                  <a:pt x="2349" y="56"/>
                  <a:pt x="2347" y="55"/>
                </a:cubicBezTo>
                <a:cubicBezTo>
                  <a:pt x="2346" y="54"/>
                  <a:pt x="2344" y="55"/>
                  <a:pt x="2343" y="55"/>
                </a:cubicBezTo>
                <a:cubicBezTo>
                  <a:pt x="2334" y="54"/>
                  <a:pt x="2325" y="56"/>
                  <a:pt x="2317" y="57"/>
                </a:cubicBezTo>
                <a:cubicBezTo>
                  <a:pt x="2318" y="59"/>
                  <a:pt x="2320" y="59"/>
                  <a:pt x="2321" y="58"/>
                </a:cubicBezTo>
                <a:cubicBezTo>
                  <a:pt x="2325" y="57"/>
                  <a:pt x="2329" y="61"/>
                  <a:pt x="2334" y="59"/>
                </a:cubicBezTo>
                <a:cubicBezTo>
                  <a:pt x="2338" y="57"/>
                  <a:pt x="2343" y="58"/>
                  <a:pt x="2347" y="58"/>
                </a:cubicBezTo>
                <a:cubicBezTo>
                  <a:pt x="2349" y="58"/>
                  <a:pt x="2350" y="58"/>
                  <a:pt x="2352" y="58"/>
                </a:cubicBezTo>
                <a:cubicBezTo>
                  <a:pt x="2353" y="59"/>
                  <a:pt x="2353" y="60"/>
                  <a:pt x="2353" y="61"/>
                </a:cubicBezTo>
                <a:cubicBezTo>
                  <a:pt x="2352" y="62"/>
                  <a:pt x="2351" y="64"/>
                  <a:pt x="2349" y="64"/>
                </a:cubicBezTo>
                <a:cubicBezTo>
                  <a:pt x="2346" y="63"/>
                  <a:pt x="2343" y="63"/>
                  <a:pt x="2340" y="63"/>
                </a:cubicBezTo>
                <a:cubicBezTo>
                  <a:pt x="2336" y="63"/>
                  <a:pt x="2332" y="63"/>
                  <a:pt x="2328" y="63"/>
                </a:cubicBezTo>
                <a:cubicBezTo>
                  <a:pt x="2325" y="67"/>
                  <a:pt x="2320" y="63"/>
                  <a:pt x="2317" y="67"/>
                </a:cubicBezTo>
                <a:cubicBezTo>
                  <a:pt x="2313" y="66"/>
                  <a:pt x="2310" y="69"/>
                  <a:pt x="2306" y="69"/>
                </a:cubicBezTo>
                <a:cubicBezTo>
                  <a:pt x="2303" y="69"/>
                  <a:pt x="2302" y="70"/>
                  <a:pt x="2301" y="71"/>
                </a:cubicBezTo>
                <a:cubicBezTo>
                  <a:pt x="2302" y="72"/>
                  <a:pt x="2302" y="74"/>
                  <a:pt x="2303" y="75"/>
                </a:cubicBezTo>
                <a:cubicBezTo>
                  <a:pt x="2303" y="76"/>
                  <a:pt x="2305" y="76"/>
                  <a:pt x="2306" y="76"/>
                </a:cubicBezTo>
                <a:cubicBezTo>
                  <a:pt x="2314" y="76"/>
                  <a:pt x="2322" y="76"/>
                  <a:pt x="2330" y="76"/>
                </a:cubicBezTo>
                <a:cubicBezTo>
                  <a:pt x="2331" y="76"/>
                  <a:pt x="2332" y="75"/>
                  <a:pt x="2332" y="77"/>
                </a:cubicBezTo>
                <a:cubicBezTo>
                  <a:pt x="2332" y="78"/>
                  <a:pt x="2331" y="79"/>
                  <a:pt x="2330" y="79"/>
                </a:cubicBezTo>
                <a:cubicBezTo>
                  <a:pt x="2327" y="82"/>
                  <a:pt x="2323" y="81"/>
                  <a:pt x="2319" y="81"/>
                </a:cubicBezTo>
                <a:cubicBezTo>
                  <a:pt x="2316" y="81"/>
                  <a:pt x="2315" y="80"/>
                  <a:pt x="2315" y="84"/>
                </a:cubicBezTo>
                <a:cubicBezTo>
                  <a:pt x="2314" y="88"/>
                  <a:pt x="2310" y="89"/>
                  <a:pt x="2307" y="89"/>
                </a:cubicBezTo>
                <a:cubicBezTo>
                  <a:pt x="2306" y="90"/>
                  <a:pt x="2304" y="90"/>
                  <a:pt x="2302" y="90"/>
                </a:cubicBezTo>
                <a:cubicBezTo>
                  <a:pt x="2304" y="90"/>
                  <a:pt x="2302" y="90"/>
                  <a:pt x="2303" y="91"/>
                </a:cubicBezTo>
                <a:cubicBezTo>
                  <a:pt x="2303" y="91"/>
                  <a:pt x="2303" y="91"/>
                  <a:pt x="2303" y="91"/>
                </a:cubicBezTo>
                <a:cubicBezTo>
                  <a:pt x="2317" y="91"/>
                  <a:pt x="2330" y="91"/>
                  <a:pt x="2343" y="91"/>
                </a:cubicBezTo>
                <a:cubicBezTo>
                  <a:pt x="2344" y="91"/>
                  <a:pt x="2344" y="92"/>
                  <a:pt x="2344" y="92"/>
                </a:cubicBezTo>
                <a:cubicBezTo>
                  <a:pt x="2342" y="95"/>
                  <a:pt x="2337" y="94"/>
                  <a:pt x="2334" y="95"/>
                </a:cubicBezTo>
                <a:cubicBezTo>
                  <a:pt x="2336" y="99"/>
                  <a:pt x="2340" y="100"/>
                  <a:pt x="2342" y="102"/>
                </a:cubicBezTo>
                <a:cubicBezTo>
                  <a:pt x="2345" y="105"/>
                  <a:pt x="2345" y="105"/>
                  <a:pt x="2342" y="109"/>
                </a:cubicBezTo>
                <a:cubicBezTo>
                  <a:pt x="2341" y="109"/>
                  <a:pt x="2341" y="109"/>
                  <a:pt x="2341" y="109"/>
                </a:cubicBezTo>
                <a:cubicBezTo>
                  <a:pt x="2341" y="110"/>
                  <a:pt x="2340" y="112"/>
                  <a:pt x="2341" y="112"/>
                </a:cubicBezTo>
                <a:cubicBezTo>
                  <a:pt x="2346" y="113"/>
                  <a:pt x="2343" y="114"/>
                  <a:pt x="2342" y="116"/>
                </a:cubicBezTo>
                <a:cubicBezTo>
                  <a:pt x="2340" y="118"/>
                  <a:pt x="2340" y="118"/>
                  <a:pt x="2343" y="119"/>
                </a:cubicBezTo>
                <a:cubicBezTo>
                  <a:pt x="2345" y="119"/>
                  <a:pt x="2346" y="119"/>
                  <a:pt x="2346" y="121"/>
                </a:cubicBezTo>
                <a:cubicBezTo>
                  <a:pt x="2346" y="123"/>
                  <a:pt x="2346" y="124"/>
                  <a:pt x="2343" y="124"/>
                </a:cubicBezTo>
                <a:cubicBezTo>
                  <a:pt x="2339" y="125"/>
                  <a:pt x="2335" y="127"/>
                  <a:pt x="2331" y="128"/>
                </a:cubicBezTo>
                <a:cubicBezTo>
                  <a:pt x="2328" y="129"/>
                  <a:pt x="2326" y="131"/>
                  <a:pt x="2323" y="133"/>
                </a:cubicBezTo>
                <a:cubicBezTo>
                  <a:pt x="2322" y="133"/>
                  <a:pt x="2320" y="133"/>
                  <a:pt x="2318" y="133"/>
                </a:cubicBezTo>
                <a:cubicBezTo>
                  <a:pt x="2315" y="133"/>
                  <a:pt x="2311" y="133"/>
                  <a:pt x="2308" y="133"/>
                </a:cubicBezTo>
                <a:cubicBezTo>
                  <a:pt x="2305" y="133"/>
                  <a:pt x="2301" y="133"/>
                  <a:pt x="2298" y="133"/>
                </a:cubicBezTo>
                <a:cubicBezTo>
                  <a:pt x="2298" y="133"/>
                  <a:pt x="2298" y="134"/>
                  <a:pt x="2297" y="134"/>
                </a:cubicBezTo>
                <a:cubicBezTo>
                  <a:pt x="2297" y="135"/>
                  <a:pt x="2298" y="136"/>
                  <a:pt x="2298" y="136"/>
                </a:cubicBezTo>
                <a:cubicBezTo>
                  <a:pt x="2301" y="137"/>
                  <a:pt x="2305" y="136"/>
                  <a:pt x="2308" y="136"/>
                </a:cubicBezTo>
                <a:cubicBezTo>
                  <a:pt x="2309" y="137"/>
                  <a:pt x="2310" y="136"/>
                  <a:pt x="2311" y="137"/>
                </a:cubicBezTo>
                <a:cubicBezTo>
                  <a:pt x="2311" y="138"/>
                  <a:pt x="2311" y="139"/>
                  <a:pt x="2311" y="139"/>
                </a:cubicBezTo>
                <a:cubicBezTo>
                  <a:pt x="2306" y="140"/>
                  <a:pt x="2308" y="144"/>
                  <a:pt x="2308" y="147"/>
                </a:cubicBezTo>
                <a:cubicBezTo>
                  <a:pt x="2307" y="147"/>
                  <a:pt x="2306" y="147"/>
                  <a:pt x="2305" y="147"/>
                </a:cubicBezTo>
                <a:cubicBezTo>
                  <a:pt x="2300" y="147"/>
                  <a:pt x="2294" y="147"/>
                  <a:pt x="2289" y="149"/>
                </a:cubicBezTo>
                <a:cubicBezTo>
                  <a:pt x="2284" y="150"/>
                  <a:pt x="2279" y="151"/>
                  <a:pt x="2272" y="150"/>
                </a:cubicBezTo>
                <a:cubicBezTo>
                  <a:pt x="2277" y="153"/>
                  <a:pt x="2281" y="154"/>
                  <a:pt x="2285" y="154"/>
                </a:cubicBezTo>
                <a:cubicBezTo>
                  <a:pt x="2291" y="154"/>
                  <a:pt x="2296" y="155"/>
                  <a:pt x="2302" y="154"/>
                </a:cubicBezTo>
                <a:cubicBezTo>
                  <a:pt x="2306" y="153"/>
                  <a:pt x="2310" y="152"/>
                  <a:pt x="2314" y="152"/>
                </a:cubicBezTo>
                <a:cubicBezTo>
                  <a:pt x="2315" y="152"/>
                  <a:pt x="2316" y="152"/>
                  <a:pt x="2317" y="154"/>
                </a:cubicBezTo>
                <a:cubicBezTo>
                  <a:pt x="2317" y="155"/>
                  <a:pt x="2315" y="155"/>
                  <a:pt x="2315" y="156"/>
                </a:cubicBezTo>
                <a:cubicBezTo>
                  <a:pt x="2313" y="158"/>
                  <a:pt x="2310" y="157"/>
                  <a:pt x="2307" y="159"/>
                </a:cubicBezTo>
                <a:cubicBezTo>
                  <a:pt x="2314" y="159"/>
                  <a:pt x="2319" y="159"/>
                  <a:pt x="2325" y="159"/>
                </a:cubicBezTo>
                <a:cubicBezTo>
                  <a:pt x="2329" y="159"/>
                  <a:pt x="2332" y="160"/>
                  <a:pt x="2336" y="161"/>
                </a:cubicBezTo>
                <a:cubicBezTo>
                  <a:pt x="2338" y="161"/>
                  <a:pt x="2339" y="163"/>
                  <a:pt x="2339" y="165"/>
                </a:cubicBezTo>
                <a:cubicBezTo>
                  <a:pt x="2339" y="167"/>
                  <a:pt x="2337" y="168"/>
                  <a:pt x="2334" y="168"/>
                </a:cubicBezTo>
                <a:cubicBezTo>
                  <a:pt x="2332" y="167"/>
                  <a:pt x="2329" y="169"/>
                  <a:pt x="2326" y="166"/>
                </a:cubicBezTo>
                <a:cubicBezTo>
                  <a:pt x="2325" y="165"/>
                  <a:pt x="2322" y="166"/>
                  <a:pt x="2321" y="166"/>
                </a:cubicBezTo>
                <a:cubicBezTo>
                  <a:pt x="2314" y="169"/>
                  <a:pt x="2307" y="172"/>
                  <a:pt x="2299" y="171"/>
                </a:cubicBezTo>
                <a:cubicBezTo>
                  <a:pt x="2298" y="171"/>
                  <a:pt x="2297" y="172"/>
                  <a:pt x="2297" y="173"/>
                </a:cubicBezTo>
                <a:cubicBezTo>
                  <a:pt x="2297" y="174"/>
                  <a:pt x="2298" y="175"/>
                  <a:pt x="2299" y="175"/>
                </a:cubicBezTo>
                <a:cubicBezTo>
                  <a:pt x="2305" y="174"/>
                  <a:pt x="2309" y="176"/>
                  <a:pt x="2313" y="180"/>
                </a:cubicBezTo>
                <a:cubicBezTo>
                  <a:pt x="2314" y="182"/>
                  <a:pt x="2313" y="183"/>
                  <a:pt x="2311" y="184"/>
                </a:cubicBezTo>
                <a:cubicBezTo>
                  <a:pt x="2309" y="185"/>
                  <a:pt x="2309" y="185"/>
                  <a:pt x="2311" y="187"/>
                </a:cubicBezTo>
                <a:cubicBezTo>
                  <a:pt x="2314" y="189"/>
                  <a:pt x="2314" y="189"/>
                  <a:pt x="2311" y="190"/>
                </a:cubicBezTo>
                <a:cubicBezTo>
                  <a:pt x="2306" y="193"/>
                  <a:pt x="2301" y="193"/>
                  <a:pt x="2296" y="192"/>
                </a:cubicBezTo>
                <a:cubicBezTo>
                  <a:pt x="2292" y="190"/>
                  <a:pt x="2287" y="191"/>
                  <a:pt x="2284" y="187"/>
                </a:cubicBezTo>
                <a:cubicBezTo>
                  <a:pt x="2282" y="188"/>
                  <a:pt x="2280" y="185"/>
                  <a:pt x="2278" y="185"/>
                </a:cubicBezTo>
                <a:cubicBezTo>
                  <a:pt x="2274" y="185"/>
                  <a:pt x="2269" y="185"/>
                  <a:pt x="2263" y="185"/>
                </a:cubicBezTo>
                <a:cubicBezTo>
                  <a:pt x="2269" y="191"/>
                  <a:pt x="2275" y="193"/>
                  <a:pt x="2281" y="195"/>
                </a:cubicBezTo>
                <a:cubicBezTo>
                  <a:pt x="2287" y="197"/>
                  <a:pt x="2293" y="201"/>
                  <a:pt x="2299" y="203"/>
                </a:cubicBezTo>
                <a:cubicBezTo>
                  <a:pt x="2295" y="208"/>
                  <a:pt x="2289" y="205"/>
                  <a:pt x="2284" y="206"/>
                </a:cubicBezTo>
                <a:cubicBezTo>
                  <a:pt x="2283" y="207"/>
                  <a:pt x="2284" y="207"/>
                  <a:pt x="2285" y="208"/>
                </a:cubicBezTo>
                <a:cubicBezTo>
                  <a:pt x="2288" y="212"/>
                  <a:pt x="2287" y="213"/>
                  <a:pt x="2283" y="215"/>
                </a:cubicBezTo>
                <a:cubicBezTo>
                  <a:pt x="2275" y="218"/>
                  <a:pt x="2267" y="219"/>
                  <a:pt x="2259" y="218"/>
                </a:cubicBezTo>
                <a:cubicBezTo>
                  <a:pt x="2247" y="216"/>
                  <a:pt x="2235" y="217"/>
                  <a:pt x="2224" y="211"/>
                </a:cubicBezTo>
                <a:cubicBezTo>
                  <a:pt x="2218" y="212"/>
                  <a:pt x="2213" y="209"/>
                  <a:pt x="2208" y="209"/>
                </a:cubicBezTo>
                <a:cubicBezTo>
                  <a:pt x="2203" y="210"/>
                  <a:pt x="2198" y="211"/>
                  <a:pt x="2193" y="208"/>
                </a:cubicBezTo>
                <a:cubicBezTo>
                  <a:pt x="2192" y="207"/>
                  <a:pt x="2189" y="207"/>
                  <a:pt x="2190" y="210"/>
                </a:cubicBezTo>
                <a:cubicBezTo>
                  <a:pt x="2190" y="212"/>
                  <a:pt x="2190" y="213"/>
                  <a:pt x="2188" y="213"/>
                </a:cubicBezTo>
                <a:cubicBezTo>
                  <a:pt x="2183" y="212"/>
                  <a:pt x="2179" y="215"/>
                  <a:pt x="2175" y="212"/>
                </a:cubicBezTo>
                <a:cubicBezTo>
                  <a:pt x="2174" y="211"/>
                  <a:pt x="2173" y="211"/>
                  <a:pt x="2172" y="212"/>
                </a:cubicBezTo>
                <a:cubicBezTo>
                  <a:pt x="2170" y="213"/>
                  <a:pt x="2168" y="214"/>
                  <a:pt x="2165" y="216"/>
                </a:cubicBezTo>
                <a:cubicBezTo>
                  <a:pt x="2170" y="216"/>
                  <a:pt x="2174" y="219"/>
                  <a:pt x="2179" y="218"/>
                </a:cubicBezTo>
                <a:cubicBezTo>
                  <a:pt x="2183" y="218"/>
                  <a:pt x="2187" y="221"/>
                  <a:pt x="2191" y="220"/>
                </a:cubicBezTo>
                <a:cubicBezTo>
                  <a:pt x="2195" y="223"/>
                  <a:pt x="2200" y="220"/>
                  <a:pt x="2204" y="223"/>
                </a:cubicBezTo>
                <a:cubicBezTo>
                  <a:pt x="2205" y="224"/>
                  <a:pt x="2207" y="223"/>
                  <a:pt x="2207" y="225"/>
                </a:cubicBezTo>
                <a:cubicBezTo>
                  <a:pt x="2207" y="227"/>
                  <a:pt x="2205" y="228"/>
                  <a:pt x="2204" y="228"/>
                </a:cubicBezTo>
                <a:cubicBezTo>
                  <a:pt x="2203" y="229"/>
                  <a:pt x="2201" y="229"/>
                  <a:pt x="2200" y="229"/>
                </a:cubicBezTo>
                <a:cubicBezTo>
                  <a:pt x="2193" y="229"/>
                  <a:pt x="2186" y="229"/>
                  <a:pt x="2178" y="229"/>
                </a:cubicBezTo>
                <a:cubicBezTo>
                  <a:pt x="2174" y="229"/>
                  <a:pt x="2171" y="229"/>
                  <a:pt x="2167" y="230"/>
                </a:cubicBezTo>
                <a:cubicBezTo>
                  <a:pt x="2163" y="232"/>
                  <a:pt x="2159" y="229"/>
                  <a:pt x="2155" y="232"/>
                </a:cubicBezTo>
                <a:cubicBezTo>
                  <a:pt x="2155" y="232"/>
                  <a:pt x="2154" y="232"/>
                  <a:pt x="2154" y="232"/>
                </a:cubicBezTo>
                <a:cubicBezTo>
                  <a:pt x="2149" y="231"/>
                  <a:pt x="2145" y="230"/>
                  <a:pt x="2142" y="235"/>
                </a:cubicBezTo>
                <a:cubicBezTo>
                  <a:pt x="2142" y="236"/>
                  <a:pt x="2140" y="235"/>
                  <a:pt x="2139" y="236"/>
                </a:cubicBezTo>
                <a:cubicBezTo>
                  <a:pt x="2130" y="236"/>
                  <a:pt x="2120" y="237"/>
                  <a:pt x="2111" y="235"/>
                </a:cubicBezTo>
                <a:cubicBezTo>
                  <a:pt x="2098" y="233"/>
                  <a:pt x="2086" y="234"/>
                  <a:pt x="2074" y="234"/>
                </a:cubicBezTo>
                <a:cubicBezTo>
                  <a:pt x="2061" y="234"/>
                  <a:pt x="2049" y="234"/>
                  <a:pt x="2036" y="234"/>
                </a:cubicBezTo>
                <a:cubicBezTo>
                  <a:pt x="2030" y="234"/>
                  <a:pt x="2024" y="233"/>
                  <a:pt x="2019" y="231"/>
                </a:cubicBezTo>
                <a:cubicBezTo>
                  <a:pt x="2014" y="229"/>
                  <a:pt x="2011" y="233"/>
                  <a:pt x="2006" y="232"/>
                </a:cubicBezTo>
                <a:cubicBezTo>
                  <a:pt x="2004" y="235"/>
                  <a:pt x="2001" y="234"/>
                  <a:pt x="1999" y="234"/>
                </a:cubicBezTo>
                <a:cubicBezTo>
                  <a:pt x="1992" y="233"/>
                  <a:pt x="1985" y="235"/>
                  <a:pt x="1978" y="232"/>
                </a:cubicBezTo>
                <a:cubicBezTo>
                  <a:pt x="1976" y="231"/>
                  <a:pt x="1973" y="232"/>
                  <a:pt x="1970" y="232"/>
                </a:cubicBezTo>
                <a:cubicBezTo>
                  <a:pt x="1968" y="232"/>
                  <a:pt x="1967" y="232"/>
                  <a:pt x="1967" y="234"/>
                </a:cubicBezTo>
                <a:cubicBezTo>
                  <a:pt x="1967" y="236"/>
                  <a:pt x="1967" y="238"/>
                  <a:pt x="1969" y="237"/>
                </a:cubicBezTo>
                <a:cubicBezTo>
                  <a:pt x="1972" y="237"/>
                  <a:pt x="1973" y="238"/>
                  <a:pt x="1975" y="241"/>
                </a:cubicBezTo>
                <a:cubicBezTo>
                  <a:pt x="1968" y="240"/>
                  <a:pt x="1963" y="244"/>
                  <a:pt x="1957" y="242"/>
                </a:cubicBezTo>
                <a:cubicBezTo>
                  <a:pt x="1942" y="239"/>
                  <a:pt x="1927" y="242"/>
                  <a:pt x="1912" y="240"/>
                </a:cubicBezTo>
                <a:cubicBezTo>
                  <a:pt x="1903" y="239"/>
                  <a:pt x="1895" y="239"/>
                  <a:pt x="1887" y="239"/>
                </a:cubicBezTo>
                <a:cubicBezTo>
                  <a:pt x="1879" y="239"/>
                  <a:pt x="1870" y="239"/>
                  <a:pt x="1862" y="239"/>
                </a:cubicBezTo>
                <a:cubicBezTo>
                  <a:pt x="1859" y="239"/>
                  <a:pt x="1859" y="238"/>
                  <a:pt x="1857" y="236"/>
                </a:cubicBezTo>
                <a:cubicBezTo>
                  <a:pt x="1854" y="233"/>
                  <a:pt x="1850" y="230"/>
                  <a:pt x="1845" y="230"/>
                </a:cubicBezTo>
                <a:cubicBezTo>
                  <a:pt x="1841" y="231"/>
                  <a:pt x="1837" y="230"/>
                  <a:pt x="1834" y="230"/>
                </a:cubicBezTo>
                <a:cubicBezTo>
                  <a:pt x="1832" y="230"/>
                  <a:pt x="1831" y="230"/>
                  <a:pt x="1830" y="229"/>
                </a:cubicBezTo>
                <a:cubicBezTo>
                  <a:pt x="1825" y="225"/>
                  <a:pt x="1825" y="225"/>
                  <a:pt x="1820" y="225"/>
                </a:cubicBezTo>
                <a:cubicBezTo>
                  <a:pt x="1814" y="225"/>
                  <a:pt x="1807" y="225"/>
                  <a:pt x="1800" y="225"/>
                </a:cubicBezTo>
                <a:cubicBezTo>
                  <a:pt x="1795" y="225"/>
                  <a:pt x="1795" y="225"/>
                  <a:pt x="1792" y="231"/>
                </a:cubicBezTo>
                <a:cubicBezTo>
                  <a:pt x="1790" y="233"/>
                  <a:pt x="1789" y="234"/>
                  <a:pt x="1786" y="234"/>
                </a:cubicBezTo>
                <a:cubicBezTo>
                  <a:pt x="1784" y="233"/>
                  <a:pt x="1783" y="234"/>
                  <a:pt x="1783" y="237"/>
                </a:cubicBezTo>
                <a:cubicBezTo>
                  <a:pt x="1782" y="241"/>
                  <a:pt x="1777" y="244"/>
                  <a:pt x="1773" y="242"/>
                </a:cubicBezTo>
                <a:cubicBezTo>
                  <a:pt x="1771" y="240"/>
                  <a:pt x="1768" y="242"/>
                  <a:pt x="1766" y="239"/>
                </a:cubicBezTo>
                <a:cubicBezTo>
                  <a:pt x="1765" y="237"/>
                  <a:pt x="1763" y="234"/>
                  <a:pt x="1761" y="234"/>
                </a:cubicBezTo>
                <a:cubicBezTo>
                  <a:pt x="1757" y="234"/>
                  <a:pt x="1754" y="231"/>
                  <a:pt x="1750" y="232"/>
                </a:cubicBezTo>
                <a:cubicBezTo>
                  <a:pt x="1746" y="233"/>
                  <a:pt x="1743" y="232"/>
                  <a:pt x="1740" y="230"/>
                </a:cubicBezTo>
                <a:cubicBezTo>
                  <a:pt x="1738" y="228"/>
                  <a:pt x="1737" y="229"/>
                  <a:pt x="1735" y="229"/>
                </a:cubicBezTo>
                <a:cubicBezTo>
                  <a:pt x="1729" y="229"/>
                  <a:pt x="1723" y="228"/>
                  <a:pt x="1716" y="229"/>
                </a:cubicBezTo>
                <a:cubicBezTo>
                  <a:pt x="1713" y="229"/>
                  <a:pt x="1708" y="226"/>
                  <a:pt x="1706" y="232"/>
                </a:cubicBezTo>
                <a:cubicBezTo>
                  <a:pt x="1699" y="231"/>
                  <a:pt x="1693" y="236"/>
                  <a:pt x="1685" y="232"/>
                </a:cubicBezTo>
                <a:cubicBezTo>
                  <a:pt x="1684" y="232"/>
                  <a:pt x="1682" y="230"/>
                  <a:pt x="1680" y="230"/>
                </a:cubicBezTo>
                <a:cubicBezTo>
                  <a:pt x="1678" y="230"/>
                  <a:pt x="1676" y="230"/>
                  <a:pt x="1673" y="230"/>
                </a:cubicBezTo>
                <a:cubicBezTo>
                  <a:pt x="1668" y="230"/>
                  <a:pt x="1663" y="230"/>
                  <a:pt x="1659" y="230"/>
                </a:cubicBezTo>
                <a:cubicBezTo>
                  <a:pt x="1656" y="230"/>
                  <a:pt x="1654" y="230"/>
                  <a:pt x="1652" y="231"/>
                </a:cubicBezTo>
                <a:cubicBezTo>
                  <a:pt x="1649" y="233"/>
                  <a:pt x="1645" y="233"/>
                  <a:pt x="1643" y="230"/>
                </a:cubicBezTo>
                <a:cubicBezTo>
                  <a:pt x="1641" y="228"/>
                  <a:pt x="1639" y="228"/>
                  <a:pt x="1637" y="229"/>
                </a:cubicBezTo>
                <a:cubicBezTo>
                  <a:pt x="1632" y="232"/>
                  <a:pt x="1626" y="230"/>
                  <a:pt x="1620" y="230"/>
                </a:cubicBezTo>
                <a:cubicBezTo>
                  <a:pt x="1616" y="231"/>
                  <a:pt x="1612" y="230"/>
                  <a:pt x="1608" y="232"/>
                </a:cubicBezTo>
                <a:cubicBezTo>
                  <a:pt x="1604" y="235"/>
                  <a:pt x="1598" y="235"/>
                  <a:pt x="1594" y="232"/>
                </a:cubicBezTo>
                <a:cubicBezTo>
                  <a:pt x="1590" y="229"/>
                  <a:pt x="1585" y="232"/>
                  <a:pt x="1581" y="229"/>
                </a:cubicBezTo>
                <a:cubicBezTo>
                  <a:pt x="1572" y="230"/>
                  <a:pt x="1563" y="227"/>
                  <a:pt x="1555" y="227"/>
                </a:cubicBezTo>
                <a:cubicBezTo>
                  <a:pt x="1552" y="227"/>
                  <a:pt x="1549" y="227"/>
                  <a:pt x="1546" y="225"/>
                </a:cubicBezTo>
                <a:cubicBezTo>
                  <a:pt x="1543" y="223"/>
                  <a:pt x="1540" y="225"/>
                  <a:pt x="1538" y="228"/>
                </a:cubicBezTo>
                <a:cubicBezTo>
                  <a:pt x="1537" y="230"/>
                  <a:pt x="1536" y="233"/>
                  <a:pt x="1535" y="234"/>
                </a:cubicBezTo>
                <a:cubicBezTo>
                  <a:pt x="1532" y="234"/>
                  <a:pt x="1529" y="234"/>
                  <a:pt x="1526" y="233"/>
                </a:cubicBezTo>
                <a:cubicBezTo>
                  <a:pt x="1520" y="231"/>
                  <a:pt x="1515" y="230"/>
                  <a:pt x="1508" y="230"/>
                </a:cubicBezTo>
                <a:cubicBezTo>
                  <a:pt x="1499" y="231"/>
                  <a:pt x="1491" y="228"/>
                  <a:pt x="1481" y="228"/>
                </a:cubicBezTo>
                <a:cubicBezTo>
                  <a:pt x="1475" y="229"/>
                  <a:pt x="1469" y="232"/>
                  <a:pt x="1463" y="230"/>
                </a:cubicBezTo>
                <a:cubicBezTo>
                  <a:pt x="1462" y="230"/>
                  <a:pt x="1459" y="231"/>
                  <a:pt x="1459" y="230"/>
                </a:cubicBezTo>
                <a:cubicBezTo>
                  <a:pt x="1455" y="225"/>
                  <a:pt x="1451" y="228"/>
                  <a:pt x="1447" y="228"/>
                </a:cubicBezTo>
                <a:cubicBezTo>
                  <a:pt x="1442" y="229"/>
                  <a:pt x="1436" y="229"/>
                  <a:pt x="1431" y="229"/>
                </a:cubicBezTo>
                <a:cubicBezTo>
                  <a:pt x="1425" y="228"/>
                  <a:pt x="1420" y="230"/>
                  <a:pt x="1414" y="231"/>
                </a:cubicBezTo>
                <a:cubicBezTo>
                  <a:pt x="1411" y="233"/>
                  <a:pt x="1408" y="231"/>
                  <a:pt x="1405" y="230"/>
                </a:cubicBezTo>
                <a:cubicBezTo>
                  <a:pt x="1400" y="228"/>
                  <a:pt x="1395" y="228"/>
                  <a:pt x="1391" y="226"/>
                </a:cubicBezTo>
                <a:cubicBezTo>
                  <a:pt x="1386" y="225"/>
                  <a:pt x="1381" y="226"/>
                  <a:pt x="1376" y="225"/>
                </a:cubicBezTo>
                <a:cubicBezTo>
                  <a:pt x="1371" y="225"/>
                  <a:pt x="1366" y="227"/>
                  <a:pt x="1361" y="227"/>
                </a:cubicBezTo>
                <a:cubicBezTo>
                  <a:pt x="1357" y="227"/>
                  <a:pt x="1353" y="230"/>
                  <a:pt x="1350" y="233"/>
                </a:cubicBezTo>
                <a:cubicBezTo>
                  <a:pt x="1347" y="237"/>
                  <a:pt x="1343" y="236"/>
                  <a:pt x="1338" y="235"/>
                </a:cubicBezTo>
                <a:cubicBezTo>
                  <a:pt x="1338" y="235"/>
                  <a:pt x="1337" y="233"/>
                  <a:pt x="1336" y="234"/>
                </a:cubicBezTo>
                <a:cubicBezTo>
                  <a:pt x="1330" y="237"/>
                  <a:pt x="1325" y="236"/>
                  <a:pt x="1319" y="234"/>
                </a:cubicBezTo>
                <a:cubicBezTo>
                  <a:pt x="1318" y="233"/>
                  <a:pt x="1316" y="234"/>
                  <a:pt x="1314" y="234"/>
                </a:cubicBezTo>
                <a:cubicBezTo>
                  <a:pt x="1306" y="234"/>
                  <a:pt x="1298" y="234"/>
                  <a:pt x="1289" y="234"/>
                </a:cubicBezTo>
                <a:cubicBezTo>
                  <a:pt x="1284" y="234"/>
                  <a:pt x="1279" y="233"/>
                  <a:pt x="1274" y="231"/>
                </a:cubicBezTo>
                <a:cubicBezTo>
                  <a:pt x="1269" y="229"/>
                  <a:pt x="1268" y="230"/>
                  <a:pt x="1265" y="234"/>
                </a:cubicBezTo>
                <a:cubicBezTo>
                  <a:pt x="1265" y="235"/>
                  <a:pt x="1264" y="236"/>
                  <a:pt x="1263" y="236"/>
                </a:cubicBezTo>
                <a:cubicBezTo>
                  <a:pt x="1263" y="235"/>
                  <a:pt x="1262" y="235"/>
                  <a:pt x="1262" y="236"/>
                </a:cubicBezTo>
                <a:cubicBezTo>
                  <a:pt x="1256" y="236"/>
                  <a:pt x="1250" y="234"/>
                  <a:pt x="1244" y="237"/>
                </a:cubicBezTo>
                <a:cubicBezTo>
                  <a:pt x="1240" y="235"/>
                  <a:pt x="1235" y="237"/>
                  <a:pt x="1231" y="237"/>
                </a:cubicBezTo>
                <a:cubicBezTo>
                  <a:pt x="1219" y="238"/>
                  <a:pt x="1207" y="235"/>
                  <a:pt x="1195" y="236"/>
                </a:cubicBezTo>
                <a:cubicBezTo>
                  <a:pt x="1192" y="236"/>
                  <a:pt x="1189" y="232"/>
                  <a:pt x="1186" y="235"/>
                </a:cubicBezTo>
                <a:cubicBezTo>
                  <a:pt x="1184" y="237"/>
                  <a:pt x="1180" y="234"/>
                  <a:pt x="1177" y="237"/>
                </a:cubicBezTo>
                <a:cubicBezTo>
                  <a:pt x="1172" y="237"/>
                  <a:pt x="1167" y="238"/>
                  <a:pt x="1162" y="236"/>
                </a:cubicBezTo>
                <a:cubicBezTo>
                  <a:pt x="1157" y="234"/>
                  <a:pt x="1152" y="235"/>
                  <a:pt x="1150" y="241"/>
                </a:cubicBezTo>
                <a:cubicBezTo>
                  <a:pt x="1148" y="243"/>
                  <a:pt x="1146" y="242"/>
                  <a:pt x="1144" y="242"/>
                </a:cubicBezTo>
                <a:cubicBezTo>
                  <a:pt x="1123" y="242"/>
                  <a:pt x="1103" y="243"/>
                  <a:pt x="1083" y="242"/>
                </a:cubicBezTo>
                <a:cubicBezTo>
                  <a:pt x="1077" y="242"/>
                  <a:pt x="1071" y="244"/>
                  <a:pt x="1066" y="246"/>
                </a:cubicBezTo>
                <a:cubicBezTo>
                  <a:pt x="1063" y="248"/>
                  <a:pt x="1060" y="249"/>
                  <a:pt x="1057" y="247"/>
                </a:cubicBezTo>
                <a:cubicBezTo>
                  <a:pt x="1053" y="245"/>
                  <a:pt x="1049" y="247"/>
                  <a:pt x="1045" y="246"/>
                </a:cubicBezTo>
                <a:cubicBezTo>
                  <a:pt x="1044" y="246"/>
                  <a:pt x="1043" y="246"/>
                  <a:pt x="1043" y="247"/>
                </a:cubicBezTo>
                <a:cubicBezTo>
                  <a:pt x="1043" y="251"/>
                  <a:pt x="1040" y="249"/>
                  <a:pt x="1039" y="249"/>
                </a:cubicBezTo>
                <a:cubicBezTo>
                  <a:pt x="1035" y="250"/>
                  <a:pt x="1031" y="249"/>
                  <a:pt x="1027" y="251"/>
                </a:cubicBezTo>
                <a:cubicBezTo>
                  <a:pt x="1023" y="253"/>
                  <a:pt x="1021" y="251"/>
                  <a:pt x="1020" y="245"/>
                </a:cubicBezTo>
                <a:cubicBezTo>
                  <a:pt x="1020" y="245"/>
                  <a:pt x="1020" y="244"/>
                  <a:pt x="1020" y="242"/>
                </a:cubicBezTo>
                <a:cubicBezTo>
                  <a:pt x="1010" y="242"/>
                  <a:pt x="1000" y="241"/>
                  <a:pt x="990" y="243"/>
                </a:cubicBezTo>
                <a:cubicBezTo>
                  <a:pt x="983" y="244"/>
                  <a:pt x="976" y="243"/>
                  <a:pt x="970" y="247"/>
                </a:cubicBezTo>
                <a:cubicBezTo>
                  <a:pt x="967" y="248"/>
                  <a:pt x="965" y="248"/>
                  <a:pt x="963" y="248"/>
                </a:cubicBezTo>
                <a:cubicBezTo>
                  <a:pt x="944" y="248"/>
                  <a:pt x="925" y="248"/>
                  <a:pt x="906" y="248"/>
                </a:cubicBezTo>
                <a:cubicBezTo>
                  <a:pt x="903" y="248"/>
                  <a:pt x="900" y="248"/>
                  <a:pt x="898" y="248"/>
                </a:cubicBezTo>
                <a:cubicBezTo>
                  <a:pt x="895" y="247"/>
                  <a:pt x="894" y="250"/>
                  <a:pt x="892" y="250"/>
                </a:cubicBezTo>
                <a:cubicBezTo>
                  <a:pt x="887" y="249"/>
                  <a:pt x="882" y="250"/>
                  <a:pt x="877" y="248"/>
                </a:cubicBezTo>
                <a:cubicBezTo>
                  <a:pt x="873" y="246"/>
                  <a:pt x="869" y="249"/>
                  <a:pt x="864" y="246"/>
                </a:cubicBezTo>
                <a:cubicBezTo>
                  <a:pt x="861" y="245"/>
                  <a:pt x="857" y="246"/>
                  <a:pt x="853" y="246"/>
                </a:cubicBezTo>
                <a:cubicBezTo>
                  <a:pt x="852" y="246"/>
                  <a:pt x="852" y="245"/>
                  <a:pt x="851" y="244"/>
                </a:cubicBezTo>
                <a:cubicBezTo>
                  <a:pt x="851" y="243"/>
                  <a:pt x="852" y="243"/>
                  <a:pt x="853" y="243"/>
                </a:cubicBezTo>
                <a:cubicBezTo>
                  <a:pt x="855" y="242"/>
                  <a:pt x="857" y="242"/>
                  <a:pt x="859" y="242"/>
                </a:cubicBezTo>
                <a:cubicBezTo>
                  <a:pt x="880" y="242"/>
                  <a:pt x="901" y="242"/>
                  <a:pt x="922" y="242"/>
                </a:cubicBezTo>
                <a:cubicBezTo>
                  <a:pt x="924" y="242"/>
                  <a:pt x="926" y="243"/>
                  <a:pt x="928" y="242"/>
                </a:cubicBezTo>
                <a:cubicBezTo>
                  <a:pt x="930" y="242"/>
                  <a:pt x="931" y="241"/>
                  <a:pt x="931" y="239"/>
                </a:cubicBezTo>
                <a:cubicBezTo>
                  <a:pt x="931" y="237"/>
                  <a:pt x="929" y="237"/>
                  <a:pt x="928" y="237"/>
                </a:cubicBezTo>
                <a:cubicBezTo>
                  <a:pt x="923" y="237"/>
                  <a:pt x="919" y="239"/>
                  <a:pt x="914" y="236"/>
                </a:cubicBezTo>
                <a:cubicBezTo>
                  <a:pt x="913" y="235"/>
                  <a:pt x="911" y="235"/>
                  <a:pt x="909" y="236"/>
                </a:cubicBezTo>
                <a:cubicBezTo>
                  <a:pt x="909" y="236"/>
                  <a:pt x="908" y="237"/>
                  <a:pt x="908" y="237"/>
                </a:cubicBezTo>
                <a:cubicBezTo>
                  <a:pt x="903" y="238"/>
                  <a:pt x="899" y="235"/>
                  <a:pt x="895" y="236"/>
                </a:cubicBezTo>
                <a:cubicBezTo>
                  <a:pt x="890" y="237"/>
                  <a:pt x="887" y="237"/>
                  <a:pt x="882" y="236"/>
                </a:cubicBezTo>
                <a:cubicBezTo>
                  <a:pt x="877" y="235"/>
                  <a:pt x="871" y="235"/>
                  <a:pt x="866" y="236"/>
                </a:cubicBezTo>
                <a:cubicBezTo>
                  <a:pt x="855" y="236"/>
                  <a:pt x="845" y="238"/>
                  <a:pt x="835" y="241"/>
                </a:cubicBezTo>
                <a:cubicBezTo>
                  <a:pt x="831" y="242"/>
                  <a:pt x="829" y="245"/>
                  <a:pt x="825" y="244"/>
                </a:cubicBezTo>
                <a:cubicBezTo>
                  <a:pt x="822" y="248"/>
                  <a:pt x="820" y="244"/>
                  <a:pt x="817" y="244"/>
                </a:cubicBezTo>
                <a:cubicBezTo>
                  <a:pt x="816" y="243"/>
                  <a:pt x="815" y="242"/>
                  <a:pt x="814" y="241"/>
                </a:cubicBezTo>
                <a:cubicBezTo>
                  <a:pt x="813" y="239"/>
                  <a:pt x="810" y="238"/>
                  <a:pt x="809" y="239"/>
                </a:cubicBezTo>
                <a:cubicBezTo>
                  <a:pt x="804" y="242"/>
                  <a:pt x="798" y="240"/>
                  <a:pt x="793" y="241"/>
                </a:cubicBezTo>
                <a:cubicBezTo>
                  <a:pt x="791" y="241"/>
                  <a:pt x="790" y="240"/>
                  <a:pt x="789" y="239"/>
                </a:cubicBezTo>
                <a:cubicBezTo>
                  <a:pt x="788" y="237"/>
                  <a:pt x="786" y="235"/>
                  <a:pt x="785" y="234"/>
                </a:cubicBezTo>
                <a:cubicBezTo>
                  <a:pt x="782" y="234"/>
                  <a:pt x="782" y="235"/>
                  <a:pt x="782" y="236"/>
                </a:cubicBezTo>
                <a:cubicBezTo>
                  <a:pt x="783" y="241"/>
                  <a:pt x="778" y="243"/>
                  <a:pt x="776" y="246"/>
                </a:cubicBezTo>
                <a:cubicBezTo>
                  <a:pt x="775" y="247"/>
                  <a:pt x="774" y="245"/>
                  <a:pt x="773" y="245"/>
                </a:cubicBezTo>
                <a:cubicBezTo>
                  <a:pt x="771" y="244"/>
                  <a:pt x="768" y="242"/>
                  <a:pt x="765" y="242"/>
                </a:cubicBezTo>
                <a:cubicBezTo>
                  <a:pt x="764" y="243"/>
                  <a:pt x="763" y="243"/>
                  <a:pt x="763" y="241"/>
                </a:cubicBezTo>
                <a:cubicBezTo>
                  <a:pt x="762" y="237"/>
                  <a:pt x="759" y="237"/>
                  <a:pt x="756" y="237"/>
                </a:cubicBezTo>
                <a:cubicBezTo>
                  <a:pt x="753" y="237"/>
                  <a:pt x="750" y="236"/>
                  <a:pt x="749" y="241"/>
                </a:cubicBezTo>
                <a:cubicBezTo>
                  <a:pt x="749" y="243"/>
                  <a:pt x="747" y="242"/>
                  <a:pt x="747" y="243"/>
                </a:cubicBezTo>
                <a:cubicBezTo>
                  <a:pt x="745" y="244"/>
                  <a:pt x="741" y="244"/>
                  <a:pt x="742" y="248"/>
                </a:cubicBezTo>
                <a:cubicBezTo>
                  <a:pt x="739" y="254"/>
                  <a:pt x="733" y="255"/>
                  <a:pt x="727" y="249"/>
                </a:cubicBezTo>
                <a:cubicBezTo>
                  <a:pt x="725" y="247"/>
                  <a:pt x="722" y="244"/>
                  <a:pt x="720" y="242"/>
                </a:cubicBezTo>
                <a:cubicBezTo>
                  <a:pt x="717" y="239"/>
                  <a:pt x="714" y="239"/>
                  <a:pt x="711" y="239"/>
                </a:cubicBezTo>
                <a:cubicBezTo>
                  <a:pt x="711" y="241"/>
                  <a:pt x="711" y="242"/>
                  <a:pt x="711" y="244"/>
                </a:cubicBezTo>
                <a:cubicBezTo>
                  <a:pt x="711" y="246"/>
                  <a:pt x="710" y="248"/>
                  <a:pt x="707" y="250"/>
                </a:cubicBezTo>
                <a:cubicBezTo>
                  <a:pt x="705" y="250"/>
                  <a:pt x="703" y="252"/>
                  <a:pt x="701" y="250"/>
                </a:cubicBezTo>
                <a:cubicBezTo>
                  <a:pt x="699" y="248"/>
                  <a:pt x="697" y="247"/>
                  <a:pt x="695" y="248"/>
                </a:cubicBezTo>
                <a:cubicBezTo>
                  <a:pt x="691" y="249"/>
                  <a:pt x="691" y="244"/>
                  <a:pt x="688" y="244"/>
                </a:cubicBezTo>
                <a:cubicBezTo>
                  <a:pt x="685" y="245"/>
                  <a:pt x="685" y="243"/>
                  <a:pt x="684" y="240"/>
                </a:cubicBezTo>
                <a:cubicBezTo>
                  <a:pt x="684" y="239"/>
                  <a:pt x="683" y="238"/>
                  <a:pt x="682" y="237"/>
                </a:cubicBezTo>
                <a:cubicBezTo>
                  <a:pt x="678" y="235"/>
                  <a:pt x="676" y="232"/>
                  <a:pt x="673" y="230"/>
                </a:cubicBezTo>
                <a:cubicBezTo>
                  <a:pt x="671" y="228"/>
                  <a:pt x="667" y="228"/>
                  <a:pt x="665" y="230"/>
                </a:cubicBezTo>
                <a:cubicBezTo>
                  <a:pt x="664" y="231"/>
                  <a:pt x="663" y="232"/>
                  <a:pt x="662" y="233"/>
                </a:cubicBezTo>
                <a:cubicBezTo>
                  <a:pt x="657" y="238"/>
                  <a:pt x="656" y="239"/>
                  <a:pt x="648" y="242"/>
                </a:cubicBezTo>
                <a:cubicBezTo>
                  <a:pt x="645" y="243"/>
                  <a:pt x="646" y="246"/>
                  <a:pt x="647" y="247"/>
                </a:cubicBezTo>
                <a:cubicBezTo>
                  <a:pt x="647" y="248"/>
                  <a:pt x="649" y="250"/>
                  <a:pt x="647" y="252"/>
                </a:cubicBezTo>
                <a:cubicBezTo>
                  <a:pt x="644" y="254"/>
                  <a:pt x="642" y="258"/>
                  <a:pt x="638" y="256"/>
                </a:cubicBezTo>
                <a:cubicBezTo>
                  <a:pt x="634" y="254"/>
                  <a:pt x="630" y="255"/>
                  <a:pt x="627" y="254"/>
                </a:cubicBezTo>
                <a:cubicBezTo>
                  <a:pt x="624" y="254"/>
                  <a:pt x="621" y="251"/>
                  <a:pt x="617" y="251"/>
                </a:cubicBezTo>
                <a:cubicBezTo>
                  <a:pt x="616" y="251"/>
                  <a:pt x="616" y="251"/>
                  <a:pt x="615" y="250"/>
                </a:cubicBezTo>
                <a:cubicBezTo>
                  <a:pt x="612" y="247"/>
                  <a:pt x="609" y="245"/>
                  <a:pt x="605" y="246"/>
                </a:cubicBezTo>
                <a:cubicBezTo>
                  <a:pt x="601" y="246"/>
                  <a:pt x="597" y="246"/>
                  <a:pt x="594" y="247"/>
                </a:cubicBezTo>
                <a:cubicBezTo>
                  <a:pt x="590" y="248"/>
                  <a:pt x="585" y="248"/>
                  <a:pt x="580" y="248"/>
                </a:cubicBezTo>
                <a:cubicBezTo>
                  <a:pt x="578" y="248"/>
                  <a:pt x="577" y="248"/>
                  <a:pt x="577" y="250"/>
                </a:cubicBezTo>
                <a:cubicBezTo>
                  <a:pt x="577" y="251"/>
                  <a:pt x="575" y="252"/>
                  <a:pt x="574" y="253"/>
                </a:cubicBezTo>
                <a:cubicBezTo>
                  <a:pt x="570" y="257"/>
                  <a:pt x="564" y="257"/>
                  <a:pt x="561" y="252"/>
                </a:cubicBezTo>
                <a:cubicBezTo>
                  <a:pt x="560" y="250"/>
                  <a:pt x="560" y="249"/>
                  <a:pt x="558" y="249"/>
                </a:cubicBezTo>
                <a:cubicBezTo>
                  <a:pt x="557" y="249"/>
                  <a:pt x="555" y="250"/>
                  <a:pt x="555" y="249"/>
                </a:cubicBezTo>
                <a:cubicBezTo>
                  <a:pt x="552" y="245"/>
                  <a:pt x="548" y="246"/>
                  <a:pt x="544" y="246"/>
                </a:cubicBezTo>
                <a:cubicBezTo>
                  <a:pt x="538" y="246"/>
                  <a:pt x="531" y="246"/>
                  <a:pt x="525" y="246"/>
                </a:cubicBezTo>
                <a:cubicBezTo>
                  <a:pt x="518" y="247"/>
                  <a:pt x="511" y="243"/>
                  <a:pt x="504" y="244"/>
                </a:cubicBezTo>
                <a:cubicBezTo>
                  <a:pt x="502" y="244"/>
                  <a:pt x="500" y="242"/>
                  <a:pt x="498" y="242"/>
                </a:cubicBezTo>
                <a:cubicBezTo>
                  <a:pt x="495" y="243"/>
                  <a:pt x="495" y="243"/>
                  <a:pt x="496" y="246"/>
                </a:cubicBezTo>
                <a:cubicBezTo>
                  <a:pt x="497" y="249"/>
                  <a:pt x="497" y="249"/>
                  <a:pt x="494" y="249"/>
                </a:cubicBezTo>
                <a:cubicBezTo>
                  <a:pt x="490" y="249"/>
                  <a:pt x="486" y="249"/>
                  <a:pt x="483" y="249"/>
                </a:cubicBezTo>
                <a:cubicBezTo>
                  <a:pt x="480" y="250"/>
                  <a:pt x="477" y="249"/>
                  <a:pt x="475" y="251"/>
                </a:cubicBezTo>
                <a:cubicBezTo>
                  <a:pt x="475" y="252"/>
                  <a:pt x="472" y="252"/>
                  <a:pt x="471" y="251"/>
                </a:cubicBezTo>
                <a:cubicBezTo>
                  <a:pt x="469" y="249"/>
                  <a:pt x="467" y="249"/>
                  <a:pt x="465" y="249"/>
                </a:cubicBezTo>
                <a:cubicBezTo>
                  <a:pt x="456" y="249"/>
                  <a:pt x="446" y="249"/>
                  <a:pt x="437" y="249"/>
                </a:cubicBezTo>
                <a:cubicBezTo>
                  <a:pt x="431" y="249"/>
                  <a:pt x="425" y="249"/>
                  <a:pt x="420" y="252"/>
                </a:cubicBezTo>
                <a:cubicBezTo>
                  <a:pt x="418" y="254"/>
                  <a:pt x="414" y="254"/>
                  <a:pt x="413" y="253"/>
                </a:cubicBezTo>
                <a:cubicBezTo>
                  <a:pt x="410" y="250"/>
                  <a:pt x="406" y="252"/>
                  <a:pt x="403" y="250"/>
                </a:cubicBezTo>
                <a:cubicBezTo>
                  <a:pt x="401" y="248"/>
                  <a:pt x="397" y="246"/>
                  <a:pt x="394" y="248"/>
                </a:cubicBezTo>
                <a:cubicBezTo>
                  <a:pt x="389" y="244"/>
                  <a:pt x="384" y="246"/>
                  <a:pt x="380" y="246"/>
                </a:cubicBezTo>
                <a:cubicBezTo>
                  <a:pt x="375" y="246"/>
                  <a:pt x="370" y="245"/>
                  <a:pt x="365" y="247"/>
                </a:cubicBezTo>
                <a:cubicBezTo>
                  <a:pt x="362" y="249"/>
                  <a:pt x="357" y="248"/>
                  <a:pt x="353" y="248"/>
                </a:cubicBezTo>
                <a:cubicBezTo>
                  <a:pt x="347" y="247"/>
                  <a:pt x="340" y="250"/>
                  <a:pt x="333" y="250"/>
                </a:cubicBezTo>
                <a:cubicBezTo>
                  <a:pt x="330" y="249"/>
                  <a:pt x="327" y="249"/>
                  <a:pt x="325" y="246"/>
                </a:cubicBezTo>
                <a:cubicBezTo>
                  <a:pt x="325" y="245"/>
                  <a:pt x="324" y="244"/>
                  <a:pt x="325" y="243"/>
                </a:cubicBezTo>
                <a:cubicBezTo>
                  <a:pt x="327" y="242"/>
                  <a:pt x="329" y="243"/>
                  <a:pt x="328" y="240"/>
                </a:cubicBezTo>
                <a:cubicBezTo>
                  <a:pt x="328" y="238"/>
                  <a:pt x="326" y="239"/>
                  <a:pt x="325" y="239"/>
                </a:cubicBezTo>
                <a:cubicBezTo>
                  <a:pt x="324" y="239"/>
                  <a:pt x="323" y="239"/>
                  <a:pt x="321" y="239"/>
                </a:cubicBezTo>
                <a:cubicBezTo>
                  <a:pt x="320" y="239"/>
                  <a:pt x="318" y="239"/>
                  <a:pt x="316" y="239"/>
                </a:cubicBezTo>
                <a:cubicBezTo>
                  <a:pt x="316" y="238"/>
                  <a:pt x="316" y="237"/>
                  <a:pt x="316" y="236"/>
                </a:cubicBezTo>
                <a:close/>
              </a:path>
            </a:pathLst>
          </a:custGeom>
          <a:noFill/>
        </p:spPr>
        <p:txBody>
          <a:bodyPr lIns="108000" rIns="108000" anchor="ctr">
            <a:noAutofit/>
          </a:bodyPr>
          <a:lstStyle/>
          <a:p>
            <a:pPr algn="ctr" fontAlgn="auto">
              <a:spcBef>
                <a:spcPts val="0"/>
              </a:spcBef>
              <a:spcAft>
                <a:spcPts val="0"/>
              </a:spcAft>
              <a:defRPr/>
            </a:pPr>
            <a:r>
              <a:rPr lang="en-US" sz="3000" b="1" dirty="0">
                <a:solidFill>
                  <a:schemeClr val="accent6">
                    <a:lumMod val="50000"/>
                  </a:schemeClr>
                </a:solidFill>
                <a:latin typeface="Playfair Display Bold" panose="00000800000000000000" pitchFamily="2" charset="0"/>
                <a:cs typeface="Times New Roman" pitchFamily="18" charset="0"/>
              </a:rPr>
              <a:t>Travel by trains</a:t>
            </a:r>
          </a:p>
        </p:txBody>
      </p:sp>
      <p:sp>
        <p:nvSpPr>
          <p:cNvPr id="3" name="Left Arrow 10">
            <a:hlinkClick r:id="rId9" action="ppaction://hlinkpres?slideindex=1&amp;slidetitle=Why?"/>
            <a:extLst>
              <a:ext uri="{FF2B5EF4-FFF2-40B4-BE49-F238E27FC236}">
                <a16:creationId xmlns:a16="http://schemas.microsoft.com/office/drawing/2014/main" id="{D5EF8B3F-9BA1-2C0D-7CD2-CF5972447D7C}"/>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10"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28491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9999"/>
            </a:blip>
            <a:stretch>
              <a:fillRect t="-9333" b="-9333"/>
            </a:stretch>
          </a:blipFill>
        </p:spPr>
      </p:sp>
      <p:sp>
        <p:nvSpPr>
          <p:cNvPr id="3" name="Freeform 3"/>
          <p:cNvSpPr/>
          <p:nvPr/>
        </p:nvSpPr>
        <p:spPr>
          <a:xfrm>
            <a:off x="0" y="1817825"/>
            <a:ext cx="12192000" cy="5138245"/>
          </a:xfrm>
          <a:custGeom>
            <a:avLst/>
            <a:gdLst/>
            <a:ahLst/>
            <a:cxnLst/>
            <a:rect l="l" t="t" r="r" b="b"/>
            <a:pathLst>
              <a:path w="18288000" h="7707368">
                <a:moveTo>
                  <a:pt x="0" y="0"/>
                </a:moveTo>
                <a:lnTo>
                  <a:pt x="18288000" y="0"/>
                </a:lnTo>
                <a:lnTo>
                  <a:pt x="18288000" y="7707368"/>
                </a:lnTo>
                <a:lnTo>
                  <a:pt x="0" y="7707368"/>
                </a:lnTo>
                <a:lnTo>
                  <a:pt x="0" y="0"/>
                </a:lnTo>
                <a:close/>
              </a:path>
            </a:pathLst>
          </a:custGeom>
          <a:blipFill>
            <a:blip r:embed="rId3"/>
            <a:stretch>
              <a:fillRect t="-28427"/>
            </a:stretch>
          </a:blipFill>
        </p:spPr>
      </p:sp>
      <p:sp>
        <p:nvSpPr>
          <p:cNvPr id="4" name="Freeform 4"/>
          <p:cNvSpPr/>
          <p:nvPr/>
        </p:nvSpPr>
        <p:spPr>
          <a:xfrm>
            <a:off x="2347755" y="740610"/>
            <a:ext cx="3846994" cy="617991"/>
          </a:xfrm>
          <a:custGeom>
            <a:avLst/>
            <a:gdLst/>
            <a:ahLst/>
            <a:cxnLst/>
            <a:rect l="l" t="t" r="r" b="b"/>
            <a:pathLst>
              <a:path w="5770491" h="926986">
                <a:moveTo>
                  <a:pt x="0" y="0"/>
                </a:moveTo>
                <a:lnTo>
                  <a:pt x="5770490" y="0"/>
                </a:lnTo>
                <a:lnTo>
                  <a:pt x="5770490" y="926987"/>
                </a:lnTo>
                <a:lnTo>
                  <a:pt x="0" y="926987"/>
                </a:lnTo>
                <a:lnTo>
                  <a:pt x="0" y="0"/>
                </a:lnTo>
                <a:close/>
              </a:path>
            </a:pathLst>
          </a:custGeom>
          <a:blipFill>
            <a:blip r:embed="rId4"/>
            <a:stretch>
              <a:fillRect/>
            </a:stretch>
          </a:blipFill>
        </p:spPr>
      </p:sp>
      <p:sp>
        <p:nvSpPr>
          <p:cNvPr id="5" name="Freeform 5"/>
          <p:cNvSpPr/>
          <p:nvPr/>
        </p:nvSpPr>
        <p:spPr>
          <a:xfrm>
            <a:off x="7656217" y="543038"/>
            <a:ext cx="1754347" cy="1013136"/>
          </a:xfrm>
          <a:custGeom>
            <a:avLst/>
            <a:gdLst/>
            <a:ahLst/>
            <a:cxnLst/>
            <a:rect l="l" t="t" r="r" b="b"/>
            <a:pathLst>
              <a:path w="2631521" h="1519704">
                <a:moveTo>
                  <a:pt x="0" y="0"/>
                </a:moveTo>
                <a:lnTo>
                  <a:pt x="2631521" y="0"/>
                </a:lnTo>
                <a:lnTo>
                  <a:pt x="2631521" y="1519703"/>
                </a:lnTo>
                <a:lnTo>
                  <a:pt x="0" y="1519703"/>
                </a:lnTo>
                <a:lnTo>
                  <a:pt x="0" y="0"/>
                </a:lnTo>
                <a:close/>
              </a:path>
            </a:pathLst>
          </a:custGeom>
          <a:blipFill>
            <a:blip r:embed="rId5"/>
            <a:stretch>
              <a:fillRect/>
            </a:stretch>
          </a:blipFill>
        </p:spPr>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11793655" y="5773855"/>
            <a:ext cx="398345" cy="398345"/>
            <a:chOff x="0" y="0"/>
            <a:chExt cx="812800" cy="812800"/>
          </a:xfrm>
          <a:solidFill>
            <a:schemeClr val="accent1">
              <a:lumMod val="75000"/>
            </a:schemeClr>
          </a:solidFill>
        </p:grpSpPr>
        <p:sp>
          <p:nvSpPr>
            <p:cNvPr id="3" name="Freeform 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pFill/>
          </p:spPr>
        </p:sp>
        <p:sp>
          <p:nvSpPr>
            <p:cNvPr id="4" name="TextBox 4"/>
            <p:cNvSpPr txBox="1"/>
            <p:nvPr/>
          </p:nvSpPr>
          <p:spPr>
            <a:xfrm>
              <a:off x="0" y="-38100"/>
              <a:ext cx="812800" cy="850900"/>
            </a:xfrm>
            <a:prstGeom prst="rect">
              <a:avLst/>
            </a:prstGeom>
            <a:grpFill/>
          </p:spPr>
          <p:txBody>
            <a:bodyPr lIns="33867" tIns="33867" rIns="33867" bIns="33867" rtlCol="0" anchor="ctr"/>
            <a:lstStyle/>
            <a:p>
              <a:pPr algn="ctr">
                <a:lnSpc>
                  <a:spcPts val="1773"/>
                </a:lnSpc>
              </a:pPr>
              <a:endParaRPr sz="1200"/>
            </a:p>
          </p:txBody>
        </p:sp>
      </p:grpSp>
      <p:grpSp>
        <p:nvGrpSpPr>
          <p:cNvPr id="5" name="Group 5"/>
          <p:cNvGrpSpPr/>
          <p:nvPr/>
        </p:nvGrpSpPr>
        <p:grpSpPr>
          <a:xfrm>
            <a:off x="11506200" y="28220"/>
            <a:ext cx="685800" cy="685800"/>
            <a:chOff x="0" y="0"/>
            <a:chExt cx="812800" cy="812800"/>
          </a:xfrm>
          <a:solidFill>
            <a:schemeClr val="accent1">
              <a:lumMod val="75000"/>
            </a:schemeClr>
          </a:solidFill>
        </p:grpSpPr>
        <p:sp>
          <p:nvSpPr>
            <p:cNvPr id="6" name="Freeform 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grpFill/>
          </p:spPr>
        </p:sp>
        <p:sp>
          <p:nvSpPr>
            <p:cNvPr id="7" name="TextBox 7"/>
            <p:cNvSpPr txBox="1"/>
            <p:nvPr/>
          </p:nvSpPr>
          <p:spPr>
            <a:xfrm>
              <a:off x="0" y="-38100"/>
              <a:ext cx="812800" cy="850900"/>
            </a:xfrm>
            <a:prstGeom prst="rect">
              <a:avLst/>
            </a:prstGeom>
            <a:grpFill/>
          </p:spPr>
          <p:txBody>
            <a:bodyPr lIns="33867" tIns="33867" rIns="33867" bIns="33867" rtlCol="0" anchor="ctr"/>
            <a:lstStyle/>
            <a:p>
              <a:pPr algn="ctr">
                <a:lnSpc>
                  <a:spcPts val="1773"/>
                </a:lnSpc>
              </a:pPr>
              <a:endParaRPr sz="1200"/>
            </a:p>
          </p:txBody>
        </p:sp>
      </p:grpSp>
      <p:sp>
        <p:nvSpPr>
          <p:cNvPr id="13" name="TextBox 13"/>
          <p:cNvSpPr txBox="1"/>
          <p:nvPr/>
        </p:nvSpPr>
        <p:spPr>
          <a:xfrm>
            <a:off x="11904931" y="5900687"/>
            <a:ext cx="175793" cy="132280"/>
          </a:xfrm>
          <a:prstGeom prst="rect">
            <a:avLst/>
          </a:prstGeom>
        </p:spPr>
        <p:txBody>
          <a:bodyPr lIns="0" tIns="0" rIns="0" bIns="0" rtlCol="0" anchor="t">
            <a:spAutoFit/>
          </a:bodyPr>
          <a:lstStyle/>
          <a:p>
            <a:pPr algn="ctr">
              <a:lnSpc>
                <a:spcPts val="1120"/>
              </a:lnSpc>
              <a:spcBef>
                <a:spcPct val="0"/>
              </a:spcBef>
            </a:pPr>
            <a:r>
              <a:rPr lang="en-US" sz="800">
                <a:solidFill>
                  <a:srgbClr val="FFFFFF"/>
                </a:solidFill>
                <a:latin typeface="Open Sans Bold"/>
              </a:rPr>
              <a:t>02</a:t>
            </a:r>
          </a:p>
        </p:txBody>
      </p:sp>
      <p:grpSp>
        <p:nvGrpSpPr>
          <p:cNvPr id="15" name="Group 15"/>
          <p:cNvGrpSpPr/>
          <p:nvPr/>
        </p:nvGrpSpPr>
        <p:grpSpPr>
          <a:xfrm>
            <a:off x="0" y="3429000"/>
            <a:ext cx="3429000" cy="3429000"/>
            <a:chOff x="0" y="0"/>
            <a:chExt cx="4064000" cy="4064000"/>
          </a:xfrm>
          <a:solidFill>
            <a:schemeClr val="accent1">
              <a:lumMod val="75000"/>
            </a:schemeClr>
          </a:solidFill>
        </p:grpSpPr>
        <p:sp>
          <p:nvSpPr>
            <p:cNvPr id="16" name="Freeform 16"/>
            <p:cNvSpPr/>
            <p:nvPr/>
          </p:nvSpPr>
          <p:spPr>
            <a:xfrm>
              <a:off x="0" y="0"/>
              <a:ext cx="4064000" cy="4064000"/>
            </a:xfrm>
            <a:custGeom>
              <a:avLst/>
              <a:gdLst/>
              <a:ahLst/>
              <a:cxnLst/>
              <a:rect l="l" t="t" r="r" b="b"/>
              <a:pathLst>
                <a:path w="4064000" h="4064000">
                  <a:moveTo>
                    <a:pt x="0" y="0"/>
                  </a:moveTo>
                  <a:lnTo>
                    <a:pt x="4064000" y="0"/>
                  </a:lnTo>
                  <a:lnTo>
                    <a:pt x="4064000" y="4064000"/>
                  </a:lnTo>
                  <a:lnTo>
                    <a:pt x="0" y="4064000"/>
                  </a:lnTo>
                  <a:close/>
                </a:path>
              </a:pathLst>
            </a:custGeom>
            <a:grpFill/>
          </p:spPr>
        </p:sp>
        <p:sp>
          <p:nvSpPr>
            <p:cNvPr id="17" name="TextBox 17"/>
            <p:cNvSpPr txBox="1"/>
            <p:nvPr/>
          </p:nvSpPr>
          <p:spPr>
            <a:xfrm>
              <a:off x="0" y="-38100"/>
              <a:ext cx="4064000" cy="4102100"/>
            </a:xfrm>
            <a:prstGeom prst="rect">
              <a:avLst/>
            </a:prstGeom>
            <a:grpFill/>
          </p:spPr>
          <p:txBody>
            <a:bodyPr lIns="33867" tIns="33867" rIns="33867" bIns="33867" rtlCol="0" anchor="ctr"/>
            <a:lstStyle/>
            <a:p>
              <a:pPr algn="ctr">
                <a:lnSpc>
                  <a:spcPts val="1773"/>
                </a:lnSpc>
              </a:pPr>
              <a:endParaRPr sz="1200">
                <a:solidFill>
                  <a:schemeClr val="accent1">
                    <a:lumMod val="75000"/>
                  </a:schemeClr>
                </a:solidFill>
              </a:endParaRPr>
            </a:p>
          </p:txBody>
        </p:sp>
      </p:grpSp>
      <p:pic>
        <p:nvPicPr>
          <p:cNvPr id="24" name="Picture 5" descr="http://img.cdn2.vietnamnet.vn/Images/english/2014/10/06/11/20141006105825-7.jpg">
            <a:extLst>
              <a:ext uri="{FF2B5EF4-FFF2-40B4-BE49-F238E27FC236}">
                <a16:creationId xmlns:a16="http://schemas.microsoft.com/office/drawing/2014/main" id="{D360D45F-1306-1A4C-9290-AB3E5885C31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9518" b="3729"/>
          <a:stretch/>
        </p:blipFill>
        <p:spPr bwMode="auto">
          <a:xfrm>
            <a:off x="1180056" y="614972"/>
            <a:ext cx="6103757"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TextBox 17">
            <a:extLst>
              <a:ext uri="{FF2B5EF4-FFF2-40B4-BE49-F238E27FC236}">
                <a16:creationId xmlns:a16="http://schemas.microsoft.com/office/drawing/2014/main" id="{2F941E06-9BDE-C219-9FB9-411447379DF7}"/>
              </a:ext>
            </a:extLst>
          </p:cNvPr>
          <p:cNvSpPr txBox="1"/>
          <p:nvPr/>
        </p:nvSpPr>
        <p:spPr>
          <a:xfrm>
            <a:off x="7488657" y="3293228"/>
            <a:ext cx="2157699" cy="1571071"/>
          </a:xfrm>
          <a:prstGeom prst="rect">
            <a:avLst/>
          </a:prstGeom>
        </p:spPr>
        <p:txBody>
          <a:bodyPr wrap="square" lIns="0" tIns="0" rIns="0" bIns="0" rtlCol="0" anchor="t">
            <a:spAutoFit/>
          </a:bodyPr>
          <a:lstStyle/>
          <a:p>
            <a:pPr>
              <a:lnSpc>
                <a:spcPts val="2499"/>
              </a:lnSpc>
              <a:spcBef>
                <a:spcPct val="0"/>
              </a:spcBef>
            </a:pPr>
            <a:r>
              <a:rPr lang="en-US" sz="1600" dirty="0">
                <a:solidFill>
                  <a:srgbClr val="545454"/>
                </a:solidFill>
                <a:latin typeface="Montserrat" panose="00000500000000000000" pitchFamily="50" charset="0"/>
              </a:rPr>
              <a:t>Stable politic, safe to go, no terrorism or </a:t>
            </a:r>
          </a:p>
          <a:p>
            <a:pPr>
              <a:lnSpc>
                <a:spcPts val="2499"/>
              </a:lnSpc>
              <a:spcBef>
                <a:spcPct val="0"/>
              </a:spcBef>
            </a:pPr>
            <a:r>
              <a:rPr lang="en-US" sz="1600" dirty="0">
                <a:solidFill>
                  <a:srgbClr val="545454"/>
                </a:solidFill>
                <a:latin typeface="Montserrat" panose="00000500000000000000" pitchFamily="50" charset="0"/>
              </a:rPr>
              <a:t>demonstration, peaceful &amp; friendly people</a:t>
            </a:r>
          </a:p>
        </p:txBody>
      </p:sp>
      <p:sp>
        <p:nvSpPr>
          <p:cNvPr id="26" name="Pentagon 3">
            <a:extLst>
              <a:ext uri="{FF2B5EF4-FFF2-40B4-BE49-F238E27FC236}">
                <a16:creationId xmlns:a16="http://schemas.microsoft.com/office/drawing/2014/main" id="{A08E8798-F1DA-B420-5BCA-F10D26C715E1}"/>
              </a:ext>
            </a:extLst>
          </p:cNvPr>
          <p:cNvSpPr/>
          <p:nvPr/>
        </p:nvSpPr>
        <p:spPr>
          <a:xfrm>
            <a:off x="7488657" y="2612805"/>
            <a:ext cx="1598915" cy="409433"/>
          </a:xfrm>
          <a:prstGeom prst="homePlate">
            <a:avLst/>
          </a:prstGeom>
          <a:solidFill>
            <a:schemeClr val="accent1">
              <a:lumMod val="75000"/>
            </a:schemeClr>
          </a:solidFill>
          <a:ln>
            <a:solidFill>
              <a:srgbClr val="2E9F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Playfair Display Bold" panose="00000800000000000000" pitchFamily="2" charset="0"/>
                <a:cs typeface="Poppins Medium" panose="00000600000000000000" pitchFamily="2" charset="0"/>
              </a:rPr>
              <a:t>Safety</a:t>
            </a:r>
          </a:p>
        </p:txBody>
      </p:sp>
      <p:pic>
        <p:nvPicPr>
          <p:cNvPr id="27" name="Picture 7">
            <a:extLst>
              <a:ext uri="{FF2B5EF4-FFF2-40B4-BE49-F238E27FC236}">
                <a16:creationId xmlns:a16="http://schemas.microsoft.com/office/drawing/2014/main" id="{6611D5C8-DAC7-1F35-AF2F-7083A56771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7488657" y="614972"/>
            <a:ext cx="2465307" cy="1848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descr="http://static.tumblr.com/f45faab49321958bb661be2e69124337/gltbmdt/p3amp94ag/tumblr_static_logo_threeland_281108.png">
            <a:extLst>
              <a:ext uri="{FF2B5EF4-FFF2-40B4-BE49-F238E27FC236}">
                <a16:creationId xmlns:a16="http://schemas.microsoft.com/office/drawing/2014/main" id="{39EEA910-7FD5-E914-E9B0-F0769CDB49C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374027" y="5806585"/>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8" name="Left Arrow 10">
            <a:hlinkClick r:id="rId6" action="ppaction://hlinkpres?slideindex=1&amp;slidetitle=Why?"/>
            <a:extLst>
              <a:ext uri="{FF2B5EF4-FFF2-40B4-BE49-F238E27FC236}">
                <a16:creationId xmlns:a16="http://schemas.microsoft.com/office/drawing/2014/main" id="{176E1798-AA38-E6FE-6054-4998466552BC}"/>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7"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2"/>
          <p:cNvGrpSpPr/>
          <p:nvPr/>
        </p:nvGrpSpPr>
        <p:grpSpPr>
          <a:xfrm>
            <a:off x="222266" y="546538"/>
            <a:ext cx="2764345" cy="5594330"/>
            <a:chOff x="-404672" y="-51075"/>
            <a:chExt cx="2911300" cy="11197978"/>
          </a:xfrm>
        </p:grpSpPr>
        <p:sp>
          <p:nvSpPr>
            <p:cNvPr id="3" name="AutoShape 3"/>
            <p:cNvSpPr/>
            <p:nvPr/>
          </p:nvSpPr>
          <p:spPr>
            <a:xfrm rot="5410516">
              <a:off x="-4651414" y="5957461"/>
              <a:ext cx="10378884" cy="0"/>
            </a:xfrm>
            <a:prstGeom prst="line">
              <a:avLst/>
            </a:prstGeom>
            <a:ln w="63500" cap="rnd">
              <a:solidFill>
                <a:schemeClr val="accent1">
                  <a:lumMod val="75000"/>
                </a:schemeClr>
              </a:solidFill>
              <a:prstDash val="solid"/>
              <a:headEnd type="none" w="sm" len="sm"/>
              <a:tailEnd type="none" w="sm" len="sm"/>
            </a:ln>
          </p:spPr>
        </p:sp>
        <p:grpSp>
          <p:nvGrpSpPr>
            <p:cNvPr id="4" name="Group 4"/>
            <p:cNvGrpSpPr/>
            <p:nvPr/>
          </p:nvGrpSpPr>
          <p:grpSpPr>
            <a:xfrm>
              <a:off x="1797156" y="-38098"/>
              <a:ext cx="394901" cy="447288"/>
              <a:chOff x="15975" y="-2065357"/>
              <a:chExt cx="6350000" cy="7192379"/>
            </a:xfrm>
          </p:grpSpPr>
          <p:sp>
            <p:nvSpPr>
              <p:cNvPr id="5" name="Freeform 5"/>
              <p:cNvSpPr/>
              <p:nvPr/>
            </p:nvSpPr>
            <p:spPr>
              <a:xfrm>
                <a:off x="15975" y="-2065357"/>
                <a:ext cx="6350000" cy="7192379"/>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chemeClr val="accent1">
                  <a:lumMod val="75000"/>
                </a:schemeClr>
              </a:solidFill>
            </p:spPr>
          </p:sp>
        </p:grpSp>
        <p:grpSp>
          <p:nvGrpSpPr>
            <p:cNvPr id="6" name="Group 6"/>
            <p:cNvGrpSpPr/>
            <p:nvPr/>
          </p:nvGrpSpPr>
          <p:grpSpPr>
            <a:xfrm>
              <a:off x="2111727" y="-38098"/>
              <a:ext cx="394901" cy="447288"/>
              <a:chOff x="0" y="-2065357"/>
              <a:chExt cx="6350000" cy="7192379"/>
            </a:xfrm>
          </p:grpSpPr>
          <p:sp>
            <p:nvSpPr>
              <p:cNvPr id="7" name="Freeform 7"/>
              <p:cNvSpPr/>
              <p:nvPr/>
            </p:nvSpPr>
            <p:spPr>
              <a:xfrm>
                <a:off x="0" y="-2065357"/>
                <a:ext cx="6350000" cy="7192379"/>
              </a:xfrm>
              <a:custGeom>
                <a:avLst/>
                <a:gdLst/>
                <a:ahLst/>
                <a:cxnLst/>
                <a:rect l="l" t="t" r="r" b="b"/>
                <a:pathLst>
                  <a:path w="6350000" h="5126990">
                    <a:moveTo>
                      <a:pt x="3528060" y="0"/>
                    </a:moveTo>
                    <a:lnTo>
                      <a:pt x="3440430" y="0"/>
                    </a:lnTo>
                    <a:lnTo>
                      <a:pt x="2821940" y="0"/>
                    </a:lnTo>
                    <a:lnTo>
                      <a:pt x="0" y="0"/>
                    </a:lnTo>
                    <a:lnTo>
                      <a:pt x="2821940" y="2564130"/>
                    </a:lnTo>
                    <a:lnTo>
                      <a:pt x="0" y="5126990"/>
                    </a:lnTo>
                    <a:lnTo>
                      <a:pt x="2821940" y="5126990"/>
                    </a:lnTo>
                    <a:lnTo>
                      <a:pt x="3440430" y="5126990"/>
                    </a:lnTo>
                    <a:lnTo>
                      <a:pt x="3528060" y="5126990"/>
                    </a:lnTo>
                    <a:lnTo>
                      <a:pt x="6350000" y="2564130"/>
                    </a:lnTo>
                    <a:lnTo>
                      <a:pt x="3528060" y="0"/>
                    </a:lnTo>
                    <a:close/>
                  </a:path>
                </a:pathLst>
              </a:custGeom>
              <a:solidFill>
                <a:schemeClr val="accent1">
                  <a:lumMod val="75000"/>
                </a:schemeClr>
              </a:solidFill>
            </p:spPr>
          </p:sp>
        </p:grpSp>
        <p:sp>
          <p:nvSpPr>
            <p:cNvPr id="8" name="TextBox 8"/>
            <p:cNvSpPr txBox="1"/>
            <p:nvPr/>
          </p:nvSpPr>
          <p:spPr>
            <a:xfrm>
              <a:off x="-404672" y="-51075"/>
              <a:ext cx="2485547" cy="615296"/>
            </a:xfrm>
            <a:prstGeom prst="rect">
              <a:avLst/>
            </a:prstGeom>
          </p:spPr>
          <p:txBody>
            <a:bodyPr wrap="square" lIns="0" tIns="0" rIns="0" bIns="0" rtlCol="0" anchor="t">
              <a:spAutoFit/>
            </a:bodyPr>
            <a:lstStyle/>
            <a:p>
              <a:pPr>
                <a:lnSpc>
                  <a:spcPts val="2333"/>
                </a:lnSpc>
                <a:spcBef>
                  <a:spcPct val="0"/>
                </a:spcBef>
              </a:pPr>
              <a:r>
                <a:rPr lang="en-US" sz="2400" dirty="0">
                  <a:solidFill>
                    <a:schemeClr val="accent1">
                      <a:lumMod val="75000"/>
                    </a:schemeClr>
                  </a:solidFill>
                  <a:latin typeface="Poppins Medium"/>
                </a:rPr>
                <a:t>IMMIGRATION</a:t>
              </a:r>
            </a:p>
          </p:txBody>
        </p:sp>
      </p:grpSp>
      <p:grpSp>
        <p:nvGrpSpPr>
          <p:cNvPr id="9" name="Group 9"/>
          <p:cNvGrpSpPr/>
          <p:nvPr/>
        </p:nvGrpSpPr>
        <p:grpSpPr>
          <a:xfrm>
            <a:off x="2487622" y="1706444"/>
            <a:ext cx="9688517" cy="4209623"/>
            <a:chOff x="0" y="0"/>
            <a:chExt cx="4916025" cy="2135994"/>
          </a:xfrm>
          <a:solidFill>
            <a:schemeClr val="accent1">
              <a:lumMod val="75000"/>
            </a:schemeClr>
          </a:solidFill>
        </p:grpSpPr>
        <p:sp>
          <p:nvSpPr>
            <p:cNvPr id="10" name="Freeform 10"/>
            <p:cNvSpPr/>
            <p:nvPr/>
          </p:nvSpPr>
          <p:spPr>
            <a:xfrm>
              <a:off x="0" y="0"/>
              <a:ext cx="4916025" cy="2135994"/>
            </a:xfrm>
            <a:custGeom>
              <a:avLst/>
              <a:gdLst/>
              <a:ahLst/>
              <a:cxnLst/>
              <a:rect l="l" t="t" r="r" b="b"/>
              <a:pathLst>
                <a:path w="4916025" h="2135994">
                  <a:moveTo>
                    <a:pt x="0" y="0"/>
                  </a:moveTo>
                  <a:lnTo>
                    <a:pt x="4916025" y="0"/>
                  </a:lnTo>
                  <a:lnTo>
                    <a:pt x="4916025" y="2135994"/>
                  </a:lnTo>
                  <a:lnTo>
                    <a:pt x="0" y="2135994"/>
                  </a:lnTo>
                  <a:close/>
                </a:path>
              </a:pathLst>
            </a:custGeom>
            <a:grpFill/>
          </p:spPr>
        </p:sp>
      </p:grpSp>
      <p:grpSp>
        <p:nvGrpSpPr>
          <p:cNvPr id="11" name="Group 11"/>
          <p:cNvGrpSpPr/>
          <p:nvPr/>
        </p:nvGrpSpPr>
        <p:grpSpPr>
          <a:xfrm>
            <a:off x="6973703" y="627117"/>
            <a:ext cx="4521611" cy="4167447"/>
            <a:chOff x="0" y="0"/>
            <a:chExt cx="1913890" cy="1913890"/>
          </a:xfrm>
        </p:grpSpPr>
        <p:sp>
          <p:nvSpPr>
            <p:cNvPr id="12" name="Freeform 12"/>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FFFFFF"/>
            </a:solidFill>
          </p:spPr>
        </p:sp>
      </p:grpSp>
      <p:sp>
        <p:nvSpPr>
          <p:cNvPr id="15" name="TextBox 15"/>
          <p:cNvSpPr txBox="1"/>
          <p:nvPr/>
        </p:nvSpPr>
        <p:spPr>
          <a:xfrm>
            <a:off x="2994549" y="1881982"/>
            <a:ext cx="3128106" cy="433708"/>
          </a:xfrm>
          <a:prstGeom prst="rect">
            <a:avLst/>
          </a:prstGeom>
        </p:spPr>
        <p:txBody>
          <a:bodyPr wrap="square" lIns="0" tIns="0" rIns="0" bIns="0" rtlCol="0" anchor="t">
            <a:spAutoFit/>
          </a:bodyPr>
          <a:lstStyle/>
          <a:p>
            <a:pPr>
              <a:lnSpc>
                <a:spcPts val="3733"/>
              </a:lnSpc>
              <a:spcBef>
                <a:spcPct val="0"/>
              </a:spcBef>
            </a:pPr>
            <a:r>
              <a:rPr lang="en-US" sz="2666" dirty="0">
                <a:solidFill>
                  <a:schemeClr val="bg1"/>
                </a:solidFill>
                <a:latin typeface="Montserrat Ultra-Bold"/>
              </a:rPr>
              <a:t>Immigration service</a:t>
            </a:r>
          </a:p>
        </p:txBody>
      </p:sp>
      <p:sp>
        <p:nvSpPr>
          <p:cNvPr id="16" name="TextBox 16"/>
          <p:cNvSpPr txBox="1"/>
          <p:nvPr/>
        </p:nvSpPr>
        <p:spPr>
          <a:xfrm>
            <a:off x="2994549" y="2520403"/>
            <a:ext cx="3900955" cy="2853473"/>
          </a:xfrm>
          <a:prstGeom prst="rect">
            <a:avLst/>
          </a:prstGeom>
        </p:spPr>
        <p:txBody>
          <a:bodyPr wrap="square" lIns="0" tIns="0" rIns="0" bIns="0" rtlCol="0" anchor="t">
            <a:spAutoFit/>
          </a:bodyPr>
          <a:lstStyle/>
          <a:p>
            <a:pPr marL="285750" indent="-285750">
              <a:lnSpc>
                <a:spcPts val="2499"/>
              </a:lnSpc>
              <a:spcBef>
                <a:spcPct val="0"/>
              </a:spcBef>
              <a:buFont typeface="Wingdings" panose="05000000000000000000" pitchFamily="2" charset="2"/>
              <a:buChar char="Ø"/>
            </a:pPr>
            <a:r>
              <a:rPr lang="en-US" sz="1600" dirty="0">
                <a:solidFill>
                  <a:schemeClr val="bg1"/>
                </a:solidFill>
                <a:latin typeface="Montserrat" panose="00000500000000000000" pitchFamily="50" charset="0"/>
              </a:rPr>
              <a:t>Fast track service, VIP services</a:t>
            </a:r>
          </a:p>
          <a:p>
            <a:pPr marL="285750" indent="-285750">
              <a:lnSpc>
                <a:spcPts val="2499"/>
              </a:lnSpc>
              <a:spcBef>
                <a:spcPct val="0"/>
              </a:spcBef>
              <a:buFont typeface="Wingdings" panose="05000000000000000000" pitchFamily="2" charset="2"/>
              <a:buChar char="Ø"/>
            </a:pPr>
            <a:r>
              <a:rPr lang="en-US" sz="1600" dirty="0">
                <a:solidFill>
                  <a:schemeClr val="bg1"/>
                </a:solidFill>
                <a:latin typeface="Montserrat" panose="00000500000000000000" pitchFamily="50" charset="0"/>
              </a:rPr>
              <a:t>Welcoming at the aircraft gate</a:t>
            </a:r>
          </a:p>
          <a:p>
            <a:pPr marL="285750" indent="-285750">
              <a:lnSpc>
                <a:spcPts val="2499"/>
              </a:lnSpc>
              <a:spcBef>
                <a:spcPct val="0"/>
              </a:spcBef>
              <a:buFont typeface="Wingdings" panose="05000000000000000000" pitchFamily="2" charset="2"/>
              <a:buChar char="Ø"/>
            </a:pPr>
            <a:r>
              <a:rPr lang="en-US" sz="1600" dirty="0">
                <a:solidFill>
                  <a:schemeClr val="bg1"/>
                </a:solidFill>
                <a:latin typeface="Montserrat" panose="00000500000000000000" pitchFamily="50" charset="0"/>
              </a:rPr>
              <a:t>Get visa stamp at visa counter without waiting in line</a:t>
            </a:r>
          </a:p>
          <a:p>
            <a:pPr marL="285750" indent="-285750">
              <a:lnSpc>
                <a:spcPts val="2499"/>
              </a:lnSpc>
              <a:spcBef>
                <a:spcPct val="0"/>
              </a:spcBef>
              <a:buFont typeface="Wingdings" panose="05000000000000000000" pitchFamily="2" charset="2"/>
              <a:buChar char="Ø"/>
            </a:pPr>
            <a:r>
              <a:rPr lang="en-US" sz="1600" dirty="0">
                <a:solidFill>
                  <a:schemeClr val="bg1"/>
                </a:solidFill>
                <a:latin typeface="Montserrat" panose="00000500000000000000" pitchFamily="50" charset="0"/>
              </a:rPr>
              <a:t>Be assisted and escorted throughout immigration procedure</a:t>
            </a:r>
          </a:p>
          <a:p>
            <a:pPr marL="285750" indent="-285750">
              <a:lnSpc>
                <a:spcPts val="2499"/>
              </a:lnSpc>
              <a:spcBef>
                <a:spcPct val="0"/>
              </a:spcBef>
              <a:buFont typeface="Wingdings" panose="05000000000000000000" pitchFamily="2" charset="2"/>
              <a:buChar char="Ø"/>
            </a:pPr>
            <a:r>
              <a:rPr lang="en-US" sz="1600" dirty="0">
                <a:solidFill>
                  <a:schemeClr val="bg1"/>
                </a:solidFill>
                <a:latin typeface="Montserrat" panose="00000500000000000000" pitchFamily="50" charset="0"/>
              </a:rPr>
              <a:t>Baggage porters available on request </a:t>
            </a:r>
          </a:p>
        </p:txBody>
      </p:sp>
      <p:pic>
        <p:nvPicPr>
          <p:cNvPr id="17" name="Picture 2" descr="http://1.bp.blogspot.com/-lv6tKHljTak/UrK9A77kwLI/AAAAAAAAD1E/R_m2ou0YuKc/s640/airport+fast+track+services.jpg">
            <a:extLst>
              <a:ext uri="{FF2B5EF4-FFF2-40B4-BE49-F238E27FC236}">
                <a16:creationId xmlns:a16="http://schemas.microsoft.com/office/drawing/2014/main" id="{7B8087A4-32B9-E950-0FE9-4595075C9F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0"/>
          <a:stretch/>
        </p:blipFill>
        <p:spPr bwMode="auto">
          <a:xfrm>
            <a:off x="7049554" y="853930"/>
            <a:ext cx="4374507" cy="3860574"/>
          </a:xfrm>
          <a:prstGeom prst="rect">
            <a:avLst/>
          </a:prstGeom>
          <a:ln>
            <a:noFill/>
          </a:ln>
          <a:effectLst>
            <a:outerShdw blurRad="292100" dist="139700" dir="2700000" algn="tl" rotWithShape="0">
              <a:srgbClr val="333333">
                <a:alpha val="65000"/>
              </a:srgbClr>
            </a:outerShdw>
          </a:effectLst>
        </p:spPr>
      </p:pic>
      <p:pic>
        <p:nvPicPr>
          <p:cNvPr id="18" name="Picture 2" descr="http://static.tumblr.com/f45faab49321958bb661be2e69124337/gltbmdt/p3amp94ag/tumblr_static_logo_threeland_281108.png">
            <a:extLst>
              <a:ext uri="{FF2B5EF4-FFF2-40B4-BE49-F238E27FC236}">
                <a16:creationId xmlns:a16="http://schemas.microsoft.com/office/drawing/2014/main" id="{4DD80A1E-C688-2345-87BB-F568E232B2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46357" y="180923"/>
            <a:ext cx="2267743" cy="365615"/>
          </a:xfrm>
          <a:prstGeom prst="rect">
            <a:avLst/>
          </a:prstGeom>
          <a:noFill/>
          <a:extLst>
            <a:ext uri="{909E8E84-426E-40DD-AFC4-6F175D3DCCD1}">
              <a14:hiddenFill xmlns:a14="http://schemas.microsoft.com/office/drawing/2010/main">
                <a:solidFill>
                  <a:srgbClr val="FFFFFF"/>
                </a:solidFill>
              </a14:hiddenFill>
            </a:ext>
          </a:extLst>
        </p:spPr>
      </p:pic>
      <p:sp>
        <p:nvSpPr>
          <p:cNvPr id="19" name="Date Placeholder 4">
            <a:extLst>
              <a:ext uri="{FF2B5EF4-FFF2-40B4-BE49-F238E27FC236}">
                <a16:creationId xmlns:a16="http://schemas.microsoft.com/office/drawing/2014/main" id="{78678971-D30D-6906-CDE1-D9BA8398F6FE}"/>
              </a:ext>
            </a:extLst>
          </p:cNvPr>
          <p:cNvSpPr txBox="1">
            <a:spLocks/>
          </p:cNvSpPr>
          <p:nvPr/>
        </p:nvSpPr>
        <p:spPr>
          <a:xfrm>
            <a:off x="515506" y="6636244"/>
            <a:ext cx="993149" cy="221756"/>
          </a:xfrm>
          <a:prstGeom prst="rect">
            <a:avLst/>
          </a:prstGeom>
          <a:solidFill>
            <a:schemeClr val="accent6">
              <a:lumMod val="75000"/>
            </a:schemeClr>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DD1B487-36FD-4CED-B07A-1A81FC6540B1}" type="datetime1">
              <a:rPr lang="en-US" sz="1200" smtClean="0">
                <a:solidFill>
                  <a:schemeClr val="bg1"/>
                </a:solidFill>
              </a:rPr>
              <a:pPr/>
              <a:t>7/25/2025</a:t>
            </a:fld>
            <a:endParaRPr lang="en-US" sz="1200" dirty="0">
              <a:solidFill>
                <a:schemeClr val="bg1"/>
              </a:solidFill>
            </a:endParaRPr>
          </a:p>
        </p:txBody>
      </p:sp>
      <p:sp>
        <p:nvSpPr>
          <p:cNvPr id="13" name="Left Arrow 10">
            <a:hlinkClick r:id="rId5" action="ppaction://hlinkpres?slideindex=1&amp;slidetitle=Why?"/>
            <a:extLst>
              <a:ext uri="{FF2B5EF4-FFF2-40B4-BE49-F238E27FC236}">
                <a16:creationId xmlns:a16="http://schemas.microsoft.com/office/drawing/2014/main" id="{5015162B-CA19-A835-707A-E75784E5FC15}"/>
              </a:ext>
            </a:extLst>
          </p:cNvPr>
          <p:cNvSpPr/>
          <p:nvPr/>
        </p:nvSpPr>
        <p:spPr>
          <a:xfrm>
            <a:off x="11276905" y="6213143"/>
            <a:ext cx="914400" cy="685800"/>
          </a:xfrm>
          <a:prstGeom prst="leftArrow">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solidFill>
                  <a:schemeClr val="bg1"/>
                </a:solidFill>
                <a:latin typeface="Times New Roman" pitchFamily="18" charset="0"/>
                <a:cs typeface="Times New Roman" pitchFamily="18" charset="0"/>
                <a:hlinkClick r:id="rId6" action="ppaction://hlinksldjump">
                  <a:extLst>
                    <a:ext uri="{A12FA001-AC4F-418D-AE19-62706E023703}">
                      <ahyp:hlinkClr xmlns:ahyp="http://schemas.microsoft.com/office/drawing/2018/hyperlinkcolor" val="tx"/>
                    </a:ext>
                  </a:extLst>
                </a:hlinkClick>
              </a:rPr>
              <a:t>Back</a:t>
            </a:r>
            <a:endParaRPr lang="en-US" dirty="0">
              <a:solidFill>
                <a:schemeClr val="bg1"/>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Ecology">
      <a:dk1>
        <a:srgbClr val="4D3E2F"/>
      </a:dk1>
      <a:lt1>
        <a:sysClr val="window" lastClr="FFFFFF"/>
      </a:lt1>
      <a:dk2>
        <a:srgbClr val="000000"/>
      </a:dk2>
      <a:lt2>
        <a:srgbClr val="DDDDDD"/>
      </a:lt2>
      <a:accent1>
        <a:srgbClr val="8BAA00"/>
      </a:accent1>
      <a:accent2>
        <a:srgbClr val="2A6CB2"/>
      </a:accent2>
      <a:accent3>
        <a:srgbClr val="795837"/>
      </a:accent3>
      <a:accent4>
        <a:srgbClr val="D18316"/>
      </a:accent4>
      <a:accent5>
        <a:srgbClr val="79B4F0"/>
      </a:accent5>
      <a:accent6>
        <a:srgbClr val="CDC80F"/>
      </a:accent6>
      <a:hlink>
        <a:srgbClr val="2A6CB2"/>
      </a:hlink>
      <a:folHlink>
        <a:srgbClr val="808080"/>
      </a:folHlink>
    </a:clrScheme>
    <a:fontScheme name="Corbel">
      <a:maj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TF03098889</Template>
  <TotalTime>71586</TotalTime>
  <Words>5405</Words>
  <Application>Microsoft Office PowerPoint</Application>
  <PresentationFormat>Widescreen</PresentationFormat>
  <Paragraphs>798</Paragraphs>
  <Slides>71</Slides>
  <Notes>39</Notes>
  <HiddenSlides>0</HiddenSlides>
  <MMClips>4</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71</vt:i4>
      </vt:variant>
    </vt:vector>
  </HeadingPairs>
  <TitlesOfParts>
    <vt:vector size="95" baseType="lpstr">
      <vt:lpstr>Arial</vt:lpstr>
      <vt:lpstr>Arial Black</vt:lpstr>
      <vt:lpstr>Avenir Next LT Pro</vt:lpstr>
      <vt:lpstr>Baskerville Old Face</vt:lpstr>
      <vt:lpstr>Calibri</vt:lpstr>
      <vt:lpstr>Calibri Light</vt:lpstr>
      <vt:lpstr>Corbel</vt:lpstr>
      <vt:lpstr>Futura Bold</vt:lpstr>
      <vt:lpstr>Futura Light</vt:lpstr>
      <vt:lpstr>Montserrat</vt:lpstr>
      <vt:lpstr>Montserrat Bold</vt:lpstr>
      <vt:lpstr>Montserrat Ultra-Bold</vt:lpstr>
      <vt:lpstr>Open Sans Bold</vt:lpstr>
      <vt:lpstr>Playfair Display Bold</vt:lpstr>
      <vt:lpstr>Poppins</vt:lpstr>
      <vt:lpstr>Poppins Bold</vt:lpstr>
      <vt:lpstr>Poppins Italics</vt:lpstr>
      <vt:lpstr>Poppins Light</vt:lpstr>
      <vt:lpstr>Poppins Medium</vt:lpstr>
      <vt:lpstr>Stencil</vt:lpstr>
      <vt:lpstr>Times New Roman</vt:lpstr>
      <vt:lpstr>Wingdings</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International hotel chains in Vietnam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Layout</dc:title>
  <dc:creator>asus</dc:creator>
  <cp:lastModifiedBy>Nguyen Thi Thu Huong</cp:lastModifiedBy>
  <cp:revision>493</cp:revision>
  <dcterms:created xsi:type="dcterms:W3CDTF">2019-01-25T05:16:45Z</dcterms:created>
  <dcterms:modified xsi:type="dcterms:W3CDTF">2025-07-25T06:34:40Z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