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12192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0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1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2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3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4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6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7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8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9:notes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353050" y="880046"/>
            <a:ext cx="3928109" cy="941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0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3495421" y="1405638"/>
            <a:ext cx="6466205" cy="1836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0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5353050" y="880046"/>
            <a:ext cx="3928109" cy="941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0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5353050" y="880046"/>
            <a:ext cx="3928109" cy="941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0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353050" y="880046"/>
            <a:ext cx="3928109" cy="941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000" u="none" cap="none" strike="noStrike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495421" y="1405638"/>
            <a:ext cx="6466205" cy="1836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jpg"/><Relationship Id="rId4" Type="http://schemas.openxmlformats.org/officeDocument/2006/relationships/image" Target="../media/image26.jpg"/><Relationship Id="rId9" Type="http://schemas.openxmlformats.org/officeDocument/2006/relationships/image" Target="../media/image16.png"/><Relationship Id="rId5" Type="http://schemas.openxmlformats.org/officeDocument/2006/relationships/image" Target="../media/image37.jpg"/><Relationship Id="rId6" Type="http://schemas.openxmlformats.org/officeDocument/2006/relationships/image" Target="../media/image29.jpg"/><Relationship Id="rId7" Type="http://schemas.openxmlformats.org/officeDocument/2006/relationships/image" Target="../media/image43.jpg"/><Relationship Id="rId8" Type="http://schemas.openxmlformats.org/officeDocument/2006/relationships/image" Target="../media/image3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jpg"/><Relationship Id="rId4" Type="http://schemas.openxmlformats.org/officeDocument/2006/relationships/image" Target="../media/image36.jpg"/><Relationship Id="rId9" Type="http://schemas.openxmlformats.org/officeDocument/2006/relationships/image" Target="../media/image16.png"/><Relationship Id="rId5" Type="http://schemas.openxmlformats.org/officeDocument/2006/relationships/image" Target="../media/image34.jpg"/><Relationship Id="rId6" Type="http://schemas.openxmlformats.org/officeDocument/2006/relationships/image" Target="../media/image38.jpg"/><Relationship Id="rId7" Type="http://schemas.openxmlformats.org/officeDocument/2006/relationships/image" Target="../media/image39.jpg"/><Relationship Id="rId8" Type="http://schemas.openxmlformats.org/officeDocument/2006/relationships/image" Target="../media/image3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0.png"/><Relationship Id="rId4" Type="http://schemas.openxmlformats.org/officeDocument/2006/relationships/image" Target="../media/image6.png"/><Relationship Id="rId5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Relationship Id="rId4" Type="http://schemas.openxmlformats.org/officeDocument/2006/relationships/image" Target="../media/image7.jpg"/><Relationship Id="rId9" Type="http://schemas.openxmlformats.org/officeDocument/2006/relationships/image" Target="../media/image16.png"/><Relationship Id="rId5" Type="http://schemas.openxmlformats.org/officeDocument/2006/relationships/image" Target="../media/image15.jpg"/><Relationship Id="rId6" Type="http://schemas.openxmlformats.org/officeDocument/2006/relationships/image" Target="../media/image12.jpg"/><Relationship Id="rId7" Type="http://schemas.openxmlformats.org/officeDocument/2006/relationships/image" Target="../media/image1.jpg"/><Relationship Id="rId8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18.jpg"/><Relationship Id="rId9" Type="http://schemas.openxmlformats.org/officeDocument/2006/relationships/image" Target="../media/image16.png"/><Relationship Id="rId5" Type="http://schemas.openxmlformats.org/officeDocument/2006/relationships/image" Target="../media/image11.jpg"/><Relationship Id="rId6" Type="http://schemas.openxmlformats.org/officeDocument/2006/relationships/image" Target="../media/image19.jpg"/><Relationship Id="rId7" Type="http://schemas.openxmlformats.org/officeDocument/2006/relationships/image" Target="../media/image25.jpg"/><Relationship Id="rId8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m céu, planta, nuvem, texto&#10;&#10;Descrição gerada automaticamente" id="43" name="Google Shape;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"/>
          <p:cNvSpPr txBox="1"/>
          <p:nvPr/>
        </p:nvSpPr>
        <p:spPr>
          <a:xfrm>
            <a:off x="439549" y="800500"/>
            <a:ext cx="5029200" cy="995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60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rPr>
              <a:t>DIRECT FLIGHTS</a:t>
            </a:r>
            <a:endParaRPr/>
          </a:p>
        </p:txBody>
      </p:sp>
      <p:sp>
        <p:nvSpPr>
          <p:cNvPr id="139" name="Google Shape;139;p16"/>
          <p:cNvSpPr txBox="1"/>
          <p:nvPr/>
        </p:nvSpPr>
        <p:spPr>
          <a:xfrm>
            <a:off x="515749" y="2403233"/>
            <a:ext cx="2913251" cy="13841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47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1400" u="sng" strike="noStrike">
                <a:solidFill>
                  <a:srgbClr val="F2873B"/>
                </a:solidFill>
              </a:rPr>
              <a:t>Direct Flights Available</a:t>
            </a:r>
            <a:endParaRPr b="1" i="0" sz="1400" u="sng" strike="noStrike">
              <a:solidFill>
                <a:srgbClr val="F2873B"/>
              </a:solidFill>
            </a:endParaRPr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i="0" lang="pt-PT" sz="1400" strike="noStrike">
                <a:solidFill>
                  <a:srgbClr val="000000"/>
                </a:solidFill>
              </a:rPr>
              <a:t>Ryanair</a:t>
            </a:r>
            <a:endParaRPr i="0" sz="1400" strike="noStrike">
              <a:solidFill>
                <a:srgbClr val="000000"/>
              </a:solidFill>
            </a:endParaRPr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i="0" lang="pt-PT" sz="1400" strike="noStrike">
                <a:solidFill>
                  <a:srgbClr val="000000"/>
                </a:solidFill>
              </a:rPr>
              <a:t>TUI fly Belgium</a:t>
            </a:r>
            <a:endParaRPr i="0" sz="1400" strike="noStrike">
              <a:solidFill>
                <a:srgbClr val="000000"/>
              </a:solidFill>
            </a:endParaRPr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i="0" lang="pt-PT" sz="1400" strike="noStrike">
                <a:solidFill>
                  <a:srgbClr val="000000"/>
                </a:solidFill>
              </a:rPr>
              <a:t>Brussels Airlines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439549" y="1813067"/>
            <a:ext cx="2662881" cy="646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28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rPr>
              <a:t>Belgium - Madeira</a:t>
            </a:r>
            <a:endParaRPr/>
          </a:p>
        </p:txBody>
      </p:sp>
      <p:pic>
        <p:nvPicPr>
          <p:cNvPr descr="Uma imagem com mapa, atlas, texto&#10;&#10;Descrição gerada automaticamente" id="141" name="Google Shape;14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m nuvem, céu, montanha, natureza&#10;&#10;Descrição gerada automaticamente" id="146" name="Google Shape;14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zores, Safe By Nature. #VisitAzores #Azores #Açores #SeguroPorNatureza #SafeByNature" id="151" name="Google Shape;15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88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/>
          <p:nvPr/>
        </p:nvSpPr>
        <p:spPr>
          <a:xfrm>
            <a:off x="665749" y="2286000"/>
            <a:ext cx="5410199" cy="3082190"/>
          </a:xfrm>
          <a:prstGeom prst="rect">
            <a:avLst/>
          </a:prstGeom>
          <a:solidFill>
            <a:srgbClr val="FFFFFF">
              <a:alpha val="96862"/>
            </a:srgbClr>
          </a:solidFill>
          <a:ln>
            <a:noFill/>
          </a:ln>
        </p:spPr>
        <p:txBody>
          <a:bodyPr anchorCtr="0" anchor="t" bIns="0" lIns="0" spcFirstLastPara="1" rIns="0" wrap="square" tIns="23475">
            <a:spAutoFit/>
          </a:bodyPr>
          <a:lstStyle/>
          <a:p>
            <a:pPr indent="-285750" lvl="0" marL="593725" marR="34671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Climate: </a:t>
            </a:r>
            <a:r>
              <a:rPr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Oceanic, mild all year round,</a:t>
            </a:r>
            <a:endParaRPr/>
          </a:p>
          <a:p>
            <a:pPr indent="-285750" lvl="0" marL="593725" marR="346710" rtl="0" algn="just">
              <a:lnSpc>
                <a:spcPct val="200000"/>
              </a:lnSpc>
              <a:spcBef>
                <a:spcPts val="18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 islands </a:t>
            </a:r>
            <a:r>
              <a:rPr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(São Miguel, Terceira, Pico, Faial, São Jorge, Santa Maria, Graciosa, Flores, Corvo),</a:t>
            </a:r>
            <a:endParaRPr/>
          </a:p>
          <a:p>
            <a:pPr indent="-285750" lvl="0" marL="593725" marR="346710" rtl="0" algn="just">
              <a:lnSpc>
                <a:spcPct val="200000"/>
              </a:lnSpc>
              <a:spcBef>
                <a:spcPts val="18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Gastronomy: </a:t>
            </a:r>
            <a:r>
              <a:rPr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Cozido das Furnas, cheeses, fresh fish, vinho de cheiro,</a:t>
            </a:r>
            <a:endParaRPr/>
          </a:p>
          <a:p>
            <a:pPr indent="-285750" lvl="0" marL="593725" marR="346710" rtl="0" algn="just">
              <a:lnSpc>
                <a:spcPct val="200000"/>
              </a:lnSpc>
              <a:spcBef>
                <a:spcPts val="18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Curiosities: </a:t>
            </a:r>
            <a:r>
              <a:rPr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Pico </a:t>
            </a:r>
            <a:r>
              <a:rPr lang="pt-PT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ountain (the highest point in Portugal).</a:t>
            </a:r>
            <a:endParaRPr/>
          </a:p>
          <a:p>
            <a:pPr indent="-285750" lvl="0" marL="593725" marR="346710" rtl="0" algn="just">
              <a:lnSpc>
                <a:spcPct val="200000"/>
              </a:lnSpc>
              <a:spcBef>
                <a:spcPts val="18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pt-PT" sz="1400">
                <a:latin typeface="Calibri"/>
                <a:ea typeface="Calibri"/>
                <a:cs typeface="Calibri"/>
                <a:sym typeface="Calibri"/>
              </a:rPr>
              <a:t>Population: </a:t>
            </a:r>
            <a:r>
              <a:rPr lang="pt-PT" sz="1400">
                <a:latin typeface="Calibri"/>
                <a:ea typeface="Calibri"/>
                <a:cs typeface="Calibri"/>
                <a:sym typeface="Calibri"/>
              </a:rPr>
              <a:t>236 413 (2021)</a:t>
            </a:r>
            <a:endParaRPr/>
          </a:p>
        </p:txBody>
      </p:sp>
      <p:sp>
        <p:nvSpPr>
          <p:cNvPr id="157" name="Google Shape;157;p19"/>
          <p:cNvSpPr/>
          <p:nvPr/>
        </p:nvSpPr>
        <p:spPr>
          <a:xfrm>
            <a:off x="6116053" y="3390899"/>
            <a:ext cx="6096000" cy="76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8" name="Google Shape;158;p19"/>
          <p:cNvSpPr txBox="1"/>
          <p:nvPr>
            <p:ph type="title"/>
          </p:nvPr>
        </p:nvSpPr>
        <p:spPr>
          <a:xfrm>
            <a:off x="665749" y="1261889"/>
            <a:ext cx="4981102" cy="995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ABOUT AZORES</a:t>
            </a:r>
            <a:endParaRPr/>
          </a:p>
        </p:txBody>
      </p:sp>
      <p:pic>
        <p:nvPicPr>
          <p:cNvPr descr="Uma imagem com paisagem, água, ar livre, natureza&#10;&#10;Descrição gerada automaticamente" id="159" name="Google Shape;15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0400" y="0"/>
            <a:ext cx="51816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m captura de ecrã, avião&#10;&#10;Descrição gerada automaticamente" id="164" name="Google Shape;164;p20"/>
          <p:cNvPicPr preferRelativeResize="0"/>
          <p:nvPr/>
        </p:nvPicPr>
        <p:blipFill rotWithShape="1">
          <a:blip r:embed="rId3">
            <a:alphaModFix/>
          </a:blip>
          <a:srcRect b="-4283" l="0" r="0" t="0"/>
          <a:stretch/>
        </p:blipFill>
        <p:spPr>
          <a:xfrm>
            <a:off x="0" y="-259489"/>
            <a:ext cx="12192000" cy="7422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/>
          <p:nvPr/>
        </p:nvSpPr>
        <p:spPr>
          <a:xfrm>
            <a:off x="4209133" y="1460876"/>
            <a:ext cx="3771940" cy="2431715"/>
          </a:xfrm>
          <a:custGeom>
            <a:rect b="b" l="l" r="r" t="t"/>
            <a:pathLst>
              <a:path extrusionOk="0" h="618131" w="958810">
                <a:moveTo>
                  <a:pt x="0" y="0"/>
                </a:moveTo>
                <a:lnTo>
                  <a:pt x="958810" y="0"/>
                </a:lnTo>
                <a:lnTo>
                  <a:pt x="958810" y="618131"/>
                </a:lnTo>
                <a:lnTo>
                  <a:pt x="0" y="618131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0" name="Google Shape;170;p21"/>
          <p:cNvSpPr/>
          <p:nvPr/>
        </p:nvSpPr>
        <p:spPr>
          <a:xfrm>
            <a:off x="278443" y="1460876"/>
            <a:ext cx="3771940" cy="2431715"/>
          </a:xfrm>
          <a:custGeom>
            <a:rect b="b" l="l" r="r" t="t"/>
            <a:pathLst>
              <a:path extrusionOk="0" h="618131" w="958810">
                <a:moveTo>
                  <a:pt x="0" y="0"/>
                </a:moveTo>
                <a:lnTo>
                  <a:pt x="958810" y="0"/>
                </a:lnTo>
                <a:lnTo>
                  <a:pt x="958810" y="618131"/>
                </a:lnTo>
                <a:lnTo>
                  <a:pt x="0" y="618131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1" name="Google Shape;171;p21"/>
          <p:cNvSpPr/>
          <p:nvPr/>
        </p:nvSpPr>
        <p:spPr>
          <a:xfrm>
            <a:off x="8139823" y="1460876"/>
            <a:ext cx="3771940" cy="2431715"/>
          </a:xfrm>
          <a:custGeom>
            <a:rect b="b" l="l" r="r" t="t"/>
            <a:pathLst>
              <a:path extrusionOk="0" h="618131" w="958810">
                <a:moveTo>
                  <a:pt x="0" y="0"/>
                </a:moveTo>
                <a:lnTo>
                  <a:pt x="958810" y="0"/>
                </a:lnTo>
                <a:lnTo>
                  <a:pt x="958810" y="618131"/>
                </a:lnTo>
                <a:lnTo>
                  <a:pt x="0" y="618131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2" name="Google Shape;172;p21"/>
          <p:cNvSpPr/>
          <p:nvPr/>
        </p:nvSpPr>
        <p:spPr>
          <a:xfrm>
            <a:off x="278443" y="4046204"/>
            <a:ext cx="3771940" cy="2539749"/>
          </a:xfrm>
          <a:custGeom>
            <a:rect b="b" l="l" r="r" t="t"/>
            <a:pathLst>
              <a:path extrusionOk="0" h="645592" w="958810">
                <a:moveTo>
                  <a:pt x="0" y="0"/>
                </a:moveTo>
                <a:lnTo>
                  <a:pt x="958810" y="0"/>
                </a:lnTo>
                <a:lnTo>
                  <a:pt x="958810" y="645592"/>
                </a:lnTo>
                <a:lnTo>
                  <a:pt x="0" y="645592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3" name="Google Shape;173;p21"/>
          <p:cNvSpPr/>
          <p:nvPr/>
        </p:nvSpPr>
        <p:spPr>
          <a:xfrm>
            <a:off x="4209133" y="4052554"/>
            <a:ext cx="3771940" cy="2533399"/>
          </a:xfrm>
          <a:custGeom>
            <a:rect b="b" l="l" r="r" t="t"/>
            <a:pathLst>
              <a:path extrusionOk="0" h="643978" w="958810">
                <a:moveTo>
                  <a:pt x="0" y="0"/>
                </a:moveTo>
                <a:lnTo>
                  <a:pt x="958810" y="0"/>
                </a:lnTo>
                <a:lnTo>
                  <a:pt x="958810" y="643978"/>
                </a:lnTo>
                <a:lnTo>
                  <a:pt x="0" y="643978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4" name="Google Shape;174;p21"/>
          <p:cNvSpPr/>
          <p:nvPr/>
        </p:nvSpPr>
        <p:spPr>
          <a:xfrm>
            <a:off x="8165223" y="4052554"/>
            <a:ext cx="3771940" cy="2533399"/>
          </a:xfrm>
          <a:custGeom>
            <a:rect b="b" l="l" r="r" t="t"/>
            <a:pathLst>
              <a:path extrusionOk="0" h="643978" w="958810">
                <a:moveTo>
                  <a:pt x="0" y="0"/>
                </a:moveTo>
                <a:lnTo>
                  <a:pt x="958810" y="0"/>
                </a:lnTo>
                <a:lnTo>
                  <a:pt x="958810" y="643978"/>
                </a:lnTo>
                <a:lnTo>
                  <a:pt x="0" y="643978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5" name="Google Shape;175;p21"/>
          <p:cNvSpPr/>
          <p:nvPr/>
        </p:nvSpPr>
        <p:spPr>
          <a:xfrm>
            <a:off x="254000" y="1391533"/>
            <a:ext cx="932801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76" name="Google Shape;176;p21"/>
          <p:cNvSpPr txBox="1"/>
          <p:nvPr/>
        </p:nvSpPr>
        <p:spPr>
          <a:xfrm>
            <a:off x="227643" y="1346576"/>
            <a:ext cx="981085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TRAILS</a:t>
            </a:r>
            <a:endParaRPr/>
          </a:p>
        </p:txBody>
      </p:sp>
      <p:sp>
        <p:nvSpPr>
          <p:cNvPr id="177" name="Google Shape;177;p21"/>
          <p:cNvSpPr/>
          <p:nvPr/>
        </p:nvSpPr>
        <p:spPr>
          <a:xfrm>
            <a:off x="4181512" y="1398417"/>
            <a:ext cx="981085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78" name="Google Shape;178;p21"/>
          <p:cNvSpPr txBox="1"/>
          <p:nvPr/>
        </p:nvSpPr>
        <p:spPr>
          <a:xfrm>
            <a:off x="4209133" y="1338020"/>
            <a:ext cx="938857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DIVING</a:t>
            </a:r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8106165" y="1398416"/>
            <a:ext cx="1698235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0" name="Google Shape;180;p21"/>
          <p:cNvSpPr txBox="1"/>
          <p:nvPr/>
        </p:nvSpPr>
        <p:spPr>
          <a:xfrm>
            <a:off x="8120773" y="1346576"/>
            <a:ext cx="1616934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CANYONING</a:t>
            </a:r>
            <a:endParaRPr/>
          </a:p>
        </p:txBody>
      </p:sp>
      <p:sp>
        <p:nvSpPr>
          <p:cNvPr id="181" name="Google Shape;181;p21"/>
          <p:cNvSpPr/>
          <p:nvPr/>
        </p:nvSpPr>
        <p:spPr>
          <a:xfrm>
            <a:off x="227643" y="3980125"/>
            <a:ext cx="981085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278443" y="4039853"/>
            <a:ext cx="930285" cy="2905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5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BIKING</a:t>
            </a:r>
            <a:endParaRPr/>
          </a:p>
        </p:txBody>
      </p:sp>
      <p:sp>
        <p:nvSpPr>
          <p:cNvPr id="183" name="Google Shape;183;p21"/>
          <p:cNvSpPr/>
          <p:nvPr/>
        </p:nvSpPr>
        <p:spPr>
          <a:xfrm>
            <a:off x="4181511" y="3980125"/>
            <a:ext cx="2524822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4" name="Google Shape;184;p21"/>
          <p:cNvSpPr txBox="1"/>
          <p:nvPr/>
        </p:nvSpPr>
        <p:spPr>
          <a:xfrm>
            <a:off x="4197662" y="3938254"/>
            <a:ext cx="2508671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PICO ISLAND CLIMB</a:t>
            </a:r>
            <a:endParaRPr/>
          </a:p>
        </p:txBody>
      </p:sp>
      <p:sp>
        <p:nvSpPr>
          <p:cNvPr id="185" name="Google Shape;185;p21"/>
          <p:cNvSpPr/>
          <p:nvPr/>
        </p:nvSpPr>
        <p:spPr>
          <a:xfrm>
            <a:off x="8120773" y="3973867"/>
            <a:ext cx="1616934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8139823" y="3926612"/>
            <a:ext cx="1597884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FOOD TOUR</a:t>
            </a:r>
            <a:endParaRPr/>
          </a:p>
        </p:txBody>
      </p:sp>
      <p:sp>
        <p:nvSpPr>
          <p:cNvPr id="187" name="Google Shape;187;p21"/>
          <p:cNvSpPr txBox="1"/>
          <p:nvPr/>
        </p:nvSpPr>
        <p:spPr>
          <a:xfrm>
            <a:off x="304800" y="202461"/>
            <a:ext cx="2133600" cy="8643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48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rPr>
              <a:t>AZORES</a:t>
            </a:r>
            <a:endParaRPr b="1" i="0" sz="4800">
              <a:solidFill>
                <a:srgbClr val="F8871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1"/>
          <p:cNvSpPr txBox="1"/>
          <p:nvPr/>
        </p:nvSpPr>
        <p:spPr>
          <a:xfrm>
            <a:off x="2514600" y="265137"/>
            <a:ext cx="6231570" cy="7389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Leisure (families and groups)</a:t>
            </a:r>
            <a:endParaRPr/>
          </a:p>
        </p:txBody>
      </p:sp>
      <p:sp>
        <p:nvSpPr>
          <p:cNvPr id="189" name="Google Shape;189;p21"/>
          <p:cNvSpPr txBox="1"/>
          <p:nvPr/>
        </p:nvSpPr>
        <p:spPr>
          <a:xfrm rot="-5400000">
            <a:off x="10903017" y="5319200"/>
            <a:ext cx="2239414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700"/>
              <a:t>Image_CopyRight: Visit_Azores, Hungry Whales </a:t>
            </a:r>
            <a:endParaRPr/>
          </a:p>
        </p:txBody>
      </p:sp>
      <p:pic>
        <p:nvPicPr>
          <p:cNvPr descr="Uma imagem com preto, escuridão&#10;&#10;Descrição gerada automaticamente" id="190" name="Google Shape;190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5240898">
            <a:off x="11965164" y="6481375"/>
            <a:ext cx="115121" cy="115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/>
          <p:nvPr/>
        </p:nvSpPr>
        <p:spPr>
          <a:xfrm>
            <a:off x="4209133" y="1459323"/>
            <a:ext cx="3771940" cy="2433268"/>
          </a:xfrm>
          <a:custGeom>
            <a:rect b="b" l="l" r="r" t="t"/>
            <a:pathLst>
              <a:path extrusionOk="0" h="618525" w="958810">
                <a:moveTo>
                  <a:pt x="0" y="0"/>
                </a:moveTo>
                <a:lnTo>
                  <a:pt x="958810" y="0"/>
                </a:lnTo>
                <a:lnTo>
                  <a:pt x="958810" y="618525"/>
                </a:lnTo>
                <a:lnTo>
                  <a:pt x="0" y="61852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96" name="Google Shape;196;p22"/>
          <p:cNvSpPr/>
          <p:nvPr/>
        </p:nvSpPr>
        <p:spPr>
          <a:xfrm>
            <a:off x="278443" y="1460876"/>
            <a:ext cx="3765590" cy="2431715"/>
          </a:xfrm>
          <a:custGeom>
            <a:rect b="b" l="l" r="r" t="t"/>
            <a:pathLst>
              <a:path extrusionOk="0" h="618131" w="957196">
                <a:moveTo>
                  <a:pt x="0" y="0"/>
                </a:moveTo>
                <a:lnTo>
                  <a:pt x="957196" y="0"/>
                </a:lnTo>
                <a:lnTo>
                  <a:pt x="957196" y="618131"/>
                </a:lnTo>
                <a:lnTo>
                  <a:pt x="0" y="618131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97" name="Google Shape;197;p22"/>
          <p:cNvSpPr/>
          <p:nvPr/>
        </p:nvSpPr>
        <p:spPr>
          <a:xfrm>
            <a:off x="8139823" y="1460876"/>
            <a:ext cx="3771940" cy="2431715"/>
          </a:xfrm>
          <a:custGeom>
            <a:rect b="b" l="l" r="r" t="t"/>
            <a:pathLst>
              <a:path extrusionOk="0" h="618131" w="958810">
                <a:moveTo>
                  <a:pt x="0" y="0"/>
                </a:moveTo>
                <a:lnTo>
                  <a:pt x="958810" y="0"/>
                </a:lnTo>
                <a:lnTo>
                  <a:pt x="958810" y="618131"/>
                </a:lnTo>
                <a:lnTo>
                  <a:pt x="0" y="618131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98" name="Google Shape;198;p22"/>
          <p:cNvSpPr/>
          <p:nvPr/>
        </p:nvSpPr>
        <p:spPr>
          <a:xfrm>
            <a:off x="278443" y="4052554"/>
            <a:ext cx="3765590" cy="2533399"/>
          </a:xfrm>
          <a:custGeom>
            <a:rect b="b" l="l" r="r" t="t"/>
            <a:pathLst>
              <a:path extrusionOk="0" h="643978" w="957196">
                <a:moveTo>
                  <a:pt x="0" y="0"/>
                </a:moveTo>
                <a:lnTo>
                  <a:pt x="957196" y="0"/>
                </a:lnTo>
                <a:lnTo>
                  <a:pt x="957196" y="643978"/>
                </a:lnTo>
                <a:lnTo>
                  <a:pt x="0" y="643978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99" name="Google Shape;199;p22"/>
          <p:cNvSpPr/>
          <p:nvPr/>
        </p:nvSpPr>
        <p:spPr>
          <a:xfrm>
            <a:off x="4209133" y="4052554"/>
            <a:ext cx="3771940" cy="2533399"/>
          </a:xfrm>
          <a:custGeom>
            <a:rect b="b" l="l" r="r" t="t"/>
            <a:pathLst>
              <a:path extrusionOk="0" h="643978" w="958810">
                <a:moveTo>
                  <a:pt x="0" y="0"/>
                </a:moveTo>
                <a:lnTo>
                  <a:pt x="958810" y="0"/>
                </a:lnTo>
                <a:lnTo>
                  <a:pt x="958810" y="643978"/>
                </a:lnTo>
                <a:lnTo>
                  <a:pt x="0" y="643978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00" name="Google Shape;200;p22"/>
          <p:cNvSpPr/>
          <p:nvPr/>
        </p:nvSpPr>
        <p:spPr>
          <a:xfrm>
            <a:off x="8146173" y="4033504"/>
            <a:ext cx="3765590" cy="2552449"/>
          </a:xfrm>
          <a:custGeom>
            <a:rect b="b" l="l" r="r" t="t"/>
            <a:pathLst>
              <a:path extrusionOk="0" h="648821" w="957196">
                <a:moveTo>
                  <a:pt x="0" y="0"/>
                </a:moveTo>
                <a:lnTo>
                  <a:pt x="957196" y="0"/>
                </a:lnTo>
                <a:lnTo>
                  <a:pt x="957196" y="648821"/>
                </a:lnTo>
                <a:lnTo>
                  <a:pt x="0" y="648821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01" name="Google Shape;201;p22"/>
          <p:cNvSpPr/>
          <p:nvPr/>
        </p:nvSpPr>
        <p:spPr>
          <a:xfrm>
            <a:off x="227643" y="1391533"/>
            <a:ext cx="2566357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02" name="Google Shape;202;p22"/>
          <p:cNvSpPr txBox="1"/>
          <p:nvPr/>
        </p:nvSpPr>
        <p:spPr>
          <a:xfrm>
            <a:off x="227643" y="1346576"/>
            <a:ext cx="2491883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PINEAPPLE TASTING</a:t>
            </a:r>
            <a:endParaRPr/>
          </a:p>
        </p:txBody>
      </p:sp>
      <p:sp>
        <p:nvSpPr>
          <p:cNvPr id="203" name="Google Shape;203;p22"/>
          <p:cNvSpPr/>
          <p:nvPr/>
        </p:nvSpPr>
        <p:spPr>
          <a:xfrm>
            <a:off x="4175986" y="1391533"/>
            <a:ext cx="3210222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04" name="Google Shape;204;p22"/>
          <p:cNvSpPr txBox="1"/>
          <p:nvPr/>
        </p:nvSpPr>
        <p:spPr>
          <a:xfrm>
            <a:off x="4209133" y="1338020"/>
            <a:ext cx="3177076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VISIT VULCANO CALDERA </a:t>
            </a:r>
            <a:endParaRPr/>
          </a:p>
        </p:txBody>
      </p:sp>
      <p:sp>
        <p:nvSpPr>
          <p:cNvPr id="205" name="Google Shape;205;p22"/>
          <p:cNvSpPr/>
          <p:nvPr/>
        </p:nvSpPr>
        <p:spPr>
          <a:xfrm>
            <a:off x="8114423" y="1374297"/>
            <a:ext cx="2833170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8139823" y="1338020"/>
            <a:ext cx="2807770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VISIT VULCANIC CAVE </a:t>
            </a:r>
            <a:endParaRPr/>
          </a:p>
        </p:txBody>
      </p:sp>
      <p:sp>
        <p:nvSpPr>
          <p:cNvPr id="207" name="Google Shape;207;p22"/>
          <p:cNvSpPr/>
          <p:nvPr/>
        </p:nvSpPr>
        <p:spPr>
          <a:xfrm>
            <a:off x="241050" y="4011413"/>
            <a:ext cx="2646965" cy="58598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278443" y="4039854"/>
            <a:ext cx="2646965" cy="572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5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DOLPHIN AND WHALES WATCHING</a:t>
            </a:r>
            <a:endParaRPr/>
          </a:p>
        </p:txBody>
      </p:sp>
      <p:sp>
        <p:nvSpPr>
          <p:cNvPr id="209" name="Google Shape;209;p22"/>
          <p:cNvSpPr/>
          <p:nvPr/>
        </p:nvSpPr>
        <p:spPr>
          <a:xfrm>
            <a:off x="4159852" y="3967757"/>
            <a:ext cx="1808149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4183733" y="3926612"/>
            <a:ext cx="1758867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RELAX BATHS</a:t>
            </a:r>
            <a:endParaRPr/>
          </a:p>
        </p:txBody>
      </p:sp>
      <p:sp>
        <p:nvSpPr>
          <p:cNvPr id="211" name="Google Shape;211;p22"/>
          <p:cNvSpPr/>
          <p:nvPr/>
        </p:nvSpPr>
        <p:spPr>
          <a:xfrm>
            <a:off x="8114423" y="3980125"/>
            <a:ext cx="1689977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8114423" y="3926612"/>
            <a:ext cx="1623284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MEDITATION</a:t>
            </a:r>
            <a:endParaRPr/>
          </a:p>
        </p:txBody>
      </p:sp>
      <p:sp>
        <p:nvSpPr>
          <p:cNvPr id="213" name="Google Shape;213;p22"/>
          <p:cNvSpPr txBox="1"/>
          <p:nvPr/>
        </p:nvSpPr>
        <p:spPr>
          <a:xfrm>
            <a:off x="304800" y="228600"/>
            <a:ext cx="2057400" cy="8643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48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rPr>
              <a:t>AZORES</a:t>
            </a:r>
            <a:endParaRPr b="1" i="0" sz="4800">
              <a:solidFill>
                <a:srgbClr val="F8871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2"/>
          <p:cNvSpPr txBox="1"/>
          <p:nvPr/>
        </p:nvSpPr>
        <p:spPr>
          <a:xfrm>
            <a:off x="2438400" y="291276"/>
            <a:ext cx="2743200" cy="7389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Incentives</a:t>
            </a:r>
            <a:endParaRPr/>
          </a:p>
        </p:txBody>
      </p:sp>
      <p:sp>
        <p:nvSpPr>
          <p:cNvPr id="215" name="Google Shape;215;p22"/>
          <p:cNvSpPr txBox="1"/>
          <p:nvPr/>
        </p:nvSpPr>
        <p:spPr>
          <a:xfrm rot="-5400000">
            <a:off x="10806867" y="5223050"/>
            <a:ext cx="2431715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700"/>
              <a:t>Image_CopyRight: Visit_Azores, Parque Terra Nostra</a:t>
            </a:r>
            <a:endParaRPr sz="700"/>
          </a:p>
        </p:txBody>
      </p:sp>
      <p:pic>
        <p:nvPicPr>
          <p:cNvPr descr="Uma imagem com preto, escuridão&#10;&#10;Descrição gerada automaticamente" id="216" name="Google Shape;216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5240898">
            <a:off x="11965164" y="6481375"/>
            <a:ext cx="115121" cy="115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"/>
          <p:cNvSpPr txBox="1"/>
          <p:nvPr/>
        </p:nvSpPr>
        <p:spPr>
          <a:xfrm>
            <a:off x="313765" y="800500"/>
            <a:ext cx="5029200" cy="995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60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rPr>
              <a:t>DIRECT FLIGHTS</a:t>
            </a:r>
            <a:endParaRPr/>
          </a:p>
        </p:txBody>
      </p:sp>
      <p:sp>
        <p:nvSpPr>
          <p:cNvPr id="222" name="Google Shape;222;p23"/>
          <p:cNvSpPr txBox="1"/>
          <p:nvPr/>
        </p:nvSpPr>
        <p:spPr>
          <a:xfrm>
            <a:off x="359229" y="2554717"/>
            <a:ext cx="2510480" cy="818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475">
            <a:sp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1400" u="sng" strike="noStrike">
                <a:solidFill>
                  <a:srgbClr val="F2873B"/>
                </a:solidFill>
              </a:rPr>
              <a:t>Direct Flights Available</a:t>
            </a:r>
            <a:endParaRPr b="1" i="0" sz="1400" u="sng" strike="noStrike">
              <a:solidFill>
                <a:srgbClr val="F2873B"/>
              </a:solidFill>
            </a:endParaRPr>
          </a:p>
          <a:p>
            <a:pPr indent="-285750" lvl="0" marL="28575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pt-PT" sz="1400">
                <a:solidFill>
                  <a:schemeClr val="dk1"/>
                </a:solidFill>
              </a:rPr>
              <a:t>Raynair</a:t>
            </a:r>
            <a:endParaRPr i="0" sz="1400" strike="noStrike">
              <a:solidFill>
                <a:schemeClr val="dk1"/>
              </a:solidFill>
            </a:endParaRPr>
          </a:p>
        </p:txBody>
      </p:sp>
      <p:sp>
        <p:nvSpPr>
          <p:cNvPr id="223" name="Google Shape;223;p23"/>
          <p:cNvSpPr txBox="1"/>
          <p:nvPr/>
        </p:nvSpPr>
        <p:spPr>
          <a:xfrm>
            <a:off x="304800" y="1759657"/>
            <a:ext cx="2510480" cy="646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28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rPr>
              <a:t>Belgium - Azores</a:t>
            </a:r>
            <a:endParaRPr b="0" i="0" sz="2800">
              <a:solidFill>
                <a:srgbClr val="F8871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ma imagem com mapa, atlas, texto&#10;&#10;Descrição gerada automaticamente" id="224" name="Google Shape;22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0200" y="0"/>
            <a:ext cx="67818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24" title="Only You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73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m nuvem, água, céu, texto&#10;&#10;Descrição gerada automaticamente" id="234" name="Google Shape;23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4581"/>
            <a:ext cx="12192000" cy="6872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m ar livre, paisagem, relva, céu&#10;&#10;Descrição gerada automaticamente" id="53" name="Google Shape;5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6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9"/>
          <p:cNvSpPr txBox="1"/>
          <p:nvPr>
            <p:ph type="title"/>
          </p:nvPr>
        </p:nvSpPr>
        <p:spPr>
          <a:xfrm>
            <a:off x="381000" y="5068251"/>
            <a:ext cx="2337435" cy="1529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9075">
            <a:spAutoFit/>
          </a:bodyPr>
          <a:lstStyle/>
          <a:p>
            <a:pPr indent="28575" lvl="0" marL="12700" marR="5080" rtl="0" algn="l">
              <a:lnSpc>
                <a:spcPct val="64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>
                <a:solidFill>
                  <a:srgbClr val="FFFFFF"/>
                </a:solidFill>
              </a:rPr>
              <a:t>ABOUT US!</a:t>
            </a:r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066800" y="2019299"/>
            <a:ext cx="10134600" cy="2819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56" name="Google Shape;56;p9"/>
          <p:cNvSpPr txBox="1"/>
          <p:nvPr/>
        </p:nvSpPr>
        <p:spPr>
          <a:xfrm>
            <a:off x="1066796" y="2314046"/>
            <a:ext cx="10134600" cy="2229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33070" marR="419734" rtl="0" algn="ctr">
              <a:lnSpc>
                <a:spcPct val="154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HighSun is a premier DMC specialized in bespoke </a:t>
            </a:r>
            <a:r>
              <a:rPr b="1" i="0" lang="pt-PT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experiences for groups, FITs, and MICE. </a:t>
            </a:r>
            <a:endParaRPr/>
          </a:p>
          <a:p>
            <a:pPr indent="0" lvl="0" marL="433070" marR="419734" rtl="0" algn="ctr">
              <a:lnSpc>
                <a:spcPct val="154400"/>
              </a:lnSpc>
              <a:spcBef>
                <a:spcPts val="1115"/>
              </a:spcBef>
              <a:spcAft>
                <a:spcPts val="0"/>
              </a:spcAft>
              <a:buNone/>
            </a:pPr>
            <a:r>
              <a:rPr b="0" i="0" lang="pt-PT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craft tailor-made itineraries that showcase the very best of Portugal—</a:t>
            </a:r>
            <a:r>
              <a:rPr b="1" i="0" lang="pt-PT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from its rich culture and exquisite gastronomy to world-class wines and breathtaking landscapes. </a:t>
            </a:r>
            <a:endParaRPr/>
          </a:p>
          <a:p>
            <a:pPr indent="0" lvl="0" marL="433070" marR="419734" rtl="0" algn="ctr">
              <a:lnSpc>
                <a:spcPct val="154400"/>
              </a:lnSpc>
              <a:spcBef>
                <a:spcPts val="1115"/>
              </a:spcBef>
              <a:spcAft>
                <a:spcPts val="0"/>
              </a:spcAft>
              <a:buNone/>
            </a:pPr>
            <a:r>
              <a:rPr b="0" i="0" lang="pt-PT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With seamless coordination of </a:t>
            </a:r>
            <a:r>
              <a:rPr b="1" i="0" lang="pt-PT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experiences, accommodations, and transfers,</a:t>
            </a:r>
            <a:r>
              <a:rPr b="0" i="0" lang="pt-PT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we ensure a </a:t>
            </a:r>
            <a:r>
              <a:rPr b="1" i="0" lang="pt-PT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truly unforgettable journey through our beautiful country.</a:t>
            </a:r>
            <a:endParaRPr/>
          </a:p>
        </p:txBody>
      </p:sp>
      <p:pic>
        <p:nvPicPr>
          <p:cNvPr descr="Uma imagem com texto, captura de ecrã, Gráficos, Tipo de letra&#10;&#10;Descrição gerada automaticamente" id="57" name="Google Shape;5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89684" y="6024299"/>
            <a:ext cx="2819400" cy="7305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m texto, logótipo, Tipo de letra, círculo&#10;&#10;Os conteúdos gerados por IA poderão estar incorretos." id="58" name="Google Shape;5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787849">
            <a:off x="9733350" y="193904"/>
            <a:ext cx="2481420" cy="2430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m montanha, ar livre, céu, nevoeiro&#10;&#10;Descrição gerada automaticamente" id="63" name="Google Shape;6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IVA A MADEIRA POR INTEIRO" id="68" name="Google Shape;6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57" y="10886"/>
            <a:ext cx="12159343" cy="6847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/>
        </p:nvSpPr>
        <p:spPr>
          <a:xfrm>
            <a:off x="809907" y="1261210"/>
            <a:ext cx="5410199" cy="3513078"/>
          </a:xfrm>
          <a:prstGeom prst="rect">
            <a:avLst/>
          </a:prstGeom>
          <a:solidFill>
            <a:srgbClr val="FFFFFF">
              <a:alpha val="96862"/>
            </a:srgbClr>
          </a:solidFill>
          <a:ln>
            <a:noFill/>
          </a:ln>
        </p:spPr>
        <p:txBody>
          <a:bodyPr anchorCtr="0" anchor="t" bIns="0" lIns="0" spcFirstLastPara="1" rIns="0" wrap="square" tIns="23475">
            <a:spAutoFit/>
          </a:bodyPr>
          <a:lstStyle/>
          <a:p>
            <a:pPr indent="-285750" lvl="0" marL="593725" marR="34671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Islands:</a:t>
            </a:r>
            <a:r>
              <a:rPr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Madeira, Porto Santo, Desertas and Selvagens</a:t>
            </a:r>
            <a:endParaRPr/>
          </a:p>
          <a:p>
            <a:pPr indent="-285750" lvl="0" marL="593725" marR="346710" rtl="0" algn="just">
              <a:lnSpc>
                <a:spcPct val="200000"/>
              </a:lnSpc>
              <a:spcBef>
                <a:spcPts val="18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Gastronomy:</a:t>
            </a:r>
            <a:r>
              <a:rPr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Espetada, bolo do caco, black scabbard fish, grilled limpets, poncha</a:t>
            </a:r>
            <a:endParaRPr/>
          </a:p>
          <a:p>
            <a:pPr indent="-285750" lvl="0" marL="593725" marR="346710" rtl="0" algn="just">
              <a:lnSpc>
                <a:spcPct val="200000"/>
              </a:lnSpc>
              <a:spcBef>
                <a:spcPts val="18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Curiosities: </a:t>
            </a:r>
            <a:r>
              <a:rPr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World-famous New Year's Eve, Laurissilva Forest (UNESCO)</a:t>
            </a:r>
            <a:endParaRPr/>
          </a:p>
          <a:p>
            <a:pPr indent="-285750" lvl="0" marL="593725" marR="346710" rtl="0" algn="just">
              <a:lnSpc>
                <a:spcPct val="200000"/>
              </a:lnSpc>
              <a:spcBef>
                <a:spcPts val="185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b="1" lang="pt-PT" sz="1400">
                <a:latin typeface="Calibri"/>
                <a:ea typeface="Calibri"/>
                <a:cs typeface="Calibri"/>
                <a:sym typeface="Calibri"/>
              </a:rPr>
              <a:t>Populotion: </a:t>
            </a:r>
            <a:r>
              <a:rPr lang="pt-PT" sz="1400">
                <a:latin typeface="Calibri"/>
                <a:ea typeface="Calibri"/>
                <a:cs typeface="Calibri"/>
                <a:sym typeface="Calibri"/>
              </a:rPr>
              <a:t>250 769 (2021)</a:t>
            </a:r>
            <a:endParaRPr b="1" i="0" sz="140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593725" marR="346710" rtl="0" algn="just">
              <a:lnSpc>
                <a:spcPct val="200000"/>
              </a:lnSpc>
              <a:spcBef>
                <a:spcPts val="18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Climate: </a:t>
            </a:r>
            <a:r>
              <a:rPr i="0" lang="pt-PT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Subtropical, mild all year round </a:t>
            </a:r>
            <a:endParaRPr/>
          </a:p>
          <a:p>
            <a:pPr indent="-196850" lvl="0" marL="593725" marR="346710" rtl="0" algn="just">
              <a:lnSpc>
                <a:spcPct val="200000"/>
              </a:lnSpc>
              <a:spcBef>
                <a:spcPts val="185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2"/>
          <p:cNvSpPr txBox="1"/>
          <p:nvPr/>
        </p:nvSpPr>
        <p:spPr>
          <a:xfrm>
            <a:off x="809907" y="296648"/>
            <a:ext cx="5567265" cy="9950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60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rPr>
              <a:t>ABOUT MADEIRA</a:t>
            </a:r>
            <a:endParaRPr b="1" i="0" sz="6000">
              <a:solidFill>
                <a:srgbClr val="F8871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ma imagem com ar livre, água, natureza, Formas de relevo costeiras e oceânicas&#10;&#10;Descrição gerada automaticamente" id="75" name="Google Shape;7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7600" y="0"/>
            <a:ext cx="47244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m texto, Tipo de letra, número, captura de ecrã&#10;&#10;Descrição gerada automaticamente" id="76" name="Google Shape;7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4475908"/>
            <a:ext cx="6629802" cy="2180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3444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/>
          <p:nvPr/>
        </p:nvSpPr>
        <p:spPr>
          <a:xfrm>
            <a:off x="281134" y="1424526"/>
            <a:ext cx="3771940" cy="2580581"/>
          </a:xfrm>
          <a:custGeom>
            <a:rect b="b" l="l" r="r" t="t"/>
            <a:pathLst>
              <a:path extrusionOk="0" h="655972" w="958810">
                <a:moveTo>
                  <a:pt x="0" y="0"/>
                </a:moveTo>
                <a:lnTo>
                  <a:pt x="958810" y="0"/>
                </a:lnTo>
                <a:lnTo>
                  <a:pt x="958810" y="655972"/>
                </a:lnTo>
                <a:lnTo>
                  <a:pt x="0" y="655972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7" name="Google Shape;87;p14"/>
          <p:cNvSpPr/>
          <p:nvPr/>
        </p:nvSpPr>
        <p:spPr>
          <a:xfrm>
            <a:off x="4210030" y="1424526"/>
            <a:ext cx="3771940" cy="2580581"/>
          </a:xfrm>
          <a:custGeom>
            <a:rect b="b" l="l" r="r" t="t"/>
            <a:pathLst>
              <a:path extrusionOk="0" h="655972" w="958810">
                <a:moveTo>
                  <a:pt x="0" y="0"/>
                </a:moveTo>
                <a:lnTo>
                  <a:pt x="958810" y="0"/>
                </a:lnTo>
                <a:lnTo>
                  <a:pt x="958810" y="655972"/>
                </a:lnTo>
                <a:lnTo>
                  <a:pt x="0" y="655972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8" name="Google Shape;88;p14"/>
          <p:cNvSpPr/>
          <p:nvPr/>
        </p:nvSpPr>
        <p:spPr>
          <a:xfrm>
            <a:off x="8138926" y="1424526"/>
            <a:ext cx="3771940" cy="2580581"/>
          </a:xfrm>
          <a:custGeom>
            <a:rect b="b" l="l" r="r" t="t"/>
            <a:pathLst>
              <a:path extrusionOk="0" h="655972" w="958810">
                <a:moveTo>
                  <a:pt x="0" y="0"/>
                </a:moveTo>
                <a:lnTo>
                  <a:pt x="958810" y="0"/>
                </a:lnTo>
                <a:lnTo>
                  <a:pt x="958810" y="655972"/>
                </a:lnTo>
                <a:lnTo>
                  <a:pt x="0" y="655972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9" name="Google Shape;89;p14"/>
          <p:cNvSpPr/>
          <p:nvPr/>
        </p:nvSpPr>
        <p:spPr>
          <a:xfrm>
            <a:off x="8138926" y="4176536"/>
            <a:ext cx="3771940" cy="2516532"/>
          </a:xfrm>
          <a:custGeom>
            <a:rect b="b" l="l" r="r" t="t"/>
            <a:pathLst>
              <a:path extrusionOk="0" h="639691" w="958810">
                <a:moveTo>
                  <a:pt x="0" y="0"/>
                </a:moveTo>
                <a:lnTo>
                  <a:pt x="958810" y="0"/>
                </a:lnTo>
                <a:lnTo>
                  <a:pt x="958810" y="639691"/>
                </a:lnTo>
                <a:lnTo>
                  <a:pt x="0" y="639691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0" name="Google Shape;90;p14"/>
          <p:cNvSpPr/>
          <p:nvPr/>
        </p:nvSpPr>
        <p:spPr>
          <a:xfrm>
            <a:off x="4241021" y="4176536"/>
            <a:ext cx="3771940" cy="2516532"/>
          </a:xfrm>
          <a:custGeom>
            <a:rect b="b" l="l" r="r" t="t"/>
            <a:pathLst>
              <a:path extrusionOk="0" h="639691" w="958810">
                <a:moveTo>
                  <a:pt x="0" y="0"/>
                </a:moveTo>
                <a:lnTo>
                  <a:pt x="958810" y="0"/>
                </a:lnTo>
                <a:lnTo>
                  <a:pt x="958810" y="639691"/>
                </a:lnTo>
                <a:lnTo>
                  <a:pt x="0" y="639691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1" name="Google Shape;91;p14"/>
          <p:cNvSpPr/>
          <p:nvPr/>
        </p:nvSpPr>
        <p:spPr>
          <a:xfrm>
            <a:off x="280099" y="4182233"/>
            <a:ext cx="3771940" cy="2510835"/>
          </a:xfrm>
          <a:custGeom>
            <a:rect b="b" l="l" r="r" t="t"/>
            <a:pathLst>
              <a:path extrusionOk="0" h="638243" w="958810">
                <a:moveTo>
                  <a:pt x="0" y="0"/>
                </a:moveTo>
                <a:lnTo>
                  <a:pt x="958810" y="0"/>
                </a:lnTo>
                <a:lnTo>
                  <a:pt x="958810" y="638243"/>
                </a:lnTo>
                <a:lnTo>
                  <a:pt x="0" y="638243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2" name="Google Shape;92;p14"/>
          <p:cNvSpPr/>
          <p:nvPr/>
        </p:nvSpPr>
        <p:spPr>
          <a:xfrm>
            <a:off x="147885" y="1335798"/>
            <a:ext cx="1979583" cy="632875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221371" y="1360950"/>
            <a:ext cx="1832610" cy="595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LAVRADORES MARKET VISIT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4186323" y="1345960"/>
            <a:ext cx="2648063" cy="355840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4210030" y="1446953"/>
            <a:ext cx="2648063" cy="2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78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RIDE THE CABLE CAR</a:t>
            </a: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8108970" y="1360950"/>
            <a:ext cx="1894092" cy="490141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8183264" y="1390140"/>
            <a:ext cx="1819798" cy="505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WINE TYPICAL TASTING</a:t>
            </a:r>
            <a:endParaRPr/>
          </a:p>
        </p:txBody>
      </p:sp>
      <p:sp>
        <p:nvSpPr>
          <p:cNvPr id="98" name="Google Shape;98;p14"/>
          <p:cNvSpPr/>
          <p:nvPr/>
        </p:nvSpPr>
        <p:spPr>
          <a:xfrm>
            <a:off x="186485" y="5969000"/>
            <a:ext cx="3420315" cy="755282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281134" y="6035631"/>
            <a:ext cx="3249662" cy="641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TASTE TYPICAL “ESPETADA DA MADEIRA”</a:t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4165208" y="4074852"/>
            <a:ext cx="3564626" cy="420948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4210030" y="4089400"/>
            <a:ext cx="3489849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WORKSHOP BOLO DO CACO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8061890" y="4103293"/>
            <a:ext cx="2199710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8108970" y="4055886"/>
            <a:ext cx="2082993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NEW YEAR´S EVE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304800" y="202461"/>
            <a:ext cx="2514600" cy="8643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48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rPr>
              <a:t>MADEIRA</a:t>
            </a:r>
            <a:endParaRPr b="1" i="0" sz="4800">
              <a:solidFill>
                <a:srgbClr val="F8871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2895600" y="265137"/>
            <a:ext cx="6231570" cy="7389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Leisure (families and groups)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 rot="-5400000">
            <a:off x="11236500" y="5798614"/>
            <a:ext cx="1520745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700"/>
              <a:t>Image_CopyRight: Visit_Madeira</a:t>
            </a:r>
            <a:endParaRPr sz="700"/>
          </a:p>
        </p:txBody>
      </p:sp>
      <p:pic>
        <p:nvPicPr>
          <p:cNvPr descr="Uma imagem com preto, escuridão&#10;&#10;Descrição gerada automaticamente" id="107" name="Google Shape;107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5240898">
            <a:off x="11951580" y="6587877"/>
            <a:ext cx="115121" cy="115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/>
          <p:nvPr/>
        </p:nvSpPr>
        <p:spPr>
          <a:xfrm>
            <a:off x="280099" y="1403640"/>
            <a:ext cx="3771181" cy="2601466"/>
          </a:xfrm>
          <a:custGeom>
            <a:rect b="b" l="l" r="r" t="t"/>
            <a:pathLst>
              <a:path extrusionOk="0" h="389275" w="564308">
                <a:moveTo>
                  <a:pt x="0" y="0"/>
                </a:moveTo>
                <a:lnTo>
                  <a:pt x="564308" y="0"/>
                </a:lnTo>
                <a:lnTo>
                  <a:pt x="564308" y="389275"/>
                </a:lnTo>
                <a:lnTo>
                  <a:pt x="0" y="38927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3" name="Google Shape;113;p15"/>
          <p:cNvSpPr/>
          <p:nvPr/>
        </p:nvSpPr>
        <p:spPr>
          <a:xfrm>
            <a:off x="4210030" y="1403640"/>
            <a:ext cx="3771940" cy="2587097"/>
          </a:xfrm>
          <a:custGeom>
            <a:rect b="b" l="l" r="r" t="t"/>
            <a:pathLst>
              <a:path extrusionOk="0" h="387125" w="564422">
                <a:moveTo>
                  <a:pt x="0" y="0"/>
                </a:moveTo>
                <a:lnTo>
                  <a:pt x="564422" y="0"/>
                </a:lnTo>
                <a:lnTo>
                  <a:pt x="564422" y="387125"/>
                </a:lnTo>
                <a:lnTo>
                  <a:pt x="0" y="38712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4" name="Google Shape;114;p15"/>
          <p:cNvSpPr/>
          <p:nvPr/>
        </p:nvSpPr>
        <p:spPr>
          <a:xfrm>
            <a:off x="8108970" y="1418008"/>
            <a:ext cx="3771940" cy="2587097"/>
          </a:xfrm>
          <a:custGeom>
            <a:rect b="b" l="l" r="r" t="t"/>
            <a:pathLst>
              <a:path extrusionOk="0" h="3880646" w="5657910">
                <a:moveTo>
                  <a:pt x="0" y="0"/>
                </a:moveTo>
                <a:lnTo>
                  <a:pt x="5657911" y="0"/>
                </a:lnTo>
                <a:lnTo>
                  <a:pt x="5657911" y="3880647"/>
                </a:lnTo>
                <a:lnTo>
                  <a:pt x="0" y="3880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5" name="Google Shape;115;p15"/>
          <p:cNvSpPr/>
          <p:nvPr/>
        </p:nvSpPr>
        <p:spPr>
          <a:xfrm>
            <a:off x="8108970" y="4125736"/>
            <a:ext cx="3771940" cy="2567332"/>
          </a:xfrm>
          <a:custGeom>
            <a:rect b="b" l="l" r="r" t="t"/>
            <a:pathLst>
              <a:path extrusionOk="0" h="384168" w="564422">
                <a:moveTo>
                  <a:pt x="0" y="0"/>
                </a:moveTo>
                <a:lnTo>
                  <a:pt x="564422" y="0"/>
                </a:lnTo>
                <a:lnTo>
                  <a:pt x="564422" y="384168"/>
                </a:lnTo>
                <a:lnTo>
                  <a:pt x="0" y="384168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6" name="Google Shape;116;p15"/>
          <p:cNvSpPr/>
          <p:nvPr/>
        </p:nvSpPr>
        <p:spPr>
          <a:xfrm>
            <a:off x="4210030" y="4151136"/>
            <a:ext cx="3782977" cy="2541932"/>
          </a:xfrm>
          <a:custGeom>
            <a:rect b="b" l="l" r="r" t="t"/>
            <a:pathLst>
              <a:path extrusionOk="0" h="380367" w="566073">
                <a:moveTo>
                  <a:pt x="0" y="0"/>
                </a:moveTo>
                <a:lnTo>
                  <a:pt x="566073" y="0"/>
                </a:lnTo>
                <a:lnTo>
                  <a:pt x="566073" y="380367"/>
                </a:lnTo>
                <a:lnTo>
                  <a:pt x="0" y="380367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7" name="Google Shape;117;p15"/>
          <p:cNvSpPr/>
          <p:nvPr/>
        </p:nvSpPr>
        <p:spPr>
          <a:xfrm>
            <a:off x="281134" y="4151136"/>
            <a:ext cx="3770146" cy="2541932"/>
          </a:xfrm>
          <a:custGeom>
            <a:rect b="b" l="l" r="r" t="t"/>
            <a:pathLst>
              <a:path extrusionOk="0" h="646147" w="958354">
                <a:moveTo>
                  <a:pt x="0" y="0"/>
                </a:moveTo>
                <a:lnTo>
                  <a:pt x="958354" y="0"/>
                </a:lnTo>
                <a:lnTo>
                  <a:pt x="958354" y="646147"/>
                </a:lnTo>
                <a:lnTo>
                  <a:pt x="0" y="646147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8" name="Google Shape;118;p15"/>
          <p:cNvSpPr/>
          <p:nvPr/>
        </p:nvSpPr>
        <p:spPr>
          <a:xfrm>
            <a:off x="203201" y="1336503"/>
            <a:ext cx="2720465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268435" y="1282990"/>
            <a:ext cx="2528231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JEEP PONCHA HUNT</a:t>
            </a:r>
            <a:endParaRPr/>
          </a:p>
        </p:txBody>
      </p:sp>
      <p:sp>
        <p:nvSpPr>
          <p:cNvPr id="120" name="Google Shape;120;p15"/>
          <p:cNvSpPr/>
          <p:nvPr/>
        </p:nvSpPr>
        <p:spPr>
          <a:xfrm>
            <a:off x="4178280" y="1336502"/>
            <a:ext cx="2847465" cy="570230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4253810" y="1397001"/>
            <a:ext cx="2756590" cy="5278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84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DOLPHIN AND WHALE WATCHING</a:t>
            </a: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8047095" y="1336503"/>
            <a:ext cx="3459105" cy="434989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8108970" y="1424358"/>
            <a:ext cx="3397230" cy="2905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5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EXPLORE PICO DO AREEIRO</a:t>
            </a: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216620" y="4072244"/>
            <a:ext cx="1594539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268435" y="4030486"/>
            <a:ext cx="1507567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BOAT TRIPS</a:t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4170271" y="4072243"/>
            <a:ext cx="1594539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4190980" y="4036836"/>
            <a:ext cx="1557219" cy="396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JEEP TOURS</a:t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8066759" y="4090349"/>
            <a:ext cx="3233755" cy="341707"/>
          </a:xfrm>
          <a:prstGeom prst="roundRect">
            <a:avLst>
              <a:gd fmla="val 16667" name="adj"/>
            </a:avLst>
          </a:prstGeom>
          <a:solidFill>
            <a:srgbClr val="E36C0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29" name="Google Shape;129;p15"/>
          <p:cNvSpPr txBox="1"/>
          <p:nvPr/>
        </p:nvSpPr>
        <p:spPr>
          <a:xfrm>
            <a:off x="8108970" y="4132086"/>
            <a:ext cx="3112875" cy="2905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5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23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LOWERING BASKET CARS</a:t>
            </a:r>
            <a:endParaRPr/>
          </a:p>
        </p:txBody>
      </p:sp>
      <p:sp>
        <p:nvSpPr>
          <p:cNvPr id="130" name="Google Shape;130;p15"/>
          <p:cNvSpPr txBox="1"/>
          <p:nvPr/>
        </p:nvSpPr>
        <p:spPr>
          <a:xfrm>
            <a:off x="304800" y="228600"/>
            <a:ext cx="2590800" cy="8643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4800">
                <a:solidFill>
                  <a:srgbClr val="F8871C"/>
                </a:solidFill>
                <a:latin typeface="Calibri"/>
                <a:ea typeface="Calibri"/>
                <a:cs typeface="Calibri"/>
                <a:sym typeface="Calibri"/>
              </a:rPr>
              <a:t>MADEIRA</a:t>
            </a:r>
            <a:endParaRPr b="1" i="0" sz="4800">
              <a:solidFill>
                <a:srgbClr val="F8871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5"/>
          <p:cNvSpPr txBox="1"/>
          <p:nvPr/>
        </p:nvSpPr>
        <p:spPr>
          <a:xfrm>
            <a:off x="2895600" y="291276"/>
            <a:ext cx="2743200" cy="7389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8450">
            <a:spAutoFit/>
          </a:bodyPr>
          <a:lstStyle/>
          <a:p>
            <a:pPr indent="0" lvl="0" marL="12700" marR="5080" rtl="0" algn="l">
              <a:lnSpc>
                <a:spcPct val="64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3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Incentives</a:t>
            </a:r>
            <a:endParaRPr/>
          </a:p>
        </p:txBody>
      </p:sp>
      <p:sp>
        <p:nvSpPr>
          <p:cNvPr id="132" name="Google Shape;132;p15"/>
          <p:cNvSpPr txBox="1"/>
          <p:nvPr/>
        </p:nvSpPr>
        <p:spPr>
          <a:xfrm rot="-5400000">
            <a:off x="11236500" y="5798614"/>
            <a:ext cx="1520745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700"/>
              <a:t>Image_CopyRight: Visit_Madeira</a:t>
            </a:r>
            <a:endParaRPr sz="700"/>
          </a:p>
        </p:txBody>
      </p:sp>
      <p:pic>
        <p:nvPicPr>
          <p:cNvPr descr="Uma imagem com preto, escuridão&#10;&#10;Descrição gerada automaticamente" id="133" name="Google Shape;133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5240898">
            <a:off x="11951580" y="6587877"/>
            <a:ext cx="115121" cy="115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