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5"/>
    <p:sldMasterId id="214748367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Lst>
  <p:sldSz cy="6858000" cx="12192000"/>
  <p:notesSz cx="6858000" cy="9144000"/>
  <p:embeddedFontLst>
    <p:embeddedFont>
      <p:font typeface="Corbel"/>
      <p:regular r:id="rId70"/>
      <p:bold r:id="rId71"/>
      <p:italic r:id="rId72"/>
      <p:boldItalic r:id="rId73"/>
    </p:embeddedFont>
    <p:embeddedFont>
      <p:font typeface="Poppins Light"/>
      <p:regular r:id="rId74"/>
      <p:bold r:id="rId75"/>
      <p:italic r:id="rId76"/>
      <p:boldItalic r:id="rId77"/>
    </p:embeddedFont>
    <p:embeddedFont>
      <p:font typeface="Carlito"/>
      <p:regular r:id="rId78"/>
      <p:bold r:id="rId79"/>
      <p:italic r:id="rId80"/>
      <p:boldItalic r:id="rId81"/>
    </p:embeddedFont>
    <p:embeddedFont>
      <p:font typeface="Playfair Display"/>
      <p:bold r:id="rId82"/>
      <p:boldItalic r:id="rId83"/>
    </p:embeddedFont>
    <p:embeddedFont>
      <p:font typeface="Montserrat"/>
      <p:regular r:id="rId84"/>
      <p:bold r:id="rId85"/>
      <p:italic r:id="rId86"/>
      <p:boldItalic r:id="rId87"/>
    </p:embeddedFont>
    <p:embeddedFont>
      <p:font typeface="Poppins"/>
      <p:bold r:id="rId88"/>
      <p:boldItalic r:id="rId89"/>
    </p:embeddedFont>
    <p:embeddedFont>
      <p:font typeface="Montserrat Black"/>
      <p:bold r:id="rId90"/>
      <p:boldItalic r:id="rId91"/>
    </p:embeddedFont>
    <p:embeddedFont>
      <p:font typeface="Poppins Medium"/>
      <p:regular r:id="rId92"/>
      <p:bold r:id="rId93"/>
      <p:italic r:id="rId94"/>
      <p:boldItalic r:id="rId95"/>
    </p:embeddedFont>
    <p:embeddedFont>
      <p:font typeface="Libre Baskerville"/>
      <p:regular r:id="rId96"/>
      <p:bold r:id="rId97"/>
      <p:italic r:id="rId98"/>
      <p:boldItalic r:id="rId99"/>
    </p:embeddedFont>
    <p:embeddedFont>
      <p:font typeface="IBM Plex Sans Condensed"/>
      <p:bold r:id="rId100"/>
      <p:boldItalic r:id="rId101"/>
    </p:embeddedFont>
    <p:embeddedFont>
      <p:font typeface="Arial Black"/>
      <p:regular r:id="rId102"/>
    </p:embeddedFont>
    <p:embeddedFont>
      <p:font typeface="DM Sans"/>
      <p:bold r:id="rId103"/>
      <p:boldItalic r:id="rId104"/>
    </p:embeddedFont>
    <p:embeddedFont>
      <p:font typeface="Stardos Stencil"/>
      <p:regular r:id="rId105"/>
      <p:bold r:id="rId10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guide id="3" orient="horz" pos="22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19049DA-B371-4A47-A3D5-66740A5E580B}">
  <a:tblStyle styleId="{519049DA-B371-4A47-A3D5-66740A5E580B}" styleName="Table_0">
    <a:wholeTbl>
      <a:tcTxStyle b="off" i="off">
        <a:font>
          <a:latin typeface="Trebuchet MS"/>
          <a:ea typeface="Trebuchet MS"/>
          <a:cs typeface="Trebuchet MS"/>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AE6911B-0D8A-43AB-9594-EF252E5996CA}"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226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6" Type="http://schemas.openxmlformats.org/officeDocument/2006/relationships/font" Target="fonts/StardosStencil-bold.fntdata"/><Relationship Id="rId105" Type="http://schemas.openxmlformats.org/officeDocument/2006/relationships/font" Target="fonts/StardosStencil-regular.fntdata"/><Relationship Id="rId104" Type="http://schemas.openxmlformats.org/officeDocument/2006/relationships/font" Target="fonts/DMSans-boldItalic.fntdata"/><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font" Target="fonts/DMSans-bold.fntdata"/><Relationship Id="rId102" Type="http://schemas.openxmlformats.org/officeDocument/2006/relationships/font" Target="fonts/ArialBlack-regular.fntdata"/><Relationship Id="rId101" Type="http://schemas.openxmlformats.org/officeDocument/2006/relationships/font" Target="fonts/IBMPlexSansCondensed-boldItalic.fntdata"/><Relationship Id="rId100" Type="http://schemas.openxmlformats.org/officeDocument/2006/relationships/font" Target="fonts/IBMPlexSansCondensed-bold.fntdata"/><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95" Type="http://schemas.openxmlformats.org/officeDocument/2006/relationships/font" Target="fonts/PoppinsMedium-boldItalic.fntdata"/><Relationship Id="rId94" Type="http://schemas.openxmlformats.org/officeDocument/2006/relationships/font" Target="fonts/PoppinsMedium-italic.fntdata"/><Relationship Id="rId97" Type="http://schemas.openxmlformats.org/officeDocument/2006/relationships/font" Target="fonts/LibreBaskerville-bold.fntdata"/><Relationship Id="rId96" Type="http://schemas.openxmlformats.org/officeDocument/2006/relationships/font" Target="fonts/LibreBaskerville-regular.fntdata"/><Relationship Id="rId11" Type="http://schemas.openxmlformats.org/officeDocument/2006/relationships/slide" Target="slides/slide4.xml"/><Relationship Id="rId99" Type="http://schemas.openxmlformats.org/officeDocument/2006/relationships/font" Target="fonts/LibreBaskerville-boldItalic.fntdata"/><Relationship Id="rId10" Type="http://schemas.openxmlformats.org/officeDocument/2006/relationships/slide" Target="slides/slide3.xml"/><Relationship Id="rId98" Type="http://schemas.openxmlformats.org/officeDocument/2006/relationships/font" Target="fonts/LibreBaskerville-italic.fntdata"/><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font" Target="fonts/MontserratBlack-boldItalic.fntdata"/><Relationship Id="rId90" Type="http://schemas.openxmlformats.org/officeDocument/2006/relationships/font" Target="fonts/MontserratBlack-bold.fntdata"/><Relationship Id="rId93" Type="http://schemas.openxmlformats.org/officeDocument/2006/relationships/font" Target="fonts/PoppinsMedium-bold.fntdata"/><Relationship Id="rId92" Type="http://schemas.openxmlformats.org/officeDocument/2006/relationships/font" Target="fonts/PoppinsMedium-regular.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 Id="rId84" Type="http://schemas.openxmlformats.org/officeDocument/2006/relationships/font" Target="fonts/Montserrat-regular.fntdata"/><Relationship Id="rId83" Type="http://schemas.openxmlformats.org/officeDocument/2006/relationships/font" Target="fonts/PlayfairDisplay-boldItalic.fntdata"/><Relationship Id="rId86" Type="http://schemas.openxmlformats.org/officeDocument/2006/relationships/font" Target="fonts/Montserrat-italic.fntdata"/><Relationship Id="rId85" Type="http://schemas.openxmlformats.org/officeDocument/2006/relationships/font" Target="fonts/Montserrat-bold.fntdata"/><Relationship Id="rId88" Type="http://schemas.openxmlformats.org/officeDocument/2006/relationships/font" Target="fonts/Poppins-bold.fntdata"/><Relationship Id="rId87" Type="http://schemas.openxmlformats.org/officeDocument/2006/relationships/font" Target="fonts/Montserrat-boldItalic.fntdata"/><Relationship Id="rId89" Type="http://schemas.openxmlformats.org/officeDocument/2006/relationships/font" Target="fonts/Poppins-boldItalic.fntdata"/><Relationship Id="rId80" Type="http://schemas.openxmlformats.org/officeDocument/2006/relationships/font" Target="fonts/Carlito-italic.fntdata"/><Relationship Id="rId82" Type="http://schemas.openxmlformats.org/officeDocument/2006/relationships/font" Target="fonts/PlayfairDisplay-bold.fntdata"/><Relationship Id="rId81" Type="http://schemas.openxmlformats.org/officeDocument/2006/relationships/font" Target="fonts/Carlito-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Corbel-boldItalic.fntdata"/><Relationship Id="rId72" Type="http://schemas.openxmlformats.org/officeDocument/2006/relationships/font" Target="fonts/Corbel-italic.fntdata"/><Relationship Id="rId75" Type="http://schemas.openxmlformats.org/officeDocument/2006/relationships/font" Target="fonts/PoppinsLight-bold.fntdata"/><Relationship Id="rId74" Type="http://schemas.openxmlformats.org/officeDocument/2006/relationships/font" Target="fonts/PoppinsLight-regular.fntdata"/><Relationship Id="rId77" Type="http://schemas.openxmlformats.org/officeDocument/2006/relationships/font" Target="fonts/PoppinsLight-boldItalic.fntdata"/><Relationship Id="rId76" Type="http://schemas.openxmlformats.org/officeDocument/2006/relationships/font" Target="fonts/PoppinsLight-italic.fntdata"/><Relationship Id="rId79" Type="http://schemas.openxmlformats.org/officeDocument/2006/relationships/font" Target="fonts/Carlito-bold.fntdata"/><Relationship Id="rId78" Type="http://schemas.openxmlformats.org/officeDocument/2006/relationships/font" Target="fonts/Carlito-regular.fntdata"/><Relationship Id="rId71" Type="http://schemas.openxmlformats.org/officeDocument/2006/relationships/font" Target="fonts/Corbel-bold.fntdata"/><Relationship Id="rId70" Type="http://schemas.openxmlformats.org/officeDocument/2006/relationships/font" Target="fonts/Corbel-regular.fntdata"/><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indent="-228600" lvl="1" marL="9144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2pPr>
            <a:lvl3pPr indent="-228600" lvl="2" marL="13716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3pPr>
            <a:lvl4pPr indent="-228600" lvl="3" marL="18288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4pPr>
            <a:lvl5pPr indent="-228600" lvl="4" marL="22860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5pPr>
            <a:lvl6pPr indent="-228600" lvl="5" marL="27432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6pPr>
            <a:lvl7pPr indent="-228600" lvl="6" marL="32004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7pPr>
            <a:lvl8pPr indent="-228600" lvl="7" marL="36576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8pPr>
            <a:lvl9pPr indent="-228600" lvl="8" marL="41148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orbel"/>
                <a:ea typeface="Corbel"/>
                <a:cs typeface="Corbel"/>
                <a:sym typeface="Corbel"/>
              </a:rPr>
              <a:t>‹#›</a:t>
            </a:fld>
            <a:endParaRPr b="0" i="0" sz="1200" u="none" cap="none" strike="noStrike">
              <a:solidFill>
                <a:schemeClr val="dk1"/>
              </a:solidFill>
              <a:latin typeface="Corbel"/>
              <a:ea typeface="Corbel"/>
              <a:cs typeface="Corbel"/>
              <a:sym typeface="Corbe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IBM Plex Sans Condensed"/>
              <a:buNone/>
            </a:pPr>
            <a:r>
              <a:rPr b="1" lang="en-US" sz="1200">
                <a:solidFill>
                  <a:srgbClr val="000000"/>
                </a:solidFill>
                <a:latin typeface="IBM Plex Sans Condensed"/>
                <a:ea typeface="IBM Plex Sans Condensed"/>
                <a:cs typeface="IBM Plex Sans Condensed"/>
                <a:sym typeface="IBM Plex Sans Condensed"/>
              </a:rPr>
              <a:t>Angkor Wat:</a:t>
            </a:r>
            <a:r>
              <a:rPr lang="en-US" sz="1200">
                <a:solidFill>
                  <a:srgbClr val="000000"/>
                </a:solidFill>
                <a:latin typeface="IBM Plex Sans Condensed"/>
                <a:ea typeface="IBM Plex Sans Condensed"/>
                <a:cs typeface="IBM Plex Sans Condensed"/>
                <a:sym typeface="IBM Plex Sans Condensed"/>
              </a:rPr>
              <a:t> This is the most famous temple in the Angkor complex and is considered to be one of the most impressive religious monuments in the world. It was built in the 12th century by King Suryavarman II and is dedicated to the Hindu god Vishnu.</a:t>
            </a:r>
            <a:endParaRPr/>
          </a:p>
          <a:p>
            <a:pPr indent="0" lvl="0" marL="0" rtl="0" algn="l">
              <a:spcBef>
                <a:spcPts val="0"/>
              </a:spcBef>
              <a:spcAft>
                <a:spcPts val="0"/>
              </a:spcAft>
              <a:buNone/>
            </a:pPr>
            <a:r>
              <a:t/>
            </a:r>
            <a:endParaRPr/>
          </a:p>
        </p:txBody>
      </p:sp>
      <p:sp>
        <p:nvSpPr>
          <p:cNvPr id="469" name="Google Shape;46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0" name="Google Shape;660;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200"/>
              <a:buFont typeface="Times New Roman"/>
              <a:buNone/>
            </a:pPr>
            <a:r>
              <a:rPr lang="en-US">
                <a:latin typeface="Times New Roman"/>
                <a:ea typeface="Times New Roman"/>
                <a:cs typeface="Times New Roman"/>
                <a:sym typeface="Times New Roman"/>
              </a:rPr>
              <a:t>There are many experiences that we can add but here are a few highlights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6" name="Google Shape;676;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200"/>
              <a:buFont typeface="Times New Roman"/>
              <a:buNone/>
            </a:pPr>
            <a:r>
              <a:rPr lang="en-US">
                <a:latin typeface="Times New Roman"/>
                <a:ea typeface="Times New Roman"/>
                <a:cs typeface="Times New Roman"/>
                <a:sym typeface="Times New Roman"/>
              </a:rPr>
              <a:t>There are many experiences that we can add but here are a few highlights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2" name="Google Shape;692;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8" name="Google Shape;708;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4" name="Google Shape;72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0" name="Google Shape;74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2" name="Google Shape;752;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8" name="Google Shape;768;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4" name="Google Shape;784;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0" name="Google Shape;800;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5" name="Google Shape;815;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5" name="Google Shape;825;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5" name="Google Shape;83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8" name="Google Shape;84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6" name="Google Shape;866;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7" name="Google Shape;887;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6" name="Google Shape;906;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7" name="Google Shape;92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7" name="Google Shape;947;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8" name="Google Shape;968;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5" name="Google Shape;985;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4" name="Google Shape;1004;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3" name="Google Shape;1023;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0" name="Shape 1040"/>
        <p:cNvGrpSpPr/>
        <p:nvPr/>
      </p:nvGrpSpPr>
      <p:grpSpPr>
        <a:xfrm>
          <a:off x="0" y="0"/>
          <a:ext cx="0" cy="0"/>
          <a:chOff x="0" y="0"/>
          <a:chExt cx="0" cy="0"/>
        </a:xfrm>
      </p:grpSpPr>
      <p:sp>
        <p:nvSpPr>
          <p:cNvPr id="1041" name="Google Shape;1041;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2" name="Google Shape;1042;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2" name="Google Shape;1052;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6" name="Google Shape;1066;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7" name="Shape 1077"/>
        <p:cNvGrpSpPr/>
        <p:nvPr/>
      </p:nvGrpSpPr>
      <p:grpSpPr>
        <a:xfrm>
          <a:off x="0" y="0"/>
          <a:ext cx="0" cy="0"/>
          <a:chOff x="0" y="0"/>
          <a:chExt cx="0" cy="0"/>
        </a:xfrm>
      </p:grpSpPr>
      <p:sp>
        <p:nvSpPr>
          <p:cNvPr id="1078" name="Google Shape;1078;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9" name="Google Shape;1079;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2" name="Google Shape;1092;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15" name="Google Shape;1115;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Easy to connect to: Rach Gia – Phu Quoc</a:t>
            </a:r>
            <a:endParaRPr/>
          </a:p>
          <a:p>
            <a:pPr indent="0" lvl="0" marL="0" rtl="0" algn="l">
              <a:spcBef>
                <a:spcPts val="0"/>
              </a:spcBef>
              <a:spcAft>
                <a:spcPts val="0"/>
              </a:spcAft>
              <a:buNone/>
            </a:pPr>
            <a:r>
              <a:rPr lang="en-US"/>
              <a:t>Chau Doc – Phnom Penh</a:t>
            </a:r>
            <a:endParaRPr/>
          </a:p>
        </p:txBody>
      </p:sp>
      <p:sp>
        <p:nvSpPr>
          <p:cNvPr id="1116" name="Google Shape;1116;p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29" name="Google Shape;1129;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Easy to connect to: Rach Gia – Phu Quoc</a:t>
            </a:r>
            <a:endParaRPr/>
          </a:p>
          <a:p>
            <a:pPr indent="0" lvl="0" marL="0" rtl="0" algn="l">
              <a:spcBef>
                <a:spcPts val="0"/>
              </a:spcBef>
              <a:spcAft>
                <a:spcPts val="0"/>
              </a:spcAft>
              <a:buNone/>
            </a:pPr>
            <a:r>
              <a:rPr lang="en-US"/>
              <a:t>Chau Doc – Phnom Penh</a:t>
            </a:r>
            <a:endParaRPr/>
          </a:p>
        </p:txBody>
      </p:sp>
      <p:sp>
        <p:nvSpPr>
          <p:cNvPr id="1130" name="Google Shape;1130;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2" name="Google Shape;1142;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4" name="Google Shape;1154;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5" name="Google Shape;1175;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p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3" name="Google Shape;1193;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0" name="Shape 1210"/>
        <p:cNvGrpSpPr/>
        <p:nvPr/>
      </p:nvGrpSpPr>
      <p:grpSpPr>
        <a:xfrm>
          <a:off x="0" y="0"/>
          <a:ext cx="0" cy="0"/>
          <a:chOff x="0" y="0"/>
          <a:chExt cx="0" cy="0"/>
        </a:xfrm>
      </p:grpSpPr>
      <p:sp>
        <p:nvSpPr>
          <p:cNvPr id="1211" name="Google Shape;1211;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2" name="Google Shape;1212;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rPr lang="en-US"/>
              <a:t>Vietnam’s weather varies in regions, it would not be the one-size-fits-all answer.</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45454"/>
              </a:buClr>
              <a:buSzPts val="1200"/>
              <a:buFont typeface="Poppins Light"/>
              <a:buNone/>
            </a:pPr>
            <a:r>
              <a:rPr lang="en-US" sz="1200">
                <a:solidFill>
                  <a:srgbClr val="545454"/>
                </a:solidFill>
                <a:latin typeface="Poppins Light"/>
                <a:ea typeface="Poppins Light"/>
                <a:cs typeface="Poppins Light"/>
                <a:sym typeface="Poppins Light"/>
              </a:rPr>
              <a:t>Visa approval letter to Vietnam can be arranged by Threeland Travel</a:t>
            </a:r>
            <a:endParaRPr/>
          </a:p>
        </p:txBody>
      </p:sp>
      <p:sp>
        <p:nvSpPr>
          <p:cNvPr id="372" name="Google Shape;37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27" name="Shape 27"/>
        <p:cNvGrpSpPr/>
        <p:nvPr/>
      </p:nvGrpSpPr>
      <p:grpSpPr>
        <a:xfrm>
          <a:off x="0" y="0"/>
          <a:ext cx="0" cy="0"/>
          <a:chOff x="0" y="0"/>
          <a:chExt cx="0" cy="0"/>
        </a:xfrm>
      </p:grpSpPr>
      <p:sp>
        <p:nvSpPr>
          <p:cNvPr id="28" name="Google Shape;28;p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showMasterSp="0">
  <p:cSld name="Title and Caption">
    <p:spTree>
      <p:nvGrpSpPr>
        <p:cNvPr id="95" name="Shape 95"/>
        <p:cNvGrpSpPr/>
        <p:nvPr/>
      </p:nvGrpSpPr>
      <p:grpSpPr>
        <a:xfrm>
          <a:off x="0" y="0"/>
          <a:ext cx="0" cy="0"/>
          <a:chOff x="0" y="0"/>
          <a:chExt cx="0" cy="0"/>
        </a:xfrm>
      </p:grpSpPr>
      <p:sp>
        <p:nvSpPr>
          <p:cNvPr id="96" name="Google Shape;96;p11"/>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11"/>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440"/>
              <a:buNone/>
              <a:defRPr sz="1800">
                <a:solidFill>
                  <a:srgbClr val="3F3F3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98" name="Google Shape;98;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showMasterSp="0">
  <p:cSld name="Quote with Caption">
    <p:spTree>
      <p:nvGrpSpPr>
        <p:cNvPr id="101" name="Shape 101"/>
        <p:cNvGrpSpPr/>
        <p:nvPr/>
      </p:nvGrpSpPr>
      <p:grpSpPr>
        <a:xfrm>
          <a:off x="0" y="0"/>
          <a:ext cx="0" cy="0"/>
          <a:chOff x="0" y="0"/>
          <a:chExt cx="0" cy="0"/>
        </a:xfrm>
      </p:grpSpPr>
      <p:sp>
        <p:nvSpPr>
          <p:cNvPr id="102" name="Google Shape;102;p12"/>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12"/>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280"/>
              <a:buFont typeface="Trebuchet MS"/>
              <a:buNone/>
              <a:defRPr sz="1600">
                <a:solidFill>
                  <a:srgbClr val="7F7F7F"/>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04" name="Google Shape;104;p12"/>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440"/>
              <a:buNone/>
              <a:defRPr sz="1800">
                <a:solidFill>
                  <a:srgbClr val="3F3F3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05" name="Google Shape;105;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8" name="Google Shape;108;p12"/>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BFE471"/>
                </a:solidFill>
                <a:latin typeface="Arial"/>
                <a:ea typeface="Arial"/>
                <a:cs typeface="Arial"/>
                <a:sym typeface="Arial"/>
              </a:rPr>
              <a:t>“</a:t>
            </a:r>
            <a:endParaRPr/>
          </a:p>
        </p:txBody>
      </p:sp>
      <p:sp>
        <p:nvSpPr>
          <p:cNvPr id="109" name="Google Shape;109;p12"/>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BFE471"/>
                </a:solidFill>
                <a:latin typeface="Arial"/>
                <a:ea typeface="Arial"/>
                <a:cs typeface="Arial"/>
                <a:sym typeface="Arial"/>
              </a:rPr>
              <a:t>”</a:t>
            </a:r>
            <a:endParaRPr sz="1800">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showMasterSp="0">
  <p:cSld name="Name Card">
    <p:spTree>
      <p:nvGrpSpPr>
        <p:cNvPr id="110" name="Shape 110"/>
        <p:cNvGrpSpPr/>
        <p:nvPr/>
      </p:nvGrpSpPr>
      <p:grpSpPr>
        <a:xfrm>
          <a:off x="0" y="0"/>
          <a:ext cx="0" cy="0"/>
          <a:chOff x="0" y="0"/>
          <a:chExt cx="0" cy="0"/>
        </a:xfrm>
      </p:grpSpPr>
      <p:sp>
        <p:nvSpPr>
          <p:cNvPr id="111" name="Google Shape;111;p13"/>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3"/>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40"/>
              <a:buNone/>
              <a:defRPr sz="1800">
                <a:solidFill>
                  <a:srgbClr val="3F3F3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13" name="Google Shape;113;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showMasterSp="0">
  <p:cSld name="Quote Name Card">
    <p:spTree>
      <p:nvGrpSpPr>
        <p:cNvPr id="116" name="Shape 116"/>
        <p:cNvGrpSpPr/>
        <p:nvPr/>
      </p:nvGrpSpPr>
      <p:grpSpPr>
        <a:xfrm>
          <a:off x="0" y="0"/>
          <a:ext cx="0" cy="0"/>
          <a:chOff x="0" y="0"/>
          <a:chExt cx="0" cy="0"/>
        </a:xfrm>
      </p:grpSpPr>
      <p:sp>
        <p:nvSpPr>
          <p:cNvPr id="117" name="Google Shape;117;p14"/>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14"/>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Font typeface="Trebuchet MS"/>
              <a:buNone/>
              <a:defRPr sz="2400">
                <a:solidFill>
                  <a:srgbClr val="3F3F3F"/>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19" name="Google Shape;119;p14"/>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40"/>
              <a:buNone/>
              <a:defRPr sz="1800">
                <a:solidFill>
                  <a:srgbClr val="7F7F7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20" name="Google Shape;120;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3" name="Google Shape;123;p14"/>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BFE471"/>
                </a:solidFill>
                <a:latin typeface="Arial"/>
                <a:ea typeface="Arial"/>
                <a:cs typeface="Arial"/>
                <a:sym typeface="Arial"/>
              </a:rPr>
              <a:t>“</a:t>
            </a:r>
            <a:endParaRPr/>
          </a:p>
        </p:txBody>
      </p:sp>
      <p:sp>
        <p:nvSpPr>
          <p:cNvPr id="124" name="Google Shape;124;p14"/>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BFE47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showMasterSp="0">
  <p:cSld name="True or False">
    <p:spTree>
      <p:nvGrpSpPr>
        <p:cNvPr id="125" name="Shape 125"/>
        <p:cNvGrpSpPr/>
        <p:nvPr/>
      </p:nvGrpSpPr>
      <p:grpSpPr>
        <a:xfrm>
          <a:off x="0" y="0"/>
          <a:ext cx="0" cy="0"/>
          <a:chOff x="0" y="0"/>
          <a:chExt cx="0" cy="0"/>
        </a:xfrm>
      </p:grpSpPr>
      <p:sp>
        <p:nvSpPr>
          <p:cNvPr id="126" name="Google Shape;126;p15"/>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15"/>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Font typeface="Trebuchet MS"/>
              <a:buNone/>
              <a:defRPr sz="2400">
                <a:solidFill>
                  <a:schemeClr val="accent1"/>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28" name="Google Shape;128;p15"/>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40"/>
              <a:buNone/>
              <a:defRPr sz="1800">
                <a:solidFill>
                  <a:srgbClr val="7F7F7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29" name="Google Shape;129;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showMasterSp="0" type="vertTx">
  <p:cSld name="VERTICAL_TEXT">
    <p:spTree>
      <p:nvGrpSpPr>
        <p:cNvPr id="132" name="Shape 132"/>
        <p:cNvGrpSpPr/>
        <p:nvPr/>
      </p:nvGrpSpPr>
      <p:grpSpPr>
        <a:xfrm>
          <a:off x="0" y="0"/>
          <a:ext cx="0" cy="0"/>
          <a:chOff x="0" y="0"/>
          <a:chExt cx="0" cy="0"/>
        </a:xfrm>
      </p:grpSpPr>
      <p:sp>
        <p:nvSpPr>
          <p:cNvPr id="133" name="Google Shape;133;p16"/>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16"/>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35" name="Google Shape;135;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138" name="Shape 138"/>
        <p:cNvGrpSpPr/>
        <p:nvPr/>
      </p:nvGrpSpPr>
      <p:grpSpPr>
        <a:xfrm>
          <a:off x="0" y="0"/>
          <a:ext cx="0" cy="0"/>
          <a:chOff x="0" y="0"/>
          <a:chExt cx="0" cy="0"/>
        </a:xfrm>
      </p:grpSpPr>
      <p:sp>
        <p:nvSpPr>
          <p:cNvPr id="139" name="Google Shape;139;p17"/>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17"/>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41" name="Google Shape;141;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151" name="Shape 151"/>
        <p:cNvGrpSpPr/>
        <p:nvPr/>
      </p:nvGrpSpPr>
      <p:grpSpPr>
        <a:xfrm>
          <a:off x="0" y="0"/>
          <a:ext cx="0" cy="0"/>
          <a:chOff x="0" y="0"/>
          <a:chExt cx="0" cy="0"/>
        </a:xfrm>
      </p:grpSpPr>
      <p:sp>
        <p:nvSpPr>
          <p:cNvPr id="152" name="Google Shape;152;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55" name="Shape 155"/>
        <p:cNvGrpSpPr/>
        <p:nvPr/>
      </p:nvGrpSpPr>
      <p:grpSpPr>
        <a:xfrm>
          <a:off x="0" y="0"/>
          <a:ext cx="0" cy="0"/>
          <a:chOff x="0" y="0"/>
          <a:chExt cx="0" cy="0"/>
        </a:xfrm>
      </p:grpSpPr>
      <p:sp>
        <p:nvSpPr>
          <p:cNvPr id="156" name="Google Shape;156;p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8" name="Google Shape;15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161" name="Shape 161"/>
        <p:cNvGrpSpPr/>
        <p:nvPr/>
      </p:nvGrpSpPr>
      <p:grpSpPr>
        <a:xfrm>
          <a:off x="0" y="0"/>
          <a:ext cx="0" cy="0"/>
          <a:chOff x="0" y="0"/>
          <a:chExt cx="0" cy="0"/>
        </a:xfrm>
      </p:grpSpPr>
      <p:sp>
        <p:nvSpPr>
          <p:cNvPr id="162" name="Google Shape;162;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p21"/>
          <p:cNvSpPr/>
          <p:nvPr>
            <p:ph idx="2" type="pic"/>
          </p:nvPr>
        </p:nvSpPr>
        <p:spPr>
          <a:xfrm>
            <a:off x="5183188" y="987425"/>
            <a:ext cx="6172200" cy="4873625"/>
          </a:xfrm>
          <a:prstGeom prst="rect">
            <a:avLst/>
          </a:prstGeom>
          <a:noFill/>
          <a:ln>
            <a:noFill/>
          </a:ln>
        </p:spPr>
      </p:sp>
      <p:sp>
        <p:nvSpPr>
          <p:cNvPr id="164" name="Google Shape;164;p2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5" name="Google Shape;165;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31" name="Shape 31"/>
        <p:cNvGrpSpPr/>
        <p:nvPr/>
      </p:nvGrpSpPr>
      <p:grpSpPr>
        <a:xfrm>
          <a:off x="0" y="0"/>
          <a:ext cx="0" cy="0"/>
          <a:chOff x="0" y="0"/>
          <a:chExt cx="0" cy="0"/>
        </a:xfrm>
      </p:grpSpPr>
      <p:grpSp>
        <p:nvGrpSpPr>
          <p:cNvPr id="32" name="Google Shape;32;p3"/>
          <p:cNvGrpSpPr/>
          <p:nvPr/>
        </p:nvGrpSpPr>
        <p:grpSpPr>
          <a:xfrm>
            <a:off x="0" y="-8467"/>
            <a:ext cx="12192000" cy="6866467"/>
            <a:chOff x="0" y="-8467"/>
            <a:chExt cx="12192000" cy="6866467"/>
          </a:xfrm>
        </p:grpSpPr>
        <p:cxnSp>
          <p:nvCxnSpPr>
            <p:cNvPr id="33" name="Google Shape;33;p3"/>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34" name="Google Shape;34;p3"/>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35" name="Google Shape;35;p3"/>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36" name="Google Shape;36;p3"/>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37" name="Google Shape;37;p3"/>
            <p:cNvSpPr/>
            <p:nvPr/>
          </p:nvSpPr>
          <p:spPr>
            <a:xfrm>
              <a:off x="8932333" y="3048000"/>
              <a:ext cx="3259667" cy="3810000"/>
            </a:xfrm>
            <a:prstGeom prst="triangle">
              <a:avLst>
                <a:gd fmla="val 100000" name="adj"/>
              </a:avLst>
            </a:prstGeom>
            <a:solidFill>
              <a:schemeClr val="accent2">
                <a:alpha val="71764"/>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39" name="Google Shape;39;p3"/>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40" name="Google Shape;40;p3"/>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41" name="Google Shape;41;p3"/>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rot="10800000">
              <a:off x="0" y="0"/>
              <a:ext cx="842596" cy="5666154"/>
            </a:xfrm>
            <a:prstGeom prst="triangle">
              <a:avLst>
                <a:gd fmla="val 100000" name="adj"/>
              </a:avLst>
            </a:prstGeom>
            <a:solidFill>
              <a:schemeClr val="accent1">
                <a:alpha val="84705"/>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 name="Google Shape;43;p3"/>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p:txBody>
      </p:sp>
      <p:sp>
        <p:nvSpPr>
          <p:cNvPr id="45" name="Google Shape;45;p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spTree>
      <p:nvGrpSpPr>
        <p:cNvPr id="168" name="Shape 168"/>
        <p:cNvGrpSpPr/>
        <p:nvPr/>
      </p:nvGrpSpPr>
      <p:grpSpPr>
        <a:xfrm>
          <a:off x="0" y="0"/>
          <a:ext cx="0" cy="0"/>
          <a:chOff x="0" y="0"/>
          <a:chExt cx="0" cy="0"/>
        </a:xfrm>
      </p:grpSpPr>
      <p:sp>
        <p:nvSpPr>
          <p:cNvPr id="169" name="Google Shape;169;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174" name="Shape 174"/>
        <p:cNvGrpSpPr/>
        <p:nvPr/>
      </p:nvGrpSpPr>
      <p:grpSpPr>
        <a:xfrm>
          <a:off x="0" y="0"/>
          <a:ext cx="0" cy="0"/>
          <a:chOff x="0" y="0"/>
          <a:chExt cx="0" cy="0"/>
        </a:xfrm>
      </p:grpSpPr>
      <p:sp>
        <p:nvSpPr>
          <p:cNvPr id="175" name="Google Shape;175;p2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p2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77" name="Google Shape;177;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8" name="Google Shape;178;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9" name="Google Shape;179;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180" name="Shape 180"/>
        <p:cNvGrpSpPr/>
        <p:nvPr/>
      </p:nvGrpSpPr>
      <p:grpSpPr>
        <a:xfrm>
          <a:off x="0" y="0"/>
          <a:ext cx="0" cy="0"/>
          <a:chOff x="0" y="0"/>
          <a:chExt cx="0" cy="0"/>
        </a:xfrm>
      </p:grpSpPr>
      <p:sp>
        <p:nvSpPr>
          <p:cNvPr id="181" name="Google Shape;181;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2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2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 name="Google Shape;185;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 name="Google Shape;186;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187" name="Shape 187"/>
        <p:cNvGrpSpPr/>
        <p:nvPr/>
      </p:nvGrpSpPr>
      <p:grpSpPr>
        <a:xfrm>
          <a:off x="0" y="0"/>
          <a:ext cx="0" cy="0"/>
          <a:chOff x="0" y="0"/>
          <a:chExt cx="0" cy="0"/>
        </a:xfrm>
      </p:grpSpPr>
      <p:sp>
        <p:nvSpPr>
          <p:cNvPr id="188" name="Google Shape;188;p2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9" name="Google Shape;189;p2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0" name="Google Shape;190;p2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2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2" name="Google Shape;192;p2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 name="Google Shape;193;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196" name="Shape 196"/>
        <p:cNvGrpSpPr/>
        <p:nvPr/>
      </p:nvGrpSpPr>
      <p:grpSpPr>
        <a:xfrm>
          <a:off x="0" y="0"/>
          <a:ext cx="0" cy="0"/>
          <a:chOff x="0" y="0"/>
          <a:chExt cx="0" cy="0"/>
        </a:xfrm>
      </p:grpSpPr>
      <p:sp>
        <p:nvSpPr>
          <p:cNvPr id="197" name="Google Shape;197;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 name="Google Shape;19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9" name="Google Shape;19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201" name="Shape 201"/>
        <p:cNvGrpSpPr/>
        <p:nvPr/>
      </p:nvGrpSpPr>
      <p:grpSpPr>
        <a:xfrm>
          <a:off x="0" y="0"/>
          <a:ext cx="0" cy="0"/>
          <a:chOff x="0" y="0"/>
          <a:chExt cx="0" cy="0"/>
        </a:xfrm>
      </p:grpSpPr>
      <p:sp>
        <p:nvSpPr>
          <p:cNvPr id="202" name="Google Shape;202;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3" name="Google Shape;203;p2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04" name="Google Shape;204;p2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5" name="Google Shape;205;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showMasterSp="0" type="vertTx">
  <p:cSld name="VERTICAL_TEXT">
    <p:spTree>
      <p:nvGrpSpPr>
        <p:cNvPr id="208" name="Shape 208"/>
        <p:cNvGrpSpPr/>
        <p:nvPr/>
      </p:nvGrpSpPr>
      <p:grpSpPr>
        <a:xfrm>
          <a:off x="0" y="0"/>
          <a:ext cx="0" cy="0"/>
          <a:chOff x="0" y="0"/>
          <a:chExt cx="0" cy="0"/>
        </a:xfrm>
      </p:grpSpPr>
      <p:sp>
        <p:nvSpPr>
          <p:cNvPr id="209" name="Google Shape;209;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2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214" name="Shape 214"/>
        <p:cNvGrpSpPr/>
        <p:nvPr/>
      </p:nvGrpSpPr>
      <p:grpSpPr>
        <a:xfrm>
          <a:off x="0" y="0"/>
          <a:ext cx="0" cy="0"/>
          <a:chOff x="0" y="0"/>
          <a:chExt cx="0" cy="0"/>
        </a:xfrm>
      </p:grpSpPr>
      <p:sp>
        <p:nvSpPr>
          <p:cNvPr id="215" name="Google Shape;215;p2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6" name="Google Shape;216;p2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 name="Google Shape;217;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8" name="Google Shape;218;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9" name="Google Shape;21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showMasterSp="0">
  <p:cSld name="1_Blank">
    <p:spTree>
      <p:nvGrpSpPr>
        <p:cNvPr id="220" name="Shape 220"/>
        <p:cNvGrpSpPr/>
        <p:nvPr/>
      </p:nvGrpSpPr>
      <p:grpSpPr>
        <a:xfrm>
          <a:off x="0" y="0"/>
          <a:ext cx="0" cy="0"/>
          <a:chOff x="0" y="0"/>
          <a:chExt cx="0" cy="0"/>
        </a:xfrm>
      </p:grpSpPr>
      <p:sp>
        <p:nvSpPr>
          <p:cNvPr id="221" name="Google Shape;221;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22" name="Google Shape;22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3" name="Google Shape;22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spTree>
      <p:nvGrpSpPr>
        <p:cNvPr id="48" name="Shape 48"/>
        <p:cNvGrpSpPr/>
        <p:nvPr/>
      </p:nvGrpSpPr>
      <p:grpSpPr>
        <a:xfrm>
          <a:off x="0" y="0"/>
          <a:ext cx="0" cy="0"/>
          <a:chOff x="0" y="0"/>
          <a:chExt cx="0" cy="0"/>
        </a:xfrm>
      </p:grpSpPr>
      <p:sp>
        <p:nvSpPr>
          <p:cNvPr id="49" name="Google Shape;49;p4"/>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3600"/>
              <a:buFont typeface="Trebuchet MS"/>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4"/>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51" name="Google Shape;51;p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54" name="Shape 54"/>
        <p:cNvGrpSpPr/>
        <p:nvPr/>
      </p:nvGrpSpPr>
      <p:grpSpPr>
        <a:xfrm>
          <a:off x="0" y="0"/>
          <a:ext cx="0" cy="0"/>
          <a:chOff x="0" y="0"/>
          <a:chExt cx="0" cy="0"/>
        </a:xfrm>
      </p:grpSpPr>
      <p:sp>
        <p:nvSpPr>
          <p:cNvPr id="55" name="Google Shape;55;p5"/>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4000"/>
              <a:buFont typeface="Trebuchet MS"/>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5"/>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600"/>
              <a:buNone/>
              <a:defRPr sz="2000">
                <a:solidFill>
                  <a:srgbClr val="7F7F7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57" name="Google Shape;57;p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60" name="Shape 60"/>
        <p:cNvGrpSpPr/>
        <p:nvPr/>
      </p:nvGrpSpPr>
      <p:grpSpPr>
        <a:xfrm>
          <a:off x="0" y="0"/>
          <a:ext cx="0" cy="0"/>
          <a:chOff x="0" y="0"/>
          <a:chExt cx="0" cy="0"/>
        </a:xfrm>
      </p:grpSpPr>
      <p:sp>
        <p:nvSpPr>
          <p:cNvPr id="61" name="Google Shape;61;p6"/>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6"/>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63" name="Google Shape;63;p6"/>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64" name="Google Shape;64;p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67" name="Shape 67"/>
        <p:cNvGrpSpPr/>
        <p:nvPr/>
      </p:nvGrpSpPr>
      <p:grpSpPr>
        <a:xfrm>
          <a:off x="0" y="0"/>
          <a:ext cx="0" cy="0"/>
          <a:chOff x="0" y="0"/>
          <a:chExt cx="0" cy="0"/>
        </a:xfrm>
      </p:grpSpPr>
      <p:sp>
        <p:nvSpPr>
          <p:cNvPr id="68" name="Google Shape;68;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7"/>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70" name="Google Shape;70;p7"/>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71" name="Google Shape;71;p7"/>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72" name="Google Shape;72;p7"/>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73" name="Google Shape;73;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76" name="Shape 76"/>
        <p:cNvGrpSpPr/>
        <p:nvPr/>
      </p:nvGrpSpPr>
      <p:grpSpPr>
        <a:xfrm>
          <a:off x="0" y="0"/>
          <a:ext cx="0" cy="0"/>
          <a:chOff x="0" y="0"/>
          <a:chExt cx="0" cy="0"/>
        </a:xfrm>
      </p:grpSpPr>
      <p:sp>
        <p:nvSpPr>
          <p:cNvPr id="77" name="Google Shape;77;p8"/>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81" name="Shape 81"/>
        <p:cNvGrpSpPr/>
        <p:nvPr/>
      </p:nvGrpSpPr>
      <p:grpSpPr>
        <a:xfrm>
          <a:off x="0" y="0"/>
          <a:ext cx="0" cy="0"/>
          <a:chOff x="0" y="0"/>
          <a:chExt cx="0" cy="0"/>
        </a:xfrm>
      </p:grpSpPr>
      <p:sp>
        <p:nvSpPr>
          <p:cNvPr id="82" name="Google Shape;82;p9"/>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9"/>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84" name="Google Shape;84;p9"/>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1120"/>
              <a:buNone/>
              <a:defRPr sz="1400"/>
            </a:lvl2pPr>
            <a:lvl3pPr indent="-228600" lvl="2" marL="1371600" algn="l">
              <a:spcBef>
                <a:spcPts val="1000"/>
              </a:spcBef>
              <a:spcAft>
                <a:spcPts val="0"/>
              </a:spcAft>
              <a:buSzPts val="960"/>
              <a:buNone/>
              <a:defRPr sz="1200"/>
            </a:lvl3pPr>
            <a:lvl4pPr indent="-228600" lvl="3" marL="1828800" algn="l">
              <a:spcBef>
                <a:spcPts val="1000"/>
              </a:spcBef>
              <a:spcAft>
                <a:spcPts val="0"/>
              </a:spcAft>
              <a:buSzPts val="800"/>
              <a:buNone/>
              <a:defRPr sz="1000"/>
            </a:lvl4pPr>
            <a:lvl5pPr indent="-228600" lvl="4" marL="2286000" algn="l">
              <a:spcBef>
                <a:spcPts val="1000"/>
              </a:spcBef>
              <a:spcAft>
                <a:spcPts val="0"/>
              </a:spcAft>
              <a:buSzPts val="800"/>
              <a:buNone/>
              <a:defRPr sz="1000"/>
            </a:lvl5pPr>
            <a:lvl6pPr indent="-228600" lvl="5" marL="2743200" algn="l">
              <a:spcBef>
                <a:spcPts val="1000"/>
              </a:spcBef>
              <a:spcAft>
                <a:spcPts val="0"/>
              </a:spcAft>
              <a:buSzPts val="800"/>
              <a:buNone/>
              <a:defRPr sz="1000"/>
            </a:lvl6pPr>
            <a:lvl7pPr indent="-228600" lvl="6" marL="3200400" algn="l">
              <a:spcBef>
                <a:spcPts val="1000"/>
              </a:spcBef>
              <a:spcAft>
                <a:spcPts val="0"/>
              </a:spcAft>
              <a:buSzPts val="800"/>
              <a:buNone/>
              <a:defRPr sz="1000"/>
            </a:lvl7pPr>
            <a:lvl8pPr indent="-228600" lvl="7" marL="3657600" algn="l">
              <a:spcBef>
                <a:spcPts val="1000"/>
              </a:spcBef>
              <a:spcAft>
                <a:spcPts val="0"/>
              </a:spcAft>
              <a:buSzPts val="800"/>
              <a:buNone/>
              <a:defRPr sz="1000"/>
            </a:lvl8pPr>
            <a:lvl9pPr indent="-228600" lvl="8" marL="4114800" algn="l">
              <a:spcBef>
                <a:spcPts val="1000"/>
              </a:spcBef>
              <a:spcAft>
                <a:spcPts val="0"/>
              </a:spcAft>
              <a:buSzPts val="800"/>
              <a:buNone/>
              <a:defRPr sz="1000"/>
            </a:lvl9pPr>
          </a:lstStyle>
          <a:p/>
        </p:txBody>
      </p:sp>
      <p:sp>
        <p:nvSpPr>
          <p:cNvPr id="85" name="Google Shape;85;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88" name="Shape 88"/>
        <p:cNvGrpSpPr/>
        <p:nvPr/>
      </p:nvGrpSpPr>
      <p:grpSpPr>
        <a:xfrm>
          <a:off x="0" y="0"/>
          <a:ext cx="0" cy="0"/>
          <a:chOff x="0" y="0"/>
          <a:chExt cx="0" cy="0"/>
        </a:xfrm>
      </p:grpSpPr>
      <p:sp>
        <p:nvSpPr>
          <p:cNvPr id="89" name="Google Shape;89;p10"/>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2400"/>
              <a:buFont typeface="Trebuchet MS"/>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0"/>
          <p:cNvSpPr/>
          <p:nvPr>
            <p:ph idx="2" type="pic"/>
          </p:nvPr>
        </p:nvSpPr>
        <p:spPr>
          <a:xfrm>
            <a:off x="677334" y="609600"/>
            <a:ext cx="8596668" cy="3845718"/>
          </a:xfrm>
          <a:prstGeom prst="rect">
            <a:avLst/>
          </a:prstGeom>
          <a:noFill/>
          <a:ln>
            <a:noFill/>
          </a:ln>
        </p:spPr>
      </p:sp>
      <p:sp>
        <p:nvSpPr>
          <p:cNvPr id="91" name="Google Shape;91;p10"/>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960"/>
              <a:buNone/>
              <a:defRPr sz="12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92" name="Google Shape;92;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3.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theme" Target="../theme/theme2.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grpSp>
        <p:nvGrpSpPr>
          <p:cNvPr id="10" name="Google Shape;10;p1"/>
          <p:cNvGrpSpPr/>
          <p:nvPr/>
        </p:nvGrpSpPr>
        <p:grpSpPr>
          <a:xfrm>
            <a:off x="0" y="-8467"/>
            <a:ext cx="12192000" cy="6866467"/>
            <a:chOff x="0" y="-8467"/>
            <a:chExt cx="12192000" cy="6866467"/>
          </a:xfrm>
        </p:grpSpPr>
        <p:cxnSp>
          <p:nvCxnSpPr>
            <p:cNvPr id="11" name="Google Shape;11;p1"/>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12" name="Google Shape;12;p1"/>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13" name="Google Shape;13;p1"/>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14" name="Google Shape;14;p1"/>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5" name="Google Shape;15;p1"/>
            <p:cNvSpPr/>
            <p:nvPr/>
          </p:nvSpPr>
          <p:spPr>
            <a:xfrm>
              <a:off x="8932333" y="3048000"/>
              <a:ext cx="3259667" cy="3810000"/>
            </a:xfrm>
            <a:prstGeom prst="triangle">
              <a:avLst>
                <a:gd fmla="val 100000" name="adj"/>
              </a:avLst>
            </a:prstGeom>
            <a:solidFill>
              <a:schemeClr val="accent2">
                <a:alpha val="71764"/>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17" name="Google Shape;17;p1"/>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18" name="Google Shape;18;p1"/>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19" name="Google Shape;19;p1"/>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
            <p:cNvSpPr/>
            <p:nvPr/>
          </p:nvSpPr>
          <p:spPr>
            <a:xfrm>
              <a:off x="0" y="4013200"/>
              <a:ext cx="448733" cy="2844800"/>
            </a:xfrm>
            <a:prstGeom prst="triangle">
              <a:avLst>
                <a:gd fmla="val 0" name="adj"/>
              </a:avLst>
            </a:prstGeom>
            <a:solidFill>
              <a:schemeClr val="accent1">
                <a:alpha val="84705"/>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22" name="Google Shape;22;p1"/>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20" lvl="2" marL="1371600" marR="0" rtl="0" algn="l">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60" lvl="7" marL="36576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60" lvl="8" marL="41148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23" name="Google Shape;23;p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888888"/>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24" name="Google Shape;24;p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25" name="Google Shape;25;p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chemeClr val="accent1"/>
                </a:solidFill>
                <a:latin typeface="Trebuchet MS"/>
                <a:ea typeface="Trebuchet MS"/>
                <a:cs typeface="Trebuchet MS"/>
                <a:sym typeface="Trebuchet MS"/>
              </a:defRPr>
            </a:lvl1pPr>
            <a:lvl2pPr indent="0" lvl="1" marL="0" marR="0" rtl="0" algn="r">
              <a:spcBef>
                <a:spcPts val="0"/>
              </a:spcBef>
              <a:buNone/>
              <a:defRPr b="0" i="0" sz="900" u="none" cap="none" strike="noStrike">
                <a:solidFill>
                  <a:schemeClr val="accent1"/>
                </a:solidFill>
                <a:latin typeface="Trebuchet MS"/>
                <a:ea typeface="Trebuchet MS"/>
                <a:cs typeface="Trebuchet MS"/>
                <a:sym typeface="Trebuchet MS"/>
              </a:defRPr>
            </a:lvl2pPr>
            <a:lvl3pPr indent="0" lvl="2" marL="0" marR="0" rtl="0" algn="r">
              <a:spcBef>
                <a:spcPts val="0"/>
              </a:spcBef>
              <a:buNone/>
              <a:defRPr b="0" i="0" sz="900" u="none" cap="none" strike="noStrike">
                <a:solidFill>
                  <a:schemeClr val="accent1"/>
                </a:solidFill>
                <a:latin typeface="Trebuchet MS"/>
                <a:ea typeface="Trebuchet MS"/>
                <a:cs typeface="Trebuchet MS"/>
                <a:sym typeface="Trebuchet MS"/>
              </a:defRPr>
            </a:lvl3pPr>
            <a:lvl4pPr indent="0" lvl="3" marL="0" marR="0" rtl="0" algn="r">
              <a:spcBef>
                <a:spcPts val="0"/>
              </a:spcBef>
              <a:buNone/>
              <a:defRPr b="0" i="0" sz="900" u="none" cap="none" strike="noStrike">
                <a:solidFill>
                  <a:schemeClr val="accent1"/>
                </a:solidFill>
                <a:latin typeface="Trebuchet MS"/>
                <a:ea typeface="Trebuchet MS"/>
                <a:cs typeface="Trebuchet MS"/>
                <a:sym typeface="Trebuchet MS"/>
              </a:defRPr>
            </a:lvl4pPr>
            <a:lvl5pPr indent="0" lvl="4" marL="0" marR="0" rtl="0" algn="r">
              <a:spcBef>
                <a:spcPts val="0"/>
              </a:spcBef>
              <a:buNone/>
              <a:defRPr b="0" i="0" sz="900" u="none" cap="none" strike="noStrike">
                <a:solidFill>
                  <a:schemeClr val="accent1"/>
                </a:solidFill>
                <a:latin typeface="Trebuchet MS"/>
                <a:ea typeface="Trebuchet MS"/>
                <a:cs typeface="Trebuchet MS"/>
                <a:sym typeface="Trebuchet MS"/>
              </a:defRPr>
            </a:lvl5pPr>
            <a:lvl6pPr indent="0" lvl="5" marL="0" marR="0" rtl="0" algn="r">
              <a:spcBef>
                <a:spcPts val="0"/>
              </a:spcBef>
              <a:buNone/>
              <a:defRPr b="0" i="0" sz="900" u="none" cap="none" strike="noStrike">
                <a:solidFill>
                  <a:schemeClr val="accent1"/>
                </a:solidFill>
                <a:latin typeface="Trebuchet MS"/>
                <a:ea typeface="Trebuchet MS"/>
                <a:cs typeface="Trebuchet MS"/>
                <a:sym typeface="Trebuchet MS"/>
              </a:defRPr>
            </a:lvl6pPr>
            <a:lvl7pPr indent="0" lvl="6" marL="0" marR="0" rtl="0" algn="r">
              <a:spcBef>
                <a:spcPts val="0"/>
              </a:spcBef>
              <a:buNone/>
              <a:defRPr b="0" i="0" sz="900" u="none" cap="none" strike="noStrike">
                <a:solidFill>
                  <a:schemeClr val="accent1"/>
                </a:solidFill>
                <a:latin typeface="Trebuchet MS"/>
                <a:ea typeface="Trebuchet MS"/>
                <a:cs typeface="Trebuchet MS"/>
                <a:sym typeface="Trebuchet MS"/>
              </a:defRPr>
            </a:lvl7pPr>
            <a:lvl8pPr indent="0" lvl="7" marL="0" marR="0" rtl="0" algn="r">
              <a:spcBef>
                <a:spcPts val="0"/>
              </a:spcBef>
              <a:buNone/>
              <a:defRPr b="0" i="0" sz="900" u="none" cap="none" strike="noStrike">
                <a:solidFill>
                  <a:schemeClr val="accent1"/>
                </a:solidFill>
                <a:latin typeface="Trebuchet MS"/>
                <a:ea typeface="Trebuchet MS"/>
                <a:cs typeface="Trebuchet MS"/>
                <a:sym typeface="Trebuchet MS"/>
              </a:defRPr>
            </a:lvl8pPr>
            <a:lvl9pPr indent="0" lvl="8" marL="0" marR="0" rtl="0" algn="r">
              <a:spcBef>
                <a:spcPts val="0"/>
              </a:spcBef>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6" name="Google Shape;26;p1"/>
          <p:cNvSpPr/>
          <p:nvPr/>
        </p:nvSpPr>
        <p:spPr>
          <a:xfrm>
            <a:off x="0" y="6629400"/>
            <a:ext cx="1499616" cy="228600"/>
          </a:xfrm>
          <a:prstGeom prst="rect">
            <a:avLst/>
          </a:prstGeom>
          <a:gradFill>
            <a:gsLst>
              <a:gs pos="0">
                <a:srgbClr val="EEF8DA"/>
              </a:gs>
              <a:gs pos="100000">
                <a:srgbClr val="EEF8DA"/>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4" name="Shape 144"/>
        <p:cNvGrpSpPr/>
        <p:nvPr/>
      </p:nvGrpSpPr>
      <p:grpSpPr>
        <a:xfrm>
          <a:off x="0" y="0"/>
          <a:ext cx="0" cy="0"/>
          <a:chOff x="0" y="0"/>
          <a:chExt cx="0" cy="0"/>
        </a:xfrm>
      </p:grpSpPr>
      <p:sp>
        <p:nvSpPr>
          <p:cNvPr id="145" name="Google Shape;145;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6" name="Google Shape;146;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7" name="Google Shape;147;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8" name="Google Shape;148;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9" name="Google Shape;149;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0" name="Google Shape;150;p18"/>
          <p:cNvSpPr/>
          <p:nvPr/>
        </p:nvSpPr>
        <p:spPr>
          <a:xfrm>
            <a:off x="0" y="6629400"/>
            <a:ext cx="1499616" cy="228600"/>
          </a:xfrm>
          <a:prstGeom prst="rect">
            <a:avLst/>
          </a:prstGeom>
          <a:gradFill>
            <a:gsLst>
              <a:gs pos="0">
                <a:srgbClr val="E2E8F6"/>
              </a:gs>
              <a:gs pos="100000">
                <a:srgbClr val="E2E8F6"/>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8.jp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23.jpg"/><Relationship Id="rId5" Type="http://schemas.openxmlformats.org/officeDocument/2006/relationships/image" Target="../media/image29.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36.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21.png"/><Relationship Id="rId5" Type="http://schemas.openxmlformats.org/officeDocument/2006/relationships/image" Target="../media/image19.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8.jpg"/><Relationship Id="rId4" Type="http://schemas.openxmlformats.org/officeDocument/2006/relationships/image" Target="../media/image8.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14.xml.rels><?xml version="1.0" encoding="UTF-8" standalone="yes"?><Relationships xmlns="http://schemas.openxmlformats.org/package/2006/relationships"><Relationship Id="rId11" Type="http://schemas.openxmlformats.org/officeDocument/2006/relationships/slide" Target="/ppt/slides/slide2.xml"/><Relationship Id="rId10" Type="http://schemas.openxmlformats.org/officeDocument/2006/relationships/hyperlink" Target="about:blank" TargetMode="External"/><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4.jpg"/><Relationship Id="rId4" Type="http://schemas.openxmlformats.org/officeDocument/2006/relationships/image" Target="../media/image40.png"/><Relationship Id="rId9" Type="http://schemas.openxmlformats.org/officeDocument/2006/relationships/image" Target="../media/image33.jpg"/><Relationship Id="rId5" Type="http://schemas.openxmlformats.org/officeDocument/2006/relationships/image" Target="../media/image37.png"/><Relationship Id="rId6" Type="http://schemas.openxmlformats.org/officeDocument/2006/relationships/image" Target="../media/image30.jpg"/><Relationship Id="rId7" Type="http://schemas.openxmlformats.org/officeDocument/2006/relationships/image" Target="../media/image32.png"/><Relationship Id="rId8"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2.jpg"/><Relationship Id="rId4" Type="http://schemas.openxmlformats.org/officeDocument/2006/relationships/image" Target="../media/image27.jpg"/><Relationship Id="rId5" Type="http://schemas.openxmlformats.org/officeDocument/2006/relationships/image" Target="../media/image31.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4.jpg"/><Relationship Id="rId4" Type="http://schemas.openxmlformats.org/officeDocument/2006/relationships/image" Target="../media/image40.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5.jpg"/><Relationship Id="rId4" Type="http://schemas.openxmlformats.org/officeDocument/2006/relationships/image" Target="../media/image45.jpg"/><Relationship Id="rId5" Type="http://schemas.openxmlformats.org/officeDocument/2006/relationships/image" Target="../media/image40.pn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18.xml.rels><?xml version="1.0" encoding="UTF-8" standalone="yes"?><Relationships xmlns="http://schemas.openxmlformats.org/package/2006/relationships"><Relationship Id="rId10" Type="http://schemas.openxmlformats.org/officeDocument/2006/relationships/slide" Target="/ppt/slides/slide2.xml"/><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6.jpg"/><Relationship Id="rId4" Type="http://schemas.openxmlformats.org/officeDocument/2006/relationships/image" Target="../media/image43.jpg"/><Relationship Id="rId9" Type="http://schemas.openxmlformats.org/officeDocument/2006/relationships/hyperlink" Target="about:blank" TargetMode="External"/><Relationship Id="rId5" Type="http://schemas.openxmlformats.org/officeDocument/2006/relationships/image" Target="../media/image39.jpg"/><Relationship Id="rId6" Type="http://schemas.openxmlformats.org/officeDocument/2006/relationships/image" Target="../media/image57.jpg"/><Relationship Id="rId7" Type="http://schemas.openxmlformats.org/officeDocument/2006/relationships/image" Target="../media/image41.jpg"/><Relationship Id="rId8"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7.jpg"/><Relationship Id="rId4" Type="http://schemas.openxmlformats.org/officeDocument/2006/relationships/hyperlink" Target="about:blank" TargetMode="External"/><Relationship Id="rId5" Type="http://schemas.openxmlformats.org/officeDocument/2006/relationships/slide" Target="/ppt/slides/slide2.xml"/></Relationships>
</file>

<file path=ppt/slides/_rels/slide2.xml.rels><?xml version="1.0" encoding="UTF-8" standalone="yes"?><Relationships xmlns="http://schemas.openxmlformats.org/package/2006/relationships"><Relationship Id="rId11" Type="http://schemas.openxmlformats.org/officeDocument/2006/relationships/slide" Target="/ppt/slides/slide56.xml"/><Relationship Id="rId10" Type="http://schemas.openxmlformats.org/officeDocument/2006/relationships/slide" Target="/ppt/slides/slide33.xml"/><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slide" Target="/ppt/slides/slide3.xml"/><Relationship Id="rId9" Type="http://schemas.openxmlformats.org/officeDocument/2006/relationships/slide" Target="/ppt/slides/slide59.xml"/><Relationship Id="rId5" Type="http://schemas.openxmlformats.org/officeDocument/2006/relationships/slide" Target="/ppt/slides/slide14.xml"/><Relationship Id="rId6" Type="http://schemas.openxmlformats.org/officeDocument/2006/relationships/slide" Target="/ppt/slides/slide28.xml"/><Relationship Id="rId7" Type="http://schemas.openxmlformats.org/officeDocument/2006/relationships/slide" Target="/ppt/slides/slide40.xml"/><Relationship Id="rId8" Type="http://schemas.openxmlformats.org/officeDocument/2006/relationships/slide" Target="/ppt/slides/slide5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5.jpg"/><Relationship Id="rId4" Type="http://schemas.openxmlformats.org/officeDocument/2006/relationships/image" Target="../media/image64.jpg"/><Relationship Id="rId9" Type="http://schemas.openxmlformats.org/officeDocument/2006/relationships/slide" Target="/ppt/slides/slide2.xml"/><Relationship Id="rId5" Type="http://schemas.openxmlformats.org/officeDocument/2006/relationships/image" Target="../media/image56.jpg"/><Relationship Id="rId6" Type="http://schemas.openxmlformats.org/officeDocument/2006/relationships/image" Target="../media/image61.jpg"/><Relationship Id="rId7" Type="http://schemas.openxmlformats.org/officeDocument/2006/relationships/image" Target="../media/image49.jpg"/><Relationship Id="rId8" Type="http://schemas.openxmlformats.org/officeDocument/2006/relationships/hyperlink" Target="about:blank"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2.jpg"/><Relationship Id="rId4" Type="http://schemas.openxmlformats.org/officeDocument/2006/relationships/image" Target="../media/image51.jpg"/><Relationship Id="rId5" Type="http://schemas.openxmlformats.org/officeDocument/2006/relationships/image" Target="../media/image58.jpg"/><Relationship Id="rId6" Type="http://schemas.openxmlformats.org/officeDocument/2006/relationships/image" Target="../media/image59.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22.xml.rels><?xml version="1.0" encoding="UTF-8" standalone="yes"?><Relationships xmlns="http://schemas.openxmlformats.org/package/2006/relationships"><Relationship Id="rId10" Type="http://schemas.openxmlformats.org/officeDocument/2006/relationships/slide" Target="/ppt/slides/slide2.xm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hyperlink" Target="about:blank" TargetMode="External"/><Relationship Id="rId5" Type="http://schemas.openxmlformats.org/officeDocument/2006/relationships/image" Target="../media/image70.jpg"/><Relationship Id="rId6" Type="http://schemas.openxmlformats.org/officeDocument/2006/relationships/image" Target="../media/image54.jpg"/><Relationship Id="rId7" Type="http://schemas.openxmlformats.org/officeDocument/2006/relationships/image" Target="../media/image50.jpg"/><Relationship Id="rId8" Type="http://schemas.openxmlformats.org/officeDocument/2006/relationships/image" Target="../media/image53.png"/></Relationships>
</file>

<file path=ppt/slides/_rels/slide23.xml.rels><?xml version="1.0" encoding="UTF-8" standalone="yes"?><Relationships xmlns="http://schemas.openxmlformats.org/package/2006/relationships"><Relationship Id="rId10" Type="http://schemas.openxmlformats.org/officeDocument/2006/relationships/slide" Target="/ppt/slides/slide2.xm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3.jpg"/><Relationship Id="rId4" Type="http://schemas.openxmlformats.org/officeDocument/2006/relationships/image" Target="../media/image40.png"/><Relationship Id="rId9" Type="http://schemas.openxmlformats.org/officeDocument/2006/relationships/hyperlink" Target="about:blank" TargetMode="External"/><Relationship Id="rId5" Type="http://schemas.openxmlformats.org/officeDocument/2006/relationships/image" Target="../media/image37.png"/><Relationship Id="rId6" Type="http://schemas.openxmlformats.org/officeDocument/2006/relationships/image" Target="../media/image67.jpg"/><Relationship Id="rId7" Type="http://schemas.openxmlformats.org/officeDocument/2006/relationships/image" Target="../media/image62.png"/><Relationship Id="rId8" Type="http://schemas.openxmlformats.org/officeDocument/2006/relationships/image" Target="../media/image66.png"/></Relationships>
</file>

<file path=ppt/slides/_rels/slide24.xml.rels><?xml version="1.0" encoding="UTF-8" standalone="yes"?><Relationships xmlns="http://schemas.openxmlformats.org/package/2006/relationships"><Relationship Id="rId10" Type="http://schemas.openxmlformats.org/officeDocument/2006/relationships/slide" Target="/ppt/slides/slide2.xm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0.jpg"/><Relationship Id="rId4" Type="http://schemas.openxmlformats.org/officeDocument/2006/relationships/image" Target="../media/image40.png"/><Relationship Id="rId9" Type="http://schemas.openxmlformats.org/officeDocument/2006/relationships/hyperlink" Target="about:blank" TargetMode="External"/><Relationship Id="rId5" Type="http://schemas.openxmlformats.org/officeDocument/2006/relationships/image" Target="../media/image37.png"/><Relationship Id="rId6" Type="http://schemas.openxmlformats.org/officeDocument/2006/relationships/image" Target="../media/image69.jpg"/><Relationship Id="rId7" Type="http://schemas.openxmlformats.org/officeDocument/2006/relationships/image" Target="../media/image65.jpg"/><Relationship Id="rId8" Type="http://schemas.openxmlformats.org/officeDocument/2006/relationships/image" Target="../media/image72.png"/></Relationships>
</file>

<file path=ppt/slides/_rels/slide25.xml.rels><?xml version="1.0" encoding="UTF-8" standalone="yes"?><Relationships xmlns="http://schemas.openxmlformats.org/package/2006/relationships"><Relationship Id="rId11" Type="http://schemas.openxmlformats.org/officeDocument/2006/relationships/slide" Target="/ppt/slides/slide2.xml"/><Relationship Id="rId10" Type="http://schemas.openxmlformats.org/officeDocument/2006/relationships/hyperlink" Target="about:blank"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image" Target="../media/image80.jpg"/><Relationship Id="rId5" Type="http://schemas.openxmlformats.org/officeDocument/2006/relationships/image" Target="../media/image86.jpg"/><Relationship Id="rId6" Type="http://schemas.openxmlformats.org/officeDocument/2006/relationships/image" Target="../media/image73.jpg"/><Relationship Id="rId7" Type="http://schemas.openxmlformats.org/officeDocument/2006/relationships/image" Target="../media/image71.jpg"/><Relationship Id="rId8" Type="http://schemas.openxmlformats.org/officeDocument/2006/relationships/image" Target="../media/image68.jpg"/></Relationships>
</file>

<file path=ppt/slides/_rels/slide26.xml.rels><?xml version="1.0" encoding="UTF-8" standalone="yes"?><Relationships xmlns="http://schemas.openxmlformats.org/package/2006/relationships"><Relationship Id="rId10" Type="http://schemas.openxmlformats.org/officeDocument/2006/relationships/slide" Target="/ppt/slides/slide2.xml"/><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hyperlink" Target="about:blank" TargetMode="External"/><Relationship Id="rId5" Type="http://schemas.openxmlformats.org/officeDocument/2006/relationships/image" Target="../media/image79.jpg"/><Relationship Id="rId6" Type="http://schemas.openxmlformats.org/officeDocument/2006/relationships/image" Target="../media/image76.jpg"/><Relationship Id="rId7" Type="http://schemas.openxmlformats.org/officeDocument/2006/relationships/image" Target="../media/image78.jpg"/><Relationship Id="rId8" Type="http://schemas.openxmlformats.org/officeDocument/2006/relationships/image" Target="../media/image82.jpg"/></Relationships>
</file>

<file path=ppt/slides/_rels/slide27.xml.rels><?xml version="1.0" encoding="UTF-8" standalone="yes"?><Relationships xmlns="http://schemas.openxmlformats.org/package/2006/relationships"><Relationship Id="rId11" Type="http://schemas.openxmlformats.org/officeDocument/2006/relationships/slide" Target="/ppt/slides/slide2.xml"/><Relationship Id="rId10" Type="http://schemas.openxmlformats.org/officeDocument/2006/relationships/hyperlink" Target="about:blank" TargetMode="External"/><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8.png"/><Relationship Id="rId4" Type="http://schemas.openxmlformats.org/officeDocument/2006/relationships/image" Target="../media/image75.jpg"/><Relationship Id="rId9" Type="http://schemas.openxmlformats.org/officeDocument/2006/relationships/image" Target="../media/image40.png"/><Relationship Id="rId5" Type="http://schemas.openxmlformats.org/officeDocument/2006/relationships/image" Target="../media/image77.jpg"/><Relationship Id="rId6" Type="http://schemas.openxmlformats.org/officeDocument/2006/relationships/image" Target="../media/image74.jpg"/><Relationship Id="rId7" Type="http://schemas.openxmlformats.org/officeDocument/2006/relationships/image" Target="../media/image81.jpg"/><Relationship Id="rId8" Type="http://schemas.openxmlformats.org/officeDocument/2006/relationships/image" Target="../media/image9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8.xml"/><Relationship Id="rId3" Type="http://schemas.openxmlformats.org/officeDocument/2006/relationships/image" Target="../media/image8.png"/><Relationship Id="rId4" Type="http://schemas.openxmlformats.org/officeDocument/2006/relationships/image" Target="../media/image83.jpg"/><Relationship Id="rId5" Type="http://schemas.openxmlformats.org/officeDocument/2006/relationships/image" Target="../media/image85.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9.xml"/><Relationship Id="rId3" Type="http://schemas.openxmlformats.org/officeDocument/2006/relationships/image" Target="../media/image8.png"/><Relationship Id="rId4" Type="http://schemas.openxmlformats.org/officeDocument/2006/relationships/image" Target="../media/image84.jpg"/><Relationship Id="rId5" Type="http://schemas.openxmlformats.org/officeDocument/2006/relationships/image" Target="../media/image89.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0.jpg"/><Relationship Id="rId5" Type="http://schemas.openxmlformats.org/officeDocument/2006/relationships/image" Target="../media/image14.jpg"/><Relationship Id="rId6" Type="http://schemas.openxmlformats.org/officeDocument/2006/relationships/image" Target="../media/image6.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 Id="rId3" Type="http://schemas.openxmlformats.org/officeDocument/2006/relationships/image" Target="../media/image8.png"/><Relationship Id="rId4" Type="http://schemas.openxmlformats.org/officeDocument/2006/relationships/image" Target="../media/image88.jpg"/><Relationship Id="rId5" Type="http://schemas.openxmlformats.org/officeDocument/2006/relationships/image" Target="../media/image105.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1.xml"/><Relationship Id="rId3" Type="http://schemas.openxmlformats.org/officeDocument/2006/relationships/image" Target="../media/image8.png"/><Relationship Id="rId4" Type="http://schemas.openxmlformats.org/officeDocument/2006/relationships/image" Target="../media/image97.jpg"/><Relationship Id="rId5" Type="http://schemas.openxmlformats.org/officeDocument/2006/relationships/image" Target="../media/image87.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2.xml"/><Relationship Id="rId3" Type="http://schemas.openxmlformats.org/officeDocument/2006/relationships/image" Target="../media/image8.png"/><Relationship Id="rId4" Type="http://schemas.openxmlformats.org/officeDocument/2006/relationships/image" Target="../media/image90.jpg"/><Relationship Id="rId5" Type="http://schemas.openxmlformats.org/officeDocument/2006/relationships/image" Target="../media/image92.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3.xml"/><Relationship Id="rId3" Type="http://schemas.openxmlformats.org/officeDocument/2006/relationships/image" Target="../media/image109.jpg"/><Relationship Id="rId4" Type="http://schemas.openxmlformats.org/officeDocument/2006/relationships/image" Target="../media/image96.jpg"/><Relationship Id="rId5" Type="http://schemas.openxmlformats.org/officeDocument/2006/relationships/image" Target="../media/image98.jpg"/><Relationship Id="rId6" Type="http://schemas.openxmlformats.org/officeDocument/2006/relationships/image" Target="../media/image120.jpg"/><Relationship Id="rId7" Type="http://schemas.openxmlformats.org/officeDocument/2006/relationships/image" Target="../media/image91.jpg"/><Relationship Id="rId8"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4.xml"/><Relationship Id="rId3" Type="http://schemas.openxmlformats.org/officeDocument/2006/relationships/image" Target="../media/image8.png"/><Relationship Id="rId4" Type="http://schemas.openxmlformats.org/officeDocument/2006/relationships/image" Target="../media/image94.jpg"/><Relationship Id="rId9" Type="http://schemas.openxmlformats.org/officeDocument/2006/relationships/slide" Target="/ppt/slides/slide2.xml"/><Relationship Id="rId5" Type="http://schemas.openxmlformats.org/officeDocument/2006/relationships/image" Target="../media/image99.jpg"/><Relationship Id="rId6" Type="http://schemas.openxmlformats.org/officeDocument/2006/relationships/image" Target="../media/image95.jpg"/><Relationship Id="rId7" Type="http://schemas.openxmlformats.org/officeDocument/2006/relationships/image" Target="../media/image112.jpg"/><Relationship Id="rId8" Type="http://schemas.openxmlformats.org/officeDocument/2006/relationships/hyperlink" Target="about:blank"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5.xml"/><Relationship Id="rId3" Type="http://schemas.openxmlformats.org/officeDocument/2006/relationships/image" Target="../media/image8.png"/><Relationship Id="rId4" Type="http://schemas.openxmlformats.org/officeDocument/2006/relationships/hyperlink" Target="about:blank" TargetMode="External"/><Relationship Id="rId9" Type="http://schemas.openxmlformats.org/officeDocument/2006/relationships/image" Target="../media/image100.jpg"/><Relationship Id="rId5" Type="http://schemas.openxmlformats.org/officeDocument/2006/relationships/slide" Target="/ppt/slides/slide2.xml"/><Relationship Id="rId6" Type="http://schemas.openxmlformats.org/officeDocument/2006/relationships/image" Target="../media/image102.jpg"/><Relationship Id="rId7" Type="http://schemas.openxmlformats.org/officeDocument/2006/relationships/image" Target="../media/image101.jpg"/><Relationship Id="rId8" Type="http://schemas.openxmlformats.org/officeDocument/2006/relationships/image" Target="../media/image11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6.xml"/><Relationship Id="rId3" Type="http://schemas.openxmlformats.org/officeDocument/2006/relationships/image" Target="../media/image8.png"/><Relationship Id="rId4" Type="http://schemas.openxmlformats.org/officeDocument/2006/relationships/hyperlink" Target="about:blank" TargetMode="External"/><Relationship Id="rId9" Type="http://schemas.openxmlformats.org/officeDocument/2006/relationships/image" Target="../media/image115.jpg"/><Relationship Id="rId5" Type="http://schemas.openxmlformats.org/officeDocument/2006/relationships/slide" Target="/ppt/slides/slide2.xml"/><Relationship Id="rId6" Type="http://schemas.openxmlformats.org/officeDocument/2006/relationships/image" Target="../media/image108.jpg"/><Relationship Id="rId7" Type="http://schemas.openxmlformats.org/officeDocument/2006/relationships/image" Target="../media/image103.jpg"/><Relationship Id="rId8" Type="http://schemas.openxmlformats.org/officeDocument/2006/relationships/image" Target="../media/image104.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7.xml"/><Relationship Id="rId3" Type="http://schemas.openxmlformats.org/officeDocument/2006/relationships/image" Target="../media/image8.png"/><Relationship Id="rId4" Type="http://schemas.openxmlformats.org/officeDocument/2006/relationships/hyperlink" Target="about:blank" TargetMode="External"/><Relationship Id="rId9" Type="http://schemas.openxmlformats.org/officeDocument/2006/relationships/image" Target="../media/image113.jpg"/><Relationship Id="rId5" Type="http://schemas.openxmlformats.org/officeDocument/2006/relationships/slide" Target="/ppt/slides/slide2.xml"/><Relationship Id="rId6" Type="http://schemas.openxmlformats.org/officeDocument/2006/relationships/image" Target="../media/image118.jpg"/><Relationship Id="rId7" Type="http://schemas.openxmlformats.org/officeDocument/2006/relationships/image" Target="../media/image119.jpg"/><Relationship Id="rId8" Type="http://schemas.openxmlformats.org/officeDocument/2006/relationships/image" Target="../media/image10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8.xml"/><Relationship Id="rId3" Type="http://schemas.openxmlformats.org/officeDocument/2006/relationships/image" Target="../media/image110.jpg"/><Relationship Id="rId4" Type="http://schemas.openxmlformats.org/officeDocument/2006/relationships/image" Target="../media/image8.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9.xml"/><Relationship Id="rId3" Type="http://schemas.openxmlformats.org/officeDocument/2006/relationships/image" Target="../media/image106.jpg"/><Relationship Id="rId4" Type="http://schemas.openxmlformats.org/officeDocument/2006/relationships/image" Target="../media/image8.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0.xml"/><Relationship Id="rId3" Type="http://schemas.openxmlformats.org/officeDocument/2006/relationships/image" Target="../media/image8.png"/><Relationship Id="rId4" Type="http://schemas.openxmlformats.org/officeDocument/2006/relationships/image" Target="../media/image117.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41.xml.rels><?xml version="1.0" encoding="UTF-8" standalone="yes"?><Relationships xmlns="http://schemas.openxmlformats.org/package/2006/relationships"><Relationship Id="rId11" Type="http://schemas.openxmlformats.org/officeDocument/2006/relationships/image" Target="../media/image126.jpg"/><Relationship Id="rId10" Type="http://schemas.openxmlformats.org/officeDocument/2006/relationships/image" Target="../media/image129.jpg"/><Relationship Id="rId13" Type="http://schemas.openxmlformats.org/officeDocument/2006/relationships/slide" Target="/ppt/slides/slide2.xml"/><Relationship Id="rId12" Type="http://schemas.openxmlformats.org/officeDocument/2006/relationships/hyperlink" Target="about:blank" TargetMode="External"/><Relationship Id="rId1" Type="http://schemas.openxmlformats.org/officeDocument/2006/relationships/slideLayout" Target="../slideLayouts/slideLayout18.xml"/><Relationship Id="rId2" Type="http://schemas.openxmlformats.org/officeDocument/2006/relationships/notesSlide" Target="../notesSlides/notesSlide41.xml"/><Relationship Id="rId3" Type="http://schemas.openxmlformats.org/officeDocument/2006/relationships/image" Target="../media/image123.png"/><Relationship Id="rId4" Type="http://schemas.openxmlformats.org/officeDocument/2006/relationships/image" Target="../media/image114.png"/><Relationship Id="rId9" Type="http://schemas.openxmlformats.org/officeDocument/2006/relationships/image" Target="../media/image122.png"/><Relationship Id="rId5" Type="http://schemas.openxmlformats.org/officeDocument/2006/relationships/image" Target="../media/image111.jpg"/><Relationship Id="rId6" Type="http://schemas.openxmlformats.org/officeDocument/2006/relationships/image" Target="../media/image121.png"/><Relationship Id="rId7" Type="http://schemas.openxmlformats.org/officeDocument/2006/relationships/image" Target="../media/image124.png"/><Relationship Id="rId8" Type="http://schemas.openxmlformats.org/officeDocument/2006/relationships/image" Target="../media/image130.jpg"/></Relationships>
</file>

<file path=ppt/slides/_rels/slide42.xml.rels><?xml version="1.0" encoding="UTF-8" standalone="yes"?><Relationships xmlns="http://schemas.openxmlformats.org/package/2006/relationships"><Relationship Id="rId11" Type="http://schemas.openxmlformats.org/officeDocument/2006/relationships/slide" Target="/ppt/slides/slide2.xml"/><Relationship Id="rId10" Type="http://schemas.openxmlformats.org/officeDocument/2006/relationships/hyperlink" Target="about:blank" TargetMode="External"/><Relationship Id="rId1" Type="http://schemas.openxmlformats.org/officeDocument/2006/relationships/slideLayout" Target="../slideLayouts/slideLayout17.xml"/><Relationship Id="rId2" Type="http://schemas.openxmlformats.org/officeDocument/2006/relationships/notesSlide" Target="../notesSlides/notesSlide42.xml"/><Relationship Id="rId3" Type="http://schemas.openxmlformats.org/officeDocument/2006/relationships/image" Target="../media/image125.jpg"/><Relationship Id="rId4" Type="http://schemas.openxmlformats.org/officeDocument/2006/relationships/image" Target="../media/image127.jpg"/><Relationship Id="rId9" Type="http://schemas.openxmlformats.org/officeDocument/2006/relationships/image" Target="../media/image123.png"/><Relationship Id="rId5" Type="http://schemas.openxmlformats.org/officeDocument/2006/relationships/image" Target="../media/image131.jpg"/><Relationship Id="rId6" Type="http://schemas.openxmlformats.org/officeDocument/2006/relationships/image" Target="../media/image154.jpg"/><Relationship Id="rId7" Type="http://schemas.openxmlformats.org/officeDocument/2006/relationships/image" Target="../media/image132.jpg"/><Relationship Id="rId8" Type="http://schemas.openxmlformats.org/officeDocument/2006/relationships/image" Target="../media/image138.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3.xml"/><Relationship Id="rId3" Type="http://schemas.openxmlformats.org/officeDocument/2006/relationships/image" Target="../media/image136.jpg"/><Relationship Id="rId4" Type="http://schemas.openxmlformats.org/officeDocument/2006/relationships/image" Target="../media/image128.jpg"/><Relationship Id="rId9" Type="http://schemas.openxmlformats.org/officeDocument/2006/relationships/slide" Target="/ppt/slides/slide2.xml"/><Relationship Id="rId5" Type="http://schemas.openxmlformats.org/officeDocument/2006/relationships/image" Target="../media/image139.jpg"/><Relationship Id="rId6" Type="http://schemas.openxmlformats.org/officeDocument/2006/relationships/image" Target="../media/image137.jpg"/><Relationship Id="rId7" Type="http://schemas.openxmlformats.org/officeDocument/2006/relationships/image" Target="../media/image123.png"/><Relationship Id="rId8" Type="http://schemas.openxmlformats.org/officeDocument/2006/relationships/hyperlink" Target="about:blank" TargetMode="External"/></Relationships>
</file>

<file path=ppt/slides/_rels/slide44.xml.rels><?xml version="1.0" encoding="UTF-8" standalone="yes"?><Relationships xmlns="http://schemas.openxmlformats.org/package/2006/relationships"><Relationship Id="rId11" Type="http://schemas.openxmlformats.org/officeDocument/2006/relationships/slide" Target="/ppt/slides/slide2.xml"/><Relationship Id="rId10" Type="http://schemas.openxmlformats.org/officeDocument/2006/relationships/hyperlink" Target="about:blank" TargetMode="External"/><Relationship Id="rId1" Type="http://schemas.openxmlformats.org/officeDocument/2006/relationships/slideLayout" Target="../slideLayouts/slideLayout17.xml"/><Relationship Id="rId2" Type="http://schemas.openxmlformats.org/officeDocument/2006/relationships/notesSlide" Target="../notesSlides/notesSlide44.xml"/><Relationship Id="rId3" Type="http://schemas.openxmlformats.org/officeDocument/2006/relationships/image" Target="../media/image142.jpg"/><Relationship Id="rId4" Type="http://schemas.openxmlformats.org/officeDocument/2006/relationships/image" Target="../media/image148.jpg"/><Relationship Id="rId9" Type="http://schemas.openxmlformats.org/officeDocument/2006/relationships/image" Target="../media/image123.png"/><Relationship Id="rId5" Type="http://schemas.openxmlformats.org/officeDocument/2006/relationships/image" Target="../media/image146.jpg"/><Relationship Id="rId6" Type="http://schemas.openxmlformats.org/officeDocument/2006/relationships/image" Target="../media/image133.jpg"/><Relationship Id="rId7" Type="http://schemas.openxmlformats.org/officeDocument/2006/relationships/image" Target="../media/image135.jpg"/><Relationship Id="rId8" Type="http://schemas.openxmlformats.org/officeDocument/2006/relationships/image" Target="../media/image143.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5.xml"/><Relationship Id="rId3" Type="http://schemas.openxmlformats.org/officeDocument/2006/relationships/image" Target="../media/image134.jpg"/><Relationship Id="rId4" Type="http://schemas.openxmlformats.org/officeDocument/2006/relationships/image" Target="../media/image141.jpg"/><Relationship Id="rId9" Type="http://schemas.openxmlformats.org/officeDocument/2006/relationships/slide" Target="/ppt/slides/slide2.xml"/><Relationship Id="rId5" Type="http://schemas.openxmlformats.org/officeDocument/2006/relationships/image" Target="../media/image145.jpg"/><Relationship Id="rId6" Type="http://schemas.openxmlformats.org/officeDocument/2006/relationships/image" Target="../media/image140.jpg"/><Relationship Id="rId7" Type="http://schemas.openxmlformats.org/officeDocument/2006/relationships/image" Target="../media/image123.png"/><Relationship Id="rId8" Type="http://schemas.openxmlformats.org/officeDocument/2006/relationships/hyperlink" Target="about:blank" TargetMode="External"/></Relationships>
</file>

<file path=ppt/slides/_rels/slide46.xml.rels><?xml version="1.0" encoding="UTF-8" standalone="yes"?><Relationships xmlns="http://schemas.openxmlformats.org/package/2006/relationships"><Relationship Id="rId11" Type="http://schemas.openxmlformats.org/officeDocument/2006/relationships/slide" Target="/ppt/slides/slide2.xml"/><Relationship Id="rId10" Type="http://schemas.openxmlformats.org/officeDocument/2006/relationships/hyperlink" Target="about:blank" TargetMode="External"/><Relationship Id="rId1" Type="http://schemas.openxmlformats.org/officeDocument/2006/relationships/slideLayout" Target="../slideLayouts/slideLayout17.xml"/><Relationship Id="rId2" Type="http://schemas.openxmlformats.org/officeDocument/2006/relationships/notesSlide" Target="../notesSlides/notesSlide46.xml"/><Relationship Id="rId3" Type="http://schemas.openxmlformats.org/officeDocument/2006/relationships/image" Target="../media/image144.jpg"/><Relationship Id="rId4" Type="http://schemas.openxmlformats.org/officeDocument/2006/relationships/image" Target="../media/image149.jpg"/><Relationship Id="rId9" Type="http://schemas.openxmlformats.org/officeDocument/2006/relationships/image" Target="../media/image123.png"/><Relationship Id="rId5" Type="http://schemas.openxmlformats.org/officeDocument/2006/relationships/image" Target="../media/image167.jpg"/><Relationship Id="rId6" Type="http://schemas.openxmlformats.org/officeDocument/2006/relationships/image" Target="../media/image147.jpg"/><Relationship Id="rId7" Type="http://schemas.openxmlformats.org/officeDocument/2006/relationships/image" Target="../media/image152.jpg"/><Relationship Id="rId8" Type="http://schemas.openxmlformats.org/officeDocument/2006/relationships/image" Target="../media/image15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7.xml"/><Relationship Id="rId3" Type="http://schemas.openxmlformats.org/officeDocument/2006/relationships/image" Target="../media/image150.jpg"/><Relationship Id="rId4" Type="http://schemas.openxmlformats.org/officeDocument/2006/relationships/image" Target="../media/image151.jpg"/><Relationship Id="rId9" Type="http://schemas.openxmlformats.org/officeDocument/2006/relationships/slide" Target="/ppt/slides/slide2.xml"/><Relationship Id="rId5" Type="http://schemas.openxmlformats.org/officeDocument/2006/relationships/image" Target="../media/image159.jpg"/><Relationship Id="rId6" Type="http://schemas.openxmlformats.org/officeDocument/2006/relationships/image" Target="../media/image164.jpg"/><Relationship Id="rId7" Type="http://schemas.openxmlformats.org/officeDocument/2006/relationships/image" Target="../media/image123.png"/><Relationship Id="rId8" Type="http://schemas.openxmlformats.org/officeDocument/2006/relationships/hyperlink" Target="about:blank"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8.xml"/><Relationship Id="rId3" Type="http://schemas.openxmlformats.org/officeDocument/2006/relationships/image" Target="../media/image158.jpg"/><Relationship Id="rId4" Type="http://schemas.openxmlformats.org/officeDocument/2006/relationships/image" Target="../media/image162.jpg"/><Relationship Id="rId9" Type="http://schemas.openxmlformats.org/officeDocument/2006/relationships/slide" Target="/ppt/slides/slide2.xml"/><Relationship Id="rId5" Type="http://schemas.openxmlformats.org/officeDocument/2006/relationships/image" Target="../media/image161.jpg"/><Relationship Id="rId6" Type="http://schemas.openxmlformats.org/officeDocument/2006/relationships/image" Target="../media/image160.jpg"/><Relationship Id="rId7" Type="http://schemas.openxmlformats.org/officeDocument/2006/relationships/image" Target="../media/image123.png"/><Relationship Id="rId8" Type="http://schemas.openxmlformats.org/officeDocument/2006/relationships/hyperlink" Target="about:blank"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9.xml"/><Relationship Id="rId3" Type="http://schemas.openxmlformats.org/officeDocument/2006/relationships/image" Target="../media/image156.jpg"/><Relationship Id="rId4" Type="http://schemas.openxmlformats.org/officeDocument/2006/relationships/image" Target="../media/image174.jpg"/><Relationship Id="rId9" Type="http://schemas.openxmlformats.org/officeDocument/2006/relationships/slide" Target="/ppt/slides/slide2.xml"/><Relationship Id="rId5" Type="http://schemas.openxmlformats.org/officeDocument/2006/relationships/image" Target="../media/image157.jpg"/><Relationship Id="rId6" Type="http://schemas.openxmlformats.org/officeDocument/2006/relationships/image" Target="../media/image166.jpg"/><Relationship Id="rId7" Type="http://schemas.openxmlformats.org/officeDocument/2006/relationships/image" Target="../media/image123.png"/><Relationship Id="rId8" Type="http://schemas.openxmlformats.org/officeDocument/2006/relationships/hyperlink" Target="about:blan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about:blank" TargetMode="External"/><Relationship Id="rId4" Type="http://schemas.openxmlformats.org/officeDocument/2006/relationships/slide" Target="/ppt/slides/slide2.xml"/><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0.xml"/><Relationship Id="rId3" Type="http://schemas.openxmlformats.org/officeDocument/2006/relationships/image" Target="../media/image155.jpg"/><Relationship Id="rId4" Type="http://schemas.openxmlformats.org/officeDocument/2006/relationships/image" Target="../media/image8.png"/><Relationship Id="rId5" Type="http://schemas.openxmlformats.org/officeDocument/2006/relationships/image" Target="../media/image168.pn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1.xml"/><Relationship Id="rId3" Type="http://schemas.openxmlformats.org/officeDocument/2006/relationships/image" Target="../media/image173.jpg"/><Relationship Id="rId4" Type="http://schemas.openxmlformats.org/officeDocument/2006/relationships/hyperlink" Target="about:blank" TargetMode="External"/><Relationship Id="rId5" Type="http://schemas.openxmlformats.org/officeDocument/2006/relationships/slide" Target="/ppt/slides/slid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2.xml"/><Relationship Id="rId3" Type="http://schemas.openxmlformats.org/officeDocument/2006/relationships/image" Target="../media/image165.jpg"/><Relationship Id="rId4" Type="http://schemas.openxmlformats.org/officeDocument/2006/relationships/hyperlink" Target="about:blank" TargetMode="External"/><Relationship Id="rId5" Type="http://schemas.openxmlformats.org/officeDocument/2006/relationships/slide" Target="/ppt/slides/slide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3.xml"/><Relationship Id="rId3" Type="http://schemas.openxmlformats.org/officeDocument/2006/relationships/image" Target="../media/image8.png"/><Relationship Id="rId4" Type="http://schemas.openxmlformats.org/officeDocument/2006/relationships/image" Target="../media/image163.jpg"/><Relationship Id="rId5" Type="http://schemas.openxmlformats.org/officeDocument/2006/relationships/image" Target="../media/image180.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4.xml"/><Relationship Id="rId3" Type="http://schemas.openxmlformats.org/officeDocument/2006/relationships/image" Target="../media/image8.png"/><Relationship Id="rId4" Type="http://schemas.openxmlformats.org/officeDocument/2006/relationships/image" Target="../media/image171.jpg"/><Relationship Id="rId5" Type="http://schemas.openxmlformats.org/officeDocument/2006/relationships/image" Target="../media/image182.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55.xml.rels><?xml version="1.0" encoding="UTF-8" standalone="yes"?><Relationships xmlns="http://schemas.openxmlformats.org/package/2006/relationships"><Relationship Id="rId11" Type="http://schemas.openxmlformats.org/officeDocument/2006/relationships/image" Target="../media/image178.jpg"/><Relationship Id="rId10" Type="http://schemas.openxmlformats.org/officeDocument/2006/relationships/slide" Target="/ppt/slides/slide11.xml"/><Relationship Id="rId13" Type="http://schemas.openxmlformats.org/officeDocument/2006/relationships/image" Target="../media/image170.jpg"/><Relationship Id="rId12" Type="http://schemas.openxmlformats.org/officeDocument/2006/relationships/slide" Target="/ppt/slides/slide26.xml"/><Relationship Id="rId1" Type="http://schemas.openxmlformats.org/officeDocument/2006/relationships/slideLayout" Target="../slideLayouts/slideLayout17.xml"/><Relationship Id="rId2" Type="http://schemas.openxmlformats.org/officeDocument/2006/relationships/notesSlide" Target="../notesSlides/notesSlide55.xml"/><Relationship Id="rId3" Type="http://schemas.openxmlformats.org/officeDocument/2006/relationships/image" Target="../media/image8.png"/><Relationship Id="rId4" Type="http://schemas.openxmlformats.org/officeDocument/2006/relationships/slide" Target="/ppt/slides/slide35.xml"/><Relationship Id="rId9" Type="http://schemas.openxmlformats.org/officeDocument/2006/relationships/image" Target="../media/image172.jpg"/><Relationship Id="rId15" Type="http://schemas.openxmlformats.org/officeDocument/2006/relationships/slide" Target="/ppt/slides/slide34.xml"/><Relationship Id="rId14" Type="http://schemas.openxmlformats.org/officeDocument/2006/relationships/image" Target="../media/image176.jpg"/><Relationship Id="rId17" Type="http://schemas.openxmlformats.org/officeDocument/2006/relationships/hyperlink" Target="about:blank" TargetMode="External"/><Relationship Id="rId16" Type="http://schemas.openxmlformats.org/officeDocument/2006/relationships/image" Target="../media/image183.jpg"/><Relationship Id="rId5" Type="http://schemas.openxmlformats.org/officeDocument/2006/relationships/image" Target="../media/image177.jpg"/><Relationship Id="rId6" Type="http://schemas.openxmlformats.org/officeDocument/2006/relationships/slide" Target="/ppt/slides/slide51.xml"/><Relationship Id="rId18" Type="http://schemas.openxmlformats.org/officeDocument/2006/relationships/slide" Target="/ppt/slides/slide2.xml"/><Relationship Id="rId7" Type="http://schemas.openxmlformats.org/officeDocument/2006/relationships/image" Target="../media/image169.jpg"/><Relationship Id="rId8" Type="http://schemas.openxmlformats.org/officeDocument/2006/relationships/slide" Target="/ppt/slides/slide5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6.xml"/><Relationship Id="rId3" Type="http://schemas.openxmlformats.org/officeDocument/2006/relationships/image" Target="../media/image181.png"/><Relationship Id="rId4" Type="http://schemas.openxmlformats.org/officeDocument/2006/relationships/image" Target="../media/image179.jpg"/><Relationship Id="rId5" Type="http://schemas.openxmlformats.org/officeDocument/2006/relationships/image" Target="../media/image8.pn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7.xml"/><Relationship Id="rId3" Type="http://schemas.openxmlformats.org/officeDocument/2006/relationships/image" Target="../media/image8.png"/><Relationship Id="rId4" Type="http://schemas.openxmlformats.org/officeDocument/2006/relationships/image" Target="../media/image189.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8.xml"/><Relationship Id="rId3" Type="http://schemas.openxmlformats.org/officeDocument/2006/relationships/image" Target="../media/image175.jpg"/><Relationship Id="rId4" Type="http://schemas.openxmlformats.org/officeDocument/2006/relationships/image" Target="../media/image184.jpg"/><Relationship Id="rId9" Type="http://schemas.openxmlformats.org/officeDocument/2006/relationships/slide" Target="/ppt/slides/slide2.xml"/><Relationship Id="rId5" Type="http://schemas.openxmlformats.org/officeDocument/2006/relationships/image" Target="../media/image185.jpg"/><Relationship Id="rId6" Type="http://schemas.openxmlformats.org/officeDocument/2006/relationships/image" Target="../media/image187.jpg"/><Relationship Id="rId7" Type="http://schemas.openxmlformats.org/officeDocument/2006/relationships/image" Target="../media/image40.png"/><Relationship Id="rId8" Type="http://schemas.openxmlformats.org/officeDocument/2006/relationships/hyperlink" Target="about:blank"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9.xml"/><Relationship Id="rId3" Type="http://schemas.openxmlformats.org/officeDocument/2006/relationships/image" Target="../media/image8.png"/><Relationship Id="rId4" Type="http://schemas.openxmlformats.org/officeDocument/2006/relationships/image" Target="../media/image190.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jpg"/><Relationship Id="rId4" Type="http://schemas.openxmlformats.org/officeDocument/2006/relationships/image" Target="../media/image11.jpg"/><Relationship Id="rId5" Type="http://schemas.openxmlformats.org/officeDocument/2006/relationships/image" Target="../media/image8.pn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0.xml"/><Relationship Id="rId3" Type="http://schemas.openxmlformats.org/officeDocument/2006/relationships/image" Target="../media/image8.png"/><Relationship Id="rId4" Type="http://schemas.openxmlformats.org/officeDocument/2006/relationships/image" Target="../media/image188.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1.xml"/><Relationship Id="rId3" Type="http://schemas.openxmlformats.org/officeDocument/2006/relationships/image" Target="../media/image8.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92.pn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2.xml"/><Relationship Id="rId3" Type="http://schemas.openxmlformats.org/officeDocument/2006/relationships/image" Target="../media/image194.jpg"/><Relationship Id="rId4" Type="http://schemas.openxmlformats.org/officeDocument/2006/relationships/image" Target="../media/image191.png"/><Relationship Id="rId5" Type="http://schemas.openxmlformats.org/officeDocument/2006/relationships/image" Target="../media/image186.png"/><Relationship Id="rId6" Type="http://schemas.openxmlformats.org/officeDocument/2006/relationships/image" Target="../media/image19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jpg"/><Relationship Id="rId5" Type="http://schemas.openxmlformats.org/officeDocument/2006/relationships/image" Target="../media/image9.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8.png"/><Relationship Id="rId5" Type="http://schemas.openxmlformats.org/officeDocument/2006/relationships/image" Target="../media/image18.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7" name="Shape 227"/>
        <p:cNvGrpSpPr/>
        <p:nvPr/>
      </p:nvGrpSpPr>
      <p:grpSpPr>
        <a:xfrm>
          <a:off x="0" y="0"/>
          <a:ext cx="0" cy="0"/>
          <a:chOff x="0" y="0"/>
          <a:chExt cx="0" cy="0"/>
        </a:xfrm>
      </p:grpSpPr>
      <p:sp>
        <p:nvSpPr>
          <p:cNvPr id="228" name="Google Shape;228;p31"/>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0" r="0" t="0"/>
            </a:stretch>
          </a:blipFill>
          <a:ln>
            <a:noFill/>
          </a:ln>
        </p:spPr>
      </p:sp>
      <p:sp>
        <p:nvSpPr>
          <p:cNvPr id="229" name="Google Shape;229;p31"/>
          <p:cNvSpPr/>
          <p:nvPr/>
        </p:nvSpPr>
        <p:spPr>
          <a:xfrm>
            <a:off x="0" y="0"/>
            <a:ext cx="7900771" cy="6858000"/>
          </a:xfrm>
          <a:custGeom>
            <a:rect b="b" l="l" r="r" t="t"/>
            <a:pathLst>
              <a:path extrusionOk="0" h="10287000" w="11851156">
                <a:moveTo>
                  <a:pt x="0" y="0"/>
                </a:moveTo>
                <a:lnTo>
                  <a:pt x="11851156" y="0"/>
                </a:lnTo>
                <a:lnTo>
                  <a:pt x="11851156" y="10287000"/>
                </a:lnTo>
                <a:lnTo>
                  <a:pt x="0" y="10287000"/>
                </a:lnTo>
                <a:lnTo>
                  <a:pt x="0" y="0"/>
                </a:lnTo>
                <a:close/>
              </a:path>
            </a:pathLst>
          </a:custGeom>
          <a:blipFill rotWithShape="1">
            <a:blip r:embed="rId4">
              <a:alphaModFix/>
            </a:blip>
            <a:stretch>
              <a:fillRect b="-15205" l="0" r="0" t="0"/>
            </a:stretch>
          </a:blipFill>
          <a:ln>
            <a:noFill/>
          </a:ln>
        </p:spPr>
      </p:sp>
      <p:sp>
        <p:nvSpPr>
          <p:cNvPr id="230" name="Google Shape;230;p31"/>
          <p:cNvSpPr txBox="1"/>
          <p:nvPr/>
        </p:nvSpPr>
        <p:spPr>
          <a:xfrm>
            <a:off x="766312" y="807272"/>
            <a:ext cx="8343181" cy="2106346"/>
          </a:xfrm>
          <a:prstGeom prst="rect">
            <a:avLst/>
          </a:prstGeom>
          <a:noFill/>
          <a:ln>
            <a:noFill/>
          </a:ln>
        </p:spPr>
        <p:txBody>
          <a:bodyPr anchorCtr="0" anchor="t" bIns="0" lIns="0" spcFirstLastPara="1" rIns="0" wrap="square" tIns="0">
            <a:spAutoFit/>
          </a:bodyPr>
          <a:lstStyle/>
          <a:p>
            <a:pPr indent="0" lvl="0" marL="0" marR="0" rtl="0" algn="just">
              <a:lnSpc>
                <a:spcPct val="150521"/>
              </a:lnSpc>
              <a:spcBef>
                <a:spcPts val="0"/>
              </a:spcBef>
              <a:spcAft>
                <a:spcPts val="0"/>
              </a:spcAft>
              <a:buNone/>
            </a:pPr>
            <a:r>
              <a:rPr b="1" i="0" lang="en-US" sz="11500" u="none" cap="none" strike="noStrike">
                <a:solidFill>
                  <a:srgbClr val="003300"/>
                </a:solidFill>
                <a:latin typeface="Arial"/>
                <a:ea typeface="Arial"/>
                <a:cs typeface="Arial"/>
                <a:sym typeface="Arial"/>
              </a:rPr>
              <a:t>Cambodia</a:t>
            </a:r>
            <a:endParaRPr/>
          </a:p>
        </p:txBody>
      </p:sp>
      <p:sp>
        <p:nvSpPr>
          <p:cNvPr id="231" name="Google Shape;231;p31"/>
          <p:cNvSpPr txBox="1"/>
          <p:nvPr/>
        </p:nvSpPr>
        <p:spPr>
          <a:xfrm>
            <a:off x="839638" y="2795094"/>
            <a:ext cx="3985404" cy="1477328"/>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400" u="none" cap="none" strike="noStrike">
                <a:solidFill>
                  <a:srgbClr val="48432A"/>
                </a:solidFill>
                <a:latin typeface="Montserrat"/>
                <a:ea typeface="Montserrat"/>
                <a:cs typeface="Montserrat"/>
                <a:sym typeface="Montserrat"/>
              </a:rPr>
              <a:t>Famous temples</a:t>
            </a:r>
            <a:endParaRPr/>
          </a:p>
          <a:p>
            <a:pPr indent="0" lvl="0" marL="0" marR="0" rtl="0" algn="ctr">
              <a:spcBef>
                <a:spcPts val="0"/>
              </a:spcBef>
              <a:spcAft>
                <a:spcPts val="0"/>
              </a:spcAft>
              <a:buNone/>
            </a:pPr>
            <a:r>
              <a:rPr b="0" i="0" lang="en-US" sz="2400" u="none" cap="none" strike="noStrike">
                <a:solidFill>
                  <a:srgbClr val="48432A"/>
                </a:solidFill>
                <a:latin typeface="Montserrat"/>
                <a:ea typeface="Montserrat"/>
                <a:cs typeface="Montserrat"/>
                <a:sym typeface="Montserrat"/>
              </a:rPr>
              <a:t>Dazzling rice paddies and swaying sugar palms </a:t>
            </a:r>
            <a:endParaRPr/>
          </a:p>
          <a:p>
            <a:pPr indent="0" lvl="0" marL="0" marR="0" rtl="0" algn="ctr">
              <a:spcBef>
                <a:spcPts val="0"/>
              </a:spcBef>
              <a:spcAft>
                <a:spcPts val="0"/>
              </a:spcAft>
              <a:buNone/>
            </a:pPr>
            <a:r>
              <a:rPr b="0" i="0" lang="en-US" sz="2400" u="none" cap="none" strike="noStrike">
                <a:solidFill>
                  <a:srgbClr val="48432A"/>
                </a:solidFill>
                <a:latin typeface="Montserrat"/>
                <a:ea typeface="Montserrat"/>
                <a:cs typeface="Montserrat"/>
                <a:sym typeface="Montserrat"/>
              </a:rPr>
              <a:t>A history unlike any other</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94" name="Shape 394"/>
        <p:cNvGrpSpPr/>
        <p:nvPr/>
      </p:nvGrpSpPr>
      <p:grpSpPr>
        <a:xfrm>
          <a:off x="0" y="0"/>
          <a:ext cx="0" cy="0"/>
          <a:chOff x="0" y="0"/>
          <a:chExt cx="0" cy="0"/>
        </a:xfrm>
      </p:grpSpPr>
      <p:sp>
        <p:nvSpPr>
          <p:cNvPr id="395" name="Google Shape;395;p40"/>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latin typeface="Montserrat"/>
                <a:ea typeface="Montserrat"/>
                <a:cs typeface="Montserrat"/>
                <a:sym typeface="Montserrat"/>
              </a:rPr>
              <a:t>‹#›</a:t>
            </a:fld>
            <a:endParaRPr>
              <a:latin typeface="Montserrat"/>
              <a:ea typeface="Montserrat"/>
              <a:cs typeface="Montserrat"/>
              <a:sym typeface="Montserrat"/>
            </a:endParaRPr>
          </a:p>
        </p:txBody>
      </p:sp>
      <p:pic>
        <p:nvPicPr>
          <p:cNvPr descr="http://static.tumblr.com/f45faab49321958bb661be2e69124337/gltbmdt/p3amp94ag/tumblr_static_logo_threeland_281108.png" id="396" name="Google Shape;396;p40"/>
          <p:cNvPicPr preferRelativeResize="0"/>
          <p:nvPr/>
        </p:nvPicPr>
        <p:blipFill rotWithShape="1">
          <a:blip r:embed="rId3">
            <a:alphaModFix/>
          </a:blip>
          <a:srcRect b="0" l="0" r="0" t="0"/>
          <a:stretch/>
        </p:blipFill>
        <p:spPr>
          <a:xfrm>
            <a:off x="10515600" y="141802"/>
            <a:ext cx="1568914" cy="252947"/>
          </a:xfrm>
          <a:prstGeom prst="rect">
            <a:avLst/>
          </a:prstGeom>
          <a:noFill/>
          <a:ln>
            <a:noFill/>
          </a:ln>
        </p:spPr>
      </p:pic>
      <p:sp>
        <p:nvSpPr>
          <p:cNvPr id="397" name="Google Shape;397;p40"/>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Montserrat"/>
                <a:ea typeface="Montserrat"/>
                <a:cs typeface="Montserrat"/>
                <a:sym typeface="Montserrat"/>
              </a:rPr>
              <a:t>7/31/2025</a:t>
            </a:r>
            <a:endParaRPr sz="1200">
              <a:solidFill>
                <a:schemeClr val="dk1"/>
              </a:solidFill>
              <a:latin typeface="Montserrat"/>
              <a:ea typeface="Montserrat"/>
              <a:cs typeface="Montserrat"/>
              <a:sym typeface="Montserrat"/>
            </a:endParaRPr>
          </a:p>
        </p:txBody>
      </p:sp>
      <p:sp>
        <p:nvSpPr>
          <p:cNvPr id="398" name="Google Shape;398;p40"/>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Montserrat"/>
                <a:ea typeface="Montserrat"/>
                <a:cs typeface="Montserrat"/>
                <a:sym typeface="Montserrat"/>
              </a:rPr>
              <a:t>Simply your best local friend</a:t>
            </a:r>
            <a:endParaRPr/>
          </a:p>
        </p:txBody>
      </p:sp>
      <p:sp>
        <p:nvSpPr>
          <p:cNvPr id="399" name="Google Shape;399;p40"/>
          <p:cNvSpPr/>
          <p:nvPr/>
        </p:nvSpPr>
        <p:spPr>
          <a:xfrm>
            <a:off x="1151910" y="1452178"/>
            <a:ext cx="9869016" cy="76944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200">
                <a:solidFill>
                  <a:srgbClr val="2A5010"/>
                </a:solidFill>
                <a:latin typeface="Montserrat"/>
                <a:ea typeface="Montserrat"/>
                <a:cs typeface="Montserrat"/>
                <a:sym typeface="Montserrat"/>
              </a:rPr>
              <a:t>Stable politic, safe to go, no terrorism or demonstration</a:t>
            </a:r>
            <a:endParaRPr/>
          </a:p>
          <a:p>
            <a:pPr indent="0" lvl="0" marL="0" marR="0" rtl="0" algn="ctr">
              <a:spcBef>
                <a:spcPts val="0"/>
              </a:spcBef>
              <a:spcAft>
                <a:spcPts val="0"/>
              </a:spcAft>
              <a:buNone/>
            </a:pPr>
            <a:r>
              <a:rPr lang="en-US" sz="2200">
                <a:solidFill>
                  <a:srgbClr val="2A5010"/>
                </a:solidFill>
                <a:latin typeface="Montserrat"/>
                <a:ea typeface="Montserrat"/>
                <a:cs typeface="Montserrat"/>
                <a:sym typeface="Montserrat"/>
              </a:rPr>
              <a:t>Peaceful &amp; friendly people</a:t>
            </a:r>
            <a:endParaRPr/>
          </a:p>
        </p:txBody>
      </p:sp>
      <p:pic>
        <p:nvPicPr>
          <p:cNvPr id="400" name="Google Shape;400;p40"/>
          <p:cNvPicPr preferRelativeResize="0"/>
          <p:nvPr/>
        </p:nvPicPr>
        <p:blipFill rotWithShape="1">
          <a:blip r:embed="rId4">
            <a:alphaModFix/>
          </a:blip>
          <a:srcRect b="0" l="0" r="0" t="0"/>
          <a:stretch/>
        </p:blipFill>
        <p:spPr>
          <a:xfrm>
            <a:off x="6223491" y="2384854"/>
            <a:ext cx="5376161" cy="3584107"/>
          </a:xfrm>
          <a:prstGeom prst="rect">
            <a:avLst/>
          </a:prstGeom>
          <a:noFill/>
          <a:ln>
            <a:noFill/>
          </a:ln>
        </p:spPr>
      </p:pic>
      <p:pic>
        <p:nvPicPr>
          <p:cNvPr id="401" name="Google Shape;401;p40"/>
          <p:cNvPicPr preferRelativeResize="0"/>
          <p:nvPr/>
        </p:nvPicPr>
        <p:blipFill rotWithShape="1">
          <a:blip r:embed="rId5">
            <a:alphaModFix/>
          </a:blip>
          <a:srcRect b="0" l="0" r="0" t="0"/>
          <a:stretch/>
        </p:blipFill>
        <p:spPr>
          <a:xfrm>
            <a:off x="719839" y="2384855"/>
            <a:ext cx="5376161" cy="3584106"/>
          </a:xfrm>
          <a:prstGeom prst="rect">
            <a:avLst/>
          </a:prstGeom>
          <a:noFill/>
          <a:ln>
            <a:noFill/>
          </a:ln>
        </p:spPr>
      </p:pic>
      <p:sp>
        <p:nvSpPr>
          <p:cNvPr id="402" name="Google Shape;402;p40"/>
          <p:cNvSpPr txBox="1"/>
          <p:nvPr/>
        </p:nvSpPr>
        <p:spPr>
          <a:xfrm>
            <a:off x="5622852" y="805387"/>
            <a:ext cx="3054313" cy="443519"/>
          </a:xfrm>
          <a:prstGeom prst="rect">
            <a:avLst/>
          </a:prstGeom>
          <a:noFill/>
          <a:ln>
            <a:noFill/>
          </a:ln>
        </p:spPr>
        <p:txBody>
          <a:bodyPr anchorCtr="0" anchor="t" bIns="0" lIns="0" spcFirstLastPara="1" rIns="0" wrap="square" tIns="0">
            <a:spAutoFit/>
          </a:bodyPr>
          <a:lstStyle/>
          <a:p>
            <a:pPr indent="0" lvl="0" marL="0" marR="0" rtl="0" algn="l">
              <a:lnSpc>
                <a:spcPct val="124433"/>
              </a:lnSpc>
              <a:spcBef>
                <a:spcPts val="0"/>
              </a:spcBef>
              <a:spcAft>
                <a:spcPts val="0"/>
              </a:spcAft>
              <a:buNone/>
            </a:pPr>
            <a:r>
              <a:rPr b="1" lang="en-US" sz="3000">
                <a:solidFill>
                  <a:srgbClr val="2A5010"/>
                </a:solidFill>
                <a:latin typeface="Montserrat"/>
                <a:ea typeface="Montserrat"/>
                <a:cs typeface="Montserrat"/>
                <a:sym typeface="Montserrat"/>
              </a:rPr>
              <a:t>Safety</a:t>
            </a:r>
            <a:endParaRPr/>
          </a:p>
        </p:txBody>
      </p:sp>
      <p:sp>
        <p:nvSpPr>
          <p:cNvPr id="403" name="Google Shape;403;p40">
            <a:hlinkClick r:id="rId6"/>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07" name="Shape 407"/>
        <p:cNvGrpSpPr/>
        <p:nvPr/>
      </p:nvGrpSpPr>
      <p:grpSpPr>
        <a:xfrm>
          <a:off x="0" y="0"/>
          <a:ext cx="0" cy="0"/>
          <a:chOff x="0" y="0"/>
          <a:chExt cx="0" cy="0"/>
        </a:xfrm>
      </p:grpSpPr>
      <p:sp>
        <p:nvSpPr>
          <p:cNvPr id="408" name="Google Shape;408;p4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2A5010"/>
                </a:solidFill>
              </a:rPr>
              <a:t>‹#›</a:t>
            </a:fld>
            <a:endParaRPr>
              <a:solidFill>
                <a:srgbClr val="2A5010"/>
              </a:solidFill>
            </a:endParaRPr>
          </a:p>
        </p:txBody>
      </p:sp>
      <p:pic>
        <p:nvPicPr>
          <p:cNvPr descr="http://static.tumblr.com/f45faab49321958bb661be2e69124337/gltbmdt/p3amp94ag/tumblr_static_logo_threeland_281108.png" id="409" name="Google Shape;409;p41"/>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410" name="Google Shape;410;p4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2A5010"/>
                </a:solidFill>
                <a:latin typeface="Trebuchet MS"/>
                <a:ea typeface="Trebuchet MS"/>
                <a:cs typeface="Trebuchet MS"/>
                <a:sym typeface="Trebuchet MS"/>
              </a:rPr>
              <a:t>7/31/2025</a:t>
            </a:r>
            <a:endParaRPr sz="1200">
              <a:solidFill>
                <a:srgbClr val="2A5010"/>
              </a:solidFill>
              <a:latin typeface="Trebuchet MS"/>
              <a:ea typeface="Trebuchet MS"/>
              <a:cs typeface="Trebuchet MS"/>
              <a:sym typeface="Trebuchet MS"/>
            </a:endParaRPr>
          </a:p>
        </p:txBody>
      </p:sp>
      <p:sp>
        <p:nvSpPr>
          <p:cNvPr id="411" name="Google Shape;411;p41"/>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2A5010"/>
                </a:solidFill>
                <a:latin typeface="Trebuchet MS"/>
                <a:ea typeface="Trebuchet MS"/>
                <a:cs typeface="Trebuchet MS"/>
                <a:sym typeface="Trebuchet MS"/>
              </a:rPr>
              <a:t>Simply your best local friend</a:t>
            </a:r>
            <a:endParaRPr/>
          </a:p>
        </p:txBody>
      </p:sp>
      <p:sp>
        <p:nvSpPr>
          <p:cNvPr id="412" name="Google Shape;412;p41"/>
          <p:cNvSpPr/>
          <p:nvPr/>
        </p:nvSpPr>
        <p:spPr>
          <a:xfrm>
            <a:off x="8198690" y="2150444"/>
            <a:ext cx="3739142"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2A5010"/>
                </a:solidFill>
                <a:latin typeface="Arial"/>
                <a:ea typeface="Arial"/>
                <a:cs typeface="Arial"/>
                <a:sym typeface="Arial"/>
              </a:rPr>
              <a:t>1-stop Indirect flight</a:t>
            </a:r>
            <a:endParaRPr sz="2400">
              <a:solidFill>
                <a:srgbClr val="2A5010"/>
              </a:solidFill>
              <a:latin typeface="Arial"/>
              <a:ea typeface="Arial"/>
              <a:cs typeface="Arial"/>
              <a:sym typeface="Arial"/>
            </a:endParaRPr>
          </a:p>
        </p:txBody>
      </p:sp>
      <p:sp>
        <p:nvSpPr>
          <p:cNvPr id="413" name="Google Shape;413;p41"/>
          <p:cNvSpPr/>
          <p:nvPr/>
        </p:nvSpPr>
        <p:spPr>
          <a:xfrm>
            <a:off x="319979" y="3085544"/>
            <a:ext cx="188015" cy="164969"/>
          </a:xfrm>
          <a:prstGeom prst="flowChartConnector">
            <a:avLst/>
          </a:prstGeom>
          <a:solidFill>
            <a:srgbClr val="FFFF00"/>
          </a:solid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2A5010"/>
              </a:solidFill>
              <a:latin typeface="Trebuchet MS"/>
              <a:ea typeface="Trebuchet MS"/>
              <a:cs typeface="Trebuchet MS"/>
              <a:sym typeface="Trebuchet MS"/>
            </a:endParaRPr>
          </a:p>
        </p:txBody>
      </p:sp>
      <p:sp>
        <p:nvSpPr>
          <p:cNvPr id="414" name="Google Shape;414;p41"/>
          <p:cNvSpPr txBox="1"/>
          <p:nvPr/>
        </p:nvSpPr>
        <p:spPr>
          <a:xfrm flipH="1">
            <a:off x="149935" y="3380384"/>
            <a:ext cx="202537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2A5010"/>
                </a:solidFill>
                <a:latin typeface="Trebuchet MS"/>
                <a:ea typeface="Trebuchet MS"/>
                <a:cs typeface="Trebuchet MS"/>
                <a:sym typeface="Trebuchet MS"/>
              </a:rPr>
              <a:t>Madrid/ Barcelona</a:t>
            </a:r>
            <a:endParaRPr/>
          </a:p>
        </p:txBody>
      </p:sp>
      <p:sp>
        <p:nvSpPr>
          <p:cNvPr id="415" name="Google Shape;415;p41"/>
          <p:cNvSpPr/>
          <p:nvPr/>
        </p:nvSpPr>
        <p:spPr>
          <a:xfrm>
            <a:off x="1300796" y="3873998"/>
            <a:ext cx="188015" cy="164969"/>
          </a:xfrm>
          <a:prstGeom prst="flowChartConnector">
            <a:avLst/>
          </a:prstGeom>
          <a:solidFill>
            <a:srgbClr val="FFFF00"/>
          </a:solid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2A5010"/>
              </a:solidFill>
              <a:latin typeface="Trebuchet MS"/>
              <a:ea typeface="Trebuchet MS"/>
              <a:cs typeface="Trebuchet MS"/>
              <a:sym typeface="Trebuchet MS"/>
            </a:endParaRPr>
          </a:p>
        </p:txBody>
      </p:sp>
      <p:sp>
        <p:nvSpPr>
          <p:cNvPr id="416" name="Google Shape;416;p41"/>
          <p:cNvSpPr txBox="1"/>
          <p:nvPr/>
        </p:nvSpPr>
        <p:spPr>
          <a:xfrm>
            <a:off x="767763" y="3946440"/>
            <a:ext cx="9144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2A5010"/>
                </a:solidFill>
                <a:latin typeface="Trebuchet MS"/>
                <a:ea typeface="Trebuchet MS"/>
                <a:cs typeface="Trebuchet MS"/>
                <a:sym typeface="Trebuchet MS"/>
              </a:rPr>
              <a:t>Doha; </a:t>
            </a:r>
            <a:endParaRPr/>
          </a:p>
          <a:p>
            <a:pPr indent="0" lvl="0" marL="0" marR="0" rtl="0" algn="l">
              <a:spcBef>
                <a:spcPts val="0"/>
              </a:spcBef>
              <a:spcAft>
                <a:spcPts val="0"/>
              </a:spcAft>
              <a:buNone/>
            </a:pPr>
            <a:r>
              <a:rPr lang="en-US" sz="1400">
                <a:solidFill>
                  <a:srgbClr val="2A5010"/>
                </a:solidFill>
                <a:latin typeface="Trebuchet MS"/>
                <a:ea typeface="Trebuchet MS"/>
                <a:cs typeface="Trebuchet MS"/>
                <a:sym typeface="Trebuchet MS"/>
              </a:rPr>
              <a:t>Istanbul</a:t>
            </a:r>
            <a:endParaRPr/>
          </a:p>
        </p:txBody>
      </p:sp>
      <p:sp>
        <p:nvSpPr>
          <p:cNvPr id="417" name="Google Shape;417;p41"/>
          <p:cNvSpPr/>
          <p:nvPr/>
        </p:nvSpPr>
        <p:spPr>
          <a:xfrm>
            <a:off x="410855" y="3313050"/>
            <a:ext cx="3362488" cy="633253"/>
          </a:xfrm>
          <a:custGeom>
            <a:rect b="b" l="l" r="r" t="t"/>
            <a:pathLst>
              <a:path extrusionOk="0" h="633253" w="3220242">
                <a:moveTo>
                  <a:pt x="2352" y="0"/>
                </a:moveTo>
                <a:cubicBezTo>
                  <a:pt x="-3147" y="145330"/>
                  <a:pt x="-8646" y="290660"/>
                  <a:pt x="106047" y="395926"/>
                </a:cubicBezTo>
                <a:cubicBezTo>
                  <a:pt x="220740" y="501192"/>
                  <a:pt x="399849" y="617456"/>
                  <a:pt x="690509" y="631596"/>
                </a:cubicBezTo>
                <a:cubicBezTo>
                  <a:pt x="981169" y="645736"/>
                  <a:pt x="1450938" y="567179"/>
                  <a:pt x="1850006" y="480767"/>
                </a:cubicBezTo>
                <a:cubicBezTo>
                  <a:pt x="2249074" y="394355"/>
                  <a:pt x="2871243" y="179109"/>
                  <a:pt x="3084917" y="113122"/>
                </a:cubicBezTo>
                <a:cubicBezTo>
                  <a:pt x="3298591" y="47135"/>
                  <a:pt x="3215321" y="65988"/>
                  <a:pt x="3132051" y="84842"/>
                </a:cubicBezTo>
              </a:path>
            </a:pathLst>
          </a:custGeom>
          <a:noFill/>
          <a:ln cap="flat" cmpd="sng" w="19050">
            <a:solidFill>
              <a:srgbClr val="D9F4C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2A5010"/>
              </a:solidFill>
              <a:latin typeface="Trebuchet MS"/>
              <a:ea typeface="Trebuchet MS"/>
              <a:cs typeface="Trebuchet MS"/>
              <a:sym typeface="Trebuchet MS"/>
            </a:endParaRPr>
          </a:p>
        </p:txBody>
      </p:sp>
      <p:sp>
        <p:nvSpPr>
          <p:cNvPr id="418" name="Google Shape;418;p41"/>
          <p:cNvSpPr/>
          <p:nvPr/>
        </p:nvSpPr>
        <p:spPr>
          <a:xfrm>
            <a:off x="1423447" y="4025245"/>
            <a:ext cx="2328421" cy="693963"/>
          </a:xfrm>
          <a:custGeom>
            <a:rect b="b" l="l" r="r" t="t"/>
            <a:pathLst>
              <a:path extrusionOk="0" h="693963" w="2328421">
                <a:moveTo>
                  <a:pt x="0" y="0"/>
                </a:moveTo>
                <a:cubicBezTo>
                  <a:pt x="173610" y="315012"/>
                  <a:pt x="347221" y="630025"/>
                  <a:pt x="735291" y="688157"/>
                </a:cubicBezTo>
                <a:cubicBezTo>
                  <a:pt x="1123361" y="746289"/>
                  <a:pt x="2328421" y="348792"/>
                  <a:pt x="2328421" y="348792"/>
                </a:cubicBezTo>
                <a:lnTo>
                  <a:pt x="2328421" y="348792"/>
                </a:lnTo>
              </a:path>
            </a:pathLst>
          </a:custGeom>
          <a:noFill/>
          <a:ln cap="flat" cmpd="sng" w="28575">
            <a:solidFill>
              <a:srgbClr val="F8E9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2A5010"/>
              </a:solidFill>
              <a:latin typeface="Trebuchet MS"/>
              <a:ea typeface="Trebuchet MS"/>
              <a:cs typeface="Trebuchet MS"/>
              <a:sym typeface="Trebuchet MS"/>
            </a:endParaRPr>
          </a:p>
        </p:txBody>
      </p:sp>
      <p:sp>
        <p:nvSpPr>
          <p:cNvPr id="419" name="Google Shape;419;p41"/>
          <p:cNvSpPr txBox="1"/>
          <p:nvPr/>
        </p:nvSpPr>
        <p:spPr>
          <a:xfrm>
            <a:off x="8522898" y="2858335"/>
            <a:ext cx="3465354" cy="2031325"/>
          </a:xfrm>
          <a:prstGeom prst="rect">
            <a:avLst/>
          </a:prstGeom>
          <a:solidFill>
            <a:schemeClr val="lt1"/>
          </a:solid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A5010"/>
              </a:buClr>
              <a:buSzPts val="1800"/>
              <a:buFont typeface="Noto Sans Symbols"/>
              <a:buChar char="❑"/>
            </a:pPr>
            <a:r>
              <a:rPr lang="en-US" sz="1800">
                <a:solidFill>
                  <a:srgbClr val="2A5010"/>
                </a:solidFill>
                <a:latin typeface="Montserrat"/>
                <a:ea typeface="Montserrat"/>
                <a:cs typeface="Montserrat"/>
                <a:sym typeface="Montserrat"/>
              </a:rPr>
              <a:t>You can connect to Cambodia with a flight transit in Doha (Qatar), Seoul (Asiana Airlines) or Dubai (Emirates) with the average flight time is 18-23 hours. </a:t>
            </a:r>
            <a:endParaRPr/>
          </a:p>
        </p:txBody>
      </p:sp>
      <p:sp>
        <p:nvSpPr>
          <p:cNvPr id="420" name="Google Shape;420;p41"/>
          <p:cNvSpPr/>
          <p:nvPr/>
        </p:nvSpPr>
        <p:spPr>
          <a:xfrm>
            <a:off x="437669" y="3177670"/>
            <a:ext cx="45719" cy="45719"/>
          </a:xfrm>
          <a:prstGeom prst="arc">
            <a:avLst>
              <a:gd fmla="val 16200000" name="adj1"/>
              <a:gd fmla="val 0" name="adj2"/>
            </a:avLst>
          </a:prstGeom>
          <a:noFill/>
          <a:ln cap="rnd"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2A5010"/>
              </a:solidFill>
              <a:latin typeface="Trebuchet MS"/>
              <a:ea typeface="Trebuchet MS"/>
              <a:cs typeface="Trebuchet MS"/>
              <a:sym typeface="Trebuchet MS"/>
            </a:endParaRPr>
          </a:p>
        </p:txBody>
      </p:sp>
      <p:cxnSp>
        <p:nvCxnSpPr>
          <p:cNvPr id="421" name="Google Shape;421;p41"/>
          <p:cNvCxnSpPr/>
          <p:nvPr/>
        </p:nvCxnSpPr>
        <p:spPr>
          <a:xfrm flipH="1" rot="10800000">
            <a:off x="389381" y="2875406"/>
            <a:ext cx="334800" cy="265500"/>
          </a:xfrm>
          <a:prstGeom prst="curvedConnector3">
            <a:avLst>
              <a:gd fmla="val 120371" name="adj1"/>
            </a:avLst>
          </a:prstGeom>
          <a:noFill/>
          <a:ln cap="rnd" cmpd="sng" w="12700">
            <a:solidFill>
              <a:srgbClr val="F8E9B2"/>
            </a:solidFill>
            <a:prstDash val="solid"/>
            <a:round/>
            <a:headEnd len="sm" w="sm" type="none"/>
            <a:tailEnd len="sm" w="sm" type="none"/>
          </a:ln>
        </p:spPr>
      </p:cxnSp>
      <p:pic>
        <p:nvPicPr>
          <p:cNvPr id="422" name="Google Shape;422;p41"/>
          <p:cNvPicPr preferRelativeResize="0"/>
          <p:nvPr/>
        </p:nvPicPr>
        <p:blipFill rotWithShape="1">
          <a:blip r:embed="rId4">
            <a:alphaModFix/>
          </a:blip>
          <a:srcRect b="0" l="0" r="0" t="0"/>
          <a:stretch/>
        </p:blipFill>
        <p:spPr>
          <a:xfrm>
            <a:off x="-1" y="0"/>
            <a:ext cx="7717407" cy="6624697"/>
          </a:xfrm>
          <a:prstGeom prst="rect">
            <a:avLst/>
          </a:prstGeom>
          <a:noFill/>
          <a:ln>
            <a:noFill/>
          </a:ln>
        </p:spPr>
      </p:pic>
      <p:sp>
        <p:nvSpPr>
          <p:cNvPr id="423" name="Google Shape;423;p41"/>
          <p:cNvSpPr txBox="1"/>
          <p:nvPr/>
        </p:nvSpPr>
        <p:spPr>
          <a:xfrm>
            <a:off x="7891247" y="1352649"/>
            <a:ext cx="4555576" cy="443519"/>
          </a:xfrm>
          <a:prstGeom prst="rect">
            <a:avLst/>
          </a:prstGeom>
          <a:noFill/>
          <a:ln>
            <a:noFill/>
          </a:ln>
        </p:spPr>
        <p:txBody>
          <a:bodyPr anchorCtr="0" anchor="t" bIns="0" lIns="0" spcFirstLastPara="1" rIns="0" wrap="square" tIns="0">
            <a:spAutoFit/>
          </a:bodyPr>
          <a:lstStyle/>
          <a:p>
            <a:pPr indent="0" lvl="0" marL="0" marR="0" rtl="0" algn="l">
              <a:lnSpc>
                <a:spcPct val="124433"/>
              </a:lnSpc>
              <a:spcBef>
                <a:spcPts val="0"/>
              </a:spcBef>
              <a:spcAft>
                <a:spcPts val="0"/>
              </a:spcAft>
              <a:buNone/>
            </a:pPr>
            <a:r>
              <a:rPr b="1" lang="en-US" sz="3000">
                <a:solidFill>
                  <a:srgbClr val="2A5010"/>
                </a:solidFill>
                <a:latin typeface="Montserrat Black"/>
                <a:ea typeface="Montserrat Black"/>
                <a:cs typeface="Montserrat Black"/>
                <a:sym typeface="Montserrat Black"/>
              </a:rPr>
              <a:t>International connection</a:t>
            </a:r>
            <a:endParaRPr/>
          </a:p>
        </p:txBody>
      </p:sp>
      <p:sp>
        <p:nvSpPr>
          <p:cNvPr id="424" name="Google Shape;424;p41">
            <a:hlinkClick r:id="rId5"/>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8" name="Shape 428"/>
        <p:cNvGrpSpPr/>
        <p:nvPr/>
      </p:nvGrpSpPr>
      <p:grpSpPr>
        <a:xfrm>
          <a:off x="0" y="0"/>
          <a:ext cx="0" cy="0"/>
          <a:chOff x="0" y="0"/>
          <a:chExt cx="0" cy="0"/>
        </a:xfrm>
      </p:grpSpPr>
      <p:sp>
        <p:nvSpPr>
          <p:cNvPr id="429" name="Google Shape;429;p42"/>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2A5010"/>
              </a:solidFill>
              <a:latin typeface="Trebuchet MS"/>
              <a:ea typeface="Trebuchet MS"/>
              <a:cs typeface="Trebuchet MS"/>
              <a:sym typeface="Trebuchet MS"/>
            </a:endParaRPr>
          </a:p>
        </p:txBody>
      </p:sp>
      <p:sp>
        <p:nvSpPr>
          <p:cNvPr id="430" name="Google Shape;430;p42"/>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2A5010"/>
                </a:solidFill>
              </a:rPr>
              <a:t>‹#›</a:t>
            </a:fld>
            <a:endParaRPr>
              <a:solidFill>
                <a:srgbClr val="2A5010"/>
              </a:solidFill>
            </a:endParaRPr>
          </a:p>
        </p:txBody>
      </p:sp>
      <p:pic>
        <p:nvPicPr>
          <p:cNvPr descr="http://static.tumblr.com/f45faab49321958bb661be2e69124337/gltbmdt/p3amp94ag/tumblr_static_logo_threeland_281108.png" id="431" name="Google Shape;431;p42"/>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432" name="Google Shape;432;p42"/>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2A5010"/>
                </a:solidFill>
                <a:latin typeface="Trebuchet MS"/>
                <a:ea typeface="Trebuchet MS"/>
                <a:cs typeface="Trebuchet MS"/>
                <a:sym typeface="Trebuchet MS"/>
              </a:rPr>
              <a:t>7/31/2025</a:t>
            </a:r>
            <a:endParaRPr sz="1200">
              <a:solidFill>
                <a:srgbClr val="2A5010"/>
              </a:solidFill>
              <a:latin typeface="Trebuchet MS"/>
              <a:ea typeface="Trebuchet MS"/>
              <a:cs typeface="Trebuchet MS"/>
              <a:sym typeface="Trebuchet MS"/>
            </a:endParaRPr>
          </a:p>
        </p:txBody>
      </p:sp>
      <p:sp>
        <p:nvSpPr>
          <p:cNvPr id="433" name="Google Shape;433;p42"/>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2A5010"/>
                </a:solidFill>
                <a:latin typeface="Trebuchet MS"/>
                <a:ea typeface="Trebuchet MS"/>
                <a:cs typeface="Trebuchet MS"/>
                <a:sym typeface="Trebuchet MS"/>
              </a:rPr>
              <a:t>Simply your best local friend</a:t>
            </a:r>
            <a:endParaRPr/>
          </a:p>
        </p:txBody>
      </p:sp>
      <p:sp>
        <p:nvSpPr>
          <p:cNvPr id="434" name="Google Shape;434;p42"/>
          <p:cNvSpPr txBox="1"/>
          <p:nvPr/>
        </p:nvSpPr>
        <p:spPr>
          <a:xfrm>
            <a:off x="6096000" y="2446196"/>
            <a:ext cx="6573520" cy="15696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1600">
              <a:solidFill>
                <a:srgbClr val="2A5010"/>
              </a:solidFill>
              <a:latin typeface="Montserrat"/>
              <a:ea typeface="Montserrat"/>
              <a:cs typeface="Montserrat"/>
              <a:sym typeface="Montserrat"/>
            </a:endParaRPr>
          </a:p>
          <a:p>
            <a:pPr indent="-342900" lvl="0" marL="3429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Three International airports across 3 regions</a:t>
            </a:r>
            <a:endParaRPr/>
          </a:p>
          <a:p>
            <a:pPr indent="0" lvl="0" marL="0" marR="0" rtl="0" algn="l">
              <a:spcBef>
                <a:spcPts val="0"/>
              </a:spcBef>
              <a:spcAft>
                <a:spcPts val="0"/>
              </a:spcAft>
              <a:buNone/>
            </a:pPr>
            <a:r>
              <a:t/>
            </a:r>
            <a:endParaRPr sz="1600">
              <a:solidFill>
                <a:srgbClr val="2A5010"/>
              </a:solidFill>
              <a:latin typeface="Montserrat"/>
              <a:ea typeface="Montserrat"/>
              <a:cs typeface="Montserrat"/>
              <a:sym typeface="Montserrat"/>
            </a:endParaRPr>
          </a:p>
          <a:p>
            <a:pPr indent="-342900" lvl="0" marL="3429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Near to must-see attractions in the region</a:t>
            </a:r>
            <a:endParaRPr/>
          </a:p>
          <a:p>
            <a:pPr indent="-241300" lvl="0" marL="342900" marR="0" rtl="0" algn="l">
              <a:spcBef>
                <a:spcPts val="0"/>
              </a:spcBef>
              <a:spcAft>
                <a:spcPts val="0"/>
              </a:spcAft>
              <a:buClr>
                <a:schemeClr val="dk1"/>
              </a:buClr>
              <a:buSzPts val="1600"/>
              <a:buFont typeface="Noto Sans Symbols"/>
              <a:buNone/>
            </a:pPr>
            <a:r>
              <a:t/>
            </a:r>
            <a:endParaRPr sz="1600">
              <a:solidFill>
                <a:srgbClr val="2A5010"/>
              </a:solidFill>
              <a:latin typeface="Montserrat"/>
              <a:ea typeface="Montserrat"/>
              <a:cs typeface="Montserrat"/>
              <a:sym typeface="Montserrat"/>
            </a:endParaRPr>
          </a:p>
          <a:p>
            <a:pPr indent="-342900" lvl="0" marL="3429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Convenient for your immigration process</a:t>
            </a:r>
            <a:endParaRPr/>
          </a:p>
        </p:txBody>
      </p:sp>
      <p:pic>
        <p:nvPicPr>
          <p:cNvPr id="435" name="Google Shape;435;p42"/>
          <p:cNvPicPr preferRelativeResize="0"/>
          <p:nvPr/>
        </p:nvPicPr>
        <p:blipFill rotWithShape="1">
          <a:blip r:embed="rId4">
            <a:alphaModFix/>
          </a:blip>
          <a:srcRect b="0" l="0" r="0" t="0"/>
          <a:stretch/>
        </p:blipFill>
        <p:spPr>
          <a:xfrm>
            <a:off x="2645435" y="4045429"/>
            <a:ext cx="613958" cy="614024"/>
          </a:xfrm>
          <a:prstGeom prst="rect">
            <a:avLst/>
          </a:prstGeom>
          <a:noFill/>
          <a:ln>
            <a:noFill/>
          </a:ln>
        </p:spPr>
      </p:pic>
      <p:sp>
        <p:nvSpPr>
          <p:cNvPr id="436" name="Google Shape;436;p42"/>
          <p:cNvSpPr txBox="1"/>
          <p:nvPr/>
        </p:nvSpPr>
        <p:spPr>
          <a:xfrm>
            <a:off x="6304005" y="1773331"/>
            <a:ext cx="4555576" cy="443519"/>
          </a:xfrm>
          <a:prstGeom prst="rect">
            <a:avLst/>
          </a:prstGeom>
          <a:noFill/>
          <a:ln>
            <a:noFill/>
          </a:ln>
        </p:spPr>
        <p:txBody>
          <a:bodyPr anchorCtr="0" anchor="t" bIns="0" lIns="0" spcFirstLastPara="1" rIns="0" wrap="square" tIns="0">
            <a:spAutoFit/>
          </a:bodyPr>
          <a:lstStyle/>
          <a:p>
            <a:pPr indent="0" lvl="0" marL="0" marR="0" rtl="0" algn="l">
              <a:lnSpc>
                <a:spcPct val="124433"/>
              </a:lnSpc>
              <a:spcBef>
                <a:spcPts val="0"/>
              </a:spcBef>
              <a:spcAft>
                <a:spcPts val="0"/>
              </a:spcAft>
              <a:buNone/>
            </a:pPr>
            <a:r>
              <a:rPr b="1" lang="en-US" sz="3000">
                <a:solidFill>
                  <a:srgbClr val="2A5010"/>
                </a:solidFill>
                <a:latin typeface="Montserrat Black"/>
                <a:ea typeface="Montserrat Black"/>
                <a:cs typeface="Montserrat Black"/>
                <a:sym typeface="Montserrat Black"/>
              </a:rPr>
              <a:t>International airports</a:t>
            </a:r>
            <a:endParaRPr/>
          </a:p>
        </p:txBody>
      </p:sp>
      <p:pic>
        <p:nvPicPr>
          <p:cNvPr id="437" name="Google Shape;437;p42"/>
          <p:cNvPicPr preferRelativeResize="0"/>
          <p:nvPr/>
        </p:nvPicPr>
        <p:blipFill rotWithShape="1">
          <a:blip r:embed="rId5">
            <a:alphaModFix/>
          </a:blip>
          <a:srcRect b="0" l="0" r="0" t="0"/>
          <a:stretch/>
        </p:blipFill>
        <p:spPr>
          <a:xfrm>
            <a:off x="1700" y="374616"/>
            <a:ext cx="6031992" cy="6016752"/>
          </a:xfrm>
          <a:prstGeom prst="rect">
            <a:avLst/>
          </a:prstGeom>
          <a:noFill/>
          <a:ln>
            <a:noFill/>
          </a:ln>
        </p:spPr>
      </p:pic>
      <p:sp>
        <p:nvSpPr>
          <p:cNvPr id="438" name="Google Shape;438;p42">
            <a:hlinkClick r:id="rId6"/>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42" name="Shape 442"/>
        <p:cNvGrpSpPr/>
        <p:nvPr/>
      </p:nvGrpSpPr>
      <p:grpSpPr>
        <a:xfrm>
          <a:off x="0" y="0"/>
          <a:ext cx="0" cy="0"/>
          <a:chOff x="0" y="0"/>
          <a:chExt cx="0" cy="0"/>
        </a:xfrm>
      </p:grpSpPr>
      <p:sp>
        <p:nvSpPr>
          <p:cNvPr id="443" name="Google Shape;443;p43"/>
          <p:cNvSpPr txBox="1"/>
          <p:nvPr/>
        </p:nvSpPr>
        <p:spPr>
          <a:xfrm>
            <a:off x="956979" y="1925850"/>
            <a:ext cx="4572000" cy="3293209"/>
          </a:xfrm>
          <a:prstGeom prst="rect">
            <a:avLst/>
          </a:prstGeom>
          <a:noFill/>
          <a:ln cap="flat" cmpd="sng" w="9525">
            <a:solidFill>
              <a:srgbClr val="6D91A0"/>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VIP services (business lounge, meeting rooms, shower).</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Tourism information counters</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Currency exchange counters</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Free Wi-Fi</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Ticketing</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Exchange currency </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Smoking area</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ATM </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Post and telegraph offices</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Airport information counter</a:t>
            </a:r>
            <a:endParaRPr sz="1600">
              <a:solidFill>
                <a:srgbClr val="2A5010"/>
              </a:solidFill>
              <a:latin typeface="Montserrat"/>
              <a:ea typeface="Montserrat"/>
              <a:cs typeface="Montserrat"/>
              <a:sym typeface="Montserrat"/>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Duty free shops</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Restaurants &amp; cafes</a:t>
            </a:r>
            <a:endParaRPr/>
          </a:p>
        </p:txBody>
      </p:sp>
      <p:sp>
        <p:nvSpPr>
          <p:cNvPr id="444" name="Google Shape;444;p43"/>
          <p:cNvSpPr txBox="1"/>
          <p:nvPr/>
        </p:nvSpPr>
        <p:spPr>
          <a:xfrm>
            <a:off x="6120714" y="1668839"/>
            <a:ext cx="4809403" cy="1077218"/>
          </a:xfrm>
          <a:prstGeom prst="rect">
            <a:avLst/>
          </a:prstGeom>
          <a:noFill/>
          <a:ln cap="flat" cmpd="sng" w="9525">
            <a:solidFill>
              <a:srgbClr val="6D91A0"/>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Free drinking water</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Car rental service</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Medical service</a:t>
            </a:r>
            <a:endParaRPr/>
          </a:p>
          <a:p>
            <a:pPr indent="-457200" lvl="0" marL="457200" marR="0" rtl="0" algn="l">
              <a:spcBef>
                <a:spcPts val="0"/>
              </a:spcBef>
              <a:spcAft>
                <a:spcPts val="0"/>
              </a:spcAft>
              <a:buClr>
                <a:srgbClr val="2A5010"/>
              </a:buClr>
              <a:buSzPts val="1600"/>
              <a:buFont typeface="Noto Sans Symbols"/>
              <a:buChar char="✔"/>
            </a:pPr>
            <a:r>
              <a:rPr lang="en-US" sz="1600">
                <a:solidFill>
                  <a:srgbClr val="2A5010"/>
                </a:solidFill>
                <a:latin typeface="Montserrat"/>
                <a:ea typeface="Montserrat"/>
                <a:cs typeface="Montserrat"/>
                <a:sym typeface="Montserrat"/>
              </a:rPr>
              <a:t>Baggage wrapping service</a:t>
            </a:r>
            <a:endParaRPr sz="1600">
              <a:solidFill>
                <a:srgbClr val="2A5010"/>
              </a:solidFill>
              <a:latin typeface="Montserrat"/>
              <a:ea typeface="Montserrat"/>
              <a:cs typeface="Montserrat"/>
              <a:sym typeface="Montserrat"/>
            </a:endParaRPr>
          </a:p>
        </p:txBody>
      </p:sp>
      <p:sp>
        <p:nvSpPr>
          <p:cNvPr id="445" name="Google Shape;445;p4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2A5010"/>
                </a:solidFill>
                <a:latin typeface="Montserrat"/>
                <a:ea typeface="Montserrat"/>
                <a:cs typeface="Montserrat"/>
                <a:sym typeface="Montserrat"/>
              </a:rPr>
              <a:t>7/31/2025</a:t>
            </a:r>
            <a:endParaRPr sz="1200">
              <a:solidFill>
                <a:srgbClr val="2A5010"/>
              </a:solidFill>
              <a:latin typeface="Montserrat"/>
              <a:ea typeface="Montserrat"/>
              <a:cs typeface="Montserrat"/>
              <a:sym typeface="Montserrat"/>
            </a:endParaRPr>
          </a:p>
        </p:txBody>
      </p:sp>
      <p:sp>
        <p:nvSpPr>
          <p:cNvPr id="446" name="Google Shape;446;p4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2A5010"/>
                </a:solidFill>
                <a:latin typeface="Montserrat"/>
                <a:ea typeface="Montserrat"/>
                <a:cs typeface="Montserrat"/>
                <a:sym typeface="Montserrat"/>
              </a:rPr>
              <a:t>‹#›</a:t>
            </a:fld>
            <a:endParaRPr>
              <a:solidFill>
                <a:srgbClr val="2A5010"/>
              </a:solidFill>
              <a:latin typeface="Montserrat"/>
              <a:ea typeface="Montserrat"/>
              <a:cs typeface="Montserrat"/>
              <a:sym typeface="Montserrat"/>
            </a:endParaRPr>
          </a:p>
        </p:txBody>
      </p:sp>
      <p:pic>
        <p:nvPicPr>
          <p:cNvPr id="447" name="Google Shape;447;p43"/>
          <p:cNvPicPr preferRelativeResize="0"/>
          <p:nvPr/>
        </p:nvPicPr>
        <p:blipFill rotWithShape="1">
          <a:blip r:embed="rId3">
            <a:alphaModFix/>
          </a:blip>
          <a:srcRect b="0" l="8953" r="21402" t="0"/>
          <a:stretch/>
        </p:blipFill>
        <p:spPr>
          <a:xfrm>
            <a:off x="5888540" y="3332754"/>
            <a:ext cx="5273750" cy="3190875"/>
          </a:xfrm>
          <a:prstGeom prst="rect">
            <a:avLst/>
          </a:prstGeom>
          <a:noFill/>
          <a:ln>
            <a:noFill/>
          </a:ln>
        </p:spPr>
      </p:pic>
      <p:sp>
        <p:nvSpPr>
          <p:cNvPr id="448" name="Google Shape;448;p43"/>
          <p:cNvSpPr txBox="1"/>
          <p:nvPr/>
        </p:nvSpPr>
        <p:spPr>
          <a:xfrm>
            <a:off x="956979" y="894878"/>
            <a:ext cx="9008215" cy="443519"/>
          </a:xfrm>
          <a:prstGeom prst="rect">
            <a:avLst/>
          </a:prstGeom>
          <a:noFill/>
          <a:ln>
            <a:noFill/>
          </a:ln>
        </p:spPr>
        <p:txBody>
          <a:bodyPr anchorCtr="0" anchor="t" bIns="0" lIns="0" spcFirstLastPara="1" rIns="0" wrap="square" tIns="0">
            <a:spAutoFit/>
          </a:bodyPr>
          <a:lstStyle/>
          <a:p>
            <a:pPr indent="0" lvl="0" marL="0" marR="0" rtl="0" algn="l">
              <a:lnSpc>
                <a:spcPct val="124433"/>
              </a:lnSpc>
              <a:spcBef>
                <a:spcPts val="0"/>
              </a:spcBef>
              <a:spcAft>
                <a:spcPts val="0"/>
              </a:spcAft>
              <a:buNone/>
            </a:pPr>
            <a:r>
              <a:rPr b="1" lang="en-US" sz="3000">
                <a:solidFill>
                  <a:srgbClr val="2A5010"/>
                </a:solidFill>
                <a:latin typeface="Montserrat"/>
                <a:ea typeface="Montserrat"/>
                <a:cs typeface="Montserrat"/>
                <a:sym typeface="Montserrat"/>
              </a:rPr>
              <a:t>International airports – service available</a:t>
            </a:r>
            <a:endParaRPr/>
          </a:p>
        </p:txBody>
      </p:sp>
      <p:pic>
        <p:nvPicPr>
          <p:cNvPr descr="http://static.tumblr.com/f45faab49321958bb661be2e69124337/gltbmdt/p3amp94ag/tumblr_static_logo_threeland_281108.png" id="449" name="Google Shape;449;p43"/>
          <p:cNvPicPr preferRelativeResize="0"/>
          <p:nvPr/>
        </p:nvPicPr>
        <p:blipFill rotWithShape="1">
          <a:blip r:embed="rId4">
            <a:alphaModFix/>
          </a:blip>
          <a:srcRect b="0" l="0" r="0" t="0"/>
          <a:stretch/>
        </p:blipFill>
        <p:spPr>
          <a:xfrm>
            <a:off x="9540725" y="235914"/>
            <a:ext cx="2267743" cy="365615"/>
          </a:xfrm>
          <a:prstGeom prst="rect">
            <a:avLst/>
          </a:prstGeom>
          <a:noFill/>
          <a:ln>
            <a:noFill/>
          </a:ln>
        </p:spPr>
      </p:pic>
      <p:sp>
        <p:nvSpPr>
          <p:cNvPr id="450" name="Google Shape;450;p43">
            <a:hlinkClick r:id="rId5"/>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54" name="Shape 454"/>
        <p:cNvGrpSpPr/>
        <p:nvPr/>
      </p:nvGrpSpPr>
      <p:grpSpPr>
        <a:xfrm>
          <a:off x="0" y="0"/>
          <a:ext cx="0" cy="0"/>
          <a:chOff x="0" y="0"/>
          <a:chExt cx="0" cy="0"/>
        </a:xfrm>
      </p:grpSpPr>
      <p:pic>
        <p:nvPicPr>
          <p:cNvPr id="455" name="Google Shape;455;p44"/>
          <p:cNvPicPr preferRelativeResize="0"/>
          <p:nvPr/>
        </p:nvPicPr>
        <p:blipFill rotWithShape="1">
          <a:blip r:embed="rId3">
            <a:alphaModFix/>
          </a:blip>
          <a:srcRect b="0" l="24004" r="27170" t="0"/>
          <a:stretch/>
        </p:blipFill>
        <p:spPr>
          <a:xfrm>
            <a:off x="141814" y="3141472"/>
            <a:ext cx="3503173" cy="3585194"/>
          </a:xfrm>
          <a:prstGeom prst="rect">
            <a:avLst/>
          </a:prstGeom>
          <a:noFill/>
          <a:ln>
            <a:noFill/>
          </a:ln>
        </p:spPr>
      </p:pic>
      <p:pic>
        <p:nvPicPr>
          <p:cNvPr id="456" name="Google Shape;456;p44"/>
          <p:cNvPicPr preferRelativeResize="0"/>
          <p:nvPr/>
        </p:nvPicPr>
        <p:blipFill rotWithShape="1">
          <a:blip r:embed="rId4">
            <a:alphaModFix/>
          </a:blip>
          <a:srcRect b="0" l="0" r="0" t="0"/>
          <a:stretch/>
        </p:blipFill>
        <p:spPr>
          <a:xfrm>
            <a:off x="260391" y="204431"/>
            <a:ext cx="711595" cy="685800"/>
          </a:xfrm>
          <a:prstGeom prst="rect">
            <a:avLst/>
          </a:prstGeom>
          <a:noFill/>
          <a:ln>
            <a:noFill/>
          </a:ln>
        </p:spPr>
      </p:pic>
      <p:pic>
        <p:nvPicPr>
          <p:cNvPr id="457" name="Google Shape;457;p44"/>
          <p:cNvPicPr preferRelativeResize="0"/>
          <p:nvPr/>
        </p:nvPicPr>
        <p:blipFill rotWithShape="1">
          <a:blip r:embed="rId5">
            <a:alphaModFix/>
          </a:blip>
          <a:srcRect b="0" l="0" r="0" t="0"/>
          <a:stretch/>
        </p:blipFill>
        <p:spPr>
          <a:xfrm>
            <a:off x="57143" y="1276730"/>
            <a:ext cx="324165" cy="530330"/>
          </a:xfrm>
          <a:prstGeom prst="rect">
            <a:avLst/>
          </a:prstGeom>
          <a:noFill/>
          <a:ln>
            <a:noFill/>
          </a:ln>
        </p:spPr>
      </p:pic>
      <p:pic>
        <p:nvPicPr>
          <p:cNvPr id="458" name="Google Shape;458;p44"/>
          <p:cNvPicPr preferRelativeResize="0"/>
          <p:nvPr/>
        </p:nvPicPr>
        <p:blipFill rotWithShape="1">
          <a:blip r:embed="rId6">
            <a:alphaModFix/>
          </a:blip>
          <a:srcRect b="948" l="10401" r="11894" t="0"/>
          <a:stretch/>
        </p:blipFill>
        <p:spPr>
          <a:xfrm>
            <a:off x="7128109" y="0"/>
            <a:ext cx="5172380" cy="3032969"/>
          </a:xfrm>
          <a:prstGeom prst="rect">
            <a:avLst/>
          </a:prstGeom>
          <a:noFill/>
          <a:ln>
            <a:noFill/>
          </a:ln>
        </p:spPr>
      </p:pic>
      <p:sp>
        <p:nvSpPr>
          <p:cNvPr id="459" name="Google Shape;459;p44"/>
          <p:cNvSpPr txBox="1"/>
          <p:nvPr/>
        </p:nvSpPr>
        <p:spPr>
          <a:xfrm>
            <a:off x="499093" y="1234430"/>
            <a:ext cx="4381621" cy="2292807"/>
          </a:xfrm>
          <a:prstGeom prst="rect">
            <a:avLst/>
          </a:prstGeom>
          <a:noFill/>
          <a:ln>
            <a:noFill/>
          </a:ln>
        </p:spPr>
        <p:txBody>
          <a:bodyPr anchorCtr="0" anchor="t" bIns="0" lIns="0" spcFirstLastPara="1" rIns="0" wrap="square" tIns="0">
            <a:spAutoFit/>
          </a:bodyPr>
          <a:lstStyle/>
          <a:p>
            <a:pPr indent="0" lvl="0" marL="0" marR="0" rtl="0" algn="l">
              <a:lnSpc>
                <a:spcPct val="118200"/>
              </a:lnSpc>
              <a:spcBef>
                <a:spcPts val="0"/>
              </a:spcBef>
              <a:spcAft>
                <a:spcPts val="0"/>
              </a:spcAft>
              <a:buNone/>
            </a:pPr>
            <a:r>
              <a:rPr lang="en-US" sz="1500">
                <a:solidFill>
                  <a:srgbClr val="000000"/>
                </a:solidFill>
                <a:latin typeface="Montserrat"/>
                <a:ea typeface="Montserrat"/>
                <a:cs typeface="Montserrat"/>
                <a:sym typeface="Montserrat"/>
              </a:rPr>
              <a:t>Siem Reap is located in the Northwest of Cambodia, which is the ultimate boomtown, the most popular tourist destination of Cambodia. This city offers a gateway to the temples of Angkor. More than one hundred Angkorian monuments lie spread over some 3000 square kilometers of the countryside around the town.</a:t>
            </a:r>
            <a:endParaRPr/>
          </a:p>
          <a:p>
            <a:pPr indent="0" lvl="0" marL="0" marR="0" rtl="0" algn="l">
              <a:lnSpc>
                <a:spcPct val="118200"/>
              </a:lnSpc>
              <a:spcBef>
                <a:spcPts val="0"/>
              </a:spcBef>
              <a:spcAft>
                <a:spcPts val="0"/>
              </a:spcAft>
              <a:buNone/>
            </a:pPr>
            <a:r>
              <a:t/>
            </a:r>
            <a:endParaRPr sz="1500">
              <a:solidFill>
                <a:srgbClr val="000000"/>
              </a:solidFill>
              <a:latin typeface="Montserrat"/>
              <a:ea typeface="Montserrat"/>
              <a:cs typeface="Montserrat"/>
              <a:sym typeface="Montserrat"/>
            </a:endParaRPr>
          </a:p>
          <a:p>
            <a:pPr indent="0" lvl="0" marL="0" marR="0" rtl="0" algn="l">
              <a:lnSpc>
                <a:spcPct val="118200"/>
              </a:lnSpc>
              <a:spcBef>
                <a:spcPts val="0"/>
              </a:spcBef>
              <a:spcAft>
                <a:spcPts val="0"/>
              </a:spcAft>
              <a:buNone/>
            </a:pPr>
            <a:r>
              <a:t/>
            </a:r>
            <a:endParaRPr sz="1500">
              <a:solidFill>
                <a:srgbClr val="000000"/>
              </a:solidFill>
              <a:latin typeface="Montserrat"/>
              <a:ea typeface="Montserrat"/>
              <a:cs typeface="Montserrat"/>
              <a:sym typeface="Montserrat"/>
            </a:endParaRPr>
          </a:p>
        </p:txBody>
      </p:sp>
      <p:sp>
        <p:nvSpPr>
          <p:cNvPr id="460" name="Google Shape;460;p44"/>
          <p:cNvSpPr txBox="1"/>
          <p:nvPr/>
        </p:nvSpPr>
        <p:spPr>
          <a:xfrm>
            <a:off x="3873656" y="4890219"/>
            <a:ext cx="9556737" cy="1384995"/>
          </a:xfrm>
          <a:prstGeom prst="rect">
            <a:avLst/>
          </a:prstGeom>
          <a:noFill/>
          <a:ln>
            <a:noFill/>
          </a:ln>
        </p:spPr>
        <p:txBody>
          <a:bodyPr anchorCtr="0" anchor="t" bIns="0" lIns="0" spcFirstLastPara="1" rIns="0" wrap="square" tIns="0">
            <a:spAutoFit/>
          </a:bodyPr>
          <a:lstStyle/>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Attractions:</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Temples of Angkor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Roluos Group</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+Tonle Sap</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+Phnom Kulen</a:t>
            </a:r>
            <a:endParaRPr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+Beng Mealea and Anlong Veng</a:t>
            </a:r>
            <a:endParaRPr/>
          </a:p>
        </p:txBody>
      </p:sp>
      <p:pic>
        <p:nvPicPr>
          <p:cNvPr id="461" name="Google Shape;461;p44"/>
          <p:cNvPicPr preferRelativeResize="0"/>
          <p:nvPr/>
        </p:nvPicPr>
        <p:blipFill rotWithShape="1">
          <a:blip r:embed="rId7">
            <a:alphaModFix/>
          </a:blip>
          <a:srcRect b="0" l="0" r="0" t="0"/>
          <a:stretch/>
        </p:blipFill>
        <p:spPr>
          <a:xfrm>
            <a:off x="5465634" y="685533"/>
            <a:ext cx="4030636" cy="4466079"/>
          </a:xfrm>
          <a:prstGeom prst="rect">
            <a:avLst/>
          </a:prstGeom>
          <a:noFill/>
          <a:ln>
            <a:noFill/>
          </a:ln>
        </p:spPr>
      </p:pic>
      <p:pic>
        <p:nvPicPr>
          <p:cNvPr id="462" name="Google Shape;462;p44"/>
          <p:cNvPicPr preferRelativeResize="0"/>
          <p:nvPr/>
        </p:nvPicPr>
        <p:blipFill rotWithShape="1">
          <a:blip r:embed="rId8">
            <a:alphaModFix/>
          </a:blip>
          <a:srcRect b="0" l="29469" r="20084" t="0"/>
          <a:stretch/>
        </p:blipFill>
        <p:spPr>
          <a:xfrm>
            <a:off x="5901690" y="1116638"/>
            <a:ext cx="3158523" cy="3521879"/>
          </a:xfrm>
          <a:prstGeom prst="rect">
            <a:avLst/>
          </a:prstGeom>
          <a:noFill/>
          <a:ln>
            <a:noFill/>
          </a:ln>
        </p:spPr>
      </p:pic>
      <p:sp>
        <p:nvSpPr>
          <p:cNvPr id="463" name="Google Shape;463;p44"/>
          <p:cNvSpPr txBox="1"/>
          <p:nvPr/>
        </p:nvSpPr>
        <p:spPr>
          <a:xfrm>
            <a:off x="1077950" y="131334"/>
            <a:ext cx="6443092" cy="693908"/>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Siem Reap</a:t>
            </a:r>
            <a:endParaRPr/>
          </a:p>
        </p:txBody>
      </p:sp>
      <p:pic>
        <p:nvPicPr>
          <p:cNvPr id="464" name="Google Shape;464;p44"/>
          <p:cNvPicPr preferRelativeResize="0"/>
          <p:nvPr/>
        </p:nvPicPr>
        <p:blipFill rotWithShape="1">
          <a:blip r:embed="rId9">
            <a:alphaModFix/>
          </a:blip>
          <a:srcRect b="0" l="0" r="0" t="0"/>
          <a:stretch/>
        </p:blipFill>
        <p:spPr>
          <a:xfrm>
            <a:off x="7313047" y="3446389"/>
            <a:ext cx="4737139" cy="3189087"/>
          </a:xfrm>
          <a:prstGeom prst="rect">
            <a:avLst/>
          </a:prstGeom>
          <a:noFill/>
          <a:ln cap="flat" cmpd="sng" w="76200">
            <a:solidFill>
              <a:schemeClr val="lt1"/>
            </a:solidFill>
            <a:prstDash val="solid"/>
            <a:round/>
            <a:headEnd len="sm" w="sm" type="none"/>
            <a:tailEnd len="sm" w="sm" type="none"/>
          </a:ln>
        </p:spPr>
      </p:pic>
      <p:sp>
        <p:nvSpPr>
          <p:cNvPr id="465" name="Google Shape;465;p44">
            <a:hlinkClick r:id="rId10"/>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1"/>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45"/>
          <p:cNvSpPr/>
          <p:nvPr/>
        </p:nvSpPr>
        <p:spPr>
          <a:xfrm>
            <a:off x="9687522" y="923938"/>
            <a:ext cx="2504438" cy="5008876"/>
          </a:xfrm>
          <a:custGeom>
            <a:rect b="b" l="l" r="r" t="t"/>
            <a:pathLst>
              <a:path extrusionOk="0" h="7513320" w="3756660">
                <a:moveTo>
                  <a:pt x="3756660" y="0"/>
                </a:moveTo>
                <a:lnTo>
                  <a:pt x="0" y="3756660"/>
                </a:lnTo>
                <a:lnTo>
                  <a:pt x="3756660" y="7513320"/>
                </a:lnTo>
                <a:lnTo>
                  <a:pt x="3756660" y="7251573"/>
                </a:lnTo>
                <a:lnTo>
                  <a:pt x="259969" y="3754882"/>
                </a:lnTo>
                <a:lnTo>
                  <a:pt x="3756660" y="258064"/>
                </a:lnTo>
                <a:lnTo>
                  <a:pt x="3756660" y="0"/>
                </a:lnTo>
                <a:close/>
              </a:path>
            </a:pathLst>
          </a:custGeom>
          <a:solidFill>
            <a:srgbClr val="FFFFFF"/>
          </a:solidFill>
          <a:ln>
            <a:noFill/>
          </a:ln>
        </p:spPr>
      </p:sp>
      <p:sp>
        <p:nvSpPr>
          <p:cNvPr id="472" name="Google Shape;472;p45"/>
          <p:cNvSpPr/>
          <p:nvPr/>
        </p:nvSpPr>
        <p:spPr>
          <a:xfrm>
            <a:off x="17065" y="3208718"/>
            <a:ext cx="4848234" cy="3649282"/>
          </a:xfrm>
          <a:custGeom>
            <a:rect b="b" l="l" r="r" t="t"/>
            <a:pathLst>
              <a:path extrusionOk="0" h="6610340" w="11325206">
                <a:moveTo>
                  <a:pt x="0" y="0"/>
                </a:moveTo>
                <a:lnTo>
                  <a:pt x="11325206" y="0"/>
                </a:lnTo>
                <a:lnTo>
                  <a:pt x="11325206" y="6610341"/>
                </a:lnTo>
                <a:lnTo>
                  <a:pt x="0" y="6610341"/>
                </a:lnTo>
                <a:lnTo>
                  <a:pt x="0" y="0"/>
                </a:lnTo>
                <a:close/>
              </a:path>
            </a:pathLst>
          </a:custGeom>
          <a:blipFill rotWithShape="1">
            <a:blip r:embed="rId3">
              <a:alphaModFix/>
            </a:blip>
            <a:stretch>
              <a:fillRect b="0" l="0" r="0" t="0"/>
            </a:stretch>
          </a:blipFill>
          <a:ln>
            <a:noFill/>
          </a:ln>
        </p:spPr>
      </p:sp>
      <p:sp>
        <p:nvSpPr>
          <p:cNvPr id="473" name="Google Shape;473;p45"/>
          <p:cNvSpPr txBox="1"/>
          <p:nvPr/>
        </p:nvSpPr>
        <p:spPr>
          <a:xfrm>
            <a:off x="350658" y="1120302"/>
            <a:ext cx="4083960" cy="1885644"/>
          </a:xfrm>
          <a:prstGeom prst="rect">
            <a:avLst/>
          </a:prstGeom>
          <a:noFill/>
          <a:ln>
            <a:noFill/>
          </a:ln>
        </p:spPr>
        <p:txBody>
          <a:bodyPr anchorCtr="0" anchor="t" bIns="0" lIns="0" spcFirstLastPara="1" rIns="0" wrap="square" tIns="0">
            <a:spAutoFit/>
          </a:bodyPr>
          <a:lstStyle/>
          <a:p>
            <a:pPr indent="0" lvl="0" marL="0" marR="0" rtl="0" algn="l">
              <a:lnSpc>
                <a:spcPct val="178571"/>
              </a:lnSpc>
              <a:spcBef>
                <a:spcPts val="0"/>
              </a:spcBef>
              <a:spcAft>
                <a:spcPts val="0"/>
              </a:spcAft>
              <a:buNone/>
            </a:pPr>
            <a:r>
              <a:rPr lang="en-US" sz="1400">
                <a:solidFill>
                  <a:srgbClr val="2A5010"/>
                </a:solidFill>
                <a:latin typeface="Montserrat"/>
                <a:ea typeface="Montserrat"/>
                <a:cs typeface="Montserrat"/>
                <a:sym typeface="Montserrat"/>
              </a:rPr>
              <a:t>Angkor is one of the most important archaeological sites in South-East Asia. They include the famous Temple of Angkor Wat and, at Angkor Thom, the Bayon Temple with its countless sculptural decorations.</a:t>
            </a:r>
            <a:endParaRPr/>
          </a:p>
        </p:txBody>
      </p:sp>
      <p:sp>
        <p:nvSpPr>
          <p:cNvPr id="474" name="Google Shape;474;p45"/>
          <p:cNvSpPr txBox="1"/>
          <p:nvPr/>
        </p:nvSpPr>
        <p:spPr>
          <a:xfrm>
            <a:off x="983481" y="1518133"/>
            <a:ext cx="147320"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2A5010"/>
                </a:solidFill>
                <a:latin typeface="IBM Plex Sans Condensed"/>
                <a:ea typeface="IBM Plex Sans Condensed"/>
                <a:cs typeface="IBM Plex Sans Condensed"/>
                <a:sym typeface="IBM Plex Sans Condensed"/>
              </a:rPr>
              <a:t>1</a:t>
            </a:r>
            <a:endParaRPr/>
          </a:p>
        </p:txBody>
      </p:sp>
      <p:sp>
        <p:nvSpPr>
          <p:cNvPr id="475" name="Google Shape;475;p45"/>
          <p:cNvSpPr txBox="1"/>
          <p:nvPr/>
        </p:nvSpPr>
        <p:spPr>
          <a:xfrm>
            <a:off x="350658" y="300771"/>
            <a:ext cx="4509530" cy="7181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800">
                <a:solidFill>
                  <a:srgbClr val="2A5010"/>
                </a:solidFill>
                <a:latin typeface="Montserrat"/>
                <a:ea typeface="Montserrat"/>
                <a:cs typeface="Montserrat"/>
                <a:sym typeface="Montserrat"/>
              </a:rPr>
              <a:t>Angkor Wat Archaeological Park</a:t>
            </a:r>
            <a:endParaRPr/>
          </a:p>
        </p:txBody>
      </p:sp>
      <p:sp>
        <p:nvSpPr>
          <p:cNvPr id="476" name="Google Shape;476;p45"/>
          <p:cNvSpPr/>
          <p:nvPr/>
        </p:nvSpPr>
        <p:spPr>
          <a:xfrm>
            <a:off x="5003800" y="0"/>
            <a:ext cx="7188200" cy="4794243"/>
          </a:xfrm>
          <a:custGeom>
            <a:rect b="b" l="l" r="r" t="t"/>
            <a:pathLst>
              <a:path extrusionOk="0" h="7191365" w="10782300">
                <a:moveTo>
                  <a:pt x="0" y="0"/>
                </a:moveTo>
                <a:lnTo>
                  <a:pt x="10782300" y="0"/>
                </a:lnTo>
                <a:lnTo>
                  <a:pt x="10782300" y="7191365"/>
                </a:lnTo>
                <a:lnTo>
                  <a:pt x="0" y="7191365"/>
                </a:lnTo>
                <a:lnTo>
                  <a:pt x="0" y="0"/>
                </a:lnTo>
                <a:close/>
              </a:path>
            </a:pathLst>
          </a:custGeom>
          <a:blipFill rotWithShape="1">
            <a:blip r:embed="rId4">
              <a:alphaModFix/>
            </a:blip>
            <a:stretch>
              <a:fillRect b="0" l="0" r="0" t="0"/>
            </a:stretch>
          </a:blipFill>
          <a:ln>
            <a:noFill/>
          </a:ln>
        </p:spPr>
      </p:sp>
      <p:sp>
        <p:nvSpPr>
          <p:cNvPr id="477" name="Google Shape;477;p45"/>
          <p:cNvSpPr/>
          <p:nvPr/>
        </p:nvSpPr>
        <p:spPr>
          <a:xfrm>
            <a:off x="6826053" y="4081705"/>
            <a:ext cx="3383744" cy="2682442"/>
          </a:xfrm>
          <a:custGeom>
            <a:rect b="b" l="l" r="r" t="t"/>
            <a:pathLst>
              <a:path extrusionOk="0" h="4905356" w="5172056">
                <a:moveTo>
                  <a:pt x="0" y="0"/>
                </a:moveTo>
                <a:lnTo>
                  <a:pt x="5172056" y="0"/>
                </a:lnTo>
                <a:lnTo>
                  <a:pt x="5172056" y="4905356"/>
                </a:lnTo>
                <a:lnTo>
                  <a:pt x="0" y="4905356"/>
                </a:lnTo>
                <a:lnTo>
                  <a:pt x="0" y="0"/>
                </a:lnTo>
                <a:close/>
              </a:path>
            </a:pathLst>
          </a:custGeom>
          <a:blipFill rotWithShape="1">
            <a:blip r:embed="rId5">
              <a:alphaModFix/>
            </a:blip>
            <a:stretch>
              <a:fillRect b="0" l="-1807" r="1759" t="-20327"/>
            </a:stretch>
          </a:blipFill>
          <a:ln>
            <a:noFill/>
          </a:ln>
        </p:spPr>
      </p:sp>
      <p:sp>
        <p:nvSpPr>
          <p:cNvPr id="478" name="Google Shape;478;p45">
            <a:hlinkClick r:id="rId6"/>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46"/>
          <p:cNvSpPr/>
          <p:nvPr/>
        </p:nvSpPr>
        <p:spPr>
          <a:xfrm>
            <a:off x="4803919" y="1568096"/>
            <a:ext cx="6877037" cy="4572000"/>
          </a:xfrm>
          <a:custGeom>
            <a:rect b="b" l="l" r="r" t="t"/>
            <a:pathLst>
              <a:path extrusionOk="0" h="6858000" w="10315556">
                <a:moveTo>
                  <a:pt x="0" y="0"/>
                </a:moveTo>
                <a:lnTo>
                  <a:pt x="10315556" y="0"/>
                </a:lnTo>
                <a:lnTo>
                  <a:pt x="10315556" y="6858000"/>
                </a:lnTo>
                <a:lnTo>
                  <a:pt x="0" y="6858000"/>
                </a:lnTo>
                <a:lnTo>
                  <a:pt x="0" y="0"/>
                </a:lnTo>
                <a:close/>
              </a:path>
            </a:pathLst>
          </a:custGeom>
          <a:blipFill rotWithShape="1">
            <a:blip r:embed="rId3">
              <a:alphaModFix/>
            </a:blip>
            <a:stretch>
              <a:fillRect b="0" l="0" r="0" t="0"/>
            </a:stretch>
          </a:blipFill>
          <a:ln>
            <a:noFill/>
          </a:ln>
        </p:spPr>
      </p:sp>
      <p:sp>
        <p:nvSpPr>
          <p:cNvPr id="484" name="Google Shape;484;p46"/>
          <p:cNvSpPr txBox="1"/>
          <p:nvPr/>
        </p:nvSpPr>
        <p:spPr>
          <a:xfrm>
            <a:off x="983481" y="1518133"/>
            <a:ext cx="147320"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FFFFFF"/>
                </a:solidFill>
                <a:latin typeface="IBM Plex Sans Condensed"/>
                <a:ea typeface="IBM Plex Sans Condensed"/>
                <a:cs typeface="IBM Plex Sans Condensed"/>
                <a:sym typeface="IBM Plex Sans Condensed"/>
              </a:rPr>
              <a:t>1</a:t>
            </a:r>
            <a:endParaRPr/>
          </a:p>
        </p:txBody>
      </p:sp>
      <p:sp>
        <p:nvSpPr>
          <p:cNvPr id="485" name="Google Shape;485;p46"/>
          <p:cNvSpPr txBox="1"/>
          <p:nvPr/>
        </p:nvSpPr>
        <p:spPr>
          <a:xfrm>
            <a:off x="355769" y="1731542"/>
            <a:ext cx="4034645" cy="3127651"/>
          </a:xfrm>
          <a:prstGeom prst="rect">
            <a:avLst/>
          </a:prstGeom>
          <a:noFill/>
          <a:ln>
            <a:noFill/>
          </a:ln>
        </p:spPr>
        <p:txBody>
          <a:bodyPr anchorCtr="0" anchor="t" bIns="0" lIns="0" spcFirstLastPara="1" rIns="0" wrap="square" tIns="0">
            <a:spAutoFit/>
          </a:bodyPr>
          <a:lstStyle/>
          <a:p>
            <a:pPr indent="0" lvl="0" marL="0" marR="0" rtl="0" algn="l">
              <a:lnSpc>
                <a:spcPct val="193812"/>
              </a:lnSpc>
              <a:spcBef>
                <a:spcPts val="0"/>
              </a:spcBef>
              <a:spcAft>
                <a:spcPts val="0"/>
              </a:spcAft>
              <a:buNone/>
            </a:pPr>
            <a:r>
              <a:rPr lang="en-US" sz="1600">
                <a:solidFill>
                  <a:srgbClr val="48432A"/>
                </a:solidFill>
                <a:latin typeface="Montserrat"/>
                <a:ea typeface="Montserrat"/>
                <a:cs typeface="Montserrat"/>
                <a:sym typeface="Montserrat"/>
              </a:rPr>
              <a:t>South gate of Angkor Thom along with a bridge of statues of gods and demons. Two rows of figures each carry the body of seven-headed naga. The south gate is now by far the most often visited, as it is the main entrance to the city for tourists.</a:t>
            </a:r>
            <a:endParaRPr/>
          </a:p>
        </p:txBody>
      </p:sp>
      <p:sp>
        <p:nvSpPr>
          <p:cNvPr id="486" name="Google Shape;486;p46"/>
          <p:cNvSpPr txBox="1"/>
          <p:nvPr/>
        </p:nvSpPr>
        <p:spPr>
          <a:xfrm>
            <a:off x="355769" y="963847"/>
            <a:ext cx="8023356" cy="35907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800">
                <a:solidFill>
                  <a:srgbClr val="2A5010"/>
                </a:solidFill>
                <a:latin typeface="Montserrat"/>
                <a:ea typeface="Montserrat"/>
                <a:cs typeface="Montserrat"/>
                <a:sym typeface="Montserrat"/>
              </a:rPr>
              <a:t>Angkor Wat Archaeological Park</a:t>
            </a:r>
            <a:endParaRPr/>
          </a:p>
        </p:txBody>
      </p:sp>
      <p:pic>
        <p:nvPicPr>
          <p:cNvPr id="487" name="Google Shape;487;p46"/>
          <p:cNvPicPr preferRelativeResize="0"/>
          <p:nvPr/>
        </p:nvPicPr>
        <p:blipFill rotWithShape="1">
          <a:blip r:embed="rId4">
            <a:alphaModFix/>
          </a:blip>
          <a:srcRect b="0" l="0" r="0" t="0"/>
          <a:stretch/>
        </p:blipFill>
        <p:spPr>
          <a:xfrm>
            <a:off x="260391" y="204431"/>
            <a:ext cx="711595" cy="685800"/>
          </a:xfrm>
          <a:prstGeom prst="rect">
            <a:avLst/>
          </a:prstGeom>
          <a:noFill/>
          <a:ln>
            <a:noFill/>
          </a:ln>
        </p:spPr>
      </p:pic>
      <p:sp>
        <p:nvSpPr>
          <p:cNvPr id="488" name="Google Shape;488;p46"/>
          <p:cNvSpPr txBox="1"/>
          <p:nvPr/>
        </p:nvSpPr>
        <p:spPr>
          <a:xfrm>
            <a:off x="1077950" y="131334"/>
            <a:ext cx="6443092" cy="693908"/>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Siem Reap</a:t>
            </a:r>
            <a:endParaRPr/>
          </a:p>
        </p:txBody>
      </p:sp>
      <p:sp>
        <p:nvSpPr>
          <p:cNvPr id="489" name="Google Shape;489;p46">
            <a:hlinkClick r:id="rId5"/>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47"/>
          <p:cNvSpPr/>
          <p:nvPr/>
        </p:nvSpPr>
        <p:spPr>
          <a:xfrm>
            <a:off x="7390583" y="4510900"/>
            <a:ext cx="4694260" cy="2347130"/>
          </a:xfrm>
          <a:custGeom>
            <a:rect b="b" l="l" r="r" t="t"/>
            <a:pathLst>
              <a:path extrusionOk="0" h="3520694" w="7041388">
                <a:moveTo>
                  <a:pt x="3520694" y="0"/>
                </a:moveTo>
                <a:lnTo>
                  <a:pt x="0" y="3520694"/>
                </a:lnTo>
                <a:lnTo>
                  <a:pt x="271907" y="3520694"/>
                </a:lnTo>
                <a:lnTo>
                  <a:pt x="3520694" y="271907"/>
                </a:lnTo>
                <a:lnTo>
                  <a:pt x="6769481" y="3520694"/>
                </a:lnTo>
                <a:lnTo>
                  <a:pt x="7041388" y="3520694"/>
                </a:lnTo>
                <a:lnTo>
                  <a:pt x="3520694" y="0"/>
                </a:lnTo>
                <a:close/>
              </a:path>
            </a:pathLst>
          </a:custGeom>
          <a:solidFill>
            <a:srgbClr val="236008"/>
          </a:solidFill>
          <a:ln>
            <a:noFill/>
          </a:ln>
        </p:spPr>
      </p:sp>
      <p:sp>
        <p:nvSpPr>
          <p:cNvPr id="495" name="Google Shape;495;p47"/>
          <p:cNvSpPr/>
          <p:nvPr/>
        </p:nvSpPr>
        <p:spPr>
          <a:xfrm>
            <a:off x="5739162" y="1989392"/>
            <a:ext cx="6070600" cy="4552925"/>
          </a:xfrm>
          <a:custGeom>
            <a:rect b="b" l="l" r="r" t="t"/>
            <a:pathLst>
              <a:path extrusionOk="0" h="6829387" w="9105900">
                <a:moveTo>
                  <a:pt x="0" y="0"/>
                </a:moveTo>
                <a:lnTo>
                  <a:pt x="9105900" y="0"/>
                </a:lnTo>
                <a:lnTo>
                  <a:pt x="9105900" y="6829387"/>
                </a:lnTo>
                <a:lnTo>
                  <a:pt x="0" y="6829387"/>
                </a:lnTo>
                <a:lnTo>
                  <a:pt x="0" y="0"/>
                </a:lnTo>
                <a:close/>
              </a:path>
            </a:pathLst>
          </a:custGeom>
          <a:blipFill rotWithShape="1">
            <a:blip r:embed="rId3">
              <a:alphaModFix/>
            </a:blip>
            <a:stretch>
              <a:fillRect b="0" l="0" r="0" t="0"/>
            </a:stretch>
          </a:blipFill>
          <a:ln>
            <a:noFill/>
          </a:ln>
        </p:spPr>
      </p:sp>
      <p:sp>
        <p:nvSpPr>
          <p:cNvPr id="496" name="Google Shape;496;p47"/>
          <p:cNvSpPr/>
          <p:nvPr/>
        </p:nvSpPr>
        <p:spPr>
          <a:xfrm>
            <a:off x="4780991" y="1374661"/>
            <a:ext cx="3136900" cy="1949443"/>
          </a:xfrm>
          <a:custGeom>
            <a:rect b="b" l="l" r="r" t="t"/>
            <a:pathLst>
              <a:path extrusionOk="0" h="2924165" w="4705350">
                <a:moveTo>
                  <a:pt x="0" y="0"/>
                </a:moveTo>
                <a:lnTo>
                  <a:pt x="4705350" y="0"/>
                </a:lnTo>
                <a:lnTo>
                  <a:pt x="4705350" y="2924166"/>
                </a:lnTo>
                <a:lnTo>
                  <a:pt x="0" y="2924166"/>
                </a:lnTo>
                <a:lnTo>
                  <a:pt x="0" y="0"/>
                </a:lnTo>
                <a:close/>
              </a:path>
            </a:pathLst>
          </a:custGeom>
          <a:blipFill rotWithShape="1">
            <a:blip r:embed="rId4">
              <a:alphaModFix/>
            </a:blip>
            <a:stretch>
              <a:fillRect b="0" l="0" r="0" t="0"/>
            </a:stretch>
          </a:blipFill>
          <a:ln>
            <a:noFill/>
          </a:ln>
        </p:spPr>
      </p:sp>
      <p:sp>
        <p:nvSpPr>
          <p:cNvPr id="497" name="Google Shape;497;p47"/>
          <p:cNvSpPr txBox="1"/>
          <p:nvPr/>
        </p:nvSpPr>
        <p:spPr>
          <a:xfrm>
            <a:off x="983481" y="1518133"/>
            <a:ext cx="147320"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FFFFFF"/>
                </a:solidFill>
                <a:latin typeface="IBM Plex Sans Condensed"/>
                <a:ea typeface="IBM Plex Sans Condensed"/>
                <a:cs typeface="IBM Plex Sans Condensed"/>
                <a:sym typeface="IBM Plex Sans Condensed"/>
              </a:rPr>
              <a:t>1</a:t>
            </a:r>
            <a:endParaRPr/>
          </a:p>
        </p:txBody>
      </p:sp>
      <p:sp>
        <p:nvSpPr>
          <p:cNvPr id="498" name="Google Shape;498;p47"/>
          <p:cNvSpPr txBox="1"/>
          <p:nvPr/>
        </p:nvSpPr>
        <p:spPr>
          <a:xfrm>
            <a:off x="467922" y="1958281"/>
            <a:ext cx="3833984" cy="2731645"/>
          </a:xfrm>
          <a:prstGeom prst="rect">
            <a:avLst/>
          </a:prstGeom>
          <a:noFill/>
          <a:ln>
            <a:noFill/>
          </a:ln>
        </p:spPr>
        <p:txBody>
          <a:bodyPr anchorCtr="0" anchor="t" bIns="0" lIns="0" spcFirstLastPara="1" rIns="0" wrap="square" tIns="0">
            <a:spAutoFit/>
          </a:bodyPr>
          <a:lstStyle/>
          <a:p>
            <a:pPr indent="0" lvl="0" marL="0" marR="0" rtl="0" algn="l">
              <a:lnSpc>
                <a:spcPct val="193812"/>
              </a:lnSpc>
              <a:spcBef>
                <a:spcPts val="0"/>
              </a:spcBef>
              <a:spcAft>
                <a:spcPts val="0"/>
              </a:spcAft>
              <a:buNone/>
            </a:pPr>
            <a:r>
              <a:rPr lang="en-US" sz="1600">
                <a:solidFill>
                  <a:srgbClr val="48432A"/>
                </a:solidFill>
                <a:latin typeface="Montserrat"/>
                <a:ea typeface="Montserrat"/>
                <a:cs typeface="Montserrat"/>
                <a:sym typeface="Montserrat"/>
              </a:rPr>
              <a:t>Bayon Temple: This temple is known for its 216 smiling faces that are carved into the towers. It is located in the center of Angkor Thom, which was the capital of the Khmer Empire.</a:t>
            </a:r>
            <a:endParaRPr/>
          </a:p>
        </p:txBody>
      </p:sp>
      <p:sp>
        <p:nvSpPr>
          <p:cNvPr id="499" name="Google Shape;499;p47"/>
          <p:cNvSpPr txBox="1"/>
          <p:nvPr/>
        </p:nvSpPr>
        <p:spPr>
          <a:xfrm>
            <a:off x="401775" y="963847"/>
            <a:ext cx="8103869" cy="35907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800">
                <a:solidFill>
                  <a:srgbClr val="2A5010"/>
                </a:solidFill>
                <a:latin typeface="Montserrat"/>
                <a:ea typeface="Montserrat"/>
                <a:cs typeface="Montserrat"/>
                <a:sym typeface="Montserrat"/>
              </a:rPr>
              <a:t>Angkor Wat Archaeological Park</a:t>
            </a:r>
            <a:endParaRPr/>
          </a:p>
        </p:txBody>
      </p:sp>
      <p:pic>
        <p:nvPicPr>
          <p:cNvPr id="500" name="Google Shape;500;p47"/>
          <p:cNvPicPr preferRelativeResize="0"/>
          <p:nvPr/>
        </p:nvPicPr>
        <p:blipFill rotWithShape="1">
          <a:blip r:embed="rId5">
            <a:alphaModFix/>
          </a:blip>
          <a:srcRect b="0" l="0" r="0" t="0"/>
          <a:stretch/>
        </p:blipFill>
        <p:spPr>
          <a:xfrm>
            <a:off x="260391" y="204431"/>
            <a:ext cx="711595" cy="685800"/>
          </a:xfrm>
          <a:prstGeom prst="rect">
            <a:avLst/>
          </a:prstGeom>
          <a:noFill/>
          <a:ln>
            <a:noFill/>
          </a:ln>
        </p:spPr>
      </p:pic>
      <p:sp>
        <p:nvSpPr>
          <p:cNvPr id="501" name="Google Shape;501;p47"/>
          <p:cNvSpPr txBox="1"/>
          <p:nvPr/>
        </p:nvSpPr>
        <p:spPr>
          <a:xfrm>
            <a:off x="1077950" y="131334"/>
            <a:ext cx="6443092" cy="693908"/>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Siem Reap</a:t>
            </a:r>
            <a:endParaRPr/>
          </a:p>
        </p:txBody>
      </p:sp>
      <p:sp>
        <p:nvSpPr>
          <p:cNvPr id="502" name="Google Shape;502;p47">
            <a:hlinkClick r:id="rId6"/>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48"/>
          <p:cNvSpPr/>
          <p:nvPr/>
        </p:nvSpPr>
        <p:spPr>
          <a:xfrm>
            <a:off x="4030648" y="1722014"/>
            <a:ext cx="3187700" cy="2387593"/>
          </a:xfrm>
          <a:custGeom>
            <a:rect b="b" l="l" r="r" t="t"/>
            <a:pathLst>
              <a:path extrusionOk="0" h="3581390" w="4781550">
                <a:moveTo>
                  <a:pt x="0" y="0"/>
                </a:moveTo>
                <a:lnTo>
                  <a:pt x="4781550" y="0"/>
                </a:lnTo>
                <a:lnTo>
                  <a:pt x="4781550" y="3581391"/>
                </a:lnTo>
                <a:lnTo>
                  <a:pt x="0" y="3581391"/>
                </a:lnTo>
                <a:lnTo>
                  <a:pt x="0" y="0"/>
                </a:lnTo>
                <a:close/>
              </a:path>
            </a:pathLst>
          </a:custGeom>
          <a:blipFill rotWithShape="1">
            <a:blip r:embed="rId3">
              <a:alphaModFix/>
            </a:blip>
            <a:stretch>
              <a:fillRect b="0" l="0" r="0" t="0"/>
            </a:stretch>
          </a:blipFill>
          <a:ln>
            <a:noFill/>
          </a:ln>
        </p:spPr>
      </p:sp>
      <p:sp>
        <p:nvSpPr>
          <p:cNvPr id="508" name="Google Shape;508;p48"/>
          <p:cNvSpPr/>
          <p:nvPr/>
        </p:nvSpPr>
        <p:spPr>
          <a:xfrm>
            <a:off x="7457235" y="4448792"/>
            <a:ext cx="3530600" cy="2355837"/>
          </a:xfrm>
          <a:custGeom>
            <a:rect b="b" l="l" r="r" t="t"/>
            <a:pathLst>
              <a:path extrusionOk="0" h="3533756" w="5295900">
                <a:moveTo>
                  <a:pt x="0" y="0"/>
                </a:moveTo>
                <a:lnTo>
                  <a:pt x="5295900" y="0"/>
                </a:lnTo>
                <a:lnTo>
                  <a:pt x="5295900" y="3533756"/>
                </a:lnTo>
                <a:lnTo>
                  <a:pt x="0" y="3533756"/>
                </a:lnTo>
                <a:lnTo>
                  <a:pt x="0" y="0"/>
                </a:lnTo>
                <a:close/>
              </a:path>
            </a:pathLst>
          </a:custGeom>
          <a:blipFill rotWithShape="1">
            <a:blip r:embed="rId4">
              <a:alphaModFix/>
            </a:blip>
            <a:stretch>
              <a:fillRect b="0" l="0" r="0" t="0"/>
            </a:stretch>
          </a:blipFill>
          <a:ln>
            <a:noFill/>
          </a:ln>
        </p:spPr>
      </p:sp>
      <p:sp>
        <p:nvSpPr>
          <p:cNvPr id="509" name="Google Shape;509;p48"/>
          <p:cNvSpPr/>
          <p:nvPr/>
        </p:nvSpPr>
        <p:spPr>
          <a:xfrm>
            <a:off x="4114734" y="4467042"/>
            <a:ext cx="3086100" cy="2317763"/>
          </a:xfrm>
          <a:custGeom>
            <a:rect b="b" l="l" r="r" t="t"/>
            <a:pathLst>
              <a:path extrusionOk="0" h="3476644" w="4629150">
                <a:moveTo>
                  <a:pt x="0" y="0"/>
                </a:moveTo>
                <a:lnTo>
                  <a:pt x="4629150" y="0"/>
                </a:lnTo>
                <a:lnTo>
                  <a:pt x="4629150" y="3476644"/>
                </a:lnTo>
                <a:lnTo>
                  <a:pt x="0" y="3476644"/>
                </a:lnTo>
                <a:lnTo>
                  <a:pt x="0" y="0"/>
                </a:lnTo>
                <a:close/>
              </a:path>
            </a:pathLst>
          </a:custGeom>
          <a:blipFill rotWithShape="1">
            <a:blip r:embed="rId5">
              <a:alphaModFix/>
            </a:blip>
            <a:stretch>
              <a:fillRect b="0" l="0" r="0" t="0"/>
            </a:stretch>
          </a:blipFill>
          <a:ln>
            <a:noFill/>
          </a:ln>
        </p:spPr>
      </p:sp>
      <p:sp>
        <p:nvSpPr>
          <p:cNvPr id="510" name="Google Shape;510;p48"/>
          <p:cNvSpPr/>
          <p:nvPr/>
        </p:nvSpPr>
        <p:spPr>
          <a:xfrm>
            <a:off x="7457235" y="1733247"/>
            <a:ext cx="3441700" cy="2292343"/>
          </a:xfrm>
          <a:custGeom>
            <a:rect b="b" l="l" r="r" t="t"/>
            <a:pathLst>
              <a:path extrusionOk="0" h="3438515" w="5162550">
                <a:moveTo>
                  <a:pt x="0" y="0"/>
                </a:moveTo>
                <a:lnTo>
                  <a:pt x="5162550" y="0"/>
                </a:lnTo>
                <a:lnTo>
                  <a:pt x="5162550" y="3438515"/>
                </a:lnTo>
                <a:lnTo>
                  <a:pt x="0" y="3438515"/>
                </a:lnTo>
                <a:lnTo>
                  <a:pt x="0" y="0"/>
                </a:lnTo>
                <a:close/>
              </a:path>
            </a:pathLst>
          </a:custGeom>
          <a:blipFill rotWithShape="1">
            <a:blip r:embed="rId6">
              <a:alphaModFix/>
            </a:blip>
            <a:stretch>
              <a:fillRect b="0" l="0" r="0" t="0"/>
            </a:stretch>
          </a:blipFill>
          <a:ln>
            <a:noFill/>
          </a:ln>
        </p:spPr>
      </p:sp>
      <p:sp>
        <p:nvSpPr>
          <p:cNvPr id="511" name="Google Shape;511;p48"/>
          <p:cNvSpPr/>
          <p:nvPr/>
        </p:nvSpPr>
        <p:spPr>
          <a:xfrm>
            <a:off x="797748" y="4554983"/>
            <a:ext cx="2876563" cy="2184400"/>
          </a:xfrm>
          <a:custGeom>
            <a:rect b="b" l="l" r="r" t="t"/>
            <a:pathLst>
              <a:path extrusionOk="0" h="3276600" w="4314844">
                <a:moveTo>
                  <a:pt x="0" y="0"/>
                </a:moveTo>
                <a:lnTo>
                  <a:pt x="4314844" y="0"/>
                </a:lnTo>
                <a:lnTo>
                  <a:pt x="4314844" y="3276600"/>
                </a:lnTo>
                <a:lnTo>
                  <a:pt x="0" y="3276600"/>
                </a:lnTo>
                <a:lnTo>
                  <a:pt x="0" y="0"/>
                </a:lnTo>
                <a:close/>
              </a:path>
            </a:pathLst>
          </a:custGeom>
          <a:blipFill rotWithShape="1">
            <a:blip r:embed="rId7">
              <a:alphaModFix/>
            </a:blip>
            <a:stretch>
              <a:fillRect b="0" l="-222" r="-41" t="0"/>
            </a:stretch>
          </a:blipFill>
          <a:ln>
            <a:noFill/>
          </a:ln>
        </p:spPr>
      </p:sp>
      <p:sp>
        <p:nvSpPr>
          <p:cNvPr id="512" name="Google Shape;512;p48"/>
          <p:cNvSpPr txBox="1"/>
          <p:nvPr/>
        </p:nvSpPr>
        <p:spPr>
          <a:xfrm>
            <a:off x="63326" y="1518133"/>
            <a:ext cx="147320"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FFFFFF"/>
                </a:solidFill>
                <a:latin typeface="IBM Plex Sans Condensed"/>
                <a:ea typeface="IBM Plex Sans Condensed"/>
                <a:cs typeface="IBM Plex Sans Condensed"/>
                <a:sym typeface="IBM Plex Sans Condensed"/>
              </a:rPr>
              <a:t>1</a:t>
            </a:r>
            <a:endParaRPr/>
          </a:p>
        </p:txBody>
      </p:sp>
      <p:sp>
        <p:nvSpPr>
          <p:cNvPr id="513" name="Google Shape;513;p48"/>
          <p:cNvSpPr txBox="1"/>
          <p:nvPr/>
        </p:nvSpPr>
        <p:spPr>
          <a:xfrm>
            <a:off x="719870" y="1911909"/>
            <a:ext cx="3130296" cy="2334101"/>
          </a:xfrm>
          <a:prstGeom prst="rect">
            <a:avLst/>
          </a:prstGeom>
          <a:noFill/>
          <a:ln>
            <a:noFill/>
          </a:ln>
        </p:spPr>
        <p:txBody>
          <a:bodyPr anchorCtr="0" anchor="t" bIns="0" lIns="0" spcFirstLastPara="1" rIns="0" wrap="square" tIns="0">
            <a:spAutoFit/>
          </a:bodyPr>
          <a:lstStyle/>
          <a:p>
            <a:pPr indent="0" lvl="0" marL="0" marR="0" rtl="0" algn="l">
              <a:lnSpc>
                <a:spcPct val="193812"/>
              </a:lnSpc>
              <a:spcBef>
                <a:spcPts val="0"/>
              </a:spcBef>
              <a:spcAft>
                <a:spcPts val="0"/>
              </a:spcAft>
              <a:buNone/>
            </a:pPr>
            <a:r>
              <a:rPr lang="en-US" sz="1600">
                <a:solidFill>
                  <a:srgbClr val="48432A"/>
                </a:solidFill>
                <a:latin typeface="Montserrat"/>
                <a:ea typeface="Montserrat"/>
                <a:cs typeface="Montserrat"/>
                <a:sym typeface="Montserrat"/>
              </a:rPr>
              <a:t>Inside Angkor Thom: Baphuon temple, Royal Palace Area and Phimeanakas , Leper King and Elephant terraces</a:t>
            </a:r>
            <a:endParaRPr/>
          </a:p>
        </p:txBody>
      </p:sp>
      <p:sp>
        <p:nvSpPr>
          <p:cNvPr id="514" name="Google Shape;514;p48"/>
          <p:cNvSpPr txBox="1"/>
          <p:nvPr/>
        </p:nvSpPr>
        <p:spPr>
          <a:xfrm>
            <a:off x="679613" y="1208454"/>
            <a:ext cx="7118666" cy="35907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800">
                <a:solidFill>
                  <a:srgbClr val="2A5010"/>
                </a:solidFill>
                <a:latin typeface="Montserrat"/>
                <a:ea typeface="Montserrat"/>
                <a:cs typeface="Montserrat"/>
                <a:sym typeface="Montserrat"/>
              </a:rPr>
              <a:t>Angkor Wat Archaeological Park</a:t>
            </a:r>
            <a:endParaRPr/>
          </a:p>
        </p:txBody>
      </p:sp>
      <p:pic>
        <p:nvPicPr>
          <p:cNvPr id="515" name="Google Shape;515;p48"/>
          <p:cNvPicPr preferRelativeResize="0"/>
          <p:nvPr/>
        </p:nvPicPr>
        <p:blipFill rotWithShape="1">
          <a:blip r:embed="rId8">
            <a:alphaModFix/>
          </a:blip>
          <a:srcRect b="0" l="0" r="0" t="0"/>
          <a:stretch/>
        </p:blipFill>
        <p:spPr>
          <a:xfrm>
            <a:off x="260391" y="204431"/>
            <a:ext cx="711595" cy="685800"/>
          </a:xfrm>
          <a:prstGeom prst="rect">
            <a:avLst/>
          </a:prstGeom>
          <a:noFill/>
          <a:ln>
            <a:noFill/>
          </a:ln>
        </p:spPr>
      </p:pic>
      <p:sp>
        <p:nvSpPr>
          <p:cNvPr id="516" name="Google Shape;516;p48"/>
          <p:cNvSpPr txBox="1"/>
          <p:nvPr/>
        </p:nvSpPr>
        <p:spPr>
          <a:xfrm>
            <a:off x="1077950" y="131334"/>
            <a:ext cx="6443092" cy="693908"/>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Siem Reap</a:t>
            </a:r>
            <a:endParaRPr/>
          </a:p>
        </p:txBody>
      </p:sp>
      <p:sp>
        <p:nvSpPr>
          <p:cNvPr id="517" name="Google Shape;517;p48">
            <a:hlinkClick r:id="rId9"/>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0"/>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49"/>
          <p:cNvSpPr txBox="1"/>
          <p:nvPr/>
        </p:nvSpPr>
        <p:spPr>
          <a:xfrm>
            <a:off x="983481" y="1518126"/>
            <a:ext cx="147320"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FFFFFF"/>
                </a:solidFill>
                <a:latin typeface="IBM Plex Sans Condensed"/>
                <a:ea typeface="IBM Plex Sans Condensed"/>
                <a:cs typeface="IBM Plex Sans Condensed"/>
                <a:sym typeface="IBM Plex Sans Condensed"/>
              </a:rPr>
              <a:t>1</a:t>
            </a:r>
            <a:endParaRPr/>
          </a:p>
        </p:txBody>
      </p:sp>
      <p:sp>
        <p:nvSpPr>
          <p:cNvPr id="523" name="Google Shape;523;p49"/>
          <p:cNvSpPr txBox="1"/>
          <p:nvPr/>
        </p:nvSpPr>
        <p:spPr>
          <a:xfrm>
            <a:off x="690113" y="2236271"/>
            <a:ext cx="3830129" cy="1936556"/>
          </a:xfrm>
          <a:prstGeom prst="rect">
            <a:avLst/>
          </a:prstGeom>
          <a:noFill/>
          <a:ln>
            <a:noFill/>
          </a:ln>
        </p:spPr>
        <p:txBody>
          <a:bodyPr anchorCtr="0" anchor="t" bIns="0" lIns="0" spcFirstLastPara="1" rIns="0" wrap="square" tIns="0">
            <a:spAutoFit/>
          </a:bodyPr>
          <a:lstStyle/>
          <a:p>
            <a:pPr indent="0" lvl="0" marL="0" marR="0" rtl="0" algn="l">
              <a:lnSpc>
                <a:spcPct val="193812"/>
              </a:lnSpc>
              <a:spcBef>
                <a:spcPts val="0"/>
              </a:spcBef>
              <a:spcAft>
                <a:spcPts val="0"/>
              </a:spcAft>
              <a:buNone/>
            </a:pPr>
            <a:r>
              <a:rPr lang="en-US" sz="1600">
                <a:solidFill>
                  <a:srgbClr val="48432A"/>
                </a:solidFill>
                <a:latin typeface="Montserrat"/>
                <a:ea typeface="Montserrat"/>
                <a:cs typeface="Montserrat"/>
                <a:sym typeface="Montserrat"/>
              </a:rPr>
              <a:t>Ta Prohm: This temple is known for its overgrown appearance and has been featured in several movies, including "Tomb Raider."</a:t>
            </a:r>
            <a:endParaRPr/>
          </a:p>
        </p:txBody>
      </p:sp>
      <p:sp>
        <p:nvSpPr>
          <p:cNvPr id="524" name="Google Shape;524;p49"/>
          <p:cNvSpPr txBox="1"/>
          <p:nvPr/>
        </p:nvSpPr>
        <p:spPr>
          <a:xfrm>
            <a:off x="608806" y="1127699"/>
            <a:ext cx="4509530" cy="7181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800">
                <a:solidFill>
                  <a:srgbClr val="2A5010"/>
                </a:solidFill>
                <a:latin typeface="Montserrat"/>
                <a:ea typeface="Montserrat"/>
                <a:cs typeface="Montserrat"/>
                <a:sym typeface="Montserrat"/>
              </a:rPr>
              <a:t>Angkor Wat Archaeological Park</a:t>
            </a:r>
            <a:endParaRPr/>
          </a:p>
        </p:txBody>
      </p:sp>
      <p:pic>
        <p:nvPicPr>
          <p:cNvPr id="525" name="Google Shape;525;p49"/>
          <p:cNvPicPr preferRelativeResize="0"/>
          <p:nvPr/>
        </p:nvPicPr>
        <p:blipFill rotWithShape="1">
          <a:blip r:embed="rId3">
            <a:alphaModFix/>
          </a:blip>
          <a:srcRect b="0" l="0" r="0" t="0"/>
          <a:stretch/>
        </p:blipFill>
        <p:spPr>
          <a:xfrm>
            <a:off x="5045071" y="845388"/>
            <a:ext cx="7108169" cy="4738779"/>
          </a:xfrm>
          <a:prstGeom prst="rect">
            <a:avLst/>
          </a:prstGeom>
          <a:noFill/>
          <a:ln>
            <a:noFill/>
          </a:ln>
        </p:spPr>
      </p:pic>
      <p:sp>
        <p:nvSpPr>
          <p:cNvPr id="526" name="Google Shape;526;p49">
            <a:hlinkClick r:id="rId4"/>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5" name="Shape 235"/>
        <p:cNvGrpSpPr/>
        <p:nvPr/>
      </p:nvGrpSpPr>
      <p:grpSpPr>
        <a:xfrm>
          <a:off x="0" y="0"/>
          <a:ext cx="0" cy="0"/>
          <a:chOff x="0" y="0"/>
          <a:chExt cx="0" cy="0"/>
        </a:xfrm>
      </p:grpSpPr>
      <p:sp>
        <p:nvSpPr>
          <p:cNvPr id="236" name="Google Shape;236;p32"/>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237" name="Google Shape;237;p32"/>
          <p:cNvPicPr preferRelativeResize="0"/>
          <p:nvPr/>
        </p:nvPicPr>
        <p:blipFill rotWithShape="1">
          <a:blip r:embed="rId3">
            <a:alphaModFix/>
          </a:blip>
          <a:srcRect b="0" l="0" r="0" t="0"/>
          <a:stretch/>
        </p:blipFill>
        <p:spPr>
          <a:xfrm>
            <a:off x="9724455" y="266323"/>
            <a:ext cx="2267743" cy="365615"/>
          </a:xfrm>
          <a:prstGeom prst="rect">
            <a:avLst/>
          </a:prstGeom>
          <a:noFill/>
          <a:ln>
            <a:noFill/>
          </a:ln>
        </p:spPr>
      </p:pic>
      <p:sp>
        <p:nvSpPr>
          <p:cNvPr id="238" name="Google Shape;238;p32"/>
          <p:cNvSpPr txBox="1"/>
          <p:nvPr/>
        </p:nvSpPr>
        <p:spPr>
          <a:xfrm>
            <a:off x="515506" y="6615752"/>
            <a:ext cx="993149" cy="242248"/>
          </a:xfrm>
          <a:prstGeom prst="rect">
            <a:avLst/>
          </a:prstGeom>
          <a:solidFill>
            <a:srgbClr val="2A501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lt1"/>
                </a:solidFill>
                <a:latin typeface="Trebuchet MS"/>
                <a:ea typeface="Trebuchet MS"/>
                <a:cs typeface="Trebuchet MS"/>
                <a:sym typeface="Trebuchet MS"/>
              </a:rPr>
              <a:t>7/31/2025</a:t>
            </a:r>
            <a:endParaRPr b="0" i="0" sz="1200" u="none" cap="none" strike="noStrike">
              <a:solidFill>
                <a:schemeClr val="lt1"/>
              </a:solidFill>
              <a:latin typeface="Trebuchet MS"/>
              <a:ea typeface="Trebuchet MS"/>
              <a:cs typeface="Trebuchet MS"/>
              <a:sym typeface="Trebuchet MS"/>
            </a:endParaRPr>
          </a:p>
        </p:txBody>
      </p:sp>
      <p:sp>
        <p:nvSpPr>
          <p:cNvPr id="239" name="Google Shape;239;p32"/>
          <p:cNvSpPr/>
          <p:nvPr/>
        </p:nvSpPr>
        <p:spPr>
          <a:xfrm>
            <a:off x="0" y="387844"/>
            <a:ext cx="1962336" cy="409433"/>
          </a:xfrm>
          <a:prstGeom prst="homePlate">
            <a:avLst>
              <a:gd fmla="val 50000" name="adj"/>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400" u="none" cap="none" strike="noStrike">
                <a:solidFill>
                  <a:schemeClr val="lt1"/>
                </a:solidFill>
                <a:latin typeface="Poppins Medium"/>
                <a:ea typeface="Poppins Medium"/>
                <a:cs typeface="Poppins Medium"/>
                <a:sym typeface="Poppins Medium"/>
              </a:rPr>
              <a:t>HEADLINES</a:t>
            </a:r>
            <a:endParaRPr/>
          </a:p>
        </p:txBody>
      </p:sp>
      <p:sp>
        <p:nvSpPr>
          <p:cNvPr id="240" name="Google Shape;240;p32"/>
          <p:cNvSpPr txBox="1"/>
          <p:nvPr/>
        </p:nvSpPr>
        <p:spPr>
          <a:xfrm>
            <a:off x="2083934" y="4277761"/>
            <a:ext cx="191141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u="none" cap="none" strike="noStrike">
                <a:solidFill>
                  <a:schemeClr val="lt1"/>
                </a:solidFill>
                <a:latin typeface="Trebuchet MS"/>
                <a:ea typeface="Trebuchet MS"/>
                <a:cs typeface="Trebuchet MS"/>
                <a:sym typeface="Trebuchet MS"/>
              </a:rPr>
              <a:t>Cambodia</a:t>
            </a:r>
            <a:endParaRPr/>
          </a:p>
        </p:txBody>
      </p:sp>
      <p:sp>
        <p:nvSpPr>
          <p:cNvPr id="241" name="Google Shape;241;p32"/>
          <p:cNvSpPr txBox="1"/>
          <p:nvPr/>
        </p:nvSpPr>
        <p:spPr>
          <a:xfrm>
            <a:off x="2083934" y="2508588"/>
            <a:ext cx="191141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Trebuchet MS"/>
                <a:ea typeface="Trebuchet MS"/>
                <a:cs typeface="Trebuchet MS"/>
                <a:sym typeface="Trebuchet MS"/>
              </a:rPr>
              <a:t>Vietnam</a:t>
            </a:r>
            <a:endParaRPr/>
          </a:p>
        </p:txBody>
      </p:sp>
      <p:sp>
        <p:nvSpPr>
          <p:cNvPr id="242" name="Google Shape;242;p32"/>
          <p:cNvSpPr txBox="1"/>
          <p:nvPr/>
        </p:nvSpPr>
        <p:spPr>
          <a:xfrm>
            <a:off x="1752784" y="2837939"/>
            <a:ext cx="16745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Trebuchet MS"/>
                <a:ea typeface="Trebuchet MS"/>
                <a:cs typeface="Trebuchet MS"/>
                <a:sym typeface="Trebuchet MS"/>
              </a:rPr>
              <a:t>Laos</a:t>
            </a:r>
            <a:endParaRPr/>
          </a:p>
        </p:txBody>
      </p:sp>
      <p:sp>
        <p:nvSpPr>
          <p:cNvPr id="243" name="Google Shape;243;p32"/>
          <p:cNvSpPr txBox="1"/>
          <p:nvPr/>
        </p:nvSpPr>
        <p:spPr>
          <a:xfrm>
            <a:off x="474099" y="2482560"/>
            <a:ext cx="189580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Trebuchet MS"/>
                <a:ea typeface="Trebuchet MS"/>
                <a:cs typeface="Trebuchet MS"/>
                <a:sym typeface="Trebuchet MS"/>
              </a:rPr>
              <a:t>Myanmar</a:t>
            </a:r>
            <a:endParaRPr/>
          </a:p>
        </p:txBody>
      </p:sp>
      <p:sp>
        <p:nvSpPr>
          <p:cNvPr id="244" name="Google Shape;244;p32"/>
          <p:cNvSpPr/>
          <p:nvPr/>
        </p:nvSpPr>
        <p:spPr>
          <a:xfrm>
            <a:off x="0" y="1159100"/>
            <a:ext cx="12192000" cy="109607"/>
          </a:xfrm>
          <a:custGeom>
            <a:rect b="b" l="l" r="r" t="t"/>
            <a:pathLst>
              <a:path extrusionOk="0" h="219214" w="24384000">
                <a:moveTo>
                  <a:pt x="0" y="0"/>
                </a:moveTo>
                <a:lnTo>
                  <a:pt x="24384000" y="0"/>
                </a:lnTo>
                <a:lnTo>
                  <a:pt x="24384000" y="219214"/>
                </a:lnTo>
                <a:lnTo>
                  <a:pt x="0" y="219214"/>
                </a:lnTo>
                <a:close/>
              </a:path>
            </a:pathLst>
          </a:custGeom>
          <a:solidFill>
            <a:srgbClr val="2A5010"/>
          </a:solidFill>
          <a:ln>
            <a:noFill/>
          </a:ln>
        </p:spPr>
      </p:sp>
      <p:sp>
        <p:nvSpPr>
          <p:cNvPr id="245" name="Google Shape;245;p32"/>
          <p:cNvSpPr/>
          <p:nvPr/>
        </p:nvSpPr>
        <p:spPr>
          <a:xfrm>
            <a:off x="4333741" y="1213836"/>
            <a:ext cx="108014" cy="5644134"/>
          </a:xfrm>
          <a:custGeom>
            <a:rect b="b" l="l" r="r" t="t"/>
            <a:pathLst>
              <a:path extrusionOk="0" h="11288268" w="216027">
                <a:moveTo>
                  <a:pt x="0" y="0"/>
                </a:moveTo>
                <a:lnTo>
                  <a:pt x="216027" y="0"/>
                </a:lnTo>
                <a:lnTo>
                  <a:pt x="216027" y="11288268"/>
                </a:lnTo>
                <a:lnTo>
                  <a:pt x="0" y="11288268"/>
                </a:lnTo>
                <a:close/>
              </a:path>
            </a:pathLst>
          </a:custGeom>
          <a:solidFill>
            <a:srgbClr val="2A5010"/>
          </a:solidFill>
          <a:ln>
            <a:noFill/>
          </a:ln>
        </p:spPr>
      </p:sp>
      <p:sp>
        <p:nvSpPr>
          <p:cNvPr id="246" name="Google Shape;246;p32"/>
          <p:cNvSpPr txBox="1"/>
          <p:nvPr/>
        </p:nvSpPr>
        <p:spPr>
          <a:xfrm>
            <a:off x="4986513" y="201757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2A5010"/>
                </a:solidFill>
                <a:latin typeface="Poppins"/>
                <a:ea typeface="Poppins"/>
                <a:cs typeface="Poppins"/>
                <a:sym typeface="Poppins"/>
              </a:rPr>
              <a:t>1</a:t>
            </a:r>
            <a:endParaRPr/>
          </a:p>
        </p:txBody>
      </p:sp>
      <p:sp>
        <p:nvSpPr>
          <p:cNvPr id="247" name="Google Shape;247;p32"/>
          <p:cNvSpPr txBox="1"/>
          <p:nvPr/>
        </p:nvSpPr>
        <p:spPr>
          <a:xfrm>
            <a:off x="5536422" y="2289198"/>
            <a:ext cx="2133128"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4"/>
              </a:rPr>
              <a:t>Why Cambodia</a:t>
            </a:r>
            <a:endParaRPr sz="2000">
              <a:solidFill>
                <a:srgbClr val="2A5010"/>
              </a:solidFill>
              <a:latin typeface="Poppins Light"/>
              <a:ea typeface="Poppins Light"/>
              <a:cs typeface="Poppins Light"/>
              <a:sym typeface="Poppins Light"/>
            </a:endParaRPr>
          </a:p>
        </p:txBody>
      </p:sp>
      <p:sp>
        <p:nvSpPr>
          <p:cNvPr id="248" name="Google Shape;248;p32"/>
          <p:cNvSpPr txBox="1"/>
          <p:nvPr/>
        </p:nvSpPr>
        <p:spPr>
          <a:xfrm>
            <a:off x="8536740" y="201757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2A5010"/>
                </a:solidFill>
                <a:latin typeface="Poppins"/>
                <a:ea typeface="Poppins"/>
                <a:cs typeface="Poppins"/>
                <a:sym typeface="Poppins"/>
              </a:rPr>
              <a:t>2</a:t>
            </a:r>
            <a:endParaRPr/>
          </a:p>
        </p:txBody>
      </p:sp>
      <p:sp>
        <p:nvSpPr>
          <p:cNvPr id="249" name="Google Shape;249;p32"/>
          <p:cNvSpPr txBox="1"/>
          <p:nvPr/>
        </p:nvSpPr>
        <p:spPr>
          <a:xfrm>
            <a:off x="9086649" y="2289198"/>
            <a:ext cx="2419551"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5"/>
              </a:rPr>
              <a:t>Key cities</a:t>
            </a:r>
            <a:endParaRPr sz="2000">
              <a:solidFill>
                <a:srgbClr val="2A5010"/>
              </a:solidFill>
              <a:latin typeface="Poppins Light"/>
              <a:ea typeface="Poppins Light"/>
              <a:cs typeface="Poppins Light"/>
              <a:sym typeface="Poppins Light"/>
            </a:endParaRPr>
          </a:p>
        </p:txBody>
      </p:sp>
      <p:sp>
        <p:nvSpPr>
          <p:cNvPr id="250" name="Google Shape;250;p32"/>
          <p:cNvSpPr txBox="1"/>
          <p:nvPr/>
        </p:nvSpPr>
        <p:spPr>
          <a:xfrm>
            <a:off x="4986513" y="306405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2A5010"/>
                </a:solidFill>
                <a:latin typeface="Poppins"/>
                <a:ea typeface="Poppins"/>
                <a:cs typeface="Poppins"/>
                <a:sym typeface="Poppins"/>
              </a:rPr>
              <a:t>3</a:t>
            </a:r>
            <a:endParaRPr/>
          </a:p>
        </p:txBody>
      </p:sp>
      <p:sp>
        <p:nvSpPr>
          <p:cNvPr id="251" name="Google Shape;251;p32"/>
          <p:cNvSpPr txBox="1"/>
          <p:nvPr/>
        </p:nvSpPr>
        <p:spPr>
          <a:xfrm>
            <a:off x="5536422" y="3307712"/>
            <a:ext cx="2668214"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6"/>
              </a:rPr>
              <a:t>Activities</a:t>
            </a:r>
            <a:endParaRPr sz="2000">
              <a:solidFill>
                <a:srgbClr val="2A5010"/>
              </a:solidFill>
              <a:latin typeface="Poppins Light"/>
              <a:ea typeface="Poppins Light"/>
              <a:cs typeface="Poppins Light"/>
              <a:sym typeface="Poppins Light"/>
            </a:endParaRPr>
          </a:p>
        </p:txBody>
      </p:sp>
      <p:sp>
        <p:nvSpPr>
          <p:cNvPr id="252" name="Google Shape;252;p32"/>
          <p:cNvSpPr txBox="1"/>
          <p:nvPr/>
        </p:nvSpPr>
        <p:spPr>
          <a:xfrm>
            <a:off x="8536740" y="306405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2A5010"/>
                </a:solidFill>
                <a:latin typeface="Poppins"/>
                <a:ea typeface="Poppins"/>
                <a:cs typeface="Poppins"/>
                <a:sym typeface="Poppins"/>
              </a:rPr>
              <a:t>4</a:t>
            </a:r>
            <a:endParaRPr/>
          </a:p>
        </p:txBody>
      </p:sp>
      <p:sp>
        <p:nvSpPr>
          <p:cNvPr id="253" name="Google Shape;253;p32"/>
          <p:cNvSpPr txBox="1"/>
          <p:nvPr/>
        </p:nvSpPr>
        <p:spPr>
          <a:xfrm>
            <a:off x="4986513" y="411053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2A5010"/>
                </a:solidFill>
                <a:latin typeface="Poppins"/>
                <a:ea typeface="Poppins"/>
                <a:cs typeface="Poppins"/>
                <a:sym typeface="Poppins"/>
              </a:rPr>
              <a:t>5</a:t>
            </a:r>
            <a:endParaRPr/>
          </a:p>
        </p:txBody>
      </p:sp>
      <p:sp>
        <p:nvSpPr>
          <p:cNvPr id="254" name="Google Shape;254;p32"/>
          <p:cNvSpPr txBox="1"/>
          <p:nvPr/>
        </p:nvSpPr>
        <p:spPr>
          <a:xfrm>
            <a:off x="8536740" y="411053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2A5010"/>
                </a:solidFill>
                <a:latin typeface="Poppins"/>
                <a:ea typeface="Poppins"/>
                <a:cs typeface="Poppins"/>
                <a:sym typeface="Poppins"/>
              </a:rPr>
              <a:t>6</a:t>
            </a:r>
            <a:endParaRPr/>
          </a:p>
        </p:txBody>
      </p:sp>
      <p:sp>
        <p:nvSpPr>
          <p:cNvPr id="255" name="Google Shape;255;p32"/>
          <p:cNvSpPr txBox="1"/>
          <p:nvPr/>
        </p:nvSpPr>
        <p:spPr>
          <a:xfrm>
            <a:off x="5430095" y="4282571"/>
            <a:ext cx="2345782"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7"/>
              </a:rPr>
              <a:t>Accommodation</a:t>
            </a:r>
            <a:endParaRPr sz="2000">
              <a:solidFill>
                <a:srgbClr val="2A5010"/>
              </a:solidFill>
              <a:latin typeface="Poppins Light"/>
              <a:ea typeface="Poppins Light"/>
              <a:cs typeface="Poppins Light"/>
              <a:sym typeface="Poppins Light"/>
            </a:endParaRPr>
          </a:p>
        </p:txBody>
      </p:sp>
      <p:sp>
        <p:nvSpPr>
          <p:cNvPr id="256" name="Google Shape;256;p32"/>
          <p:cNvSpPr txBox="1"/>
          <p:nvPr/>
        </p:nvSpPr>
        <p:spPr>
          <a:xfrm>
            <a:off x="4986513" y="515701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2A5010"/>
                </a:solidFill>
                <a:latin typeface="Poppins"/>
                <a:ea typeface="Poppins"/>
                <a:cs typeface="Poppins"/>
                <a:sym typeface="Poppins"/>
              </a:rPr>
              <a:t>7</a:t>
            </a:r>
            <a:endParaRPr/>
          </a:p>
        </p:txBody>
      </p:sp>
      <p:sp>
        <p:nvSpPr>
          <p:cNvPr id="257" name="Google Shape;257;p32"/>
          <p:cNvSpPr txBox="1"/>
          <p:nvPr/>
        </p:nvSpPr>
        <p:spPr>
          <a:xfrm>
            <a:off x="9142264" y="4341749"/>
            <a:ext cx="2668214"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8"/>
              </a:rPr>
              <a:t>Travel service</a:t>
            </a:r>
            <a:endParaRPr sz="2000">
              <a:solidFill>
                <a:srgbClr val="2A5010"/>
              </a:solidFill>
              <a:latin typeface="Poppins Light"/>
              <a:ea typeface="Poppins Light"/>
              <a:cs typeface="Poppins Light"/>
              <a:sym typeface="Poppins Light"/>
            </a:endParaRPr>
          </a:p>
        </p:txBody>
      </p:sp>
      <p:sp>
        <p:nvSpPr>
          <p:cNvPr id="258" name="Google Shape;258;p32"/>
          <p:cNvSpPr txBox="1"/>
          <p:nvPr/>
        </p:nvSpPr>
        <p:spPr>
          <a:xfrm>
            <a:off x="8536740" y="515701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2A5010"/>
                </a:solidFill>
                <a:latin typeface="Poppins"/>
                <a:ea typeface="Poppins"/>
                <a:cs typeface="Poppins"/>
                <a:sym typeface="Poppins"/>
              </a:rPr>
              <a:t>8</a:t>
            </a:r>
            <a:endParaRPr/>
          </a:p>
        </p:txBody>
      </p:sp>
      <p:sp>
        <p:nvSpPr>
          <p:cNvPr id="259" name="Google Shape;259;p32"/>
          <p:cNvSpPr txBox="1"/>
          <p:nvPr/>
        </p:nvSpPr>
        <p:spPr>
          <a:xfrm>
            <a:off x="9142264" y="5324363"/>
            <a:ext cx="2419550"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9"/>
              </a:rPr>
              <a:t>Tour sample</a:t>
            </a:r>
            <a:endParaRPr sz="2000">
              <a:solidFill>
                <a:srgbClr val="2A5010"/>
              </a:solidFill>
              <a:latin typeface="Poppins Light"/>
              <a:ea typeface="Poppins Light"/>
              <a:cs typeface="Poppins Light"/>
              <a:sym typeface="Poppins Light"/>
            </a:endParaRPr>
          </a:p>
        </p:txBody>
      </p:sp>
      <p:sp>
        <p:nvSpPr>
          <p:cNvPr id="260" name="Google Shape;260;p32"/>
          <p:cNvSpPr txBox="1"/>
          <p:nvPr/>
        </p:nvSpPr>
        <p:spPr>
          <a:xfrm>
            <a:off x="9083304" y="3267843"/>
            <a:ext cx="2345782"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10"/>
              </a:rPr>
              <a:t>Dining experiences</a:t>
            </a:r>
            <a:endParaRPr sz="2000">
              <a:solidFill>
                <a:srgbClr val="2A5010"/>
              </a:solidFill>
              <a:latin typeface="Poppins Light"/>
              <a:ea typeface="Poppins Light"/>
              <a:cs typeface="Poppins Light"/>
              <a:sym typeface="Poppins Light"/>
            </a:endParaRPr>
          </a:p>
        </p:txBody>
      </p:sp>
      <p:sp>
        <p:nvSpPr>
          <p:cNvPr id="261" name="Google Shape;261;p32"/>
          <p:cNvSpPr txBox="1"/>
          <p:nvPr/>
        </p:nvSpPr>
        <p:spPr>
          <a:xfrm>
            <a:off x="5439780" y="5382974"/>
            <a:ext cx="2419550"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11"/>
              </a:rPr>
              <a:t>Cruising service</a:t>
            </a:r>
            <a:endParaRPr sz="2000">
              <a:solidFill>
                <a:srgbClr val="2A5010"/>
              </a:solidFill>
              <a:latin typeface="Poppins Light"/>
              <a:ea typeface="Poppins Light"/>
              <a:cs typeface="Poppins Light"/>
              <a:sym typeface="Poppins Light"/>
            </a:endParaRPr>
          </a:p>
        </p:txBody>
      </p:sp>
      <p:pic>
        <p:nvPicPr>
          <p:cNvPr id="262" name="Google Shape;262;p32"/>
          <p:cNvPicPr preferRelativeResize="0"/>
          <p:nvPr/>
        </p:nvPicPr>
        <p:blipFill rotWithShape="1">
          <a:blip r:embed="rId12">
            <a:alphaModFix/>
          </a:blip>
          <a:srcRect b="0" l="0" r="0" t="0"/>
          <a:stretch/>
        </p:blipFill>
        <p:spPr>
          <a:xfrm>
            <a:off x="-70211" y="1799161"/>
            <a:ext cx="4474163" cy="389159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50"/>
          <p:cNvSpPr/>
          <p:nvPr/>
        </p:nvSpPr>
        <p:spPr>
          <a:xfrm>
            <a:off x="3862544" y="1528385"/>
            <a:ext cx="3289300" cy="1963515"/>
          </a:xfrm>
          <a:custGeom>
            <a:rect b="b" l="l" r="r" t="t"/>
            <a:pathLst>
              <a:path extrusionOk="0" h="2790815" w="4191000">
                <a:moveTo>
                  <a:pt x="0" y="0"/>
                </a:moveTo>
                <a:lnTo>
                  <a:pt x="4191000" y="0"/>
                </a:lnTo>
                <a:lnTo>
                  <a:pt x="4191000" y="2790816"/>
                </a:lnTo>
                <a:lnTo>
                  <a:pt x="0" y="2790816"/>
                </a:lnTo>
                <a:lnTo>
                  <a:pt x="0" y="0"/>
                </a:lnTo>
                <a:close/>
              </a:path>
            </a:pathLst>
          </a:custGeom>
          <a:blipFill rotWithShape="1">
            <a:blip r:embed="rId3">
              <a:alphaModFix/>
            </a:blip>
            <a:stretch>
              <a:fillRect b="0" l="0" r="0" t="0"/>
            </a:stretch>
          </a:blipFill>
          <a:ln>
            <a:noFill/>
          </a:ln>
        </p:spPr>
      </p:sp>
      <p:sp>
        <p:nvSpPr>
          <p:cNvPr id="532" name="Google Shape;532;p50"/>
          <p:cNvSpPr/>
          <p:nvPr/>
        </p:nvSpPr>
        <p:spPr>
          <a:xfrm>
            <a:off x="7435676" y="1528385"/>
            <a:ext cx="3302000" cy="1962150"/>
          </a:xfrm>
          <a:custGeom>
            <a:rect b="b" l="l" r="r" t="t"/>
            <a:pathLst>
              <a:path extrusionOk="0" h="2943225" w="4562456">
                <a:moveTo>
                  <a:pt x="0" y="0"/>
                </a:moveTo>
                <a:lnTo>
                  <a:pt x="4562456" y="0"/>
                </a:lnTo>
                <a:lnTo>
                  <a:pt x="4562456" y="2943225"/>
                </a:lnTo>
                <a:lnTo>
                  <a:pt x="0" y="2943225"/>
                </a:lnTo>
                <a:lnTo>
                  <a:pt x="0" y="0"/>
                </a:lnTo>
                <a:close/>
              </a:path>
            </a:pathLst>
          </a:custGeom>
          <a:blipFill rotWithShape="1">
            <a:blip r:embed="rId4">
              <a:alphaModFix/>
            </a:blip>
            <a:stretch>
              <a:fillRect b="0" l="0" r="0" t="0"/>
            </a:stretch>
          </a:blipFill>
          <a:ln>
            <a:noFill/>
          </a:ln>
        </p:spPr>
      </p:sp>
      <p:sp>
        <p:nvSpPr>
          <p:cNvPr id="533" name="Google Shape;533;p50"/>
          <p:cNvSpPr/>
          <p:nvPr/>
        </p:nvSpPr>
        <p:spPr>
          <a:xfrm>
            <a:off x="3862544" y="3994655"/>
            <a:ext cx="3289300" cy="2222500"/>
          </a:xfrm>
          <a:custGeom>
            <a:rect b="b" l="l" r="r" t="t"/>
            <a:pathLst>
              <a:path extrusionOk="0" h="3333750" w="4933950">
                <a:moveTo>
                  <a:pt x="0" y="0"/>
                </a:moveTo>
                <a:lnTo>
                  <a:pt x="4933950" y="0"/>
                </a:lnTo>
                <a:lnTo>
                  <a:pt x="4933950" y="3333750"/>
                </a:lnTo>
                <a:lnTo>
                  <a:pt x="0" y="3333750"/>
                </a:lnTo>
                <a:lnTo>
                  <a:pt x="0" y="0"/>
                </a:lnTo>
                <a:close/>
              </a:path>
            </a:pathLst>
          </a:custGeom>
          <a:blipFill rotWithShape="1">
            <a:blip r:embed="rId5">
              <a:alphaModFix/>
            </a:blip>
            <a:stretch>
              <a:fillRect b="0" l="-72" r="-142" t="0"/>
            </a:stretch>
          </a:blipFill>
          <a:ln>
            <a:noFill/>
          </a:ln>
        </p:spPr>
      </p:sp>
      <p:sp>
        <p:nvSpPr>
          <p:cNvPr id="534" name="Google Shape;534;p50"/>
          <p:cNvSpPr/>
          <p:nvPr/>
        </p:nvSpPr>
        <p:spPr>
          <a:xfrm>
            <a:off x="7435676" y="4066200"/>
            <a:ext cx="3302000" cy="2197100"/>
          </a:xfrm>
          <a:custGeom>
            <a:rect b="b" l="l" r="r" t="t"/>
            <a:pathLst>
              <a:path extrusionOk="0" h="3295650" w="4953000">
                <a:moveTo>
                  <a:pt x="0" y="0"/>
                </a:moveTo>
                <a:lnTo>
                  <a:pt x="4953000" y="0"/>
                </a:lnTo>
                <a:lnTo>
                  <a:pt x="4953000" y="3295650"/>
                </a:lnTo>
                <a:lnTo>
                  <a:pt x="0" y="3295650"/>
                </a:lnTo>
                <a:lnTo>
                  <a:pt x="0" y="0"/>
                </a:lnTo>
                <a:close/>
              </a:path>
            </a:pathLst>
          </a:custGeom>
          <a:blipFill rotWithShape="1">
            <a:blip r:embed="rId6">
              <a:alphaModFix/>
            </a:blip>
            <a:stretch>
              <a:fillRect b="0" l="0" r="0" t="0"/>
            </a:stretch>
          </a:blipFill>
          <a:ln>
            <a:noFill/>
          </a:ln>
        </p:spPr>
      </p:sp>
      <p:sp>
        <p:nvSpPr>
          <p:cNvPr id="535" name="Google Shape;535;p50"/>
          <p:cNvSpPr/>
          <p:nvPr/>
        </p:nvSpPr>
        <p:spPr>
          <a:xfrm>
            <a:off x="780496" y="3994655"/>
            <a:ext cx="2794000" cy="2201511"/>
          </a:xfrm>
          <a:custGeom>
            <a:rect b="b" l="l" r="r" t="t"/>
            <a:pathLst>
              <a:path extrusionOk="0" h="2790806" w="4191000">
                <a:moveTo>
                  <a:pt x="0" y="0"/>
                </a:moveTo>
                <a:lnTo>
                  <a:pt x="4191000" y="0"/>
                </a:lnTo>
                <a:lnTo>
                  <a:pt x="4191000" y="2790806"/>
                </a:lnTo>
                <a:lnTo>
                  <a:pt x="0" y="2790806"/>
                </a:lnTo>
                <a:lnTo>
                  <a:pt x="0" y="0"/>
                </a:lnTo>
                <a:close/>
              </a:path>
            </a:pathLst>
          </a:custGeom>
          <a:blipFill rotWithShape="1">
            <a:blip r:embed="rId7">
              <a:alphaModFix/>
            </a:blip>
            <a:stretch>
              <a:fillRect b="0" l="0" r="0" t="0"/>
            </a:stretch>
          </a:blipFill>
          <a:ln>
            <a:noFill/>
          </a:ln>
        </p:spPr>
      </p:sp>
      <p:sp>
        <p:nvSpPr>
          <p:cNvPr id="536" name="Google Shape;536;p50"/>
          <p:cNvSpPr txBox="1"/>
          <p:nvPr/>
        </p:nvSpPr>
        <p:spPr>
          <a:xfrm>
            <a:off x="40326" y="1610148"/>
            <a:ext cx="147320"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2000">
                <a:solidFill>
                  <a:srgbClr val="FFFFFF"/>
                </a:solidFill>
                <a:latin typeface="Montserrat"/>
                <a:ea typeface="Montserrat"/>
                <a:cs typeface="Montserrat"/>
                <a:sym typeface="Montserrat"/>
              </a:rPr>
              <a:t>1</a:t>
            </a:r>
            <a:endParaRPr/>
          </a:p>
        </p:txBody>
      </p:sp>
      <p:sp>
        <p:nvSpPr>
          <p:cNvPr id="537" name="Google Shape;537;p50"/>
          <p:cNvSpPr txBox="1"/>
          <p:nvPr/>
        </p:nvSpPr>
        <p:spPr>
          <a:xfrm>
            <a:off x="1118549" y="6239501"/>
            <a:ext cx="2117891"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2000">
                <a:solidFill>
                  <a:srgbClr val="000000"/>
                </a:solidFill>
                <a:latin typeface="Montserrat"/>
                <a:ea typeface="Montserrat"/>
                <a:cs typeface="Montserrat"/>
                <a:sym typeface="Montserrat"/>
              </a:rPr>
              <a:t>East Mebon</a:t>
            </a:r>
            <a:endParaRPr sz="2000">
              <a:solidFill>
                <a:srgbClr val="000000"/>
              </a:solidFill>
              <a:latin typeface="Montserrat"/>
              <a:ea typeface="Montserrat"/>
              <a:cs typeface="Montserrat"/>
              <a:sym typeface="Montserrat"/>
            </a:endParaRPr>
          </a:p>
        </p:txBody>
      </p:sp>
      <p:sp>
        <p:nvSpPr>
          <p:cNvPr id="538" name="Google Shape;538;p50"/>
          <p:cNvSpPr txBox="1"/>
          <p:nvPr/>
        </p:nvSpPr>
        <p:spPr>
          <a:xfrm>
            <a:off x="4844223" y="6243006"/>
            <a:ext cx="1407052"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2000">
                <a:solidFill>
                  <a:srgbClr val="000000"/>
                </a:solidFill>
                <a:latin typeface="Montserrat"/>
                <a:ea typeface="Montserrat"/>
                <a:cs typeface="Montserrat"/>
                <a:sym typeface="Montserrat"/>
              </a:rPr>
              <a:t>Ta Som</a:t>
            </a:r>
            <a:endParaRPr/>
          </a:p>
        </p:txBody>
      </p:sp>
      <p:sp>
        <p:nvSpPr>
          <p:cNvPr id="539" name="Google Shape;539;p50"/>
          <p:cNvSpPr txBox="1"/>
          <p:nvPr/>
        </p:nvSpPr>
        <p:spPr>
          <a:xfrm>
            <a:off x="4470992" y="3589251"/>
            <a:ext cx="2257578"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2000">
                <a:solidFill>
                  <a:srgbClr val="000000"/>
                </a:solidFill>
                <a:latin typeface="Montserrat"/>
                <a:ea typeface="Montserrat"/>
                <a:cs typeface="Montserrat"/>
                <a:sym typeface="Montserrat"/>
              </a:rPr>
              <a:t>Preah Khan</a:t>
            </a:r>
            <a:endParaRPr/>
          </a:p>
        </p:txBody>
      </p:sp>
      <p:sp>
        <p:nvSpPr>
          <p:cNvPr id="540" name="Google Shape;540;p50"/>
          <p:cNvSpPr txBox="1"/>
          <p:nvPr/>
        </p:nvSpPr>
        <p:spPr>
          <a:xfrm>
            <a:off x="8632945" y="6239501"/>
            <a:ext cx="1339191"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2000">
                <a:solidFill>
                  <a:srgbClr val="000000"/>
                </a:solidFill>
                <a:latin typeface="Montserrat"/>
                <a:ea typeface="Montserrat"/>
                <a:cs typeface="Montserrat"/>
                <a:sym typeface="Montserrat"/>
              </a:rPr>
              <a:t>Prerup</a:t>
            </a:r>
            <a:endParaRPr sz="2000">
              <a:solidFill>
                <a:srgbClr val="000000"/>
              </a:solidFill>
              <a:latin typeface="Montserrat"/>
              <a:ea typeface="Montserrat"/>
              <a:cs typeface="Montserrat"/>
              <a:sym typeface="Montserrat"/>
            </a:endParaRPr>
          </a:p>
        </p:txBody>
      </p:sp>
      <p:sp>
        <p:nvSpPr>
          <p:cNvPr id="541" name="Google Shape;541;p50"/>
          <p:cNvSpPr txBox="1"/>
          <p:nvPr/>
        </p:nvSpPr>
        <p:spPr>
          <a:xfrm>
            <a:off x="8074424" y="3589251"/>
            <a:ext cx="2456231"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2000">
                <a:solidFill>
                  <a:srgbClr val="000000"/>
                </a:solidFill>
                <a:latin typeface="Montserrat"/>
                <a:ea typeface="Montserrat"/>
                <a:cs typeface="Montserrat"/>
                <a:sym typeface="Montserrat"/>
              </a:rPr>
              <a:t>Banteay Prei</a:t>
            </a:r>
            <a:endParaRPr sz="2000">
              <a:solidFill>
                <a:srgbClr val="000000"/>
              </a:solidFill>
              <a:latin typeface="Montserrat"/>
              <a:ea typeface="Montserrat"/>
              <a:cs typeface="Montserrat"/>
              <a:sym typeface="Montserrat"/>
            </a:endParaRPr>
          </a:p>
        </p:txBody>
      </p:sp>
      <p:sp>
        <p:nvSpPr>
          <p:cNvPr id="542" name="Google Shape;542;p50"/>
          <p:cNvSpPr txBox="1"/>
          <p:nvPr/>
        </p:nvSpPr>
        <p:spPr>
          <a:xfrm>
            <a:off x="890274" y="1937866"/>
            <a:ext cx="2574443" cy="1537472"/>
          </a:xfrm>
          <a:prstGeom prst="rect">
            <a:avLst/>
          </a:prstGeom>
          <a:noFill/>
          <a:ln>
            <a:noFill/>
          </a:ln>
        </p:spPr>
        <p:txBody>
          <a:bodyPr anchorCtr="0" anchor="t" bIns="0" lIns="0" spcFirstLastPara="1" rIns="0" wrap="square" tIns="0">
            <a:spAutoFit/>
          </a:bodyPr>
          <a:lstStyle/>
          <a:p>
            <a:pPr indent="0" lvl="0" marL="0" marR="0" rtl="0" algn="l">
              <a:lnSpc>
                <a:spcPct val="193812"/>
              </a:lnSpc>
              <a:spcBef>
                <a:spcPts val="0"/>
              </a:spcBef>
              <a:spcAft>
                <a:spcPts val="0"/>
              </a:spcAft>
              <a:buNone/>
            </a:pPr>
            <a:r>
              <a:rPr lang="en-US" sz="1600">
                <a:solidFill>
                  <a:srgbClr val="000000"/>
                </a:solidFill>
                <a:latin typeface="Montserrat"/>
                <a:ea typeface="Montserrat"/>
                <a:cs typeface="Montserrat"/>
                <a:sym typeface="Montserrat"/>
              </a:rPr>
              <a:t>Grand Circuit: Preah Khan, Banteay Prei, Ta Som, East Mebon, Prerup</a:t>
            </a:r>
            <a:endParaRPr sz="1600">
              <a:solidFill>
                <a:srgbClr val="000000"/>
              </a:solidFill>
              <a:latin typeface="Montserrat"/>
              <a:ea typeface="Montserrat"/>
              <a:cs typeface="Montserrat"/>
              <a:sym typeface="Montserrat"/>
            </a:endParaRPr>
          </a:p>
        </p:txBody>
      </p:sp>
      <p:sp>
        <p:nvSpPr>
          <p:cNvPr id="543" name="Google Shape;543;p50"/>
          <p:cNvSpPr txBox="1"/>
          <p:nvPr/>
        </p:nvSpPr>
        <p:spPr>
          <a:xfrm>
            <a:off x="712323" y="661834"/>
            <a:ext cx="4509530" cy="7181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800">
                <a:solidFill>
                  <a:srgbClr val="2A5010"/>
                </a:solidFill>
                <a:latin typeface="Montserrat"/>
                <a:ea typeface="Montserrat"/>
                <a:cs typeface="Montserrat"/>
                <a:sym typeface="Montserrat"/>
              </a:rPr>
              <a:t>Angkor Wat Archaeological Park</a:t>
            </a:r>
            <a:endParaRPr/>
          </a:p>
        </p:txBody>
      </p:sp>
      <p:sp>
        <p:nvSpPr>
          <p:cNvPr id="544" name="Google Shape;544;p50">
            <a:hlinkClick r:id="rId8"/>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51"/>
          <p:cNvSpPr/>
          <p:nvPr/>
        </p:nvSpPr>
        <p:spPr>
          <a:xfrm>
            <a:off x="4020588" y="1484163"/>
            <a:ext cx="3143237" cy="2095487"/>
          </a:xfrm>
          <a:custGeom>
            <a:rect b="b" l="l" r="r" t="t"/>
            <a:pathLst>
              <a:path extrusionOk="0" h="3143231" w="4714856">
                <a:moveTo>
                  <a:pt x="0" y="0"/>
                </a:moveTo>
                <a:lnTo>
                  <a:pt x="4714856" y="0"/>
                </a:lnTo>
                <a:lnTo>
                  <a:pt x="4714856" y="3143231"/>
                </a:lnTo>
                <a:lnTo>
                  <a:pt x="0" y="3143231"/>
                </a:lnTo>
                <a:lnTo>
                  <a:pt x="0" y="0"/>
                </a:lnTo>
                <a:close/>
              </a:path>
            </a:pathLst>
          </a:custGeom>
          <a:blipFill rotWithShape="1">
            <a:blip r:embed="rId3">
              <a:alphaModFix/>
            </a:blip>
            <a:stretch>
              <a:fillRect b="0" l="0" r="0" t="0"/>
            </a:stretch>
          </a:blipFill>
          <a:ln>
            <a:noFill/>
          </a:ln>
        </p:spPr>
      </p:sp>
      <p:sp>
        <p:nvSpPr>
          <p:cNvPr id="550" name="Google Shape;550;p51"/>
          <p:cNvSpPr/>
          <p:nvPr/>
        </p:nvSpPr>
        <p:spPr>
          <a:xfrm>
            <a:off x="7642751" y="1477807"/>
            <a:ext cx="3155963" cy="2101843"/>
          </a:xfrm>
          <a:custGeom>
            <a:rect b="b" l="l" r="r" t="t"/>
            <a:pathLst>
              <a:path extrusionOk="0" h="3152765" w="4733944">
                <a:moveTo>
                  <a:pt x="0" y="0"/>
                </a:moveTo>
                <a:lnTo>
                  <a:pt x="4733944" y="0"/>
                </a:lnTo>
                <a:lnTo>
                  <a:pt x="4733944" y="3152765"/>
                </a:lnTo>
                <a:lnTo>
                  <a:pt x="0" y="3152765"/>
                </a:lnTo>
                <a:lnTo>
                  <a:pt x="0" y="0"/>
                </a:lnTo>
                <a:close/>
              </a:path>
            </a:pathLst>
          </a:custGeom>
          <a:blipFill rotWithShape="1">
            <a:blip r:embed="rId4">
              <a:alphaModFix/>
            </a:blip>
            <a:stretch>
              <a:fillRect b="0" l="0" r="0" t="0"/>
            </a:stretch>
          </a:blipFill>
          <a:ln>
            <a:noFill/>
          </a:ln>
        </p:spPr>
      </p:sp>
      <p:sp>
        <p:nvSpPr>
          <p:cNvPr id="551" name="Google Shape;551;p51"/>
          <p:cNvSpPr/>
          <p:nvPr/>
        </p:nvSpPr>
        <p:spPr>
          <a:xfrm>
            <a:off x="4020588" y="4130795"/>
            <a:ext cx="3213100" cy="2133600"/>
          </a:xfrm>
          <a:custGeom>
            <a:rect b="b" l="l" r="r" t="t"/>
            <a:pathLst>
              <a:path extrusionOk="0" h="3200400" w="4819650">
                <a:moveTo>
                  <a:pt x="0" y="0"/>
                </a:moveTo>
                <a:lnTo>
                  <a:pt x="4819650" y="0"/>
                </a:lnTo>
                <a:lnTo>
                  <a:pt x="4819650" y="3200400"/>
                </a:lnTo>
                <a:lnTo>
                  <a:pt x="0" y="3200400"/>
                </a:lnTo>
                <a:lnTo>
                  <a:pt x="0" y="0"/>
                </a:lnTo>
                <a:close/>
              </a:path>
            </a:pathLst>
          </a:custGeom>
          <a:blipFill rotWithShape="1">
            <a:blip r:embed="rId5">
              <a:alphaModFix/>
            </a:blip>
            <a:stretch>
              <a:fillRect b="0" l="0" r="0" t="0"/>
            </a:stretch>
          </a:blipFill>
          <a:ln>
            <a:noFill/>
          </a:ln>
        </p:spPr>
      </p:sp>
      <p:sp>
        <p:nvSpPr>
          <p:cNvPr id="552" name="Google Shape;552;p51"/>
          <p:cNvSpPr/>
          <p:nvPr/>
        </p:nvSpPr>
        <p:spPr>
          <a:xfrm>
            <a:off x="7642751" y="4118095"/>
            <a:ext cx="3168637" cy="2108200"/>
          </a:xfrm>
          <a:custGeom>
            <a:rect b="b" l="l" r="r" t="t"/>
            <a:pathLst>
              <a:path extrusionOk="0" h="3162300" w="4752956">
                <a:moveTo>
                  <a:pt x="0" y="0"/>
                </a:moveTo>
                <a:lnTo>
                  <a:pt x="4752956" y="0"/>
                </a:lnTo>
                <a:lnTo>
                  <a:pt x="4752956" y="3162300"/>
                </a:lnTo>
                <a:lnTo>
                  <a:pt x="0" y="3162300"/>
                </a:lnTo>
                <a:lnTo>
                  <a:pt x="0" y="0"/>
                </a:lnTo>
                <a:close/>
              </a:path>
            </a:pathLst>
          </a:custGeom>
          <a:blipFill rotWithShape="1">
            <a:blip r:embed="rId6">
              <a:alphaModFix/>
            </a:blip>
            <a:stretch>
              <a:fillRect b="0" l="0" r="0" t="0"/>
            </a:stretch>
          </a:blipFill>
          <a:ln>
            <a:noFill/>
          </a:ln>
        </p:spPr>
      </p:sp>
      <p:sp>
        <p:nvSpPr>
          <p:cNvPr id="553" name="Google Shape;553;p51"/>
          <p:cNvSpPr txBox="1"/>
          <p:nvPr/>
        </p:nvSpPr>
        <p:spPr>
          <a:xfrm>
            <a:off x="983481" y="1518133"/>
            <a:ext cx="147320"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FFFFFF"/>
                </a:solidFill>
                <a:latin typeface="IBM Plex Sans Condensed"/>
                <a:ea typeface="IBM Plex Sans Condensed"/>
                <a:cs typeface="IBM Plex Sans Condensed"/>
                <a:sym typeface="IBM Plex Sans Condensed"/>
              </a:rPr>
              <a:t>1</a:t>
            </a:r>
            <a:endParaRPr/>
          </a:p>
        </p:txBody>
      </p:sp>
      <p:sp>
        <p:nvSpPr>
          <p:cNvPr id="554" name="Google Shape;554;p51"/>
          <p:cNvSpPr txBox="1"/>
          <p:nvPr/>
        </p:nvSpPr>
        <p:spPr>
          <a:xfrm>
            <a:off x="4760904" y="3644021"/>
            <a:ext cx="2575580"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000000"/>
                </a:solidFill>
                <a:latin typeface="IBM Plex Sans Condensed"/>
                <a:ea typeface="IBM Plex Sans Condensed"/>
                <a:cs typeface="IBM Plex Sans Condensed"/>
                <a:sym typeface="IBM Plex Sans Condensed"/>
              </a:rPr>
              <a:t>Banteay Srei</a:t>
            </a:r>
            <a:endParaRPr b="1" sz="2000">
              <a:solidFill>
                <a:srgbClr val="000000"/>
              </a:solidFill>
              <a:latin typeface="IBM Plex Sans Condensed"/>
              <a:ea typeface="IBM Plex Sans Condensed"/>
              <a:cs typeface="IBM Plex Sans Condensed"/>
              <a:sym typeface="IBM Plex Sans Condensed"/>
            </a:endParaRPr>
          </a:p>
        </p:txBody>
      </p:sp>
      <p:sp>
        <p:nvSpPr>
          <p:cNvPr id="555" name="Google Shape;555;p51"/>
          <p:cNvSpPr txBox="1"/>
          <p:nvPr/>
        </p:nvSpPr>
        <p:spPr>
          <a:xfrm>
            <a:off x="4695823" y="6271764"/>
            <a:ext cx="2426411"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000000"/>
                </a:solidFill>
                <a:latin typeface="IBM Plex Sans Condensed"/>
                <a:ea typeface="IBM Plex Sans Condensed"/>
                <a:cs typeface="IBM Plex Sans Condensed"/>
                <a:sym typeface="IBM Plex Sans Condensed"/>
              </a:rPr>
              <a:t>Beng Mealea </a:t>
            </a:r>
            <a:endParaRPr/>
          </a:p>
        </p:txBody>
      </p:sp>
      <p:sp>
        <p:nvSpPr>
          <p:cNvPr id="556" name="Google Shape;556;p51"/>
          <p:cNvSpPr txBox="1"/>
          <p:nvPr/>
        </p:nvSpPr>
        <p:spPr>
          <a:xfrm>
            <a:off x="8694456" y="6271764"/>
            <a:ext cx="1634238"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000000"/>
                </a:solidFill>
                <a:latin typeface="IBM Plex Sans Condensed"/>
                <a:ea typeface="IBM Plex Sans Condensed"/>
                <a:cs typeface="IBM Plex Sans Condensed"/>
                <a:sym typeface="IBM Plex Sans Condensed"/>
              </a:rPr>
              <a:t>Roluos</a:t>
            </a:r>
            <a:endParaRPr b="1" sz="2000">
              <a:solidFill>
                <a:srgbClr val="000000"/>
              </a:solidFill>
              <a:latin typeface="IBM Plex Sans Condensed"/>
              <a:ea typeface="IBM Plex Sans Condensed"/>
              <a:cs typeface="IBM Plex Sans Condensed"/>
              <a:sym typeface="IBM Plex Sans Condensed"/>
            </a:endParaRPr>
          </a:p>
        </p:txBody>
      </p:sp>
      <p:sp>
        <p:nvSpPr>
          <p:cNvPr id="557" name="Google Shape;557;p51"/>
          <p:cNvSpPr txBox="1"/>
          <p:nvPr/>
        </p:nvSpPr>
        <p:spPr>
          <a:xfrm>
            <a:off x="8484208" y="3626518"/>
            <a:ext cx="2349214" cy="3277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000000"/>
                </a:solidFill>
                <a:latin typeface="IBM Plex Sans Condensed"/>
                <a:ea typeface="IBM Plex Sans Condensed"/>
                <a:cs typeface="IBM Plex Sans Condensed"/>
                <a:sym typeface="IBM Plex Sans Condensed"/>
              </a:rPr>
              <a:t>Kbal Spean</a:t>
            </a:r>
            <a:endParaRPr/>
          </a:p>
        </p:txBody>
      </p:sp>
      <p:sp>
        <p:nvSpPr>
          <p:cNvPr id="558" name="Google Shape;558;p51"/>
          <p:cNvSpPr txBox="1"/>
          <p:nvPr/>
        </p:nvSpPr>
        <p:spPr>
          <a:xfrm>
            <a:off x="775583" y="1882960"/>
            <a:ext cx="2411883" cy="3129190"/>
          </a:xfrm>
          <a:prstGeom prst="rect">
            <a:avLst/>
          </a:prstGeom>
          <a:noFill/>
          <a:ln>
            <a:noFill/>
          </a:ln>
        </p:spPr>
        <p:txBody>
          <a:bodyPr anchorCtr="0" anchor="t" bIns="0" lIns="0" spcFirstLastPara="1" rIns="0" wrap="square" tIns="0">
            <a:spAutoFit/>
          </a:bodyPr>
          <a:lstStyle/>
          <a:p>
            <a:pPr indent="0" lvl="0" marL="0" marR="0" rtl="0" algn="l">
              <a:lnSpc>
                <a:spcPct val="193812"/>
              </a:lnSpc>
              <a:spcBef>
                <a:spcPts val="0"/>
              </a:spcBef>
              <a:spcAft>
                <a:spcPts val="0"/>
              </a:spcAft>
              <a:buNone/>
            </a:pPr>
            <a:r>
              <a:rPr lang="en-US" sz="1600">
                <a:solidFill>
                  <a:srgbClr val="48432A"/>
                </a:solidFill>
                <a:latin typeface="Montserrat"/>
                <a:ea typeface="Montserrat"/>
                <a:cs typeface="Montserrat"/>
                <a:sym typeface="Montserrat"/>
              </a:rPr>
              <a:t>Outer Circuit: Banteay Srei(built largely of red sandstone) , Kbal Spean(The River of a Thousand Lingas), Beng Mealea, Roluos</a:t>
            </a:r>
            <a:endParaRPr sz="1600">
              <a:solidFill>
                <a:srgbClr val="48432A"/>
              </a:solidFill>
              <a:latin typeface="Montserrat"/>
              <a:ea typeface="Montserrat"/>
              <a:cs typeface="Montserrat"/>
              <a:sym typeface="Montserrat"/>
            </a:endParaRPr>
          </a:p>
        </p:txBody>
      </p:sp>
      <p:sp>
        <p:nvSpPr>
          <p:cNvPr id="559" name="Google Shape;559;p51"/>
          <p:cNvSpPr txBox="1"/>
          <p:nvPr/>
        </p:nvSpPr>
        <p:spPr>
          <a:xfrm>
            <a:off x="712323" y="661834"/>
            <a:ext cx="4509530" cy="7181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800">
                <a:solidFill>
                  <a:srgbClr val="2A5010"/>
                </a:solidFill>
                <a:latin typeface="Montserrat"/>
                <a:ea typeface="Montserrat"/>
                <a:cs typeface="Montserrat"/>
                <a:sym typeface="Montserrat"/>
              </a:rPr>
              <a:t>Angkor Wat Archaeological Park</a:t>
            </a:r>
            <a:endParaRPr/>
          </a:p>
        </p:txBody>
      </p:sp>
      <p:sp>
        <p:nvSpPr>
          <p:cNvPr id="560" name="Google Shape;560;p51">
            <a:hlinkClick r:id="rId7"/>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64" name="Shape 564"/>
        <p:cNvGrpSpPr/>
        <p:nvPr/>
      </p:nvGrpSpPr>
      <p:grpSpPr>
        <a:xfrm>
          <a:off x="0" y="0"/>
          <a:ext cx="0" cy="0"/>
          <a:chOff x="0" y="0"/>
          <a:chExt cx="0" cy="0"/>
        </a:xfrm>
      </p:grpSpPr>
      <p:pic>
        <p:nvPicPr>
          <p:cNvPr id="565" name="Google Shape;565;p52"/>
          <p:cNvPicPr preferRelativeResize="0"/>
          <p:nvPr/>
        </p:nvPicPr>
        <p:blipFill rotWithShape="1">
          <a:blip r:embed="rId3">
            <a:alphaModFix/>
          </a:blip>
          <a:srcRect b="0" l="0" r="0" t="0"/>
          <a:stretch/>
        </p:blipFill>
        <p:spPr>
          <a:xfrm>
            <a:off x="295323" y="175313"/>
            <a:ext cx="717661" cy="691645"/>
          </a:xfrm>
          <a:prstGeom prst="rect">
            <a:avLst/>
          </a:prstGeom>
          <a:noFill/>
          <a:ln>
            <a:noFill/>
          </a:ln>
        </p:spPr>
      </p:pic>
      <p:pic>
        <p:nvPicPr>
          <p:cNvPr id="566" name="Google Shape;566;p52"/>
          <p:cNvPicPr preferRelativeResize="0"/>
          <p:nvPr/>
        </p:nvPicPr>
        <p:blipFill rotWithShape="1">
          <a:blip r:embed="rId4">
            <a:alphaModFix/>
          </a:blip>
          <a:srcRect b="0" l="0" r="0" t="0"/>
          <a:stretch/>
        </p:blipFill>
        <p:spPr>
          <a:xfrm>
            <a:off x="295323" y="1070729"/>
            <a:ext cx="324165" cy="530330"/>
          </a:xfrm>
          <a:prstGeom prst="rect">
            <a:avLst/>
          </a:prstGeom>
          <a:noFill/>
          <a:ln>
            <a:noFill/>
          </a:ln>
        </p:spPr>
      </p:pic>
      <p:sp>
        <p:nvSpPr>
          <p:cNvPr id="567" name="Google Shape;567;p52"/>
          <p:cNvSpPr txBox="1"/>
          <p:nvPr/>
        </p:nvSpPr>
        <p:spPr>
          <a:xfrm>
            <a:off x="775862" y="1087584"/>
            <a:ext cx="3360188" cy="2539157"/>
          </a:xfrm>
          <a:prstGeom prst="rect">
            <a:avLst/>
          </a:prstGeom>
          <a:noFill/>
          <a:ln>
            <a:noFill/>
          </a:ln>
        </p:spPr>
        <p:txBody>
          <a:bodyPr anchorCtr="0" anchor="t" bIns="0" lIns="0" spcFirstLastPara="1" rIns="0" wrap="square" tIns="0">
            <a:spAutoFit/>
          </a:bodyPr>
          <a:lstStyle/>
          <a:p>
            <a:pPr indent="0" lvl="0" marL="0" marR="0" rtl="0" algn="l">
              <a:lnSpc>
                <a:spcPct val="110562"/>
              </a:lnSpc>
              <a:spcBef>
                <a:spcPts val="0"/>
              </a:spcBef>
              <a:spcAft>
                <a:spcPts val="0"/>
              </a:spcAft>
              <a:buNone/>
            </a:pPr>
            <a:r>
              <a:rPr lang="en-US" sz="1600">
                <a:solidFill>
                  <a:srgbClr val="000000"/>
                </a:solidFill>
                <a:latin typeface="Montserrat"/>
                <a:ea typeface="Montserrat"/>
                <a:cs typeface="Montserrat"/>
                <a:sym typeface="Montserrat"/>
              </a:rPr>
              <a:t>Being called the ‘’most intellectual city’’ of Cambodia, laidback Battambang is worlds apart from Phnom Penh’s urban bustle and not nearly as a tourist spot as Siem Reap. It has a growing number of ex-pats fueling the growth of arty cafes, restaurants and bars. </a:t>
            </a:r>
            <a:endParaRPr/>
          </a:p>
          <a:p>
            <a:pPr indent="0" lvl="0" marL="0" marR="0" rtl="0" algn="l">
              <a:lnSpc>
                <a:spcPct val="110562"/>
              </a:lnSpc>
              <a:spcBef>
                <a:spcPts val="0"/>
              </a:spcBef>
              <a:spcAft>
                <a:spcPts val="0"/>
              </a:spcAft>
              <a:buNone/>
            </a:pPr>
            <a:r>
              <a:t/>
            </a:r>
            <a:endParaRPr sz="1600">
              <a:solidFill>
                <a:srgbClr val="000000"/>
              </a:solidFill>
              <a:latin typeface="Montserrat"/>
              <a:ea typeface="Montserrat"/>
              <a:cs typeface="Montserrat"/>
              <a:sym typeface="Montserrat"/>
            </a:endParaRPr>
          </a:p>
          <a:p>
            <a:pPr indent="0" lvl="0" marL="0" marR="0" rtl="0" algn="l">
              <a:lnSpc>
                <a:spcPct val="110562"/>
              </a:lnSpc>
              <a:spcBef>
                <a:spcPts val="0"/>
              </a:spcBef>
              <a:spcAft>
                <a:spcPts val="0"/>
              </a:spcAft>
              <a:buNone/>
            </a:pPr>
            <a:r>
              <a:t/>
            </a:r>
            <a:endParaRPr sz="1600">
              <a:solidFill>
                <a:srgbClr val="000000"/>
              </a:solidFill>
              <a:latin typeface="Montserrat"/>
              <a:ea typeface="Montserrat"/>
              <a:cs typeface="Montserrat"/>
              <a:sym typeface="Montserrat"/>
            </a:endParaRPr>
          </a:p>
        </p:txBody>
      </p:sp>
      <p:pic>
        <p:nvPicPr>
          <p:cNvPr id="568" name="Google Shape;568;p52"/>
          <p:cNvPicPr preferRelativeResize="0"/>
          <p:nvPr/>
        </p:nvPicPr>
        <p:blipFill rotWithShape="1">
          <a:blip r:embed="rId5">
            <a:alphaModFix/>
          </a:blip>
          <a:srcRect b="8631" l="0" r="26213" t="10306"/>
          <a:stretch/>
        </p:blipFill>
        <p:spPr>
          <a:xfrm>
            <a:off x="142523" y="3281193"/>
            <a:ext cx="7053475" cy="3446267"/>
          </a:xfrm>
          <a:prstGeom prst="rect">
            <a:avLst/>
          </a:prstGeom>
          <a:noFill/>
          <a:ln>
            <a:noFill/>
          </a:ln>
        </p:spPr>
      </p:pic>
      <p:pic>
        <p:nvPicPr>
          <p:cNvPr id="569" name="Google Shape;569;p52"/>
          <p:cNvPicPr preferRelativeResize="0"/>
          <p:nvPr/>
        </p:nvPicPr>
        <p:blipFill rotWithShape="1">
          <a:blip r:embed="rId6">
            <a:alphaModFix/>
          </a:blip>
          <a:srcRect b="3578" l="0" r="0" t="3578"/>
          <a:stretch/>
        </p:blipFill>
        <p:spPr>
          <a:xfrm>
            <a:off x="7310997" y="3281192"/>
            <a:ext cx="4881004" cy="3446267"/>
          </a:xfrm>
          <a:prstGeom prst="rect">
            <a:avLst/>
          </a:prstGeom>
          <a:noFill/>
          <a:ln>
            <a:noFill/>
          </a:ln>
        </p:spPr>
      </p:pic>
      <p:pic>
        <p:nvPicPr>
          <p:cNvPr id="570" name="Google Shape;570;p52"/>
          <p:cNvPicPr preferRelativeResize="0"/>
          <p:nvPr/>
        </p:nvPicPr>
        <p:blipFill rotWithShape="1">
          <a:blip r:embed="rId7">
            <a:alphaModFix/>
          </a:blip>
          <a:srcRect b="3081" l="0" r="0" t="3081"/>
          <a:stretch/>
        </p:blipFill>
        <p:spPr>
          <a:xfrm>
            <a:off x="7251919" y="11982"/>
            <a:ext cx="4949273" cy="3109692"/>
          </a:xfrm>
          <a:prstGeom prst="rect">
            <a:avLst/>
          </a:prstGeom>
          <a:noFill/>
          <a:ln>
            <a:noFill/>
          </a:ln>
        </p:spPr>
      </p:pic>
      <p:pic>
        <p:nvPicPr>
          <p:cNvPr id="571" name="Google Shape;571;p52"/>
          <p:cNvPicPr preferRelativeResize="0"/>
          <p:nvPr/>
        </p:nvPicPr>
        <p:blipFill rotWithShape="1">
          <a:blip r:embed="rId8">
            <a:alphaModFix amt="31000"/>
          </a:blip>
          <a:srcRect b="0" l="0" r="0" t="0"/>
          <a:stretch/>
        </p:blipFill>
        <p:spPr>
          <a:xfrm rot="1936400">
            <a:off x="5216260" y="2467707"/>
            <a:ext cx="2654046" cy="5313614"/>
          </a:xfrm>
          <a:prstGeom prst="rect">
            <a:avLst/>
          </a:prstGeom>
          <a:noFill/>
          <a:ln>
            <a:noFill/>
          </a:ln>
        </p:spPr>
      </p:pic>
      <p:sp>
        <p:nvSpPr>
          <p:cNvPr id="572" name="Google Shape;572;p52"/>
          <p:cNvSpPr txBox="1"/>
          <p:nvPr/>
        </p:nvSpPr>
        <p:spPr>
          <a:xfrm>
            <a:off x="1080325" y="444604"/>
            <a:ext cx="3527229" cy="289631"/>
          </a:xfrm>
          <a:prstGeom prst="rect">
            <a:avLst/>
          </a:prstGeom>
          <a:noFill/>
          <a:ln>
            <a:noFill/>
          </a:ln>
        </p:spPr>
        <p:txBody>
          <a:bodyPr anchorCtr="0" anchor="t" bIns="0" lIns="0" spcFirstLastPara="1" rIns="0" wrap="square" tIns="0">
            <a:spAutoFit/>
          </a:bodyPr>
          <a:lstStyle/>
          <a:p>
            <a:pPr indent="0" lvl="0" marL="0" marR="0" rtl="0" algn="l">
              <a:lnSpc>
                <a:spcPct val="69166"/>
              </a:lnSpc>
              <a:spcBef>
                <a:spcPts val="0"/>
              </a:spcBef>
              <a:spcAft>
                <a:spcPts val="0"/>
              </a:spcAft>
              <a:buNone/>
            </a:pPr>
            <a:r>
              <a:rPr b="1" lang="en-US" sz="3000">
                <a:solidFill>
                  <a:srgbClr val="2A5010"/>
                </a:solidFill>
                <a:latin typeface="Montserrat"/>
                <a:ea typeface="Montserrat"/>
                <a:cs typeface="Montserrat"/>
                <a:sym typeface="Montserrat"/>
              </a:rPr>
              <a:t>Battambang</a:t>
            </a:r>
            <a:endParaRPr/>
          </a:p>
        </p:txBody>
      </p:sp>
      <p:sp>
        <p:nvSpPr>
          <p:cNvPr id="573" name="Google Shape;573;p52"/>
          <p:cNvSpPr txBox="1"/>
          <p:nvPr/>
        </p:nvSpPr>
        <p:spPr>
          <a:xfrm>
            <a:off x="4829120" y="1260658"/>
            <a:ext cx="2079419" cy="2308324"/>
          </a:xfrm>
          <a:prstGeom prst="rect">
            <a:avLst/>
          </a:prstGeom>
          <a:noFill/>
          <a:ln>
            <a:noFill/>
          </a:ln>
        </p:spPr>
        <p:txBody>
          <a:bodyPr anchorCtr="0" anchor="t" bIns="0" lIns="0" spcFirstLastPara="1" rIns="0" wrap="square" tIns="0">
            <a:spAutoFit/>
          </a:bodyPr>
          <a:lstStyle/>
          <a:p>
            <a:pPr indent="0" lvl="0" marL="0" marR="0" rtl="0" algn="l">
              <a:lnSpc>
                <a:spcPct val="110812"/>
              </a:lnSpc>
              <a:spcBef>
                <a:spcPts val="0"/>
              </a:spcBef>
              <a:spcAft>
                <a:spcPts val="0"/>
              </a:spcAft>
              <a:buNone/>
            </a:pPr>
            <a:r>
              <a:rPr b="1" lang="en-US" sz="1600">
                <a:solidFill>
                  <a:srgbClr val="000000"/>
                </a:solidFill>
                <a:latin typeface="Montserrat"/>
                <a:ea typeface="Montserrat"/>
                <a:cs typeface="Montserrat"/>
                <a:sym typeface="Montserrat"/>
              </a:rPr>
              <a:t>Attractions:</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+Phnom Sampeou</a:t>
            </a:r>
            <a:endParaRPr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+Battambang Bat Caves, Killing Caves of Phnom Sampeau.</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+Wat Banan, Wat Ek Phnom. </a:t>
            </a:r>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p:txBody>
      </p:sp>
      <p:sp>
        <p:nvSpPr>
          <p:cNvPr id="574" name="Google Shape;574;p52">
            <a:hlinkClick r:id="rId9"/>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0"/>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78" name="Shape 578"/>
        <p:cNvGrpSpPr/>
        <p:nvPr/>
      </p:nvGrpSpPr>
      <p:grpSpPr>
        <a:xfrm>
          <a:off x="0" y="0"/>
          <a:ext cx="0" cy="0"/>
          <a:chOff x="0" y="0"/>
          <a:chExt cx="0" cy="0"/>
        </a:xfrm>
      </p:grpSpPr>
      <p:pic>
        <p:nvPicPr>
          <p:cNvPr id="579" name="Google Shape;579;p53"/>
          <p:cNvPicPr preferRelativeResize="0"/>
          <p:nvPr/>
        </p:nvPicPr>
        <p:blipFill rotWithShape="1">
          <a:blip r:embed="rId3">
            <a:alphaModFix/>
          </a:blip>
          <a:srcRect b="0" l="21157" r="21157" t="0"/>
          <a:stretch/>
        </p:blipFill>
        <p:spPr>
          <a:xfrm>
            <a:off x="7929355" y="187152"/>
            <a:ext cx="4073270" cy="4617840"/>
          </a:xfrm>
          <a:prstGeom prst="rect">
            <a:avLst/>
          </a:prstGeom>
          <a:noFill/>
          <a:ln>
            <a:noFill/>
          </a:ln>
        </p:spPr>
      </p:pic>
      <p:pic>
        <p:nvPicPr>
          <p:cNvPr id="580" name="Google Shape;580;p53"/>
          <p:cNvPicPr preferRelativeResize="0"/>
          <p:nvPr/>
        </p:nvPicPr>
        <p:blipFill rotWithShape="1">
          <a:blip r:embed="rId4">
            <a:alphaModFix/>
          </a:blip>
          <a:srcRect b="0" l="0" r="0" t="0"/>
          <a:stretch/>
        </p:blipFill>
        <p:spPr>
          <a:xfrm>
            <a:off x="394835" y="235710"/>
            <a:ext cx="631507" cy="608615"/>
          </a:xfrm>
          <a:prstGeom prst="rect">
            <a:avLst/>
          </a:prstGeom>
          <a:noFill/>
          <a:ln>
            <a:noFill/>
          </a:ln>
        </p:spPr>
      </p:pic>
      <p:pic>
        <p:nvPicPr>
          <p:cNvPr id="581" name="Google Shape;581;p53"/>
          <p:cNvPicPr preferRelativeResize="0"/>
          <p:nvPr/>
        </p:nvPicPr>
        <p:blipFill rotWithShape="1">
          <a:blip r:embed="rId5">
            <a:alphaModFix/>
          </a:blip>
          <a:srcRect b="0" l="0" r="0" t="0"/>
          <a:stretch/>
        </p:blipFill>
        <p:spPr>
          <a:xfrm>
            <a:off x="473702" y="1096087"/>
            <a:ext cx="324165" cy="530330"/>
          </a:xfrm>
          <a:prstGeom prst="rect">
            <a:avLst/>
          </a:prstGeom>
          <a:noFill/>
          <a:ln>
            <a:noFill/>
          </a:ln>
        </p:spPr>
      </p:pic>
      <p:sp>
        <p:nvSpPr>
          <p:cNvPr id="582" name="Google Shape;582;p53"/>
          <p:cNvSpPr txBox="1"/>
          <p:nvPr/>
        </p:nvSpPr>
        <p:spPr>
          <a:xfrm>
            <a:off x="1026342" y="1120676"/>
            <a:ext cx="5942326" cy="2308324"/>
          </a:xfrm>
          <a:prstGeom prst="rect">
            <a:avLst/>
          </a:prstGeom>
          <a:noFill/>
          <a:ln>
            <a:noFill/>
          </a:ln>
        </p:spPr>
        <p:txBody>
          <a:bodyPr anchorCtr="0" anchor="t" bIns="0" lIns="0" spcFirstLastPara="1" rIns="0" wrap="square" tIns="0">
            <a:spAutoFit/>
          </a:bodyPr>
          <a:lstStyle/>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Being known as big provinces of the Kingdom of Cambodia, Kampong Thom and Preah Vihear are both next to Siem Reap and have big potentials for tourism development not only by location but also by their history, nature and culture. They are mainly about temples visit but who are interested in remote villages, Preah Vihear &amp; Kampong Thom also can match the demand. </a:t>
            </a:r>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p:txBody>
      </p:sp>
      <p:sp>
        <p:nvSpPr>
          <p:cNvPr id="583" name="Google Shape;583;p53"/>
          <p:cNvSpPr/>
          <p:nvPr/>
        </p:nvSpPr>
        <p:spPr>
          <a:xfrm>
            <a:off x="119883" y="3680762"/>
            <a:ext cx="4804250" cy="3104012"/>
          </a:xfrm>
          <a:prstGeom prst="rect">
            <a:avLst/>
          </a:prstGeom>
          <a:blipFill rotWithShape="1">
            <a:blip r:embed="rId6">
              <a:alphaModFix/>
            </a:blip>
            <a:stretch>
              <a:fillRect b="-74" l="0" r="0" t="-74"/>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4" name="Google Shape;584;p53"/>
          <p:cNvPicPr preferRelativeResize="0"/>
          <p:nvPr/>
        </p:nvPicPr>
        <p:blipFill rotWithShape="1">
          <a:blip r:embed="rId7">
            <a:alphaModFix amt="31999"/>
          </a:blip>
          <a:srcRect b="0" l="0" r="0" t="0"/>
          <a:stretch/>
        </p:blipFill>
        <p:spPr>
          <a:xfrm rot="128941">
            <a:off x="6743558" y="-85750"/>
            <a:ext cx="1849586" cy="1678079"/>
          </a:xfrm>
          <a:prstGeom prst="rect">
            <a:avLst/>
          </a:prstGeom>
          <a:noFill/>
          <a:ln>
            <a:noFill/>
          </a:ln>
        </p:spPr>
      </p:pic>
      <p:sp>
        <p:nvSpPr>
          <p:cNvPr id="585" name="Google Shape;585;p53"/>
          <p:cNvSpPr txBox="1"/>
          <p:nvPr/>
        </p:nvSpPr>
        <p:spPr>
          <a:xfrm>
            <a:off x="5138623" y="3680762"/>
            <a:ext cx="3114894" cy="3693319"/>
          </a:xfrm>
          <a:prstGeom prst="rect">
            <a:avLst/>
          </a:prstGeom>
          <a:noFill/>
          <a:ln>
            <a:noFill/>
          </a:ln>
        </p:spPr>
        <p:txBody>
          <a:bodyPr anchorCtr="0" anchor="t" bIns="0" lIns="0" spcFirstLastPara="1" rIns="0" wrap="square" tIns="0">
            <a:spAutoFit/>
          </a:bodyPr>
          <a:lstStyle/>
          <a:p>
            <a:pPr indent="0" lvl="0" marL="0" marR="0" rtl="0" algn="l">
              <a:lnSpc>
                <a:spcPct val="110812"/>
              </a:lnSpc>
              <a:spcBef>
                <a:spcPts val="0"/>
              </a:spcBef>
              <a:spcAft>
                <a:spcPts val="0"/>
              </a:spcAft>
              <a:buNone/>
            </a:pPr>
            <a:r>
              <a:rPr b="1" lang="en-US" sz="1600">
                <a:solidFill>
                  <a:srgbClr val="000000"/>
                </a:solidFill>
                <a:latin typeface="Montserrat"/>
                <a:ea typeface="Montserrat"/>
                <a:cs typeface="Montserrat"/>
                <a:sym typeface="Montserrat"/>
              </a:rPr>
              <a:t>Attractions</a:t>
            </a:r>
            <a:endParaRPr/>
          </a:p>
          <a:p>
            <a:pPr indent="0" lvl="0" marL="0" marR="0" rtl="0" algn="l">
              <a:lnSpc>
                <a:spcPct val="110812"/>
              </a:lnSpc>
              <a:spcBef>
                <a:spcPts val="0"/>
              </a:spcBef>
              <a:spcAft>
                <a:spcPts val="0"/>
              </a:spcAft>
              <a:buNone/>
            </a:pPr>
            <a:r>
              <a:t/>
            </a:r>
            <a:endParaRPr b="1"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The temples:</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Old capital of Khmer Empire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Old worship place Preah Khan</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Sambor Prei Kuk </a:t>
            </a:r>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The villages: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Villages in Preah Vihear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Tonle Sap Biosphere Reserve </a:t>
            </a:r>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p:txBody>
      </p:sp>
      <p:sp>
        <p:nvSpPr>
          <p:cNvPr id="586" name="Google Shape;586;p53"/>
          <p:cNvSpPr txBox="1"/>
          <p:nvPr/>
        </p:nvSpPr>
        <p:spPr>
          <a:xfrm>
            <a:off x="1135901" y="486961"/>
            <a:ext cx="3527229" cy="289631"/>
          </a:xfrm>
          <a:prstGeom prst="rect">
            <a:avLst/>
          </a:prstGeom>
          <a:noFill/>
          <a:ln>
            <a:noFill/>
          </a:ln>
        </p:spPr>
        <p:txBody>
          <a:bodyPr anchorCtr="0" anchor="t" bIns="0" lIns="0" spcFirstLastPara="1" rIns="0" wrap="square" tIns="0">
            <a:spAutoFit/>
          </a:bodyPr>
          <a:lstStyle/>
          <a:p>
            <a:pPr indent="0" lvl="0" marL="0" marR="0" rtl="0" algn="l">
              <a:lnSpc>
                <a:spcPct val="69166"/>
              </a:lnSpc>
              <a:spcBef>
                <a:spcPts val="0"/>
              </a:spcBef>
              <a:spcAft>
                <a:spcPts val="0"/>
              </a:spcAft>
              <a:buNone/>
            </a:pPr>
            <a:r>
              <a:rPr b="1" lang="en-US" sz="3000">
                <a:solidFill>
                  <a:srgbClr val="2A5010"/>
                </a:solidFill>
                <a:latin typeface="Montserrat"/>
                <a:ea typeface="Montserrat"/>
                <a:cs typeface="Montserrat"/>
                <a:sym typeface="Montserrat"/>
              </a:rPr>
              <a:t>Kampong Thom</a:t>
            </a:r>
            <a:endParaRPr/>
          </a:p>
        </p:txBody>
      </p:sp>
      <p:pic>
        <p:nvPicPr>
          <p:cNvPr id="587" name="Google Shape;587;p53"/>
          <p:cNvPicPr preferRelativeResize="0"/>
          <p:nvPr/>
        </p:nvPicPr>
        <p:blipFill rotWithShape="1">
          <a:blip r:embed="rId8">
            <a:alphaModFix amt="19999"/>
          </a:blip>
          <a:srcRect b="0" l="0" r="0" t="0"/>
          <a:stretch/>
        </p:blipFill>
        <p:spPr>
          <a:xfrm rot="5241083">
            <a:off x="8838329" y="5116215"/>
            <a:ext cx="1992201" cy="1361941"/>
          </a:xfrm>
          <a:prstGeom prst="rect">
            <a:avLst/>
          </a:prstGeom>
          <a:noFill/>
          <a:ln>
            <a:noFill/>
          </a:ln>
        </p:spPr>
      </p:pic>
      <p:sp>
        <p:nvSpPr>
          <p:cNvPr id="588" name="Google Shape;588;p53">
            <a:hlinkClick r:id="rId9"/>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0"/>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92" name="Shape 592"/>
        <p:cNvGrpSpPr/>
        <p:nvPr/>
      </p:nvGrpSpPr>
      <p:grpSpPr>
        <a:xfrm>
          <a:off x="0" y="0"/>
          <a:ext cx="0" cy="0"/>
          <a:chOff x="0" y="0"/>
          <a:chExt cx="0" cy="0"/>
        </a:xfrm>
      </p:grpSpPr>
      <p:sp>
        <p:nvSpPr>
          <p:cNvPr id="593" name="Google Shape;593;p54"/>
          <p:cNvSpPr/>
          <p:nvPr/>
        </p:nvSpPr>
        <p:spPr>
          <a:xfrm>
            <a:off x="5000009" y="30788"/>
            <a:ext cx="7191991" cy="4903537"/>
          </a:xfrm>
          <a:prstGeom prst="rect">
            <a:avLst/>
          </a:prstGeom>
          <a:blipFill rotWithShape="1">
            <a:blip r:embed="rId3">
              <a:alphaModFix/>
            </a:blip>
            <a:stretch>
              <a:fillRect b="-1807" l="0" r="0" t="-1807"/>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4" name="Google Shape;594;p54"/>
          <p:cNvPicPr preferRelativeResize="0"/>
          <p:nvPr/>
        </p:nvPicPr>
        <p:blipFill rotWithShape="1">
          <a:blip r:embed="rId4">
            <a:alphaModFix/>
          </a:blip>
          <a:srcRect b="0" l="0" r="0" t="0"/>
          <a:stretch/>
        </p:blipFill>
        <p:spPr>
          <a:xfrm>
            <a:off x="150153" y="331827"/>
            <a:ext cx="697729" cy="672437"/>
          </a:xfrm>
          <a:prstGeom prst="rect">
            <a:avLst/>
          </a:prstGeom>
          <a:noFill/>
          <a:ln>
            <a:noFill/>
          </a:ln>
        </p:spPr>
      </p:pic>
      <p:pic>
        <p:nvPicPr>
          <p:cNvPr id="595" name="Google Shape;595;p54"/>
          <p:cNvPicPr preferRelativeResize="0"/>
          <p:nvPr/>
        </p:nvPicPr>
        <p:blipFill rotWithShape="1">
          <a:blip r:embed="rId5">
            <a:alphaModFix/>
          </a:blip>
          <a:srcRect b="0" l="0" r="0" t="0"/>
          <a:stretch/>
        </p:blipFill>
        <p:spPr>
          <a:xfrm>
            <a:off x="294716" y="1537045"/>
            <a:ext cx="324165" cy="530330"/>
          </a:xfrm>
          <a:prstGeom prst="rect">
            <a:avLst/>
          </a:prstGeom>
          <a:noFill/>
          <a:ln>
            <a:noFill/>
          </a:ln>
        </p:spPr>
      </p:pic>
      <p:sp>
        <p:nvSpPr>
          <p:cNvPr id="596" name="Google Shape;596;p54"/>
          <p:cNvSpPr txBox="1"/>
          <p:nvPr/>
        </p:nvSpPr>
        <p:spPr>
          <a:xfrm>
            <a:off x="688939" y="1445125"/>
            <a:ext cx="4314382" cy="3693319"/>
          </a:xfrm>
          <a:prstGeom prst="rect">
            <a:avLst/>
          </a:prstGeom>
          <a:noFill/>
          <a:ln>
            <a:noFill/>
          </a:ln>
        </p:spPr>
        <p:txBody>
          <a:bodyPr anchorCtr="0" anchor="t" bIns="0" lIns="0" spcFirstLastPara="1" rIns="0" wrap="square" tIns="0">
            <a:spAutoFit/>
          </a:bodyPr>
          <a:lstStyle/>
          <a:p>
            <a:pPr indent="0" lvl="0" marL="0" marR="0" rtl="0" algn="l">
              <a:lnSpc>
                <a:spcPct val="118200"/>
              </a:lnSpc>
              <a:spcBef>
                <a:spcPts val="0"/>
              </a:spcBef>
              <a:spcAft>
                <a:spcPts val="0"/>
              </a:spcAft>
              <a:buNone/>
            </a:pPr>
            <a:r>
              <a:rPr b="1" lang="en-US" sz="1500">
                <a:solidFill>
                  <a:srgbClr val="000000"/>
                </a:solidFill>
                <a:latin typeface="Montserrat"/>
                <a:ea typeface="Montserrat"/>
                <a:cs typeface="Montserrat"/>
                <a:sym typeface="Montserrat"/>
              </a:rPr>
              <a:t>Kampong Cham </a:t>
            </a:r>
            <a:r>
              <a:rPr lang="en-US" sz="1500">
                <a:solidFill>
                  <a:srgbClr val="000000"/>
                </a:solidFill>
                <a:latin typeface="Montserrat"/>
                <a:ea typeface="Montserrat"/>
                <a:cs typeface="Montserrat"/>
                <a:sym typeface="Montserrat"/>
              </a:rPr>
              <a:t>- Located in the East of Cambodia where the Mekong river runs along, the city name means “the port of Cham people '', home to a minor group living for a long time who follow Muslim together with Christians and ethnic Chinese backgrounds.</a:t>
            </a:r>
            <a:endParaRPr/>
          </a:p>
          <a:p>
            <a:pPr indent="0" lvl="0" marL="0" marR="0" rtl="0" algn="l">
              <a:lnSpc>
                <a:spcPct val="118200"/>
              </a:lnSpc>
              <a:spcBef>
                <a:spcPts val="0"/>
              </a:spcBef>
              <a:spcAft>
                <a:spcPts val="0"/>
              </a:spcAft>
              <a:buNone/>
            </a:pPr>
            <a:r>
              <a:t/>
            </a:r>
            <a:endParaRPr sz="1500">
              <a:solidFill>
                <a:srgbClr val="000000"/>
              </a:solidFill>
              <a:latin typeface="Montserrat"/>
              <a:ea typeface="Montserrat"/>
              <a:cs typeface="Montserrat"/>
              <a:sym typeface="Montserrat"/>
            </a:endParaRPr>
          </a:p>
          <a:p>
            <a:pPr indent="0" lvl="0" marL="0" marR="0" rtl="0" algn="l">
              <a:lnSpc>
                <a:spcPct val="118200"/>
              </a:lnSpc>
              <a:spcBef>
                <a:spcPts val="0"/>
              </a:spcBef>
              <a:spcAft>
                <a:spcPts val="0"/>
              </a:spcAft>
              <a:buNone/>
            </a:pPr>
            <a:r>
              <a:rPr b="1" lang="en-US" sz="1500">
                <a:solidFill>
                  <a:srgbClr val="000000"/>
                </a:solidFill>
                <a:latin typeface="Montserrat"/>
                <a:ea typeface="Montserrat"/>
                <a:cs typeface="Montserrat"/>
                <a:sym typeface="Montserrat"/>
              </a:rPr>
              <a:t>Kratie </a:t>
            </a:r>
            <a:r>
              <a:rPr lang="en-US" sz="1500">
                <a:solidFill>
                  <a:srgbClr val="000000"/>
                </a:solidFill>
                <a:latin typeface="Montserrat"/>
                <a:ea typeface="Montserrat"/>
                <a:cs typeface="Montserrat"/>
                <a:sym typeface="Montserrat"/>
              </a:rPr>
              <a:t>- Known as the destination of rare freshwater dolphins in the world – Irrawaddy dolphins. </a:t>
            </a:r>
            <a:endParaRPr/>
          </a:p>
          <a:p>
            <a:pPr indent="0" lvl="0" marL="0" marR="0" rtl="0" algn="l">
              <a:lnSpc>
                <a:spcPct val="118200"/>
              </a:lnSpc>
              <a:spcBef>
                <a:spcPts val="0"/>
              </a:spcBef>
              <a:spcAft>
                <a:spcPts val="0"/>
              </a:spcAft>
              <a:buNone/>
            </a:pPr>
            <a:r>
              <a:t/>
            </a:r>
            <a:endParaRPr sz="1500">
              <a:solidFill>
                <a:srgbClr val="000000"/>
              </a:solidFill>
              <a:latin typeface="Montserrat"/>
              <a:ea typeface="Montserrat"/>
              <a:cs typeface="Montserrat"/>
              <a:sym typeface="Montserrat"/>
            </a:endParaRPr>
          </a:p>
          <a:p>
            <a:pPr indent="0" lvl="0" marL="0" marR="0" rtl="0" algn="l">
              <a:lnSpc>
                <a:spcPct val="118200"/>
              </a:lnSpc>
              <a:spcBef>
                <a:spcPts val="0"/>
              </a:spcBef>
              <a:spcAft>
                <a:spcPts val="0"/>
              </a:spcAft>
              <a:buNone/>
            </a:pPr>
            <a:r>
              <a:rPr b="1" lang="en-US" sz="1500">
                <a:solidFill>
                  <a:srgbClr val="000000"/>
                </a:solidFill>
                <a:latin typeface="Montserrat"/>
                <a:ea typeface="Montserrat"/>
                <a:cs typeface="Montserrat"/>
                <a:sym typeface="Montserrat"/>
              </a:rPr>
              <a:t>Mondulkiri</a:t>
            </a:r>
            <a:r>
              <a:rPr lang="en-US" sz="1500">
                <a:solidFill>
                  <a:srgbClr val="000000"/>
                </a:solidFill>
                <a:latin typeface="Montserrat"/>
                <a:ea typeface="Montserrat"/>
                <a:cs typeface="Montserrat"/>
                <a:sym typeface="Montserrat"/>
              </a:rPr>
              <a:t> - the original wild east, a perfect eco-tourism destination, natural beauty, elephant sanctuaries, ethnic communities and ecotourism</a:t>
            </a:r>
            <a:endParaRPr/>
          </a:p>
        </p:txBody>
      </p:sp>
      <p:sp>
        <p:nvSpPr>
          <p:cNvPr id="597" name="Google Shape;597;p54"/>
          <p:cNvSpPr txBox="1"/>
          <p:nvPr/>
        </p:nvSpPr>
        <p:spPr>
          <a:xfrm>
            <a:off x="1724534" y="5348199"/>
            <a:ext cx="2981138" cy="2308324"/>
          </a:xfrm>
          <a:prstGeom prst="rect">
            <a:avLst/>
          </a:prstGeom>
          <a:noFill/>
          <a:ln>
            <a:noFill/>
          </a:ln>
        </p:spPr>
        <p:txBody>
          <a:bodyPr anchorCtr="0" anchor="t" bIns="0" lIns="0" spcFirstLastPara="1" rIns="0" wrap="square" tIns="0">
            <a:spAutoFit/>
          </a:bodyPr>
          <a:lstStyle/>
          <a:p>
            <a:pPr indent="0" lvl="0" marL="0" marR="0" rtl="0" algn="l">
              <a:lnSpc>
                <a:spcPct val="110812"/>
              </a:lnSpc>
              <a:spcBef>
                <a:spcPts val="0"/>
              </a:spcBef>
              <a:spcAft>
                <a:spcPts val="0"/>
              </a:spcAft>
              <a:buNone/>
            </a:pPr>
            <a:r>
              <a:rPr b="1" lang="en-US" sz="1600">
                <a:solidFill>
                  <a:srgbClr val="000000"/>
                </a:solidFill>
                <a:latin typeface="Montserrat"/>
                <a:ea typeface="Montserrat"/>
                <a:cs typeface="Montserrat"/>
                <a:sym typeface="Montserrat"/>
              </a:rPr>
              <a:t>Highlights: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Irrawaddy dolphins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Natural sites</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Diversity of culture leads to the variety of languages being used</a:t>
            </a:r>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a:p>
            <a:pPr indent="0" lvl="0" marL="0" marR="0" rtl="0" algn="l">
              <a:lnSpc>
                <a:spcPct val="110812"/>
              </a:lnSpc>
              <a:spcBef>
                <a:spcPts val="0"/>
              </a:spcBef>
              <a:spcAft>
                <a:spcPts val="0"/>
              </a:spcAft>
              <a:buNone/>
            </a:pPr>
            <a:r>
              <a:t/>
            </a:r>
            <a:endParaRPr sz="1600">
              <a:solidFill>
                <a:srgbClr val="000000"/>
              </a:solidFill>
              <a:latin typeface="Montserrat"/>
              <a:ea typeface="Montserrat"/>
              <a:cs typeface="Montserrat"/>
              <a:sym typeface="Montserrat"/>
            </a:endParaRPr>
          </a:p>
        </p:txBody>
      </p:sp>
      <p:sp>
        <p:nvSpPr>
          <p:cNvPr id="598" name="Google Shape;598;p54"/>
          <p:cNvSpPr/>
          <p:nvPr/>
        </p:nvSpPr>
        <p:spPr>
          <a:xfrm>
            <a:off x="5245580" y="3887174"/>
            <a:ext cx="2933302" cy="2933290"/>
          </a:xfrm>
          <a:custGeom>
            <a:rect b="b" l="l" r="r" t="t"/>
            <a:pathLst>
              <a:path extrusionOk="0" h="6350000" w="6350026">
                <a:moveTo>
                  <a:pt x="0" y="0"/>
                </a:moveTo>
                <a:lnTo>
                  <a:pt x="6350026" y="0"/>
                </a:lnTo>
                <a:lnTo>
                  <a:pt x="6350026" y="6350000"/>
                </a:lnTo>
                <a:lnTo>
                  <a:pt x="0" y="6350000"/>
                </a:lnTo>
                <a:close/>
              </a:path>
            </a:pathLst>
          </a:custGeom>
          <a:blipFill rotWithShape="1">
            <a:blip r:embed="rId6">
              <a:alphaModFix/>
            </a:blip>
            <a:stretch>
              <a:fillRect b="0" l="-16665" r="-16665" t="0"/>
            </a:stretch>
          </a:blipFill>
          <a:ln cap="flat" cmpd="sng" w="76200">
            <a:solidFill>
              <a:schemeClr val="lt1"/>
            </a:solidFill>
            <a:prstDash val="solid"/>
            <a:round/>
            <a:headEnd len="sm" w="sm" type="none"/>
            <a:tailEnd len="sm" w="sm" type="none"/>
          </a:ln>
        </p:spPr>
      </p:sp>
      <p:sp>
        <p:nvSpPr>
          <p:cNvPr id="599" name="Google Shape;599;p54"/>
          <p:cNvSpPr/>
          <p:nvPr/>
        </p:nvSpPr>
        <p:spPr>
          <a:xfrm>
            <a:off x="8718790" y="3884453"/>
            <a:ext cx="2933302" cy="2933290"/>
          </a:xfrm>
          <a:custGeom>
            <a:rect b="b" l="l" r="r" t="t"/>
            <a:pathLst>
              <a:path extrusionOk="0" h="6350000" w="6350026">
                <a:moveTo>
                  <a:pt x="0" y="0"/>
                </a:moveTo>
                <a:lnTo>
                  <a:pt x="6350026" y="0"/>
                </a:lnTo>
                <a:lnTo>
                  <a:pt x="6350026" y="6350000"/>
                </a:lnTo>
                <a:lnTo>
                  <a:pt x="0" y="6350000"/>
                </a:lnTo>
                <a:close/>
              </a:path>
            </a:pathLst>
          </a:custGeom>
          <a:blipFill rotWithShape="1">
            <a:blip r:embed="rId7">
              <a:alphaModFix/>
            </a:blip>
            <a:stretch>
              <a:fillRect b="0" l="-16622" r="-16622" t="0"/>
            </a:stretch>
          </a:blipFill>
          <a:ln cap="flat" cmpd="sng" w="76200">
            <a:solidFill>
              <a:schemeClr val="lt1"/>
            </a:solidFill>
            <a:prstDash val="solid"/>
            <a:round/>
            <a:headEnd len="sm" w="sm" type="none"/>
            <a:tailEnd len="sm" w="sm" type="none"/>
          </a:ln>
        </p:spPr>
      </p:sp>
      <p:pic>
        <p:nvPicPr>
          <p:cNvPr id="600" name="Google Shape;600;p54"/>
          <p:cNvPicPr preferRelativeResize="0"/>
          <p:nvPr/>
        </p:nvPicPr>
        <p:blipFill rotWithShape="1">
          <a:blip r:embed="rId8">
            <a:alphaModFix amt="56000"/>
          </a:blip>
          <a:srcRect b="0" l="0" r="0" t="0"/>
          <a:stretch/>
        </p:blipFill>
        <p:spPr>
          <a:xfrm>
            <a:off x="169564" y="4694055"/>
            <a:ext cx="1356637" cy="2743200"/>
          </a:xfrm>
          <a:prstGeom prst="rect">
            <a:avLst/>
          </a:prstGeom>
          <a:noFill/>
          <a:ln>
            <a:noFill/>
          </a:ln>
        </p:spPr>
      </p:pic>
      <p:sp>
        <p:nvSpPr>
          <p:cNvPr id="601" name="Google Shape;601;p54"/>
          <p:cNvSpPr txBox="1"/>
          <p:nvPr/>
        </p:nvSpPr>
        <p:spPr>
          <a:xfrm>
            <a:off x="847882" y="474356"/>
            <a:ext cx="4531112" cy="828240"/>
          </a:xfrm>
          <a:prstGeom prst="rect">
            <a:avLst/>
          </a:prstGeom>
          <a:noFill/>
          <a:ln>
            <a:noFill/>
          </a:ln>
        </p:spPr>
        <p:txBody>
          <a:bodyPr anchorCtr="0" anchor="t" bIns="0" lIns="0" spcFirstLastPara="1" rIns="0" wrap="square" tIns="0">
            <a:spAutoFit/>
          </a:bodyPr>
          <a:lstStyle/>
          <a:p>
            <a:pPr indent="0" lvl="0" marL="0" marR="0" rtl="0" algn="l">
              <a:lnSpc>
                <a:spcPct val="69166"/>
              </a:lnSpc>
              <a:spcBef>
                <a:spcPts val="0"/>
              </a:spcBef>
              <a:spcAft>
                <a:spcPts val="0"/>
              </a:spcAft>
              <a:buNone/>
            </a:pPr>
            <a:r>
              <a:rPr b="1" lang="en-US" sz="3000">
                <a:solidFill>
                  <a:srgbClr val="5D4814"/>
                </a:solidFill>
                <a:latin typeface="Montserrat"/>
                <a:ea typeface="Montserrat"/>
                <a:cs typeface="Montserrat"/>
                <a:sym typeface="Montserrat"/>
              </a:rPr>
              <a:t>Kampong Cham </a:t>
            </a:r>
            <a:endParaRPr/>
          </a:p>
          <a:p>
            <a:pPr indent="0" lvl="0" marL="0" marR="0" rtl="0" algn="l">
              <a:lnSpc>
                <a:spcPct val="69166"/>
              </a:lnSpc>
              <a:spcBef>
                <a:spcPts val="0"/>
              </a:spcBef>
              <a:spcAft>
                <a:spcPts val="0"/>
              </a:spcAft>
              <a:buNone/>
            </a:pPr>
            <a:r>
              <a:t/>
            </a:r>
            <a:endParaRPr b="1" sz="3000">
              <a:solidFill>
                <a:srgbClr val="5D4814"/>
              </a:solidFill>
              <a:latin typeface="Montserrat"/>
              <a:ea typeface="Montserrat"/>
              <a:cs typeface="Montserrat"/>
              <a:sym typeface="Montserrat"/>
            </a:endParaRPr>
          </a:p>
          <a:p>
            <a:pPr indent="0" lvl="0" marL="0" marR="0" rtl="0" algn="l">
              <a:lnSpc>
                <a:spcPct val="69166"/>
              </a:lnSpc>
              <a:spcBef>
                <a:spcPts val="0"/>
              </a:spcBef>
              <a:spcAft>
                <a:spcPts val="0"/>
              </a:spcAft>
              <a:buNone/>
            </a:pPr>
            <a:r>
              <a:rPr b="1" lang="en-US" sz="3000">
                <a:solidFill>
                  <a:srgbClr val="5D4814"/>
                </a:solidFill>
                <a:latin typeface="Montserrat"/>
                <a:ea typeface="Montserrat"/>
                <a:cs typeface="Montserrat"/>
                <a:sym typeface="Montserrat"/>
              </a:rPr>
              <a:t>- Kratie - Mondulkiri</a:t>
            </a:r>
            <a:endParaRPr b="1" sz="3000">
              <a:solidFill>
                <a:srgbClr val="5D4814"/>
              </a:solidFill>
              <a:latin typeface="Montserrat"/>
              <a:ea typeface="Montserrat"/>
              <a:cs typeface="Montserrat"/>
              <a:sym typeface="Montserrat"/>
            </a:endParaRPr>
          </a:p>
        </p:txBody>
      </p:sp>
      <p:sp>
        <p:nvSpPr>
          <p:cNvPr id="602" name="Google Shape;602;p54">
            <a:hlinkClick r:id="rId9"/>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0"/>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06" name="Shape 606"/>
        <p:cNvGrpSpPr/>
        <p:nvPr/>
      </p:nvGrpSpPr>
      <p:grpSpPr>
        <a:xfrm>
          <a:off x="0" y="0"/>
          <a:ext cx="0" cy="0"/>
          <a:chOff x="0" y="0"/>
          <a:chExt cx="0" cy="0"/>
        </a:xfrm>
      </p:grpSpPr>
      <p:pic>
        <p:nvPicPr>
          <p:cNvPr id="607" name="Google Shape;607;p55"/>
          <p:cNvPicPr preferRelativeResize="0"/>
          <p:nvPr/>
        </p:nvPicPr>
        <p:blipFill rotWithShape="1">
          <a:blip r:embed="rId3">
            <a:alphaModFix/>
          </a:blip>
          <a:srcRect b="0" l="0" r="0" t="0"/>
          <a:stretch/>
        </p:blipFill>
        <p:spPr>
          <a:xfrm>
            <a:off x="97244" y="170543"/>
            <a:ext cx="760543" cy="732973"/>
          </a:xfrm>
          <a:prstGeom prst="rect">
            <a:avLst/>
          </a:prstGeom>
          <a:noFill/>
          <a:ln>
            <a:noFill/>
          </a:ln>
        </p:spPr>
      </p:pic>
      <p:sp>
        <p:nvSpPr>
          <p:cNvPr id="608" name="Google Shape;608;p55"/>
          <p:cNvSpPr txBox="1"/>
          <p:nvPr/>
        </p:nvSpPr>
        <p:spPr>
          <a:xfrm>
            <a:off x="591337" y="4666781"/>
            <a:ext cx="3468992" cy="1846659"/>
          </a:xfrm>
          <a:prstGeom prst="rect">
            <a:avLst/>
          </a:prstGeom>
          <a:noFill/>
          <a:ln>
            <a:noFill/>
          </a:ln>
        </p:spPr>
        <p:txBody>
          <a:bodyPr anchorCtr="0" anchor="t" bIns="0" lIns="0" spcFirstLastPara="1" rIns="0" wrap="square" tIns="0">
            <a:spAutoFit/>
          </a:bodyPr>
          <a:lstStyle/>
          <a:p>
            <a:pPr indent="0" lvl="0" marL="0" marR="0" rtl="0" algn="l">
              <a:lnSpc>
                <a:spcPct val="110812"/>
              </a:lnSpc>
              <a:spcBef>
                <a:spcPts val="0"/>
              </a:spcBef>
              <a:spcAft>
                <a:spcPts val="0"/>
              </a:spcAft>
              <a:buNone/>
            </a:pPr>
            <a:r>
              <a:rPr b="1" lang="en-US" sz="1600">
                <a:solidFill>
                  <a:srgbClr val="000000"/>
                </a:solidFill>
                <a:latin typeface="Montserrat"/>
                <a:ea typeface="Montserrat"/>
                <a:cs typeface="Montserrat"/>
                <a:sym typeface="Montserrat"/>
              </a:rPr>
              <a:t>Attractions:</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National Museum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Royal Palace and Silver Pagoda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+Wat Phnom</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+Killing Field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+The rivers Tonlé Bassac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Tonle Bati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 Koh Dach </a:t>
            </a:r>
            <a:endParaRPr/>
          </a:p>
        </p:txBody>
      </p:sp>
      <p:pic>
        <p:nvPicPr>
          <p:cNvPr id="609" name="Google Shape;609;p55"/>
          <p:cNvPicPr preferRelativeResize="0"/>
          <p:nvPr/>
        </p:nvPicPr>
        <p:blipFill rotWithShape="1">
          <a:blip r:embed="rId4">
            <a:alphaModFix/>
          </a:blip>
          <a:srcRect b="0" l="0" r="0" t="0"/>
          <a:stretch/>
        </p:blipFill>
        <p:spPr>
          <a:xfrm>
            <a:off x="153350" y="3305128"/>
            <a:ext cx="324165" cy="530330"/>
          </a:xfrm>
          <a:prstGeom prst="rect">
            <a:avLst/>
          </a:prstGeom>
          <a:noFill/>
          <a:ln>
            <a:noFill/>
          </a:ln>
        </p:spPr>
      </p:pic>
      <p:sp>
        <p:nvSpPr>
          <p:cNvPr id="610" name="Google Shape;610;p55"/>
          <p:cNvSpPr txBox="1"/>
          <p:nvPr/>
        </p:nvSpPr>
        <p:spPr>
          <a:xfrm>
            <a:off x="591337" y="3305128"/>
            <a:ext cx="6032738" cy="1154162"/>
          </a:xfrm>
          <a:prstGeom prst="rect">
            <a:avLst/>
          </a:prstGeom>
          <a:noFill/>
          <a:ln>
            <a:noFill/>
          </a:ln>
        </p:spPr>
        <p:txBody>
          <a:bodyPr anchorCtr="0" anchor="t" bIns="0" lIns="0" spcFirstLastPara="1" rIns="0" wrap="square" tIns="0">
            <a:spAutoFit/>
          </a:bodyPr>
          <a:lstStyle/>
          <a:p>
            <a:pPr indent="0" lvl="0" marL="0" marR="0" rtl="0" algn="l">
              <a:lnSpc>
                <a:spcPct val="114437"/>
              </a:lnSpc>
              <a:spcBef>
                <a:spcPts val="0"/>
              </a:spcBef>
              <a:spcAft>
                <a:spcPts val="0"/>
              </a:spcAft>
              <a:buNone/>
            </a:pPr>
            <a:r>
              <a:rPr lang="en-US" sz="1600">
                <a:solidFill>
                  <a:srgbClr val="000000"/>
                </a:solidFill>
                <a:latin typeface="Montserrat"/>
                <a:ea typeface="Montserrat"/>
                <a:cs typeface="Montserrat"/>
                <a:sym typeface="Montserrat"/>
              </a:rPr>
              <a:t>It is the capital city of Kingdom of Cambodia, which is the center of culture, political, and economy of the country. Travelling to the city, it is easy to reach the lost Khmer ancient empire, and the vibrant streets of modern life.</a:t>
            </a:r>
            <a:endParaRPr/>
          </a:p>
          <a:p>
            <a:pPr indent="0" lvl="0" marL="0" marR="0" rtl="0" algn="l">
              <a:lnSpc>
                <a:spcPct val="114437"/>
              </a:lnSpc>
              <a:spcBef>
                <a:spcPts val="0"/>
              </a:spcBef>
              <a:spcAft>
                <a:spcPts val="0"/>
              </a:spcAft>
              <a:buNone/>
            </a:pPr>
            <a:r>
              <a:t/>
            </a:r>
            <a:endParaRPr sz="1600">
              <a:solidFill>
                <a:srgbClr val="000000"/>
              </a:solidFill>
              <a:latin typeface="Montserrat"/>
              <a:ea typeface="Montserrat"/>
              <a:cs typeface="Montserrat"/>
              <a:sym typeface="Montserrat"/>
            </a:endParaRPr>
          </a:p>
        </p:txBody>
      </p:sp>
      <p:sp>
        <p:nvSpPr>
          <p:cNvPr id="611" name="Google Shape;611;p55"/>
          <p:cNvSpPr/>
          <p:nvPr/>
        </p:nvSpPr>
        <p:spPr>
          <a:xfrm>
            <a:off x="6761058" y="0"/>
            <a:ext cx="5430942" cy="6858000"/>
          </a:xfrm>
          <a:prstGeom prst="rect">
            <a:avLst/>
          </a:prstGeom>
          <a:blipFill rotWithShape="1">
            <a:blip r:embed="rId5">
              <a:alphaModFix/>
            </a:blip>
            <a:stretch>
              <a:fillRect b="0" l="-60600" r="-6060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55"/>
          <p:cNvSpPr txBox="1"/>
          <p:nvPr/>
        </p:nvSpPr>
        <p:spPr>
          <a:xfrm>
            <a:off x="994770" y="439268"/>
            <a:ext cx="3527229" cy="289631"/>
          </a:xfrm>
          <a:prstGeom prst="rect">
            <a:avLst/>
          </a:prstGeom>
          <a:noFill/>
          <a:ln>
            <a:noFill/>
          </a:ln>
        </p:spPr>
        <p:txBody>
          <a:bodyPr anchorCtr="0" anchor="t" bIns="0" lIns="0" spcFirstLastPara="1" rIns="0" wrap="square" tIns="0">
            <a:spAutoFit/>
          </a:bodyPr>
          <a:lstStyle/>
          <a:p>
            <a:pPr indent="0" lvl="0" marL="0" marR="0" rtl="0" algn="l">
              <a:lnSpc>
                <a:spcPct val="69166"/>
              </a:lnSpc>
              <a:spcBef>
                <a:spcPts val="0"/>
              </a:spcBef>
              <a:spcAft>
                <a:spcPts val="0"/>
              </a:spcAft>
              <a:buNone/>
            </a:pPr>
            <a:r>
              <a:rPr b="1" lang="en-US" sz="3000">
                <a:solidFill>
                  <a:srgbClr val="2A5010"/>
                </a:solidFill>
                <a:latin typeface="Montserrat"/>
                <a:ea typeface="Montserrat"/>
                <a:cs typeface="Montserrat"/>
                <a:sym typeface="Montserrat"/>
              </a:rPr>
              <a:t>Phom Penh</a:t>
            </a:r>
            <a:endParaRPr/>
          </a:p>
        </p:txBody>
      </p:sp>
      <p:pic>
        <p:nvPicPr>
          <p:cNvPr id="613" name="Google Shape;613;p55"/>
          <p:cNvPicPr preferRelativeResize="0"/>
          <p:nvPr/>
        </p:nvPicPr>
        <p:blipFill rotWithShape="1">
          <a:blip r:embed="rId6">
            <a:alphaModFix/>
          </a:blip>
          <a:srcRect b="0" l="0" r="0" t="0"/>
          <a:stretch/>
        </p:blipFill>
        <p:spPr>
          <a:xfrm>
            <a:off x="5191971" y="818761"/>
            <a:ext cx="3105423" cy="2329067"/>
          </a:xfrm>
          <a:prstGeom prst="rect">
            <a:avLst/>
          </a:prstGeom>
          <a:noFill/>
          <a:ln cap="flat" cmpd="sng" w="76200">
            <a:solidFill>
              <a:schemeClr val="lt1"/>
            </a:solidFill>
            <a:prstDash val="solid"/>
            <a:round/>
            <a:headEnd len="sm" w="sm" type="none"/>
            <a:tailEnd len="sm" w="sm" type="none"/>
          </a:ln>
        </p:spPr>
      </p:pic>
      <p:pic>
        <p:nvPicPr>
          <p:cNvPr id="614" name="Google Shape;614;p55"/>
          <p:cNvPicPr preferRelativeResize="0"/>
          <p:nvPr/>
        </p:nvPicPr>
        <p:blipFill rotWithShape="1">
          <a:blip r:embed="rId7">
            <a:alphaModFix/>
          </a:blip>
          <a:srcRect b="0" l="0" r="0" t="0"/>
          <a:stretch/>
        </p:blipFill>
        <p:spPr>
          <a:xfrm>
            <a:off x="5208346" y="4373386"/>
            <a:ext cx="3105423" cy="2258952"/>
          </a:xfrm>
          <a:prstGeom prst="rect">
            <a:avLst/>
          </a:prstGeom>
          <a:noFill/>
          <a:ln cap="flat" cmpd="sng" w="76200">
            <a:solidFill>
              <a:schemeClr val="lt1"/>
            </a:solidFill>
            <a:prstDash val="solid"/>
            <a:round/>
            <a:headEnd len="sm" w="sm" type="none"/>
            <a:tailEnd len="sm" w="sm" type="none"/>
          </a:ln>
        </p:spPr>
      </p:pic>
      <p:pic>
        <p:nvPicPr>
          <p:cNvPr id="615" name="Google Shape;615;p55"/>
          <p:cNvPicPr preferRelativeResize="0"/>
          <p:nvPr/>
        </p:nvPicPr>
        <p:blipFill rotWithShape="1">
          <a:blip r:embed="rId8">
            <a:alphaModFix/>
          </a:blip>
          <a:srcRect b="0" l="0" r="0" t="0"/>
          <a:stretch/>
        </p:blipFill>
        <p:spPr>
          <a:xfrm>
            <a:off x="1755313" y="818761"/>
            <a:ext cx="3351525" cy="2329067"/>
          </a:xfrm>
          <a:prstGeom prst="rect">
            <a:avLst/>
          </a:prstGeom>
          <a:noFill/>
          <a:ln>
            <a:noFill/>
          </a:ln>
        </p:spPr>
      </p:pic>
      <p:pic>
        <p:nvPicPr>
          <p:cNvPr id="616" name="Google Shape;616;p55"/>
          <p:cNvPicPr preferRelativeResize="0"/>
          <p:nvPr/>
        </p:nvPicPr>
        <p:blipFill rotWithShape="1">
          <a:blip r:embed="rId9">
            <a:alphaModFix/>
          </a:blip>
          <a:srcRect b="0" l="33903" r="24823" t="0"/>
          <a:stretch/>
        </p:blipFill>
        <p:spPr>
          <a:xfrm>
            <a:off x="179271" y="828382"/>
            <a:ext cx="1494015" cy="2329067"/>
          </a:xfrm>
          <a:prstGeom prst="rect">
            <a:avLst/>
          </a:prstGeom>
          <a:noFill/>
          <a:ln>
            <a:noFill/>
          </a:ln>
        </p:spPr>
      </p:pic>
      <p:sp>
        <p:nvSpPr>
          <p:cNvPr id="617" name="Google Shape;617;p55">
            <a:hlinkClick r:id="rId10"/>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1"/>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21" name="Shape 621"/>
        <p:cNvGrpSpPr/>
        <p:nvPr/>
      </p:nvGrpSpPr>
      <p:grpSpPr>
        <a:xfrm>
          <a:off x="0" y="0"/>
          <a:ext cx="0" cy="0"/>
          <a:chOff x="0" y="0"/>
          <a:chExt cx="0" cy="0"/>
        </a:xfrm>
      </p:grpSpPr>
      <p:pic>
        <p:nvPicPr>
          <p:cNvPr id="622" name="Google Shape;622;p56"/>
          <p:cNvPicPr preferRelativeResize="0"/>
          <p:nvPr/>
        </p:nvPicPr>
        <p:blipFill rotWithShape="1">
          <a:blip r:embed="rId3">
            <a:alphaModFix/>
          </a:blip>
          <a:srcRect b="0" l="0" r="0" t="0"/>
          <a:stretch/>
        </p:blipFill>
        <p:spPr>
          <a:xfrm>
            <a:off x="527639" y="133350"/>
            <a:ext cx="683939" cy="659146"/>
          </a:xfrm>
          <a:prstGeom prst="rect">
            <a:avLst/>
          </a:prstGeom>
          <a:noFill/>
          <a:ln>
            <a:noFill/>
          </a:ln>
        </p:spPr>
      </p:pic>
      <p:pic>
        <p:nvPicPr>
          <p:cNvPr id="623" name="Google Shape;623;p56"/>
          <p:cNvPicPr preferRelativeResize="0"/>
          <p:nvPr/>
        </p:nvPicPr>
        <p:blipFill rotWithShape="1">
          <a:blip r:embed="rId4">
            <a:alphaModFix/>
          </a:blip>
          <a:srcRect b="0" l="0" r="0" t="0"/>
          <a:stretch/>
        </p:blipFill>
        <p:spPr>
          <a:xfrm>
            <a:off x="527640" y="1049066"/>
            <a:ext cx="324165" cy="530330"/>
          </a:xfrm>
          <a:prstGeom prst="rect">
            <a:avLst/>
          </a:prstGeom>
          <a:noFill/>
          <a:ln>
            <a:noFill/>
          </a:ln>
        </p:spPr>
      </p:pic>
      <p:sp>
        <p:nvSpPr>
          <p:cNvPr id="624" name="Google Shape;624;p56"/>
          <p:cNvSpPr txBox="1"/>
          <p:nvPr/>
        </p:nvSpPr>
        <p:spPr>
          <a:xfrm>
            <a:off x="967601" y="2581871"/>
            <a:ext cx="8440331" cy="923330"/>
          </a:xfrm>
          <a:prstGeom prst="rect">
            <a:avLst/>
          </a:prstGeom>
          <a:noFill/>
          <a:ln>
            <a:noFill/>
          </a:ln>
        </p:spPr>
        <p:txBody>
          <a:bodyPr anchorCtr="0" anchor="t" bIns="0" lIns="0" spcFirstLastPara="1" rIns="0" wrap="square" tIns="0">
            <a:spAutoFit/>
          </a:bodyPr>
          <a:lstStyle/>
          <a:p>
            <a:pPr indent="0" lvl="0" marL="0" marR="0" rtl="0" algn="l">
              <a:lnSpc>
                <a:spcPct val="110812"/>
              </a:lnSpc>
              <a:spcBef>
                <a:spcPts val="0"/>
              </a:spcBef>
              <a:spcAft>
                <a:spcPts val="0"/>
              </a:spcAft>
              <a:buNone/>
            </a:pPr>
            <a:r>
              <a:rPr b="1" lang="en-US" sz="1600">
                <a:solidFill>
                  <a:srgbClr val="000000"/>
                </a:solidFill>
                <a:latin typeface="Montserrat"/>
                <a:ea typeface="Montserrat"/>
                <a:cs typeface="Montserrat"/>
                <a:sym typeface="Montserrat"/>
              </a:rPr>
              <a:t>Highlights:</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+Water sports</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+Mini golf, Tuk tuk trip </a:t>
            </a:r>
            <a:endParaRPr/>
          </a:p>
          <a:p>
            <a:pPr indent="0" lvl="0" marL="0" marR="0" rtl="0" algn="l">
              <a:lnSpc>
                <a:spcPct val="110812"/>
              </a:lnSpc>
              <a:spcBef>
                <a:spcPts val="0"/>
              </a:spcBef>
              <a:spcAft>
                <a:spcPts val="0"/>
              </a:spcAft>
              <a:buNone/>
            </a:pPr>
            <a:r>
              <a:rPr lang="en-US" sz="1600">
                <a:solidFill>
                  <a:srgbClr val="000000"/>
                </a:solidFill>
                <a:latin typeface="Montserrat"/>
                <a:ea typeface="Montserrat"/>
                <a:cs typeface="Montserrat"/>
                <a:sym typeface="Montserrat"/>
              </a:rPr>
              <a:t>+National park </a:t>
            </a:r>
            <a:endParaRPr/>
          </a:p>
        </p:txBody>
      </p:sp>
      <p:sp>
        <p:nvSpPr>
          <p:cNvPr id="625" name="Google Shape;625;p56"/>
          <p:cNvSpPr txBox="1"/>
          <p:nvPr/>
        </p:nvSpPr>
        <p:spPr>
          <a:xfrm>
            <a:off x="1410151" y="410833"/>
            <a:ext cx="3527229" cy="289631"/>
          </a:xfrm>
          <a:prstGeom prst="rect">
            <a:avLst/>
          </a:prstGeom>
          <a:noFill/>
          <a:ln>
            <a:noFill/>
          </a:ln>
        </p:spPr>
        <p:txBody>
          <a:bodyPr anchorCtr="0" anchor="t" bIns="0" lIns="0" spcFirstLastPara="1" rIns="0" wrap="square" tIns="0">
            <a:spAutoFit/>
          </a:bodyPr>
          <a:lstStyle/>
          <a:p>
            <a:pPr indent="0" lvl="0" marL="0" marR="0" rtl="0" algn="l">
              <a:lnSpc>
                <a:spcPct val="69166"/>
              </a:lnSpc>
              <a:spcBef>
                <a:spcPts val="0"/>
              </a:spcBef>
              <a:spcAft>
                <a:spcPts val="0"/>
              </a:spcAft>
              <a:buNone/>
            </a:pPr>
            <a:r>
              <a:rPr b="1" lang="en-US" sz="3000">
                <a:solidFill>
                  <a:srgbClr val="5D4814"/>
                </a:solidFill>
                <a:latin typeface="Montserrat"/>
                <a:ea typeface="Montserrat"/>
                <a:cs typeface="Montserrat"/>
                <a:sym typeface="Montserrat"/>
              </a:rPr>
              <a:t>Sihanouville</a:t>
            </a:r>
            <a:endParaRPr b="1" sz="3000">
              <a:solidFill>
                <a:srgbClr val="5D4814"/>
              </a:solidFill>
              <a:latin typeface="Montserrat"/>
              <a:ea typeface="Montserrat"/>
              <a:cs typeface="Montserrat"/>
              <a:sym typeface="Montserrat"/>
            </a:endParaRPr>
          </a:p>
        </p:txBody>
      </p:sp>
      <p:sp>
        <p:nvSpPr>
          <p:cNvPr id="626" name="Google Shape;626;p56"/>
          <p:cNvSpPr txBox="1"/>
          <p:nvPr/>
        </p:nvSpPr>
        <p:spPr>
          <a:xfrm>
            <a:off x="967601" y="1049066"/>
            <a:ext cx="5128399" cy="1384995"/>
          </a:xfrm>
          <a:prstGeom prst="rect">
            <a:avLst/>
          </a:prstGeom>
          <a:noFill/>
          <a:ln>
            <a:noFill/>
          </a:ln>
        </p:spPr>
        <p:txBody>
          <a:bodyPr anchorCtr="0" anchor="t" bIns="0" lIns="0" spcFirstLastPara="1" rIns="0" wrap="square" tIns="0">
            <a:spAutoFit/>
          </a:bodyPr>
          <a:lstStyle/>
          <a:p>
            <a:pPr indent="0" lvl="0" marL="0" marR="0" rtl="0" algn="l">
              <a:lnSpc>
                <a:spcPct val="112312"/>
              </a:lnSpc>
              <a:spcBef>
                <a:spcPts val="0"/>
              </a:spcBef>
              <a:spcAft>
                <a:spcPts val="0"/>
              </a:spcAft>
              <a:buNone/>
            </a:pPr>
            <a:r>
              <a:rPr lang="en-US" sz="1600">
                <a:solidFill>
                  <a:srgbClr val="000000"/>
                </a:solidFill>
                <a:latin typeface="Montserrat"/>
                <a:ea typeface="Montserrat"/>
                <a:cs typeface="Montserrat"/>
                <a:sym typeface="Montserrat"/>
              </a:rPr>
              <a:t>It is a coastal province in the South of Cambodia, which is the lead center of trading, economy and beach tourism of the country. Sihanoukville is located near to the Gulf of Thailand that brings this city value of economy, one of them is tourism. </a:t>
            </a:r>
            <a:endParaRPr/>
          </a:p>
        </p:txBody>
      </p:sp>
      <p:pic>
        <p:nvPicPr>
          <p:cNvPr id="627" name="Google Shape;627;p56"/>
          <p:cNvPicPr preferRelativeResize="0"/>
          <p:nvPr/>
        </p:nvPicPr>
        <p:blipFill rotWithShape="1">
          <a:blip r:embed="rId5">
            <a:alphaModFix/>
          </a:blip>
          <a:srcRect b="0" l="0" r="0" t="0"/>
          <a:stretch/>
        </p:blipFill>
        <p:spPr>
          <a:xfrm>
            <a:off x="122183" y="4110622"/>
            <a:ext cx="3863221" cy="2614028"/>
          </a:xfrm>
          <a:prstGeom prst="rect">
            <a:avLst/>
          </a:prstGeom>
          <a:noFill/>
          <a:ln>
            <a:noFill/>
          </a:ln>
        </p:spPr>
      </p:pic>
      <p:pic>
        <p:nvPicPr>
          <p:cNvPr id="628" name="Google Shape;628;p56"/>
          <p:cNvPicPr preferRelativeResize="0"/>
          <p:nvPr/>
        </p:nvPicPr>
        <p:blipFill rotWithShape="1">
          <a:blip r:embed="rId6">
            <a:alphaModFix/>
          </a:blip>
          <a:srcRect b="0" l="0" r="0" t="0"/>
          <a:stretch/>
        </p:blipFill>
        <p:spPr>
          <a:xfrm>
            <a:off x="4044875" y="4110622"/>
            <a:ext cx="3839529" cy="2614028"/>
          </a:xfrm>
          <a:prstGeom prst="rect">
            <a:avLst/>
          </a:prstGeom>
          <a:noFill/>
          <a:ln>
            <a:noFill/>
          </a:ln>
        </p:spPr>
      </p:pic>
      <p:pic>
        <p:nvPicPr>
          <p:cNvPr id="629" name="Google Shape;629;p56"/>
          <p:cNvPicPr preferRelativeResize="0"/>
          <p:nvPr/>
        </p:nvPicPr>
        <p:blipFill rotWithShape="1">
          <a:blip r:embed="rId7">
            <a:alphaModFix/>
          </a:blip>
          <a:srcRect b="0" l="0" r="0" t="0"/>
          <a:stretch/>
        </p:blipFill>
        <p:spPr>
          <a:xfrm>
            <a:off x="8006305" y="4110621"/>
            <a:ext cx="3909650" cy="2614028"/>
          </a:xfrm>
          <a:prstGeom prst="rect">
            <a:avLst/>
          </a:prstGeom>
          <a:noFill/>
          <a:ln>
            <a:noFill/>
          </a:ln>
        </p:spPr>
      </p:pic>
      <p:sp>
        <p:nvSpPr>
          <p:cNvPr id="630" name="Google Shape;630;p56"/>
          <p:cNvSpPr txBox="1"/>
          <p:nvPr/>
        </p:nvSpPr>
        <p:spPr>
          <a:xfrm>
            <a:off x="8726245" y="4833970"/>
            <a:ext cx="331161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Trebuchet MS"/>
                <a:ea typeface="Trebuchet MS"/>
                <a:cs typeface="Trebuchet MS"/>
                <a:sym typeface="Trebuchet MS"/>
              </a:rPr>
              <a:t>Sandy Beach Bungalows</a:t>
            </a:r>
            <a:endParaRPr/>
          </a:p>
        </p:txBody>
      </p:sp>
      <p:sp>
        <p:nvSpPr>
          <p:cNvPr id="631" name="Google Shape;631;p56"/>
          <p:cNvSpPr txBox="1"/>
          <p:nvPr/>
        </p:nvSpPr>
        <p:spPr>
          <a:xfrm>
            <a:off x="4742959" y="4833970"/>
            <a:ext cx="25825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Trebuchet MS"/>
                <a:ea typeface="Trebuchet MS"/>
                <a:cs typeface="Trebuchet MS"/>
                <a:sym typeface="Trebuchet MS"/>
              </a:rPr>
              <a:t>Sokha Beach Resort</a:t>
            </a:r>
            <a:endParaRPr/>
          </a:p>
        </p:txBody>
      </p:sp>
      <p:pic>
        <p:nvPicPr>
          <p:cNvPr id="632" name="Google Shape;632;p56"/>
          <p:cNvPicPr preferRelativeResize="0"/>
          <p:nvPr/>
        </p:nvPicPr>
        <p:blipFill rotWithShape="1">
          <a:blip r:embed="rId8">
            <a:alphaModFix/>
          </a:blip>
          <a:srcRect b="0" l="0" r="0" t="0"/>
          <a:stretch/>
        </p:blipFill>
        <p:spPr>
          <a:xfrm>
            <a:off x="6310084" y="368061"/>
            <a:ext cx="5605871" cy="3609324"/>
          </a:xfrm>
          <a:prstGeom prst="rect">
            <a:avLst/>
          </a:prstGeom>
          <a:noFill/>
          <a:ln>
            <a:noFill/>
          </a:ln>
        </p:spPr>
      </p:pic>
      <p:sp>
        <p:nvSpPr>
          <p:cNvPr id="633" name="Google Shape;633;p56"/>
          <p:cNvSpPr txBox="1"/>
          <p:nvPr/>
        </p:nvSpPr>
        <p:spPr>
          <a:xfrm>
            <a:off x="8297917" y="2505431"/>
            <a:ext cx="281572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Trebuchet MS"/>
                <a:ea typeface="Trebuchet MS"/>
                <a:cs typeface="Trebuchet MS"/>
                <a:sym typeface="Trebuchet MS"/>
              </a:rPr>
              <a:t>Sea Breeze Resort</a:t>
            </a:r>
            <a:endParaRPr/>
          </a:p>
        </p:txBody>
      </p:sp>
      <p:sp>
        <p:nvSpPr>
          <p:cNvPr id="634" name="Google Shape;634;p56">
            <a:hlinkClick r:id="rId9"/>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0"/>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38" name="Shape 638"/>
        <p:cNvGrpSpPr/>
        <p:nvPr/>
      </p:nvGrpSpPr>
      <p:grpSpPr>
        <a:xfrm>
          <a:off x="0" y="0"/>
          <a:ext cx="0" cy="0"/>
          <a:chOff x="0" y="0"/>
          <a:chExt cx="0" cy="0"/>
        </a:xfrm>
      </p:grpSpPr>
      <p:sp>
        <p:nvSpPr>
          <p:cNvPr id="639" name="Google Shape;639;p57"/>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2A5010"/>
                </a:solidFill>
              </a:rPr>
              <a:t>‹#›</a:t>
            </a:fld>
            <a:endParaRPr>
              <a:solidFill>
                <a:srgbClr val="2A5010"/>
              </a:solidFill>
            </a:endParaRPr>
          </a:p>
        </p:txBody>
      </p:sp>
      <p:pic>
        <p:nvPicPr>
          <p:cNvPr descr="http://static.tumblr.com/f45faab49321958bb661be2e69124337/gltbmdt/p3amp94ag/tumblr_static_logo_threeland_281108.png" id="640" name="Google Shape;640;p57"/>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641" name="Google Shape;641;p5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2A5010"/>
                </a:solidFill>
                <a:latin typeface="Trebuchet MS"/>
                <a:ea typeface="Trebuchet MS"/>
                <a:cs typeface="Trebuchet MS"/>
                <a:sym typeface="Trebuchet MS"/>
              </a:rPr>
              <a:t>7/31/2025</a:t>
            </a:r>
            <a:endParaRPr sz="1200">
              <a:solidFill>
                <a:srgbClr val="2A5010"/>
              </a:solidFill>
              <a:latin typeface="Trebuchet MS"/>
              <a:ea typeface="Trebuchet MS"/>
              <a:cs typeface="Trebuchet MS"/>
              <a:sym typeface="Trebuchet MS"/>
            </a:endParaRPr>
          </a:p>
        </p:txBody>
      </p:sp>
      <p:sp>
        <p:nvSpPr>
          <p:cNvPr id="642" name="Google Shape;642;p57"/>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2A5010"/>
                </a:solidFill>
                <a:latin typeface="Trebuchet MS"/>
                <a:ea typeface="Trebuchet MS"/>
                <a:cs typeface="Trebuchet MS"/>
                <a:sym typeface="Trebuchet MS"/>
              </a:rPr>
              <a:t>Simply your best local friend</a:t>
            </a:r>
            <a:endParaRPr/>
          </a:p>
        </p:txBody>
      </p:sp>
      <p:sp>
        <p:nvSpPr>
          <p:cNvPr id="643" name="Google Shape;643;p57"/>
          <p:cNvSpPr/>
          <p:nvPr/>
        </p:nvSpPr>
        <p:spPr>
          <a:xfrm>
            <a:off x="6955436" y="5869408"/>
            <a:ext cx="3146218"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rgbClr val="2A5010"/>
                </a:solidFill>
                <a:latin typeface="Libre Baskerville"/>
                <a:ea typeface="Libre Baskerville"/>
                <a:cs typeface="Libre Baskerville"/>
                <a:sym typeface="Libre Baskerville"/>
              </a:rPr>
              <a:t>Clean, clear water, excellent diving conditions</a:t>
            </a:r>
            <a:endParaRPr/>
          </a:p>
        </p:txBody>
      </p:sp>
      <p:sp>
        <p:nvSpPr>
          <p:cNvPr id="644" name="Google Shape;644;p57"/>
          <p:cNvSpPr/>
          <p:nvPr/>
        </p:nvSpPr>
        <p:spPr>
          <a:xfrm>
            <a:off x="7259490" y="3759191"/>
            <a:ext cx="3905874"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rgbClr val="2A5010"/>
                </a:solidFill>
                <a:latin typeface="Libre Baskerville"/>
                <a:ea typeface="Libre Baskerville"/>
                <a:cs typeface="Libre Baskerville"/>
                <a:sym typeface="Libre Baskerville"/>
              </a:rPr>
              <a:t>Fine white sand, rolling blue water</a:t>
            </a:r>
            <a:endParaRPr/>
          </a:p>
        </p:txBody>
      </p:sp>
      <p:sp>
        <p:nvSpPr>
          <p:cNvPr id="645" name="Google Shape;645;p57"/>
          <p:cNvSpPr/>
          <p:nvPr/>
        </p:nvSpPr>
        <p:spPr>
          <a:xfrm>
            <a:off x="3318802" y="6104407"/>
            <a:ext cx="2917106"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rgbClr val="2A5010"/>
                </a:solidFill>
                <a:latin typeface="Libre Baskerville"/>
                <a:ea typeface="Libre Baskerville"/>
                <a:cs typeface="Libre Baskerville"/>
                <a:sym typeface="Libre Baskerville"/>
              </a:rPr>
              <a:t>Evason Ana Mandara</a:t>
            </a:r>
            <a:endParaRPr sz="2000">
              <a:solidFill>
                <a:srgbClr val="2A5010"/>
              </a:solidFill>
              <a:latin typeface="Libre Baskerville"/>
              <a:ea typeface="Libre Baskerville"/>
              <a:cs typeface="Libre Baskerville"/>
              <a:sym typeface="Libre Baskerville"/>
            </a:endParaRPr>
          </a:p>
        </p:txBody>
      </p:sp>
      <p:pic>
        <p:nvPicPr>
          <p:cNvPr id="646" name="Google Shape;646;p57"/>
          <p:cNvPicPr preferRelativeResize="0"/>
          <p:nvPr/>
        </p:nvPicPr>
        <p:blipFill rotWithShape="1">
          <a:blip r:embed="rId4">
            <a:alphaModFix/>
          </a:blip>
          <a:srcRect b="0" l="0" r="0" t="0"/>
          <a:stretch/>
        </p:blipFill>
        <p:spPr>
          <a:xfrm>
            <a:off x="618192" y="1007015"/>
            <a:ext cx="4520394" cy="2792918"/>
          </a:xfrm>
          <a:prstGeom prst="rect">
            <a:avLst/>
          </a:prstGeom>
          <a:noFill/>
          <a:ln>
            <a:noFill/>
          </a:ln>
        </p:spPr>
      </p:pic>
      <p:sp>
        <p:nvSpPr>
          <p:cNvPr id="647" name="Google Shape;647;p57"/>
          <p:cNvSpPr/>
          <p:nvPr/>
        </p:nvSpPr>
        <p:spPr>
          <a:xfrm>
            <a:off x="1342811" y="1102960"/>
            <a:ext cx="2879807" cy="40696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chemeClr val="lt1"/>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2000">
                <a:solidFill>
                  <a:srgbClr val="2A5010"/>
                </a:solidFill>
                <a:latin typeface="Libre Baskerville"/>
                <a:ea typeface="Libre Baskerville"/>
                <a:cs typeface="Libre Baskerville"/>
                <a:sym typeface="Libre Baskerville"/>
              </a:rPr>
              <a:t>Long Beach, Koh Rong</a:t>
            </a:r>
            <a:endParaRPr b="1" i="1" sz="2000">
              <a:solidFill>
                <a:srgbClr val="2A5010"/>
              </a:solidFill>
              <a:latin typeface="Libre Baskerville"/>
              <a:ea typeface="Libre Baskerville"/>
              <a:cs typeface="Libre Baskerville"/>
              <a:sym typeface="Libre Baskerville"/>
            </a:endParaRPr>
          </a:p>
        </p:txBody>
      </p:sp>
      <p:pic>
        <p:nvPicPr>
          <p:cNvPr id="648" name="Google Shape;648;p57"/>
          <p:cNvPicPr preferRelativeResize="0"/>
          <p:nvPr/>
        </p:nvPicPr>
        <p:blipFill rotWithShape="1">
          <a:blip r:embed="rId5">
            <a:alphaModFix/>
          </a:blip>
          <a:srcRect b="0" l="0" r="0" t="0"/>
          <a:stretch/>
        </p:blipFill>
        <p:spPr>
          <a:xfrm>
            <a:off x="6541495" y="995821"/>
            <a:ext cx="4618014" cy="2792918"/>
          </a:xfrm>
          <a:prstGeom prst="rect">
            <a:avLst/>
          </a:prstGeom>
          <a:noFill/>
          <a:ln>
            <a:noFill/>
          </a:ln>
        </p:spPr>
      </p:pic>
      <p:sp>
        <p:nvSpPr>
          <p:cNvPr id="649" name="Google Shape;649;p57"/>
          <p:cNvSpPr/>
          <p:nvPr/>
        </p:nvSpPr>
        <p:spPr>
          <a:xfrm>
            <a:off x="7144005" y="3313067"/>
            <a:ext cx="4018431" cy="40696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chemeClr val="lt1"/>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2000">
                <a:solidFill>
                  <a:srgbClr val="2A5010"/>
                </a:solidFill>
                <a:latin typeface="Libre Baskerville"/>
                <a:ea typeface="Libre Baskerville"/>
                <a:cs typeface="Libre Baskerville"/>
                <a:sym typeface="Libre Baskerville"/>
              </a:rPr>
              <a:t>Lazy Beach, Koh Rong Samloem</a:t>
            </a:r>
            <a:endParaRPr b="1" i="1" sz="2000">
              <a:solidFill>
                <a:srgbClr val="2A5010"/>
              </a:solidFill>
              <a:latin typeface="Libre Baskerville"/>
              <a:ea typeface="Libre Baskerville"/>
              <a:cs typeface="Libre Baskerville"/>
              <a:sym typeface="Libre Baskerville"/>
            </a:endParaRPr>
          </a:p>
        </p:txBody>
      </p:sp>
      <p:pic>
        <p:nvPicPr>
          <p:cNvPr id="650" name="Google Shape;650;p57"/>
          <p:cNvPicPr preferRelativeResize="0"/>
          <p:nvPr/>
        </p:nvPicPr>
        <p:blipFill rotWithShape="1">
          <a:blip r:embed="rId6">
            <a:alphaModFix/>
          </a:blip>
          <a:srcRect b="0" l="0" r="0" t="0"/>
          <a:stretch/>
        </p:blipFill>
        <p:spPr>
          <a:xfrm>
            <a:off x="628470" y="3903752"/>
            <a:ext cx="4520394" cy="2645542"/>
          </a:xfrm>
          <a:prstGeom prst="rect">
            <a:avLst/>
          </a:prstGeom>
          <a:noFill/>
          <a:ln>
            <a:noFill/>
          </a:ln>
        </p:spPr>
      </p:pic>
      <p:sp>
        <p:nvSpPr>
          <p:cNvPr id="651" name="Google Shape;651;p57"/>
          <p:cNvSpPr/>
          <p:nvPr/>
        </p:nvSpPr>
        <p:spPr>
          <a:xfrm>
            <a:off x="1211578" y="4010070"/>
            <a:ext cx="2879807" cy="40696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chemeClr val="lt1"/>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2000">
                <a:solidFill>
                  <a:srgbClr val="2A5010"/>
                </a:solidFill>
                <a:latin typeface="Libre Baskerville"/>
                <a:ea typeface="Libre Baskerville"/>
                <a:cs typeface="Libre Baskerville"/>
                <a:sym typeface="Libre Baskerville"/>
              </a:rPr>
              <a:t>Kep Beach</a:t>
            </a:r>
            <a:endParaRPr/>
          </a:p>
        </p:txBody>
      </p:sp>
      <p:pic>
        <p:nvPicPr>
          <p:cNvPr id="652" name="Google Shape;652;p57"/>
          <p:cNvPicPr preferRelativeResize="0"/>
          <p:nvPr/>
        </p:nvPicPr>
        <p:blipFill rotWithShape="1">
          <a:blip r:embed="rId7">
            <a:alphaModFix/>
          </a:blip>
          <a:srcRect b="0" l="0" r="0" t="0"/>
          <a:stretch/>
        </p:blipFill>
        <p:spPr>
          <a:xfrm>
            <a:off x="6562319" y="3900792"/>
            <a:ext cx="4618014" cy="2648502"/>
          </a:xfrm>
          <a:prstGeom prst="rect">
            <a:avLst/>
          </a:prstGeom>
          <a:noFill/>
          <a:ln>
            <a:noFill/>
          </a:ln>
        </p:spPr>
      </p:pic>
      <p:sp>
        <p:nvSpPr>
          <p:cNvPr id="653" name="Google Shape;653;p57"/>
          <p:cNvSpPr/>
          <p:nvPr/>
        </p:nvSpPr>
        <p:spPr>
          <a:xfrm>
            <a:off x="7606034" y="6087142"/>
            <a:ext cx="3212785" cy="40696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chemeClr val="lt1"/>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2000">
                <a:solidFill>
                  <a:srgbClr val="2A5010"/>
                </a:solidFill>
                <a:latin typeface="Libre Baskerville"/>
                <a:ea typeface="Libre Baskerville"/>
                <a:cs typeface="Libre Baskerville"/>
                <a:sym typeface="Libre Baskerville"/>
              </a:rPr>
              <a:t>Coral Beach, Koh Ta Kiev</a:t>
            </a:r>
            <a:endParaRPr b="1" i="1" sz="2000">
              <a:solidFill>
                <a:srgbClr val="2A5010"/>
              </a:solidFill>
              <a:latin typeface="Libre Baskerville"/>
              <a:ea typeface="Libre Baskerville"/>
              <a:cs typeface="Libre Baskerville"/>
              <a:sym typeface="Libre Baskerville"/>
            </a:endParaRPr>
          </a:p>
        </p:txBody>
      </p:sp>
      <p:pic>
        <p:nvPicPr>
          <p:cNvPr id="654" name="Google Shape;654;p57"/>
          <p:cNvPicPr preferRelativeResize="0"/>
          <p:nvPr/>
        </p:nvPicPr>
        <p:blipFill rotWithShape="1">
          <a:blip r:embed="rId8">
            <a:alphaModFix/>
          </a:blip>
          <a:srcRect b="412" l="0" r="0" t="412"/>
          <a:stretch/>
        </p:blipFill>
        <p:spPr>
          <a:xfrm>
            <a:off x="4393903" y="2926632"/>
            <a:ext cx="3010719" cy="1696114"/>
          </a:xfrm>
          <a:prstGeom prst="rect">
            <a:avLst/>
          </a:prstGeom>
          <a:noFill/>
          <a:ln>
            <a:noFill/>
          </a:ln>
        </p:spPr>
      </p:pic>
      <p:pic>
        <p:nvPicPr>
          <p:cNvPr id="655" name="Google Shape;655;p57"/>
          <p:cNvPicPr preferRelativeResize="0"/>
          <p:nvPr/>
        </p:nvPicPr>
        <p:blipFill rotWithShape="1">
          <a:blip r:embed="rId9">
            <a:alphaModFix/>
          </a:blip>
          <a:srcRect b="0" l="0" r="0" t="0"/>
          <a:stretch/>
        </p:blipFill>
        <p:spPr>
          <a:xfrm>
            <a:off x="527639" y="133350"/>
            <a:ext cx="683939" cy="659146"/>
          </a:xfrm>
          <a:prstGeom prst="rect">
            <a:avLst/>
          </a:prstGeom>
          <a:noFill/>
          <a:ln>
            <a:noFill/>
          </a:ln>
        </p:spPr>
      </p:pic>
      <p:sp>
        <p:nvSpPr>
          <p:cNvPr id="656" name="Google Shape;656;p57"/>
          <p:cNvSpPr txBox="1"/>
          <p:nvPr/>
        </p:nvSpPr>
        <p:spPr>
          <a:xfrm>
            <a:off x="1410150" y="410833"/>
            <a:ext cx="6819449" cy="292388"/>
          </a:xfrm>
          <a:prstGeom prst="rect">
            <a:avLst/>
          </a:prstGeom>
          <a:noFill/>
          <a:ln>
            <a:noFill/>
          </a:ln>
        </p:spPr>
        <p:txBody>
          <a:bodyPr anchorCtr="0" anchor="t" bIns="0" lIns="0" spcFirstLastPara="1" rIns="0" wrap="square" tIns="0">
            <a:spAutoFit/>
          </a:bodyPr>
          <a:lstStyle/>
          <a:p>
            <a:pPr indent="0" lvl="0" marL="0" marR="0" rtl="0" algn="l">
              <a:lnSpc>
                <a:spcPct val="69166"/>
              </a:lnSpc>
              <a:spcBef>
                <a:spcPts val="0"/>
              </a:spcBef>
              <a:spcAft>
                <a:spcPts val="0"/>
              </a:spcAft>
              <a:buNone/>
            </a:pPr>
            <a:r>
              <a:rPr b="1" lang="en-US" sz="3000">
                <a:solidFill>
                  <a:srgbClr val="2A5010"/>
                </a:solidFill>
                <a:latin typeface="Montserrat"/>
                <a:ea typeface="Montserrat"/>
                <a:cs typeface="Montserrat"/>
                <a:sym typeface="Montserrat"/>
              </a:rPr>
              <a:t>Other beach destination</a:t>
            </a:r>
            <a:endParaRPr/>
          </a:p>
        </p:txBody>
      </p:sp>
      <p:sp>
        <p:nvSpPr>
          <p:cNvPr id="657" name="Google Shape;657;p57">
            <a:hlinkClick r:id="rId10"/>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1"/>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61" name="Shape 661"/>
        <p:cNvGrpSpPr/>
        <p:nvPr/>
      </p:nvGrpSpPr>
      <p:grpSpPr>
        <a:xfrm>
          <a:off x="0" y="0"/>
          <a:ext cx="0" cy="0"/>
          <a:chOff x="0" y="0"/>
          <a:chExt cx="0" cy="0"/>
        </a:xfrm>
      </p:grpSpPr>
      <p:sp>
        <p:nvSpPr>
          <p:cNvPr id="662" name="Google Shape;662;p58"/>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663" name="Google Shape;663;p58"/>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664" name="Google Shape;664;p58"/>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665" name="Google Shape;665;p58"/>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666" name="Google Shape;666;p58"/>
          <p:cNvSpPr txBox="1"/>
          <p:nvPr/>
        </p:nvSpPr>
        <p:spPr>
          <a:xfrm>
            <a:off x="5237574" y="1271397"/>
            <a:ext cx="289711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385623"/>
                </a:solidFill>
                <a:latin typeface="Montserrat"/>
                <a:ea typeface="Montserrat"/>
                <a:cs typeface="Montserrat"/>
                <a:sym typeface="Montserrat"/>
              </a:rPr>
              <a:t>The Pub Street </a:t>
            </a:r>
            <a:endParaRPr/>
          </a:p>
        </p:txBody>
      </p:sp>
      <p:sp>
        <p:nvSpPr>
          <p:cNvPr id="667" name="Google Shape;667;p58"/>
          <p:cNvSpPr txBox="1"/>
          <p:nvPr/>
        </p:nvSpPr>
        <p:spPr>
          <a:xfrm>
            <a:off x="5682700" y="1591536"/>
            <a:ext cx="546402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The liveliest area in Siem Reap after dark falls</a:t>
            </a:r>
            <a:endParaRPr/>
          </a:p>
        </p:txBody>
      </p:sp>
      <p:sp>
        <p:nvSpPr>
          <p:cNvPr id="668" name="Google Shape;668;p58"/>
          <p:cNvSpPr txBox="1"/>
          <p:nvPr/>
        </p:nvSpPr>
        <p:spPr>
          <a:xfrm>
            <a:off x="358837" y="133397"/>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Highlight activities</a:t>
            </a:r>
            <a:endParaRPr/>
          </a:p>
        </p:txBody>
      </p:sp>
      <p:pic>
        <p:nvPicPr>
          <p:cNvPr descr="Phare, The Cambodian Circus" id="669" name="Google Shape;669;p58"/>
          <p:cNvPicPr preferRelativeResize="0"/>
          <p:nvPr/>
        </p:nvPicPr>
        <p:blipFill rotWithShape="1">
          <a:blip r:embed="rId4">
            <a:alphaModFix/>
          </a:blip>
          <a:srcRect b="0" l="0" r="0" t="0"/>
          <a:stretch/>
        </p:blipFill>
        <p:spPr>
          <a:xfrm>
            <a:off x="0" y="2404709"/>
            <a:ext cx="5729332" cy="3734482"/>
          </a:xfrm>
          <a:prstGeom prst="rect">
            <a:avLst/>
          </a:prstGeom>
          <a:noFill/>
          <a:ln>
            <a:noFill/>
          </a:ln>
        </p:spPr>
      </p:pic>
      <p:pic>
        <p:nvPicPr>
          <p:cNvPr descr="https://cdn3.ivivu.com/2015/12/25-trai-nghiem-khong-the-bo-qua-khi-du-lich-Siem-Reap-ivivu-12.jpg" id="670" name="Google Shape;670;p58"/>
          <p:cNvPicPr preferRelativeResize="0"/>
          <p:nvPr/>
        </p:nvPicPr>
        <p:blipFill rotWithShape="1">
          <a:blip r:embed="rId5">
            <a:alphaModFix/>
          </a:blip>
          <a:srcRect b="0" l="0" r="0" t="0"/>
          <a:stretch/>
        </p:blipFill>
        <p:spPr>
          <a:xfrm>
            <a:off x="5814203" y="2404709"/>
            <a:ext cx="5624390" cy="3734482"/>
          </a:xfrm>
          <a:prstGeom prst="rect">
            <a:avLst/>
          </a:prstGeom>
          <a:noFill/>
          <a:ln>
            <a:noFill/>
          </a:ln>
        </p:spPr>
      </p:pic>
      <p:sp>
        <p:nvSpPr>
          <p:cNvPr id="671" name="Google Shape;671;p58"/>
          <p:cNvSpPr txBox="1"/>
          <p:nvPr/>
        </p:nvSpPr>
        <p:spPr>
          <a:xfrm>
            <a:off x="265312" y="1572974"/>
            <a:ext cx="546402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An amazing vibe &amp; energy show which transforms the lives of Cambodian youth</a:t>
            </a:r>
            <a:endParaRPr/>
          </a:p>
        </p:txBody>
      </p:sp>
      <p:sp>
        <p:nvSpPr>
          <p:cNvPr id="672" name="Google Shape;672;p58"/>
          <p:cNvSpPr txBox="1"/>
          <p:nvPr/>
        </p:nvSpPr>
        <p:spPr>
          <a:xfrm>
            <a:off x="-368234" y="1245646"/>
            <a:ext cx="289711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385623"/>
                </a:solidFill>
                <a:latin typeface="Montserrat"/>
                <a:ea typeface="Montserrat"/>
                <a:cs typeface="Montserrat"/>
                <a:sym typeface="Montserrat"/>
              </a:rPr>
              <a:t>Phare Circus</a:t>
            </a:r>
            <a:endParaRPr/>
          </a:p>
        </p:txBody>
      </p:sp>
      <p:sp>
        <p:nvSpPr>
          <p:cNvPr id="673" name="Google Shape;673;p58">
            <a:hlinkClick r:id="rId6"/>
          </p:cNvPr>
          <p:cNvSpPr/>
          <p:nvPr/>
        </p:nvSpPr>
        <p:spPr>
          <a:xfrm>
            <a:off x="11276905" y="6213143"/>
            <a:ext cx="914400" cy="685800"/>
          </a:xfrm>
          <a:prstGeom prst="leftArrow">
            <a:avLst>
              <a:gd fmla="val 50000" name="adj1"/>
              <a:gd fmla="val 50000" name="adj2"/>
            </a:avLst>
          </a:prstGeom>
          <a:solidFill>
            <a:srgbClr val="833C0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77" name="Shape 677"/>
        <p:cNvGrpSpPr/>
        <p:nvPr/>
      </p:nvGrpSpPr>
      <p:grpSpPr>
        <a:xfrm>
          <a:off x="0" y="0"/>
          <a:ext cx="0" cy="0"/>
          <a:chOff x="0" y="0"/>
          <a:chExt cx="0" cy="0"/>
        </a:xfrm>
      </p:grpSpPr>
      <p:sp>
        <p:nvSpPr>
          <p:cNvPr id="678" name="Google Shape;678;p5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679" name="Google Shape;679;p59"/>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680" name="Google Shape;680;p5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681" name="Google Shape;681;p59"/>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682" name="Google Shape;682;p59"/>
          <p:cNvSpPr txBox="1"/>
          <p:nvPr/>
        </p:nvSpPr>
        <p:spPr>
          <a:xfrm>
            <a:off x="5353372" y="1276655"/>
            <a:ext cx="289711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385623"/>
                </a:solidFill>
                <a:latin typeface="Montserrat"/>
                <a:ea typeface="Montserrat"/>
                <a:cs typeface="Montserrat"/>
                <a:sym typeface="Montserrat"/>
              </a:rPr>
              <a:t>Angkor Zipline</a:t>
            </a:r>
            <a:endParaRPr/>
          </a:p>
        </p:txBody>
      </p:sp>
      <p:sp>
        <p:nvSpPr>
          <p:cNvPr id="683" name="Google Shape;683;p59"/>
          <p:cNvSpPr txBox="1"/>
          <p:nvPr/>
        </p:nvSpPr>
        <p:spPr>
          <a:xfrm>
            <a:off x="5853141" y="1604710"/>
            <a:ext cx="546402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See the Angkor Archaeological Park from a unique perspective on this zipline tour</a:t>
            </a:r>
            <a:endParaRPr/>
          </a:p>
        </p:txBody>
      </p:sp>
      <p:sp>
        <p:nvSpPr>
          <p:cNvPr id="684" name="Google Shape;684;p59"/>
          <p:cNvSpPr txBox="1"/>
          <p:nvPr/>
        </p:nvSpPr>
        <p:spPr>
          <a:xfrm>
            <a:off x="358837" y="133397"/>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Highlight activities</a:t>
            </a:r>
            <a:endParaRPr/>
          </a:p>
        </p:txBody>
      </p:sp>
      <p:sp>
        <p:nvSpPr>
          <p:cNvPr id="685" name="Google Shape;685;p59"/>
          <p:cNvSpPr txBox="1"/>
          <p:nvPr/>
        </p:nvSpPr>
        <p:spPr>
          <a:xfrm>
            <a:off x="265312" y="1572974"/>
            <a:ext cx="546402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For the ultimate luxury experience in Cambodia, try a helicopter ride for spectacular views over Phnom Penh city or Siem Reap and the Angkor Complex</a:t>
            </a:r>
            <a:endParaRPr/>
          </a:p>
        </p:txBody>
      </p:sp>
      <p:sp>
        <p:nvSpPr>
          <p:cNvPr id="686" name="Google Shape;686;p59"/>
          <p:cNvSpPr txBox="1"/>
          <p:nvPr/>
        </p:nvSpPr>
        <p:spPr>
          <a:xfrm>
            <a:off x="202806" y="1232412"/>
            <a:ext cx="289711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385623"/>
                </a:solidFill>
                <a:latin typeface="Montserrat"/>
                <a:ea typeface="Montserrat"/>
                <a:cs typeface="Montserrat"/>
                <a:sym typeface="Montserrat"/>
              </a:rPr>
              <a:t>Helicopter experience</a:t>
            </a:r>
            <a:endParaRPr/>
          </a:p>
        </p:txBody>
      </p:sp>
      <p:pic>
        <p:nvPicPr>
          <p:cNvPr id="687" name="Google Shape;687;p59"/>
          <p:cNvPicPr preferRelativeResize="0"/>
          <p:nvPr/>
        </p:nvPicPr>
        <p:blipFill rotWithShape="1">
          <a:blip r:embed="rId4">
            <a:alphaModFix/>
          </a:blip>
          <a:srcRect b="0" l="0" r="0" t="0"/>
          <a:stretch/>
        </p:blipFill>
        <p:spPr>
          <a:xfrm>
            <a:off x="5940724" y="2404709"/>
            <a:ext cx="5631151" cy="3714810"/>
          </a:xfrm>
          <a:prstGeom prst="rect">
            <a:avLst/>
          </a:prstGeom>
          <a:noFill/>
          <a:ln>
            <a:noFill/>
          </a:ln>
        </p:spPr>
      </p:pic>
      <p:sp>
        <p:nvSpPr>
          <p:cNvPr id="688" name="Google Shape;688;p59"/>
          <p:cNvSpPr/>
          <p:nvPr/>
        </p:nvSpPr>
        <p:spPr>
          <a:xfrm>
            <a:off x="335390" y="2403970"/>
            <a:ext cx="5393942" cy="3714809"/>
          </a:xfrm>
          <a:custGeom>
            <a:rect b="b" l="l" r="r" t="t"/>
            <a:pathLst>
              <a:path extrusionOk="0" h="4867275" w="7286606">
                <a:moveTo>
                  <a:pt x="0" y="0"/>
                </a:moveTo>
                <a:lnTo>
                  <a:pt x="7286606" y="0"/>
                </a:lnTo>
                <a:lnTo>
                  <a:pt x="7286606" y="4867275"/>
                </a:lnTo>
                <a:lnTo>
                  <a:pt x="0" y="4867275"/>
                </a:lnTo>
                <a:lnTo>
                  <a:pt x="0" y="0"/>
                </a:lnTo>
                <a:close/>
              </a:path>
            </a:pathLst>
          </a:custGeom>
          <a:blipFill rotWithShape="1">
            <a:blip r:embed="rId5">
              <a:alphaModFix/>
            </a:blip>
            <a:stretch>
              <a:fillRect b="0" l="0" r="0" t="0"/>
            </a:stretch>
          </a:blipFill>
          <a:ln>
            <a:noFill/>
          </a:ln>
        </p:spPr>
      </p:sp>
      <p:sp>
        <p:nvSpPr>
          <p:cNvPr id="689" name="Google Shape;689;p59">
            <a:hlinkClick r:id="rId6"/>
          </p:cNvPr>
          <p:cNvSpPr/>
          <p:nvPr/>
        </p:nvSpPr>
        <p:spPr>
          <a:xfrm>
            <a:off x="11276905" y="6213143"/>
            <a:ext cx="914400" cy="685800"/>
          </a:xfrm>
          <a:prstGeom prst="leftArrow">
            <a:avLst>
              <a:gd fmla="val 50000" name="adj1"/>
              <a:gd fmla="val 50000" name="adj2"/>
            </a:avLst>
          </a:prstGeom>
          <a:solidFill>
            <a:srgbClr val="833C0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6" name="Shape 266"/>
        <p:cNvGrpSpPr/>
        <p:nvPr/>
      </p:nvGrpSpPr>
      <p:grpSpPr>
        <a:xfrm>
          <a:off x="0" y="0"/>
          <a:ext cx="0" cy="0"/>
          <a:chOff x="0" y="0"/>
          <a:chExt cx="0" cy="0"/>
        </a:xfrm>
      </p:grpSpPr>
      <p:sp>
        <p:nvSpPr>
          <p:cNvPr id="267" name="Google Shape;267;p33"/>
          <p:cNvSpPr txBox="1"/>
          <p:nvPr/>
        </p:nvSpPr>
        <p:spPr>
          <a:xfrm>
            <a:off x="416642" y="304892"/>
            <a:ext cx="5814807" cy="67928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Why travel to Cambodia</a:t>
            </a:r>
            <a:endParaRPr/>
          </a:p>
        </p:txBody>
      </p:sp>
      <p:sp>
        <p:nvSpPr>
          <p:cNvPr id="268" name="Google Shape;268;p33"/>
          <p:cNvSpPr txBox="1"/>
          <p:nvPr/>
        </p:nvSpPr>
        <p:spPr>
          <a:xfrm>
            <a:off x="446619" y="1172161"/>
            <a:ext cx="4282246" cy="1891672"/>
          </a:xfrm>
          <a:prstGeom prst="rect">
            <a:avLst/>
          </a:prstGeom>
          <a:noFill/>
          <a:ln>
            <a:noFill/>
          </a:ln>
        </p:spPr>
        <p:txBody>
          <a:bodyPr anchorCtr="0" anchor="t" bIns="0" lIns="0" spcFirstLastPara="1" rIns="0" wrap="square" tIns="0">
            <a:spAutoFit/>
          </a:bodyPr>
          <a:lstStyle/>
          <a:p>
            <a:pPr indent="-285750" lvl="0" marL="285750" marR="0" rtl="0" algn="l">
              <a:lnSpc>
                <a:spcPct val="156187"/>
              </a:lnSpc>
              <a:spcBef>
                <a:spcPts val="0"/>
              </a:spcBef>
              <a:spcAft>
                <a:spcPts val="0"/>
              </a:spcAft>
              <a:buClr>
                <a:srgbClr val="48432A"/>
              </a:buClr>
              <a:buSzPts val="1600"/>
              <a:buFont typeface="Arial"/>
              <a:buChar char="•"/>
            </a:pPr>
            <a:r>
              <a:rPr lang="en-US" sz="1600">
                <a:solidFill>
                  <a:srgbClr val="48432A"/>
                </a:solidFill>
                <a:latin typeface="Montserrat"/>
                <a:ea typeface="Montserrat"/>
                <a:cs typeface="Montserrat"/>
                <a:sym typeface="Montserrat"/>
              </a:rPr>
              <a:t>Cambodia – the Kingdom of Wonder, </a:t>
            </a:r>
            <a:endParaRPr/>
          </a:p>
          <a:p>
            <a:pPr indent="-285750" lvl="0" marL="285750" marR="0" rtl="0" algn="l">
              <a:lnSpc>
                <a:spcPct val="156187"/>
              </a:lnSpc>
              <a:spcBef>
                <a:spcPts val="0"/>
              </a:spcBef>
              <a:spcAft>
                <a:spcPts val="0"/>
              </a:spcAft>
              <a:buClr>
                <a:srgbClr val="48432A"/>
              </a:buClr>
              <a:buSzPts val="1600"/>
              <a:buFont typeface="Arial"/>
              <a:buChar char="•"/>
            </a:pPr>
            <a:r>
              <a:rPr lang="en-US" sz="1600">
                <a:solidFill>
                  <a:srgbClr val="48432A"/>
                </a:solidFill>
                <a:latin typeface="Montserrat"/>
                <a:ea typeface="Montserrat"/>
                <a:cs typeface="Montserrat"/>
                <a:sym typeface="Montserrat"/>
              </a:rPr>
              <a:t>one of Southeast Asia’s most enjoyable destinations, plentiful attractions ranging from unspoilt  beaches and colonial townscapes to dense forests, majestic rivers and lakes. </a:t>
            </a:r>
            <a:endParaRPr/>
          </a:p>
        </p:txBody>
      </p:sp>
      <p:pic>
        <p:nvPicPr>
          <p:cNvPr descr="http://static.tumblr.com/f45faab49321958bb661be2e69124337/gltbmdt/p3amp94ag/tumblr_static_logo_threeland_281108.png" id="269" name="Google Shape;269;p33"/>
          <p:cNvPicPr preferRelativeResize="0"/>
          <p:nvPr/>
        </p:nvPicPr>
        <p:blipFill rotWithShape="1">
          <a:blip r:embed="rId3">
            <a:alphaModFix/>
          </a:blip>
          <a:srcRect b="0" l="0" r="0" t="0"/>
          <a:stretch/>
        </p:blipFill>
        <p:spPr>
          <a:xfrm>
            <a:off x="9754086" y="193378"/>
            <a:ext cx="2267743" cy="365615"/>
          </a:xfrm>
          <a:prstGeom prst="rect">
            <a:avLst/>
          </a:prstGeom>
          <a:noFill/>
          <a:ln>
            <a:noFill/>
          </a:ln>
        </p:spPr>
      </p:pic>
      <p:sp>
        <p:nvSpPr>
          <p:cNvPr id="270" name="Google Shape;270;p3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271" name="Google Shape;271;p3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Trebuchet MS"/>
                <a:ea typeface="Trebuchet MS"/>
                <a:cs typeface="Trebuchet MS"/>
                <a:sym typeface="Trebuchet MS"/>
              </a:rPr>
              <a:t>7/31/2025</a:t>
            </a:r>
            <a:endParaRPr sz="1200">
              <a:solidFill>
                <a:schemeClr val="dk1"/>
              </a:solidFill>
              <a:latin typeface="Trebuchet MS"/>
              <a:ea typeface="Trebuchet MS"/>
              <a:cs typeface="Trebuchet MS"/>
              <a:sym typeface="Trebuchet MS"/>
            </a:endParaRPr>
          </a:p>
        </p:txBody>
      </p:sp>
      <p:sp>
        <p:nvSpPr>
          <p:cNvPr id="272" name="Google Shape;272;p33"/>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Trebuchet MS"/>
                <a:ea typeface="Trebuchet MS"/>
                <a:cs typeface="Trebuchet MS"/>
                <a:sym typeface="Trebuchet MS"/>
              </a:rPr>
              <a:t>Simply your best local friend</a:t>
            </a:r>
            <a:endParaRPr/>
          </a:p>
        </p:txBody>
      </p:sp>
      <p:pic>
        <p:nvPicPr>
          <p:cNvPr id="273" name="Google Shape;273;p33"/>
          <p:cNvPicPr preferRelativeResize="0"/>
          <p:nvPr/>
        </p:nvPicPr>
        <p:blipFill rotWithShape="1">
          <a:blip r:embed="rId4">
            <a:alphaModFix/>
          </a:blip>
          <a:srcRect b="4326" l="0" r="0" t="4326"/>
          <a:stretch/>
        </p:blipFill>
        <p:spPr>
          <a:xfrm>
            <a:off x="6337540" y="771056"/>
            <a:ext cx="5619249" cy="5342197"/>
          </a:xfrm>
          <a:prstGeom prst="rect">
            <a:avLst/>
          </a:prstGeom>
          <a:noFill/>
          <a:ln>
            <a:noFill/>
          </a:ln>
        </p:spPr>
      </p:pic>
      <p:pic>
        <p:nvPicPr>
          <p:cNvPr id="274" name="Google Shape;274;p33"/>
          <p:cNvPicPr preferRelativeResize="0"/>
          <p:nvPr/>
        </p:nvPicPr>
        <p:blipFill rotWithShape="1">
          <a:blip r:embed="rId5">
            <a:alphaModFix/>
          </a:blip>
          <a:srcRect b="0" l="29469" r="20084" t="0"/>
          <a:stretch/>
        </p:blipFill>
        <p:spPr>
          <a:xfrm>
            <a:off x="446619" y="3356202"/>
            <a:ext cx="2754673" cy="3071570"/>
          </a:xfrm>
          <a:prstGeom prst="rect">
            <a:avLst/>
          </a:prstGeom>
          <a:noFill/>
          <a:ln>
            <a:noFill/>
          </a:ln>
        </p:spPr>
      </p:pic>
      <p:pic>
        <p:nvPicPr>
          <p:cNvPr id="275" name="Google Shape;275;p33"/>
          <p:cNvPicPr preferRelativeResize="0"/>
          <p:nvPr/>
        </p:nvPicPr>
        <p:blipFill rotWithShape="1">
          <a:blip r:embed="rId6">
            <a:alphaModFix/>
          </a:blip>
          <a:srcRect b="0" l="8580" r="8580" t="1628"/>
          <a:stretch/>
        </p:blipFill>
        <p:spPr>
          <a:xfrm>
            <a:off x="3324046" y="3356202"/>
            <a:ext cx="3879933" cy="3071570"/>
          </a:xfrm>
          <a:prstGeom prst="rect">
            <a:avLst/>
          </a:prstGeom>
          <a:noFill/>
          <a:ln>
            <a:noFill/>
          </a:ln>
        </p:spPr>
      </p:pic>
      <p:sp>
        <p:nvSpPr>
          <p:cNvPr id="276" name="Google Shape;276;p33">
            <a:hlinkClick r:id="rId7"/>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93" name="Shape 693"/>
        <p:cNvGrpSpPr/>
        <p:nvPr/>
      </p:nvGrpSpPr>
      <p:grpSpPr>
        <a:xfrm>
          <a:off x="0" y="0"/>
          <a:ext cx="0" cy="0"/>
          <a:chOff x="0" y="0"/>
          <a:chExt cx="0" cy="0"/>
        </a:xfrm>
      </p:grpSpPr>
      <p:sp>
        <p:nvSpPr>
          <p:cNvPr id="694" name="Google Shape;694;p60"/>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695" name="Google Shape;695;p60"/>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696" name="Google Shape;696;p60"/>
          <p:cNvSpPr txBox="1"/>
          <p:nvPr/>
        </p:nvSpPr>
        <p:spPr>
          <a:xfrm>
            <a:off x="507993" y="6615752"/>
            <a:ext cx="1217289" cy="24224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7/31/2025</a:t>
            </a:r>
            <a:endParaRPr sz="1600">
              <a:solidFill>
                <a:srgbClr val="385623"/>
              </a:solidFill>
              <a:latin typeface="Montserrat"/>
              <a:ea typeface="Montserrat"/>
              <a:cs typeface="Montserrat"/>
              <a:sym typeface="Montserrat"/>
            </a:endParaRPr>
          </a:p>
        </p:txBody>
      </p:sp>
      <p:sp>
        <p:nvSpPr>
          <p:cNvPr id="697" name="Google Shape;697;p60"/>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600">
                <a:solidFill>
                  <a:srgbClr val="385623"/>
                </a:solidFill>
                <a:latin typeface="Montserrat"/>
                <a:ea typeface="Montserrat"/>
                <a:cs typeface="Montserrat"/>
                <a:sym typeface="Montserrat"/>
              </a:rPr>
              <a:t>Simply your best local friend</a:t>
            </a:r>
            <a:endParaRPr/>
          </a:p>
        </p:txBody>
      </p:sp>
      <p:sp>
        <p:nvSpPr>
          <p:cNvPr id="698" name="Google Shape;698;p60"/>
          <p:cNvSpPr/>
          <p:nvPr/>
        </p:nvSpPr>
        <p:spPr>
          <a:xfrm>
            <a:off x="767763" y="770440"/>
            <a:ext cx="5350673" cy="2308324"/>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85623"/>
              </a:buClr>
              <a:buSzPts val="3000"/>
              <a:buFont typeface="Montserrat"/>
              <a:buNone/>
            </a:pPr>
            <a:r>
              <a:rPr b="1" lang="en-US" sz="3000">
                <a:solidFill>
                  <a:srgbClr val="385623"/>
                </a:solidFill>
                <a:latin typeface="Montserrat"/>
                <a:ea typeface="Montserrat"/>
                <a:cs typeface="Montserrat"/>
                <a:sym typeface="Montserrat"/>
              </a:rPr>
              <a:t>Highlights Activities</a:t>
            </a:r>
            <a:endParaRPr b="1" i="0" sz="3000" u="none" cap="none" strike="noStrike">
              <a:solidFill>
                <a:srgbClr val="385623"/>
              </a:solidFill>
              <a:latin typeface="Montserrat"/>
              <a:ea typeface="Montserrat"/>
              <a:cs typeface="Montserrat"/>
              <a:sym typeface="Montserrat"/>
            </a:endParaRPr>
          </a:p>
          <a:p>
            <a:pPr indent="0" lvl="0" marL="0" marR="0" rtl="0" algn="l">
              <a:lnSpc>
                <a:spcPct val="100000"/>
              </a:lnSpc>
              <a:spcBef>
                <a:spcPts val="0"/>
              </a:spcBef>
              <a:spcAft>
                <a:spcPts val="0"/>
              </a:spcAft>
              <a:buClr>
                <a:srgbClr val="385623"/>
              </a:buClr>
              <a:buSzPts val="3000"/>
              <a:buFont typeface="Montserrat"/>
              <a:buNone/>
            </a:pPr>
            <a:br>
              <a:rPr b="1" i="0" lang="en-US" sz="3000" u="none" cap="none" strike="noStrike">
                <a:solidFill>
                  <a:srgbClr val="385623"/>
                </a:solidFill>
                <a:latin typeface="Montserrat"/>
                <a:ea typeface="Montserrat"/>
                <a:cs typeface="Montserrat"/>
                <a:sym typeface="Montserrat"/>
              </a:rPr>
            </a:br>
            <a:endParaRPr b="1" i="0" sz="3000" u="none" cap="none" strike="noStrike">
              <a:solidFill>
                <a:srgbClr val="385623"/>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3000"/>
              <a:buFont typeface="Calibri"/>
              <a:buNone/>
            </a:pPr>
            <a:r>
              <a:t/>
            </a:r>
            <a:endParaRPr b="1" i="0" sz="3000" u="none" cap="none" strike="noStrike">
              <a:solidFill>
                <a:srgbClr val="385623"/>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3000"/>
              <a:buFont typeface="Calibri"/>
              <a:buNone/>
            </a:pPr>
            <a:r>
              <a:t/>
            </a:r>
            <a:endParaRPr b="1" i="0" sz="3000" u="none" cap="none" strike="noStrike">
              <a:solidFill>
                <a:srgbClr val="385623"/>
              </a:solidFill>
              <a:latin typeface="Montserrat"/>
              <a:ea typeface="Montserrat"/>
              <a:cs typeface="Montserrat"/>
              <a:sym typeface="Montserrat"/>
            </a:endParaRPr>
          </a:p>
        </p:txBody>
      </p:sp>
      <p:sp>
        <p:nvSpPr>
          <p:cNvPr id="699" name="Google Shape;699;p60"/>
          <p:cNvSpPr txBox="1"/>
          <p:nvPr/>
        </p:nvSpPr>
        <p:spPr>
          <a:xfrm>
            <a:off x="5813596" y="1728910"/>
            <a:ext cx="461148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A chance to sail with clouds &amp; admire the majestic Angkor Wat from bird eyes</a:t>
            </a:r>
            <a:endParaRPr/>
          </a:p>
        </p:txBody>
      </p:sp>
      <p:sp>
        <p:nvSpPr>
          <p:cNvPr id="700" name="Google Shape;700;p60"/>
          <p:cNvSpPr txBox="1"/>
          <p:nvPr/>
        </p:nvSpPr>
        <p:spPr>
          <a:xfrm>
            <a:off x="4807753" y="1444517"/>
            <a:ext cx="5084941"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385623"/>
                </a:solidFill>
                <a:latin typeface="Montserrat"/>
                <a:ea typeface="Montserrat"/>
                <a:cs typeface="Montserrat"/>
                <a:sym typeface="Montserrat"/>
              </a:rPr>
              <a:t>Hot air balloon over Angkor complex</a:t>
            </a:r>
            <a:endParaRPr/>
          </a:p>
        </p:txBody>
      </p:sp>
      <p:sp>
        <p:nvSpPr>
          <p:cNvPr id="701" name="Google Shape;701;p60"/>
          <p:cNvSpPr txBox="1"/>
          <p:nvPr/>
        </p:nvSpPr>
        <p:spPr>
          <a:xfrm>
            <a:off x="698050" y="1397586"/>
            <a:ext cx="400094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Dinner with Apsara Show </a:t>
            </a:r>
            <a:endParaRPr/>
          </a:p>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 </a:t>
            </a:r>
            <a:endParaRPr/>
          </a:p>
        </p:txBody>
      </p:sp>
      <p:sp>
        <p:nvSpPr>
          <p:cNvPr id="702" name="Google Shape;702;p60"/>
          <p:cNvSpPr txBox="1"/>
          <p:nvPr/>
        </p:nvSpPr>
        <p:spPr>
          <a:xfrm>
            <a:off x="698050" y="1728910"/>
            <a:ext cx="377150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A taste of classical Khmer culture</a:t>
            </a:r>
            <a:endParaRPr/>
          </a:p>
        </p:txBody>
      </p:sp>
      <p:pic>
        <p:nvPicPr>
          <p:cNvPr descr="Angkor Wat Hot Air Balloon (With images) | Hot air balloon rides ..." id="703" name="Google Shape;703;p60"/>
          <p:cNvPicPr preferRelativeResize="0"/>
          <p:nvPr/>
        </p:nvPicPr>
        <p:blipFill rotWithShape="1">
          <a:blip r:embed="rId4">
            <a:alphaModFix/>
          </a:blip>
          <a:srcRect b="8519" l="0" r="0" t="6086"/>
          <a:stretch/>
        </p:blipFill>
        <p:spPr>
          <a:xfrm>
            <a:off x="5912104" y="2461746"/>
            <a:ext cx="5223962" cy="3345742"/>
          </a:xfrm>
          <a:prstGeom prst="rect">
            <a:avLst/>
          </a:prstGeom>
          <a:noFill/>
          <a:ln>
            <a:noFill/>
          </a:ln>
        </p:spPr>
      </p:pic>
      <p:pic>
        <p:nvPicPr>
          <p:cNvPr id="704" name="Google Shape;704;p60"/>
          <p:cNvPicPr preferRelativeResize="0"/>
          <p:nvPr/>
        </p:nvPicPr>
        <p:blipFill rotWithShape="1">
          <a:blip r:embed="rId5">
            <a:alphaModFix/>
          </a:blip>
          <a:srcRect b="0" l="0" r="0" t="0"/>
          <a:stretch/>
        </p:blipFill>
        <p:spPr>
          <a:xfrm>
            <a:off x="698050" y="2466344"/>
            <a:ext cx="5016106" cy="3345742"/>
          </a:xfrm>
          <a:prstGeom prst="rect">
            <a:avLst/>
          </a:prstGeom>
          <a:noFill/>
          <a:ln>
            <a:noFill/>
          </a:ln>
        </p:spPr>
      </p:pic>
      <p:sp>
        <p:nvSpPr>
          <p:cNvPr id="705" name="Google Shape;705;p60">
            <a:hlinkClick r:id="rId6"/>
          </p:cNvPr>
          <p:cNvSpPr/>
          <p:nvPr/>
        </p:nvSpPr>
        <p:spPr>
          <a:xfrm>
            <a:off x="11276905" y="6213143"/>
            <a:ext cx="914400" cy="685800"/>
          </a:xfrm>
          <a:prstGeom prst="leftArrow">
            <a:avLst>
              <a:gd fmla="val 50000" name="adj1"/>
              <a:gd fmla="val 50000" name="adj2"/>
            </a:avLst>
          </a:prstGeom>
          <a:solidFill>
            <a:srgbClr val="833C0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09" name="Shape 709"/>
        <p:cNvGrpSpPr/>
        <p:nvPr/>
      </p:nvGrpSpPr>
      <p:grpSpPr>
        <a:xfrm>
          <a:off x="0" y="0"/>
          <a:ext cx="0" cy="0"/>
          <a:chOff x="0" y="0"/>
          <a:chExt cx="0" cy="0"/>
        </a:xfrm>
      </p:grpSpPr>
      <p:sp>
        <p:nvSpPr>
          <p:cNvPr id="710" name="Google Shape;710;p6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711" name="Google Shape;711;p61"/>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12" name="Google Shape;712;p6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7/31/2025</a:t>
            </a:r>
            <a:endParaRPr sz="1600">
              <a:solidFill>
                <a:srgbClr val="385623"/>
              </a:solidFill>
              <a:latin typeface="Montserrat"/>
              <a:ea typeface="Montserrat"/>
              <a:cs typeface="Montserrat"/>
              <a:sym typeface="Montserrat"/>
            </a:endParaRPr>
          </a:p>
        </p:txBody>
      </p:sp>
      <p:sp>
        <p:nvSpPr>
          <p:cNvPr id="713" name="Google Shape;713;p61"/>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600">
                <a:solidFill>
                  <a:srgbClr val="385623"/>
                </a:solidFill>
                <a:latin typeface="Montserrat"/>
                <a:ea typeface="Montserrat"/>
                <a:cs typeface="Montserrat"/>
                <a:sym typeface="Montserrat"/>
              </a:rPr>
              <a:t>Simply your best local friend</a:t>
            </a:r>
            <a:endParaRPr/>
          </a:p>
        </p:txBody>
      </p:sp>
      <p:sp>
        <p:nvSpPr>
          <p:cNvPr id="714" name="Google Shape;714;p61"/>
          <p:cNvSpPr txBox="1"/>
          <p:nvPr/>
        </p:nvSpPr>
        <p:spPr>
          <a:xfrm>
            <a:off x="6149169" y="1938888"/>
            <a:ext cx="555975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Explore the jungle at Cardamom Mountains, Southeast Asia’s largest remaining rainforest. </a:t>
            </a:r>
            <a:endParaRPr/>
          </a:p>
        </p:txBody>
      </p:sp>
      <p:sp>
        <p:nvSpPr>
          <p:cNvPr id="715" name="Google Shape;715;p61"/>
          <p:cNvSpPr txBox="1"/>
          <p:nvPr/>
        </p:nvSpPr>
        <p:spPr>
          <a:xfrm>
            <a:off x="6072355" y="1506551"/>
            <a:ext cx="374441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Trek through the jungle</a:t>
            </a:r>
            <a:endParaRPr sz="1600">
              <a:solidFill>
                <a:srgbClr val="385623"/>
              </a:solidFill>
              <a:latin typeface="Montserrat"/>
              <a:ea typeface="Montserrat"/>
              <a:cs typeface="Montserrat"/>
              <a:sym typeface="Montserrat"/>
            </a:endParaRPr>
          </a:p>
        </p:txBody>
      </p:sp>
      <p:sp>
        <p:nvSpPr>
          <p:cNvPr id="716" name="Google Shape;716;p61"/>
          <p:cNvSpPr txBox="1"/>
          <p:nvPr/>
        </p:nvSpPr>
        <p:spPr>
          <a:xfrm>
            <a:off x="684806" y="1500776"/>
            <a:ext cx="3253739"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Ride a bamboo Train </a:t>
            </a:r>
            <a:endParaRPr/>
          </a:p>
        </p:txBody>
      </p:sp>
      <p:sp>
        <p:nvSpPr>
          <p:cNvPr id="717" name="Google Shape;717;p61"/>
          <p:cNvSpPr txBox="1"/>
          <p:nvPr/>
        </p:nvSpPr>
        <p:spPr>
          <a:xfrm>
            <a:off x="714383" y="1907416"/>
            <a:ext cx="523209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Take a fun ride on the bamboo train, or nori, which is a bamboo flatbed on wheels, and powered by a small motorcycle/ tractor engine.</a:t>
            </a:r>
            <a:endParaRPr/>
          </a:p>
        </p:txBody>
      </p:sp>
      <p:pic>
        <p:nvPicPr>
          <p:cNvPr id="718" name="Google Shape;718;p61"/>
          <p:cNvPicPr preferRelativeResize="0"/>
          <p:nvPr/>
        </p:nvPicPr>
        <p:blipFill rotWithShape="1">
          <a:blip r:embed="rId4">
            <a:alphaModFix/>
          </a:blip>
          <a:srcRect b="0" l="5437" r="0" t="0"/>
          <a:stretch/>
        </p:blipFill>
        <p:spPr>
          <a:xfrm>
            <a:off x="817121" y="3019771"/>
            <a:ext cx="5278879" cy="3271762"/>
          </a:xfrm>
          <a:prstGeom prst="rect">
            <a:avLst/>
          </a:prstGeom>
          <a:noFill/>
          <a:ln>
            <a:noFill/>
          </a:ln>
        </p:spPr>
      </p:pic>
      <p:pic>
        <p:nvPicPr>
          <p:cNvPr descr="IMG_9987 (2)" id="719" name="Google Shape;719;p61"/>
          <p:cNvPicPr preferRelativeResize="0"/>
          <p:nvPr/>
        </p:nvPicPr>
        <p:blipFill rotWithShape="1">
          <a:blip r:embed="rId5">
            <a:alphaModFix/>
          </a:blip>
          <a:srcRect b="9527" l="0" r="0" t="0"/>
          <a:stretch/>
        </p:blipFill>
        <p:spPr>
          <a:xfrm>
            <a:off x="6242339" y="3019771"/>
            <a:ext cx="5340958" cy="3271762"/>
          </a:xfrm>
          <a:prstGeom prst="rect">
            <a:avLst/>
          </a:prstGeom>
          <a:noFill/>
          <a:ln>
            <a:noFill/>
          </a:ln>
        </p:spPr>
      </p:pic>
      <p:sp>
        <p:nvSpPr>
          <p:cNvPr id="720" name="Google Shape;720;p61"/>
          <p:cNvSpPr/>
          <p:nvPr/>
        </p:nvSpPr>
        <p:spPr>
          <a:xfrm>
            <a:off x="714384" y="719429"/>
            <a:ext cx="5350673" cy="461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85623"/>
              </a:buClr>
              <a:buSzPts val="3000"/>
              <a:buFont typeface="Montserrat"/>
              <a:buNone/>
            </a:pPr>
            <a:r>
              <a:rPr b="1" lang="en-US" sz="3000">
                <a:solidFill>
                  <a:srgbClr val="385623"/>
                </a:solidFill>
                <a:latin typeface="Montserrat"/>
                <a:ea typeface="Montserrat"/>
                <a:cs typeface="Montserrat"/>
                <a:sym typeface="Montserrat"/>
              </a:rPr>
              <a:t>Highlights Activities</a:t>
            </a:r>
            <a:endParaRPr b="1" i="0" sz="3000" u="none" cap="none" strike="noStrike">
              <a:solidFill>
                <a:srgbClr val="385623"/>
              </a:solidFill>
              <a:latin typeface="Montserrat"/>
              <a:ea typeface="Montserrat"/>
              <a:cs typeface="Montserrat"/>
              <a:sym typeface="Montserrat"/>
            </a:endParaRPr>
          </a:p>
        </p:txBody>
      </p:sp>
      <p:sp>
        <p:nvSpPr>
          <p:cNvPr id="721" name="Google Shape;721;p61">
            <a:hlinkClick r:id="rId6"/>
          </p:cNvPr>
          <p:cNvSpPr/>
          <p:nvPr/>
        </p:nvSpPr>
        <p:spPr>
          <a:xfrm>
            <a:off x="11276905" y="6213143"/>
            <a:ext cx="914400" cy="685800"/>
          </a:xfrm>
          <a:prstGeom prst="leftArrow">
            <a:avLst>
              <a:gd fmla="val 50000" name="adj1"/>
              <a:gd fmla="val 50000" name="adj2"/>
            </a:avLst>
          </a:prstGeom>
          <a:solidFill>
            <a:srgbClr val="833C0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25" name="Shape 725"/>
        <p:cNvGrpSpPr/>
        <p:nvPr/>
      </p:nvGrpSpPr>
      <p:grpSpPr>
        <a:xfrm>
          <a:off x="0" y="0"/>
          <a:ext cx="0" cy="0"/>
          <a:chOff x="0" y="0"/>
          <a:chExt cx="0" cy="0"/>
        </a:xfrm>
      </p:grpSpPr>
      <p:sp>
        <p:nvSpPr>
          <p:cNvPr id="726" name="Google Shape;726;p62"/>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727" name="Google Shape;727;p62"/>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28" name="Google Shape;728;p62"/>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7/31/2025</a:t>
            </a:r>
            <a:endParaRPr sz="1600">
              <a:solidFill>
                <a:srgbClr val="385623"/>
              </a:solidFill>
              <a:latin typeface="Montserrat"/>
              <a:ea typeface="Montserrat"/>
              <a:cs typeface="Montserrat"/>
              <a:sym typeface="Montserrat"/>
            </a:endParaRPr>
          </a:p>
        </p:txBody>
      </p:sp>
      <p:sp>
        <p:nvSpPr>
          <p:cNvPr id="729" name="Google Shape;729;p62"/>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600">
                <a:solidFill>
                  <a:srgbClr val="385623"/>
                </a:solidFill>
                <a:latin typeface="Montserrat"/>
                <a:ea typeface="Montserrat"/>
                <a:cs typeface="Montserrat"/>
                <a:sym typeface="Montserrat"/>
              </a:rPr>
              <a:t>Simply your best local friend</a:t>
            </a:r>
            <a:endParaRPr/>
          </a:p>
        </p:txBody>
      </p:sp>
      <p:sp>
        <p:nvSpPr>
          <p:cNvPr id="730" name="Google Shape;730;p62"/>
          <p:cNvSpPr txBox="1"/>
          <p:nvPr/>
        </p:nvSpPr>
        <p:spPr>
          <a:xfrm>
            <a:off x="6065057" y="1736928"/>
            <a:ext cx="535067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Animal lovers are in for a treat because a variety of endangered and rare wildlife call Cambodia home</a:t>
            </a:r>
            <a:endParaRPr/>
          </a:p>
        </p:txBody>
      </p:sp>
      <p:sp>
        <p:nvSpPr>
          <p:cNvPr id="731" name="Google Shape;731;p62"/>
          <p:cNvSpPr txBox="1"/>
          <p:nvPr/>
        </p:nvSpPr>
        <p:spPr>
          <a:xfrm>
            <a:off x="6065057" y="1403610"/>
            <a:ext cx="374441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Elephant feeding</a:t>
            </a:r>
            <a:endParaRPr/>
          </a:p>
        </p:txBody>
      </p:sp>
      <p:sp>
        <p:nvSpPr>
          <p:cNvPr id="732" name="Google Shape;732;p62"/>
          <p:cNvSpPr txBox="1"/>
          <p:nvPr/>
        </p:nvSpPr>
        <p:spPr>
          <a:xfrm>
            <a:off x="631633" y="1398374"/>
            <a:ext cx="383163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Sample street food</a:t>
            </a:r>
            <a:endParaRPr sz="1600">
              <a:solidFill>
                <a:srgbClr val="385623"/>
              </a:solidFill>
              <a:latin typeface="Montserrat"/>
              <a:ea typeface="Montserrat"/>
              <a:cs typeface="Montserrat"/>
              <a:sym typeface="Montserrat"/>
            </a:endParaRPr>
          </a:p>
        </p:txBody>
      </p:sp>
      <p:sp>
        <p:nvSpPr>
          <p:cNvPr id="733" name="Google Shape;733;p62"/>
          <p:cNvSpPr txBox="1"/>
          <p:nvPr/>
        </p:nvSpPr>
        <p:spPr>
          <a:xfrm>
            <a:off x="631632" y="1763395"/>
            <a:ext cx="5350673"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The country’s streets are awash with street food vendors selling a variety of local delicacies for visitors to sample. Try out this in your Cambodia trip. </a:t>
            </a:r>
            <a:endParaRPr/>
          </a:p>
        </p:txBody>
      </p:sp>
      <p:pic>
        <p:nvPicPr>
          <p:cNvPr id="734" name="Google Shape;734;p62"/>
          <p:cNvPicPr preferRelativeResize="0"/>
          <p:nvPr/>
        </p:nvPicPr>
        <p:blipFill rotWithShape="1">
          <a:blip r:embed="rId4">
            <a:alphaModFix/>
          </a:blip>
          <a:srcRect b="0" l="0" r="0" t="0"/>
          <a:stretch/>
        </p:blipFill>
        <p:spPr>
          <a:xfrm flipH="1">
            <a:off x="5982304" y="2932735"/>
            <a:ext cx="5019250" cy="3205835"/>
          </a:xfrm>
          <a:prstGeom prst="rect">
            <a:avLst/>
          </a:prstGeom>
          <a:noFill/>
          <a:ln>
            <a:noFill/>
          </a:ln>
        </p:spPr>
      </p:pic>
      <p:pic>
        <p:nvPicPr>
          <p:cNvPr descr="The 7 Best Places to Eat Street Food in Phnom Penh, Cambodia" id="735" name="Google Shape;735;p62"/>
          <p:cNvPicPr preferRelativeResize="0"/>
          <p:nvPr/>
        </p:nvPicPr>
        <p:blipFill rotWithShape="1">
          <a:blip r:embed="rId5">
            <a:alphaModFix/>
          </a:blip>
          <a:srcRect b="12827" l="0" r="0" t="0"/>
          <a:stretch/>
        </p:blipFill>
        <p:spPr>
          <a:xfrm>
            <a:off x="714384" y="2932736"/>
            <a:ext cx="5151245" cy="3205835"/>
          </a:xfrm>
          <a:prstGeom prst="rect">
            <a:avLst/>
          </a:prstGeom>
          <a:noFill/>
          <a:ln>
            <a:noFill/>
          </a:ln>
        </p:spPr>
      </p:pic>
      <p:sp>
        <p:nvSpPr>
          <p:cNvPr id="736" name="Google Shape;736;p62"/>
          <p:cNvSpPr/>
          <p:nvPr/>
        </p:nvSpPr>
        <p:spPr>
          <a:xfrm>
            <a:off x="714384" y="719429"/>
            <a:ext cx="5350673" cy="461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85623"/>
              </a:buClr>
              <a:buSzPts val="3000"/>
              <a:buFont typeface="Montserrat"/>
              <a:buNone/>
            </a:pPr>
            <a:r>
              <a:rPr b="1" lang="en-US" sz="3000">
                <a:solidFill>
                  <a:srgbClr val="385623"/>
                </a:solidFill>
                <a:latin typeface="Montserrat"/>
                <a:ea typeface="Montserrat"/>
                <a:cs typeface="Montserrat"/>
                <a:sym typeface="Montserrat"/>
              </a:rPr>
              <a:t>Highlights Activities</a:t>
            </a:r>
            <a:endParaRPr b="1" i="0" sz="3000" u="none" cap="none" strike="noStrike">
              <a:solidFill>
                <a:srgbClr val="385623"/>
              </a:solidFill>
              <a:latin typeface="Montserrat"/>
              <a:ea typeface="Montserrat"/>
              <a:cs typeface="Montserrat"/>
              <a:sym typeface="Montserrat"/>
            </a:endParaRPr>
          </a:p>
        </p:txBody>
      </p:sp>
      <p:sp>
        <p:nvSpPr>
          <p:cNvPr id="737" name="Google Shape;737;p62">
            <a:hlinkClick r:id="rId6"/>
          </p:cNvPr>
          <p:cNvSpPr/>
          <p:nvPr/>
        </p:nvSpPr>
        <p:spPr>
          <a:xfrm>
            <a:off x="11276905" y="6213143"/>
            <a:ext cx="914400" cy="685800"/>
          </a:xfrm>
          <a:prstGeom prst="leftArrow">
            <a:avLst>
              <a:gd fmla="val 50000" name="adj1"/>
              <a:gd fmla="val 50000" name="adj2"/>
            </a:avLst>
          </a:prstGeom>
          <a:solidFill>
            <a:srgbClr val="833C0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41" name="Shape 741"/>
        <p:cNvGrpSpPr/>
        <p:nvPr/>
      </p:nvGrpSpPr>
      <p:grpSpPr>
        <a:xfrm>
          <a:off x="0" y="0"/>
          <a:ext cx="0" cy="0"/>
          <a:chOff x="0" y="0"/>
          <a:chExt cx="0" cy="0"/>
        </a:xfrm>
      </p:grpSpPr>
      <p:pic>
        <p:nvPicPr>
          <p:cNvPr id="742" name="Google Shape;742;p63"/>
          <p:cNvPicPr preferRelativeResize="0"/>
          <p:nvPr/>
        </p:nvPicPr>
        <p:blipFill rotWithShape="1">
          <a:blip r:embed="rId3">
            <a:alphaModFix/>
          </a:blip>
          <a:srcRect b="7865" l="0" r="0" t="7865"/>
          <a:stretch/>
        </p:blipFill>
        <p:spPr>
          <a:xfrm>
            <a:off x="0" y="0"/>
            <a:ext cx="12192000" cy="6858000"/>
          </a:xfrm>
          <a:prstGeom prst="rect">
            <a:avLst/>
          </a:prstGeom>
          <a:noFill/>
          <a:ln>
            <a:noFill/>
          </a:ln>
        </p:spPr>
      </p:pic>
      <p:sp>
        <p:nvSpPr>
          <p:cNvPr id="743" name="Google Shape;743;p63"/>
          <p:cNvSpPr/>
          <p:nvPr/>
        </p:nvSpPr>
        <p:spPr>
          <a:xfrm>
            <a:off x="6601352" y="-2534628"/>
            <a:ext cx="5590649" cy="5811606"/>
          </a:xfrm>
          <a:custGeom>
            <a:rect b="b" l="l" r="r" t="t"/>
            <a:pathLst>
              <a:path extrusionOk="0" h="6350000" w="6108573">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rotWithShape="1">
            <a:blip r:embed="rId4">
              <a:alphaModFix/>
            </a:blip>
            <a:stretch>
              <a:fillRect b="0" l="-28010" r="-2801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63"/>
          <p:cNvSpPr txBox="1"/>
          <p:nvPr/>
        </p:nvSpPr>
        <p:spPr>
          <a:xfrm>
            <a:off x="4362178" y="367030"/>
            <a:ext cx="4478349" cy="320601"/>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lang="en-US" sz="2200">
                <a:solidFill>
                  <a:srgbClr val="603813"/>
                </a:solidFill>
                <a:latin typeface="Montserrat"/>
                <a:ea typeface="Montserrat"/>
                <a:cs typeface="Montserrat"/>
                <a:sym typeface="Montserrat"/>
              </a:rPr>
              <a:t>Restaurants</a:t>
            </a:r>
            <a:endParaRPr/>
          </a:p>
        </p:txBody>
      </p:sp>
      <p:sp>
        <p:nvSpPr>
          <p:cNvPr id="745" name="Google Shape;745;p63"/>
          <p:cNvSpPr/>
          <p:nvPr/>
        </p:nvSpPr>
        <p:spPr>
          <a:xfrm>
            <a:off x="2727510" y="2715771"/>
            <a:ext cx="5434633" cy="5972123"/>
          </a:xfrm>
          <a:custGeom>
            <a:rect b="b" l="l" r="r" t="t"/>
            <a:pathLst>
              <a:path extrusionOk="0" h="6350000" w="5778500">
                <a:moveTo>
                  <a:pt x="2889250" y="0"/>
                </a:moveTo>
                <a:cubicBezTo>
                  <a:pt x="1258570" y="0"/>
                  <a:pt x="0" y="1144270"/>
                  <a:pt x="0" y="2917190"/>
                </a:cubicBezTo>
                <a:cubicBezTo>
                  <a:pt x="0" y="4175760"/>
                  <a:pt x="0" y="6350000"/>
                  <a:pt x="0" y="6350000"/>
                </a:cubicBezTo>
                <a:lnTo>
                  <a:pt x="2889250" y="6350000"/>
                </a:lnTo>
                <a:lnTo>
                  <a:pt x="5778500" y="6350000"/>
                </a:lnTo>
                <a:cubicBezTo>
                  <a:pt x="5778500" y="6350000"/>
                  <a:pt x="5778500" y="4175760"/>
                  <a:pt x="5778500" y="2917190"/>
                </a:cubicBezTo>
                <a:cubicBezTo>
                  <a:pt x="5778500" y="1144270"/>
                  <a:pt x="4519930" y="0"/>
                  <a:pt x="2889250" y="0"/>
                </a:cubicBezTo>
                <a:close/>
              </a:path>
            </a:pathLst>
          </a:custGeom>
          <a:blipFill rotWithShape="1">
            <a:blip r:embed="rId5">
              <a:alphaModFix/>
            </a:blip>
            <a:stretch>
              <a:fillRect b="0" l="-22939" r="-23577"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63"/>
          <p:cNvSpPr/>
          <p:nvPr/>
        </p:nvSpPr>
        <p:spPr>
          <a:xfrm rot="5400000">
            <a:off x="8608686" y="3341976"/>
            <a:ext cx="4403763" cy="4577812"/>
          </a:xfrm>
          <a:custGeom>
            <a:rect b="b" l="l" r="r" t="t"/>
            <a:pathLst>
              <a:path extrusionOk="0" h="6350000" w="6108573">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rotWithShape="1">
            <a:blip r:embed="rId6">
              <a:alphaModFix/>
            </a:blip>
            <a:stretch>
              <a:fillRect b="0" l="-42401" r="-424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63"/>
          <p:cNvSpPr/>
          <p:nvPr/>
        </p:nvSpPr>
        <p:spPr>
          <a:xfrm>
            <a:off x="-1516927" y="0"/>
            <a:ext cx="4704764" cy="4890709"/>
          </a:xfrm>
          <a:custGeom>
            <a:rect b="b" l="l" r="r" t="t"/>
            <a:pathLst>
              <a:path extrusionOk="0" h="6350000" w="6108573">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rotWithShape="1">
            <a:blip r:embed="rId7">
              <a:alphaModFix/>
            </a:blip>
            <a:stretch>
              <a:fillRect b="0" l="-2337" r="-36263"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63"/>
          <p:cNvSpPr txBox="1"/>
          <p:nvPr/>
        </p:nvSpPr>
        <p:spPr>
          <a:xfrm>
            <a:off x="3452879" y="863172"/>
            <a:ext cx="2972339" cy="29816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320">
                <a:solidFill>
                  <a:srgbClr val="000000"/>
                </a:solidFill>
                <a:latin typeface="Carlito"/>
                <a:ea typeface="Carlito"/>
                <a:cs typeface="Carlito"/>
                <a:sym typeface="Carlito"/>
              </a:rPr>
              <a:t>You will have several of choices from the fine-dining restaurants to fast foods or street foods, from local/Chinese/Thai/Asian/European/Italian/Indian, as well as the vegetarian cuisine, under different ways of serving from set menu or buffet to alacart.</a:t>
            </a:r>
            <a:endParaRPr/>
          </a:p>
          <a:p>
            <a:pPr indent="0" lvl="0" marL="0" marR="0" rtl="0" algn="l">
              <a:lnSpc>
                <a:spcPct val="140000"/>
              </a:lnSpc>
              <a:spcBef>
                <a:spcPts val="0"/>
              </a:spcBef>
              <a:spcAft>
                <a:spcPts val="0"/>
              </a:spcAft>
              <a:buNone/>
            </a:pPr>
            <a:r>
              <a:t/>
            </a:r>
            <a:endParaRPr sz="1320">
              <a:solidFill>
                <a:srgbClr val="000000"/>
              </a:solidFill>
              <a:latin typeface="Carlito"/>
              <a:ea typeface="Carlito"/>
              <a:cs typeface="Carlito"/>
              <a:sym typeface="Carlito"/>
            </a:endParaRPr>
          </a:p>
          <a:p>
            <a:pPr indent="0" lvl="0" marL="0" marR="0" rtl="0" algn="l">
              <a:lnSpc>
                <a:spcPct val="140000"/>
              </a:lnSpc>
              <a:spcBef>
                <a:spcPts val="0"/>
              </a:spcBef>
              <a:spcAft>
                <a:spcPts val="0"/>
              </a:spcAft>
              <a:buNone/>
            </a:pPr>
            <a:r>
              <a:t/>
            </a:r>
            <a:endParaRPr sz="1320">
              <a:solidFill>
                <a:srgbClr val="000000"/>
              </a:solidFill>
              <a:latin typeface="Carlito"/>
              <a:ea typeface="Carlito"/>
              <a:cs typeface="Carlito"/>
              <a:sym typeface="Carlito"/>
            </a:endParaRPr>
          </a:p>
          <a:p>
            <a:pPr indent="0" lvl="0" marL="0" marR="0" rtl="0" algn="l">
              <a:lnSpc>
                <a:spcPct val="140000"/>
              </a:lnSpc>
              <a:spcBef>
                <a:spcPts val="0"/>
              </a:spcBef>
              <a:spcAft>
                <a:spcPts val="0"/>
              </a:spcAft>
              <a:buNone/>
            </a:pPr>
            <a:r>
              <a:t/>
            </a:r>
            <a:endParaRPr sz="1320">
              <a:solidFill>
                <a:srgbClr val="000000"/>
              </a:solidFill>
              <a:latin typeface="Carlito"/>
              <a:ea typeface="Carlito"/>
              <a:cs typeface="Carlito"/>
              <a:sym typeface="Carlito"/>
            </a:endParaRPr>
          </a:p>
          <a:p>
            <a:pPr indent="0" lvl="0" marL="0" marR="0" rtl="0" algn="l">
              <a:lnSpc>
                <a:spcPct val="140000"/>
              </a:lnSpc>
              <a:spcBef>
                <a:spcPts val="0"/>
              </a:spcBef>
              <a:spcAft>
                <a:spcPts val="0"/>
              </a:spcAft>
              <a:buNone/>
            </a:pPr>
            <a:r>
              <a:t/>
            </a:r>
            <a:endParaRPr sz="1320">
              <a:solidFill>
                <a:srgbClr val="000000"/>
              </a:solidFill>
              <a:latin typeface="Carlito"/>
              <a:ea typeface="Carlito"/>
              <a:cs typeface="Carlito"/>
              <a:sym typeface="Carlito"/>
            </a:endParaRPr>
          </a:p>
          <a:p>
            <a:pPr indent="0" lvl="0" marL="0" marR="0" rtl="0" algn="l">
              <a:lnSpc>
                <a:spcPct val="140000"/>
              </a:lnSpc>
              <a:spcBef>
                <a:spcPts val="0"/>
              </a:spcBef>
              <a:spcAft>
                <a:spcPts val="0"/>
              </a:spcAft>
              <a:buNone/>
            </a:pPr>
            <a:r>
              <a:t/>
            </a:r>
            <a:endParaRPr sz="1320">
              <a:solidFill>
                <a:srgbClr val="000000"/>
              </a:solidFill>
              <a:latin typeface="Carlito"/>
              <a:ea typeface="Carlito"/>
              <a:cs typeface="Carlito"/>
              <a:sym typeface="Carlito"/>
            </a:endParaRPr>
          </a:p>
        </p:txBody>
      </p:sp>
      <p:pic>
        <p:nvPicPr>
          <p:cNvPr id="749" name="Google Shape;749;p63"/>
          <p:cNvPicPr preferRelativeResize="0"/>
          <p:nvPr/>
        </p:nvPicPr>
        <p:blipFill rotWithShape="1">
          <a:blip r:embed="rId8">
            <a:alphaModFix/>
          </a:blip>
          <a:srcRect b="0" l="0" r="0" t="0"/>
          <a:stretch/>
        </p:blipFill>
        <p:spPr>
          <a:xfrm>
            <a:off x="3566822" y="182701"/>
            <a:ext cx="700105" cy="67472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53" name="Shape 753"/>
        <p:cNvGrpSpPr/>
        <p:nvPr/>
      </p:nvGrpSpPr>
      <p:grpSpPr>
        <a:xfrm>
          <a:off x="0" y="0"/>
          <a:ext cx="0" cy="0"/>
          <a:chOff x="0" y="0"/>
          <a:chExt cx="0" cy="0"/>
        </a:xfrm>
      </p:grpSpPr>
      <p:sp>
        <p:nvSpPr>
          <p:cNvPr id="754" name="Google Shape;754;p6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755" name="Google Shape;755;p64"/>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56" name="Google Shape;756;p64"/>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385623"/>
                </a:solidFill>
                <a:latin typeface="Montserrat"/>
                <a:ea typeface="Montserrat"/>
                <a:cs typeface="Montserrat"/>
                <a:sym typeface="Montserrat"/>
              </a:rPr>
              <a:t>7/31/2025</a:t>
            </a:r>
            <a:endParaRPr sz="1600">
              <a:solidFill>
                <a:srgbClr val="385623"/>
              </a:solidFill>
              <a:latin typeface="Montserrat"/>
              <a:ea typeface="Montserrat"/>
              <a:cs typeface="Montserrat"/>
              <a:sym typeface="Montserrat"/>
            </a:endParaRPr>
          </a:p>
        </p:txBody>
      </p:sp>
      <p:sp>
        <p:nvSpPr>
          <p:cNvPr id="757" name="Google Shape;757;p64"/>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200">
                <a:solidFill>
                  <a:srgbClr val="385623"/>
                </a:solidFill>
                <a:latin typeface="Montserrat"/>
                <a:ea typeface="Montserrat"/>
                <a:cs typeface="Montserrat"/>
                <a:sym typeface="Montserrat"/>
              </a:rPr>
              <a:t>Simply</a:t>
            </a:r>
            <a:r>
              <a:rPr i="1" lang="en-US" sz="1600">
                <a:solidFill>
                  <a:srgbClr val="385623"/>
                </a:solidFill>
                <a:latin typeface="Montserrat"/>
                <a:ea typeface="Montserrat"/>
                <a:cs typeface="Montserrat"/>
                <a:sym typeface="Montserrat"/>
              </a:rPr>
              <a:t> your best local friend</a:t>
            </a:r>
            <a:endParaRPr/>
          </a:p>
        </p:txBody>
      </p:sp>
      <p:sp>
        <p:nvSpPr>
          <p:cNvPr id="758" name="Google Shape;758;p64"/>
          <p:cNvSpPr/>
          <p:nvPr/>
        </p:nvSpPr>
        <p:spPr>
          <a:xfrm>
            <a:off x="269235" y="2395852"/>
            <a:ext cx="2856269"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385623"/>
                </a:solidFill>
                <a:latin typeface="Montserrat"/>
                <a:ea typeface="Montserrat"/>
                <a:cs typeface="Montserrat"/>
                <a:sym typeface="Montserrat"/>
              </a:rPr>
              <a:t>Cambodia Cuisine</a:t>
            </a:r>
            <a:endParaRPr sz="1600">
              <a:solidFill>
                <a:srgbClr val="385623"/>
              </a:solidFill>
              <a:latin typeface="Montserrat"/>
              <a:ea typeface="Montserrat"/>
              <a:cs typeface="Montserrat"/>
              <a:sym typeface="Montserrat"/>
            </a:endParaRPr>
          </a:p>
          <a:p>
            <a:pPr indent="0" lvl="0" marL="0" marR="0" rtl="0" algn="ctr">
              <a:spcBef>
                <a:spcPts val="0"/>
              </a:spcBef>
              <a:spcAft>
                <a:spcPts val="0"/>
              </a:spcAft>
              <a:buNone/>
            </a:pPr>
            <a:r>
              <a:t/>
            </a:r>
            <a:endParaRPr b="1" sz="1600">
              <a:solidFill>
                <a:srgbClr val="385623"/>
              </a:solidFill>
              <a:latin typeface="Montserrat"/>
              <a:ea typeface="Montserrat"/>
              <a:cs typeface="Montserrat"/>
              <a:sym typeface="Montserrat"/>
            </a:endParaRPr>
          </a:p>
        </p:txBody>
      </p:sp>
      <p:sp>
        <p:nvSpPr>
          <p:cNvPr id="759" name="Google Shape;759;p64"/>
          <p:cNvSpPr/>
          <p:nvPr/>
        </p:nvSpPr>
        <p:spPr>
          <a:xfrm>
            <a:off x="705039" y="1490924"/>
            <a:ext cx="2751277" cy="461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85623"/>
              </a:buClr>
              <a:buSzPts val="3000"/>
              <a:buFont typeface="Montserrat"/>
              <a:buNone/>
            </a:pPr>
            <a:r>
              <a:rPr b="1" lang="en-US" sz="3000">
                <a:solidFill>
                  <a:srgbClr val="385623"/>
                </a:solidFill>
                <a:latin typeface="Montserrat"/>
                <a:ea typeface="Montserrat"/>
                <a:cs typeface="Montserrat"/>
                <a:sym typeface="Montserrat"/>
              </a:rPr>
              <a:t>Restaurants</a:t>
            </a:r>
            <a:endParaRPr b="1" i="0" sz="3000" u="none" cap="none" strike="noStrike">
              <a:solidFill>
                <a:srgbClr val="385623"/>
              </a:solidFill>
              <a:latin typeface="Montserrat"/>
              <a:ea typeface="Montserrat"/>
              <a:cs typeface="Montserrat"/>
              <a:sym typeface="Montserrat"/>
            </a:endParaRPr>
          </a:p>
        </p:txBody>
      </p:sp>
      <p:sp>
        <p:nvSpPr>
          <p:cNvPr id="760" name="Google Shape;760;p64"/>
          <p:cNvSpPr txBox="1"/>
          <p:nvPr/>
        </p:nvSpPr>
        <p:spPr>
          <a:xfrm>
            <a:off x="705040" y="2769406"/>
            <a:ext cx="4104456" cy="2062103"/>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Cambodian cuisine is heavily influenced by Chinese, Thai, and Vietnamese cuisine.</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Water, rice and freshwater fish exert the most profound influences on Khmer cuisine.</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Sugar and coconut cream are used for flavour</a:t>
            </a:r>
            <a:endParaRPr sz="1600">
              <a:solidFill>
                <a:srgbClr val="385623"/>
              </a:solidFill>
              <a:latin typeface="Montserrat"/>
              <a:ea typeface="Montserrat"/>
              <a:cs typeface="Montserrat"/>
              <a:sym typeface="Montserrat"/>
            </a:endParaRPr>
          </a:p>
        </p:txBody>
      </p:sp>
      <p:pic>
        <p:nvPicPr>
          <p:cNvPr id="761" name="Google Shape;761;p64"/>
          <p:cNvPicPr preferRelativeResize="0"/>
          <p:nvPr/>
        </p:nvPicPr>
        <p:blipFill rotWithShape="1">
          <a:blip r:embed="rId4">
            <a:alphaModFix/>
          </a:blip>
          <a:srcRect b="2624" l="0" r="0" t="4775"/>
          <a:stretch/>
        </p:blipFill>
        <p:spPr>
          <a:xfrm>
            <a:off x="4929013" y="1619850"/>
            <a:ext cx="3163427" cy="2157984"/>
          </a:xfrm>
          <a:prstGeom prst="rect">
            <a:avLst/>
          </a:prstGeom>
          <a:noFill/>
          <a:ln>
            <a:noFill/>
          </a:ln>
        </p:spPr>
      </p:pic>
      <p:pic>
        <p:nvPicPr>
          <p:cNvPr id="762" name="Google Shape;762;p64"/>
          <p:cNvPicPr preferRelativeResize="0"/>
          <p:nvPr/>
        </p:nvPicPr>
        <p:blipFill rotWithShape="1">
          <a:blip r:embed="rId5">
            <a:alphaModFix/>
          </a:blip>
          <a:srcRect b="0" l="0" r="0" t="0"/>
          <a:stretch/>
        </p:blipFill>
        <p:spPr>
          <a:xfrm>
            <a:off x="8223129" y="1598646"/>
            <a:ext cx="3141263" cy="2179188"/>
          </a:xfrm>
          <a:prstGeom prst="rect">
            <a:avLst/>
          </a:prstGeom>
          <a:noFill/>
          <a:ln>
            <a:noFill/>
          </a:ln>
        </p:spPr>
      </p:pic>
      <p:pic>
        <p:nvPicPr>
          <p:cNvPr id="763" name="Google Shape;763;p64"/>
          <p:cNvPicPr preferRelativeResize="0"/>
          <p:nvPr/>
        </p:nvPicPr>
        <p:blipFill rotWithShape="1">
          <a:blip r:embed="rId6">
            <a:alphaModFix/>
          </a:blip>
          <a:srcRect b="0" l="0" r="0" t="0"/>
          <a:stretch/>
        </p:blipFill>
        <p:spPr>
          <a:xfrm>
            <a:off x="4929013" y="3874229"/>
            <a:ext cx="3163427" cy="2133035"/>
          </a:xfrm>
          <a:prstGeom prst="rect">
            <a:avLst/>
          </a:prstGeom>
          <a:noFill/>
          <a:ln>
            <a:noFill/>
          </a:ln>
        </p:spPr>
      </p:pic>
      <p:pic>
        <p:nvPicPr>
          <p:cNvPr id="764" name="Google Shape;764;p64"/>
          <p:cNvPicPr preferRelativeResize="0"/>
          <p:nvPr/>
        </p:nvPicPr>
        <p:blipFill rotWithShape="1">
          <a:blip r:embed="rId7">
            <a:alphaModFix/>
          </a:blip>
          <a:srcRect b="0" l="0" r="0" t="0"/>
          <a:stretch/>
        </p:blipFill>
        <p:spPr>
          <a:xfrm>
            <a:off x="8211957" y="3874229"/>
            <a:ext cx="3201949" cy="2130752"/>
          </a:xfrm>
          <a:prstGeom prst="rect">
            <a:avLst/>
          </a:prstGeom>
          <a:noFill/>
          <a:ln>
            <a:noFill/>
          </a:ln>
        </p:spPr>
      </p:pic>
      <p:sp>
        <p:nvSpPr>
          <p:cNvPr id="765" name="Google Shape;765;p64">
            <a:hlinkClick r:id="rId8"/>
          </p:cNvPr>
          <p:cNvSpPr/>
          <p:nvPr/>
        </p:nvSpPr>
        <p:spPr>
          <a:xfrm>
            <a:off x="11276905" y="6213143"/>
            <a:ext cx="914400" cy="685800"/>
          </a:xfrm>
          <a:prstGeom prst="leftArrow">
            <a:avLst>
              <a:gd fmla="val 50000" name="adj1"/>
              <a:gd fmla="val 50000" name="adj2"/>
            </a:avLst>
          </a:prstGeom>
          <a:solidFill>
            <a:srgbClr val="833C0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69" name="Shape 769"/>
        <p:cNvGrpSpPr/>
        <p:nvPr/>
      </p:nvGrpSpPr>
      <p:grpSpPr>
        <a:xfrm>
          <a:off x="0" y="0"/>
          <a:ext cx="0" cy="0"/>
          <a:chOff x="0" y="0"/>
          <a:chExt cx="0" cy="0"/>
        </a:xfrm>
      </p:grpSpPr>
      <p:sp>
        <p:nvSpPr>
          <p:cNvPr id="770" name="Google Shape;770;p65"/>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771" name="Google Shape;771;p65"/>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72" name="Google Shape;772;p65"/>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385623"/>
                </a:solidFill>
                <a:latin typeface="Montserrat"/>
                <a:ea typeface="Montserrat"/>
                <a:cs typeface="Montserrat"/>
                <a:sym typeface="Montserrat"/>
              </a:rPr>
              <a:t>7/31/2025</a:t>
            </a:r>
            <a:endParaRPr sz="1600">
              <a:solidFill>
                <a:srgbClr val="385623"/>
              </a:solidFill>
              <a:latin typeface="Montserrat"/>
              <a:ea typeface="Montserrat"/>
              <a:cs typeface="Montserrat"/>
              <a:sym typeface="Montserrat"/>
            </a:endParaRPr>
          </a:p>
        </p:txBody>
      </p:sp>
      <p:sp>
        <p:nvSpPr>
          <p:cNvPr id="773" name="Google Shape;773;p65"/>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200">
                <a:solidFill>
                  <a:srgbClr val="385623"/>
                </a:solidFill>
                <a:latin typeface="Montserrat"/>
                <a:ea typeface="Montserrat"/>
                <a:cs typeface="Montserrat"/>
                <a:sym typeface="Montserrat"/>
              </a:rPr>
              <a:t>Simply</a:t>
            </a:r>
            <a:r>
              <a:rPr i="1" lang="en-US" sz="1600">
                <a:solidFill>
                  <a:srgbClr val="385623"/>
                </a:solidFill>
                <a:latin typeface="Montserrat"/>
                <a:ea typeface="Montserrat"/>
                <a:cs typeface="Montserrat"/>
                <a:sym typeface="Montserrat"/>
              </a:rPr>
              <a:t> your best local friend</a:t>
            </a:r>
            <a:endParaRPr/>
          </a:p>
        </p:txBody>
      </p:sp>
      <p:sp>
        <p:nvSpPr>
          <p:cNvPr id="774" name="Google Shape;774;p65"/>
          <p:cNvSpPr/>
          <p:nvPr/>
        </p:nvSpPr>
        <p:spPr>
          <a:xfrm>
            <a:off x="180190" y="2416909"/>
            <a:ext cx="2856269"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385623"/>
                </a:solidFill>
                <a:latin typeface="Montserrat"/>
                <a:ea typeface="Montserrat"/>
                <a:cs typeface="Montserrat"/>
                <a:sym typeface="Montserrat"/>
              </a:rPr>
              <a:t>Western Cuisine</a:t>
            </a:r>
            <a:endParaRPr sz="1600">
              <a:solidFill>
                <a:srgbClr val="385623"/>
              </a:solidFill>
              <a:latin typeface="Montserrat"/>
              <a:ea typeface="Montserrat"/>
              <a:cs typeface="Montserrat"/>
              <a:sym typeface="Montserrat"/>
            </a:endParaRPr>
          </a:p>
          <a:p>
            <a:pPr indent="0" lvl="0" marL="0" marR="0" rtl="0" algn="ctr">
              <a:spcBef>
                <a:spcPts val="0"/>
              </a:spcBef>
              <a:spcAft>
                <a:spcPts val="0"/>
              </a:spcAft>
              <a:buNone/>
            </a:pPr>
            <a:r>
              <a:t/>
            </a:r>
            <a:endParaRPr b="1" sz="1600">
              <a:solidFill>
                <a:srgbClr val="385623"/>
              </a:solidFill>
              <a:latin typeface="Montserrat"/>
              <a:ea typeface="Montserrat"/>
              <a:cs typeface="Montserrat"/>
              <a:sym typeface="Montserrat"/>
            </a:endParaRPr>
          </a:p>
        </p:txBody>
      </p:sp>
      <p:sp>
        <p:nvSpPr>
          <p:cNvPr id="775" name="Google Shape;775;p65"/>
          <p:cNvSpPr/>
          <p:nvPr/>
        </p:nvSpPr>
        <p:spPr>
          <a:xfrm>
            <a:off x="669743" y="1537309"/>
            <a:ext cx="2680880" cy="461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85623"/>
              </a:buClr>
              <a:buSzPts val="3000"/>
              <a:buFont typeface="Montserrat"/>
              <a:buNone/>
            </a:pPr>
            <a:r>
              <a:rPr b="1" lang="en-US" sz="3000">
                <a:solidFill>
                  <a:srgbClr val="385623"/>
                </a:solidFill>
                <a:latin typeface="Montserrat"/>
                <a:ea typeface="Montserrat"/>
                <a:cs typeface="Montserrat"/>
                <a:sym typeface="Montserrat"/>
              </a:rPr>
              <a:t>Restaurants</a:t>
            </a:r>
            <a:endParaRPr b="1" i="0" sz="3000" u="none" cap="none" strike="noStrike">
              <a:solidFill>
                <a:srgbClr val="385623"/>
              </a:solidFill>
              <a:latin typeface="Montserrat"/>
              <a:ea typeface="Montserrat"/>
              <a:cs typeface="Montserrat"/>
              <a:sym typeface="Montserrat"/>
            </a:endParaRPr>
          </a:p>
        </p:txBody>
      </p:sp>
      <p:sp>
        <p:nvSpPr>
          <p:cNvPr id="776" name="Google Shape;776;p65"/>
          <p:cNvSpPr txBox="1"/>
          <p:nvPr/>
        </p:nvSpPr>
        <p:spPr>
          <a:xfrm>
            <a:off x="631128" y="2791114"/>
            <a:ext cx="4104456" cy="1323439"/>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Match with variety of demands from visitors of all cultures </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Plentiful choices Italian, French, Western food, Middle East, Turkish, fast food </a:t>
            </a:r>
            <a:endParaRPr/>
          </a:p>
        </p:txBody>
      </p:sp>
      <p:sp>
        <p:nvSpPr>
          <p:cNvPr id="777" name="Google Shape;777;p65">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u="sng">
                <a:solidFill>
                  <a:schemeClr val="hlink"/>
                </a:solidFill>
                <a:latin typeface="Montserrat"/>
                <a:ea typeface="Montserrat"/>
                <a:cs typeface="Montserrat"/>
                <a:sym typeface="Montserrat"/>
                <a:hlinkClick action="ppaction://hlinksldjump" r:id="rId5"/>
              </a:rPr>
              <a:t>Back</a:t>
            </a:r>
            <a:endParaRPr sz="1600">
              <a:solidFill>
                <a:srgbClr val="385623"/>
              </a:solidFill>
              <a:latin typeface="Montserrat"/>
              <a:ea typeface="Montserrat"/>
              <a:cs typeface="Montserrat"/>
              <a:sym typeface="Montserrat"/>
            </a:endParaRPr>
          </a:p>
        </p:txBody>
      </p:sp>
      <p:pic>
        <p:nvPicPr>
          <p:cNvPr id="778" name="Google Shape;778;p65"/>
          <p:cNvPicPr preferRelativeResize="0"/>
          <p:nvPr/>
        </p:nvPicPr>
        <p:blipFill rotWithShape="1">
          <a:blip r:embed="rId6">
            <a:alphaModFix/>
          </a:blip>
          <a:srcRect b="8592" l="0" r="0" t="0"/>
          <a:stretch/>
        </p:blipFill>
        <p:spPr>
          <a:xfrm>
            <a:off x="4735584" y="3864000"/>
            <a:ext cx="3292848" cy="2023419"/>
          </a:xfrm>
          <a:prstGeom prst="rect">
            <a:avLst/>
          </a:prstGeom>
          <a:noFill/>
          <a:ln>
            <a:noFill/>
          </a:ln>
        </p:spPr>
      </p:pic>
      <p:pic>
        <p:nvPicPr>
          <p:cNvPr id="779" name="Google Shape;779;p65"/>
          <p:cNvPicPr preferRelativeResize="0"/>
          <p:nvPr/>
        </p:nvPicPr>
        <p:blipFill rotWithShape="1">
          <a:blip r:embed="rId7">
            <a:alphaModFix/>
          </a:blip>
          <a:srcRect b="7782" l="4367" r="7006" t="26114"/>
          <a:stretch/>
        </p:blipFill>
        <p:spPr>
          <a:xfrm>
            <a:off x="8156429" y="3864000"/>
            <a:ext cx="3404563" cy="2023419"/>
          </a:xfrm>
          <a:prstGeom prst="rect">
            <a:avLst/>
          </a:prstGeom>
          <a:noFill/>
          <a:ln>
            <a:noFill/>
          </a:ln>
        </p:spPr>
      </p:pic>
      <p:pic>
        <p:nvPicPr>
          <p:cNvPr id="780" name="Google Shape;780;p65"/>
          <p:cNvPicPr preferRelativeResize="0"/>
          <p:nvPr/>
        </p:nvPicPr>
        <p:blipFill rotWithShape="1">
          <a:blip r:embed="rId8">
            <a:alphaModFix/>
          </a:blip>
          <a:srcRect b="0" l="0" r="0" t="0"/>
          <a:stretch/>
        </p:blipFill>
        <p:spPr>
          <a:xfrm>
            <a:off x="8156430" y="1608788"/>
            <a:ext cx="3404563" cy="2160325"/>
          </a:xfrm>
          <a:prstGeom prst="rect">
            <a:avLst/>
          </a:prstGeom>
          <a:noFill/>
          <a:ln>
            <a:noFill/>
          </a:ln>
        </p:spPr>
      </p:pic>
      <p:pic>
        <p:nvPicPr>
          <p:cNvPr id="781" name="Google Shape;781;p65"/>
          <p:cNvPicPr preferRelativeResize="0"/>
          <p:nvPr/>
        </p:nvPicPr>
        <p:blipFill rotWithShape="1">
          <a:blip r:embed="rId9">
            <a:alphaModFix/>
          </a:blip>
          <a:srcRect b="0" l="0" r="0" t="0"/>
          <a:stretch/>
        </p:blipFill>
        <p:spPr>
          <a:xfrm>
            <a:off x="4735584" y="1608787"/>
            <a:ext cx="3331804" cy="216032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85" name="Shape 785"/>
        <p:cNvGrpSpPr/>
        <p:nvPr/>
      </p:nvGrpSpPr>
      <p:grpSpPr>
        <a:xfrm>
          <a:off x="0" y="0"/>
          <a:ext cx="0" cy="0"/>
          <a:chOff x="0" y="0"/>
          <a:chExt cx="0" cy="0"/>
        </a:xfrm>
      </p:grpSpPr>
      <p:sp>
        <p:nvSpPr>
          <p:cNvPr id="786" name="Google Shape;786;p66"/>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787" name="Google Shape;787;p66"/>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88" name="Google Shape;788;p6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385623"/>
                </a:solidFill>
                <a:latin typeface="Montserrat"/>
                <a:ea typeface="Montserrat"/>
                <a:cs typeface="Montserrat"/>
                <a:sym typeface="Montserrat"/>
              </a:rPr>
              <a:t>7/31/2025</a:t>
            </a:r>
            <a:endParaRPr sz="1600">
              <a:solidFill>
                <a:srgbClr val="385623"/>
              </a:solidFill>
              <a:latin typeface="Montserrat"/>
              <a:ea typeface="Montserrat"/>
              <a:cs typeface="Montserrat"/>
              <a:sym typeface="Montserrat"/>
            </a:endParaRPr>
          </a:p>
        </p:txBody>
      </p:sp>
      <p:sp>
        <p:nvSpPr>
          <p:cNvPr id="789" name="Google Shape;789;p66"/>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200">
                <a:solidFill>
                  <a:srgbClr val="385623"/>
                </a:solidFill>
                <a:latin typeface="Montserrat"/>
                <a:ea typeface="Montserrat"/>
                <a:cs typeface="Montserrat"/>
                <a:sym typeface="Montserrat"/>
              </a:rPr>
              <a:t>Simply your best local friend</a:t>
            </a:r>
            <a:endParaRPr/>
          </a:p>
        </p:txBody>
      </p:sp>
      <p:sp>
        <p:nvSpPr>
          <p:cNvPr id="790" name="Google Shape;790;p66"/>
          <p:cNvSpPr/>
          <p:nvPr/>
        </p:nvSpPr>
        <p:spPr>
          <a:xfrm>
            <a:off x="80521" y="2340297"/>
            <a:ext cx="2856269"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385623"/>
                </a:solidFill>
                <a:latin typeface="Montserrat"/>
                <a:ea typeface="Montserrat"/>
                <a:cs typeface="Montserrat"/>
                <a:sym typeface="Montserrat"/>
              </a:rPr>
              <a:t>Vegetarian Cuisine</a:t>
            </a:r>
            <a:endParaRPr sz="1600">
              <a:solidFill>
                <a:srgbClr val="385623"/>
              </a:solidFill>
              <a:latin typeface="Montserrat"/>
              <a:ea typeface="Montserrat"/>
              <a:cs typeface="Montserrat"/>
              <a:sym typeface="Montserrat"/>
            </a:endParaRPr>
          </a:p>
          <a:p>
            <a:pPr indent="0" lvl="0" marL="0" marR="0" rtl="0" algn="ctr">
              <a:spcBef>
                <a:spcPts val="0"/>
              </a:spcBef>
              <a:spcAft>
                <a:spcPts val="0"/>
              </a:spcAft>
              <a:buNone/>
            </a:pPr>
            <a:r>
              <a:t/>
            </a:r>
            <a:endParaRPr b="1" sz="1600">
              <a:solidFill>
                <a:srgbClr val="385623"/>
              </a:solidFill>
              <a:latin typeface="Montserrat"/>
              <a:ea typeface="Montserrat"/>
              <a:cs typeface="Montserrat"/>
              <a:sym typeface="Montserrat"/>
            </a:endParaRPr>
          </a:p>
        </p:txBody>
      </p:sp>
      <p:sp>
        <p:nvSpPr>
          <p:cNvPr id="791" name="Google Shape;791;p66"/>
          <p:cNvSpPr/>
          <p:nvPr/>
        </p:nvSpPr>
        <p:spPr>
          <a:xfrm>
            <a:off x="482258" y="1509887"/>
            <a:ext cx="2807282" cy="461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85623"/>
              </a:buClr>
              <a:buSzPts val="3000"/>
              <a:buFont typeface="Montserrat"/>
              <a:buNone/>
            </a:pPr>
            <a:r>
              <a:rPr b="1" lang="en-US" sz="3000">
                <a:solidFill>
                  <a:srgbClr val="385623"/>
                </a:solidFill>
                <a:latin typeface="Montserrat"/>
                <a:ea typeface="Montserrat"/>
                <a:cs typeface="Montserrat"/>
                <a:sym typeface="Montserrat"/>
              </a:rPr>
              <a:t>Restaurants</a:t>
            </a:r>
            <a:endParaRPr b="1" i="0" sz="3000" u="none" cap="none" strike="noStrike">
              <a:solidFill>
                <a:srgbClr val="385623"/>
              </a:solidFill>
              <a:latin typeface="Montserrat"/>
              <a:ea typeface="Montserrat"/>
              <a:cs typeface="Montserrat"/>
              <a:sym typeface="Montserrat"/>
            </a:endParaRPr>
          </a:p>
        </p:txBody>
      </p:sp>
      <p:sp>
        <p:nvSpPr>
          <p:cNvPr id="792" name="Google Shape;792;p66"/>
          <p:cNvSpPr txBox="1"/>
          <p:nvPr/>
        </p:nvSpPr>
        <p:spPr>
          <a:xfrm>
            <a:off x="381323" y="2791114"/>
            <a:ext cx="4104456" cy="1323439"/>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New philosophy of a well-balanced and healthy life.</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Easily find a quality vegetarian restaurants throughout the countries </a:t>
            </a:r>
            <a:endParaRPr/>
          </a:p>
        </p:txBody>
      </p:sp>
      <p:sp>
        <p:nvSpPr>
          <p:cNvPr id="793" name="Google Shape;793;p66">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u="sng">
                <a:solidFill>
                  <a:schemeClr val="hlink"/>
                </a:solidFill>
                <a:latin typeface="Montserrat"/>
                <a:ea typeface="Montserrat"/>
                <a:cs typeface="Montserrat"/>
                <a:sym typeface="Montserrat"/>
                <a:hlinkClick action="ppaction://hlinksldjump" r:id="rId5"/>
              </a:rPr>
              <a:t>Back</a:t>
            </a:r>
            <a:endParaRPr sz="1600">
              <a:solidFill>
                <a:srgbClr val="385623"/>
              </a:solidFill>
              <a:latin typeface="Montserrat"/>
              <a:ea typeface="Montserrat"/>
              <a:cs typeface="Montserrat"/>
              <a:sym typeface="Montserrat"/>
            </a:endParaRPr>
          </a:p>
        </p:txBody>
      </p:sp>
      <p:pic>
        <p:nvPicPr>
          <p:cNvPr id="794" name="Google Shape;794;p66"/>
          <p:cNvPicPr preferRelativeResize="0"/>
          <p:nvPr/>
        </p:nvPicPr>
        <p:blipFill rotWithShape="1">
          <a:blip r:embed="rId6">
            <a:alphaModFix/>
          </a:blip>
          <a:srcRect b="0" l="0" r="0" t="0"/>
          <a:stretch/>
        </p:blipFill>
        <p:spPr>
          <a:xfrm>
            <a:off x="4637847" y="1589762"/>
            <a:ext cx="3280066" cy="2186710"/>
          </a:xfrm>
          <a:prstGeom prst="rect">
            <a:avLst/>
          </a:prstGeom>
          <a:noFill/>
          <a:ln>
            <a:noFill/>
          </a:ln>
        </p:spPr>
      </p:pic>
      <p:pic>
        <p:nvPicPr>
          <p:cNvPr id="795" name="Google Shape;795;p66"/>
          <p:cNvPicPr preferRelativeResize="0"/>
          <p:nvPr/>
        </p:nvPicPr>
        <p:blipFill rotWithShape="1">
          <a:blip r:embed="rId7">
            <a:alphaModFix/>
          </a:blip>
          <a:srcRect b="0" l="0" r="0" t="0"/>
          <a:stretch/>
        </p:blipFill>
        <p:spPr>
          <a:xfrm>
            <a:off x="7995868" y="1589762"/>
            <a:ext cx="3280066" cy="2186710"/>
          </a:xfrm>
          <a:prstGeom prst="rect">
            <a:avLst/>
          </a:prstGeom>
          <a:noFill/>
          <a:ln>
            <a:noFill/>
          </a:ln>
        </p:spPr>
      </p:pic>
      <p:pic>
        <p:nvPicPr>
          <p:cNvPr id="796" name="Google Shape;796;p66"/>
          <p:cNvPicPr preferRelativeResize="0"/>
          <p:nvPr/>
        </p:nvPicPr>
        <p:blipFill rotWithShape="1">
          <a:blip r:embed="rId8">
            <a:alphaModFix/>
          </a:blip>
          <a:srcRect b="0" l="0" r="0" t="0"/>
          <a:stretch/>
        </p:blipFill>
        <p:spPr>
          <a:xfrm>
            <a:off x="4628222" y="3839015"/>
            <a:ext cx="3280066" cy="2186710"/>
          </a:xfrm>
          <a:prstGeom prst="rect">
            <a:avLst/>
          </a:prstGeom>
          <a:noFill/>
          <a:ln>
            <a:noFill/>
          </a:ln>
        </p:spPr>
      </p:pic>
      <p:pic>
        <p:nvPicPr>
          <p:cNvPr id="797" name="Google Shape;797;p66"/>
          <p:cNvPicPr preferRelativeResize="0"/>
          <p:nvPr/>
        </p:nvPicPr>
        <p:blipFill rotWithShape="1">
          <a:blip r:embed="rId9">
            <a:alphaModFix/>
          </a:blip>
          <a:srcRect b="0" l="0" r="0" t="0"/>
          <a:stretch/>
        </p:blipFill>
        <p:spPr>
          <a:xfrm>
            <a:off x="7995867" y="3839015"/>
            <a:ext cx="3280066" cy="218671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01" name="Shape 801"/>
        <p:cNvGrpSpPr/>
        <p:nvPr/>
      </p:nvGrpSpPr>
      <p:grpSpPr>
        <a:xfrm>
          <a:off x="0" y="0"/>
          <a:ext cx="0" cy="0"/>
          <a:chOff x="0" y="0"/>
          <a:chExt cx="0" cy="0"/>
        </a:xfrm>
      </p:grpSpPr>
      <p:sp>
        <p:nvSpPr>
          <p:cNvPr id="802" name="Google Shape;802;p67"/>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803" name="Google Shape;803;p67"/>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804" name="Google Shape;804;p6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7/31/2025</a:t>
            </a:r>
            <a:endParaRPr sz="1600">
              <a:solidFill>
                <a:srgbClr val="385623"/>
              </a:solidFill>
              <a:latin typeface="Montserrat"/>
              <a:ea typeface="Montserrat"/>
              <a:cs typeface="Montserrat"/>
              <a:sym typeface="Montserrat"/>
            </a:endParaRPr>
          </a:p>
        </p:txBody>
      </p:sp>
      <p:sp>
        <p:nvSpPr>
          <p:cNvPr id="805" name="Google Shape;805;p67"/>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600">
                <a:solidFill>
                  <a:srgbClr val="385623"/>
                </a:solidFill>
                <a:latin typeface="Montserrat"/>
                <a:ea typeface="Montserrat"/>
                <a:cs typeface="Montserrat"/>
                <a:sym typeface="Montserrat"/>
              </a:rPr>
              <a:t>Simply your best local friend</a:t>
            </a:r>
            <a:endParaRPr/>
          </a:p>
        </p:txBody>
      </p:sp>
      <p:sp>
        <p:nvSpPr>
          <p:cNvPr id="806" name="Google Shape;806;p67"/>
          <p:cNvSpPr/>
          <p:nvPr/>
        </p:nvSpPr>
        <p:spPr>
          <a:xfrm>
            <a:off x="171052" y="1336326"/>
            <a:ext cx="3940872" cy="147732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Unique dining Experience</a:t>
            </a:r>
            <a:endParaRPr sz="3000">
              <a:solidFill>
                <a:srgbClr val="385623"/>
              </a:solidFill>
              <a:latin typeface="Montserrat"/>
              <a:ea typeface="Montserrat"/>
              <a:cs typeface="Montserrat"/>
              <a:sym typeface="Montserrat"/>
            </a:endParaRPr>
          </a:p>
          <a:p>
            <a:pPr indent="0" lvl="0" marL="0" marR="0" rtl="0" algn="ctr">
              <a:spcBef>
                <a:spcPts val="0"/>
              </a:spcBef>
              <a:spcAft>
                <a:spcPts val="0"/>
              </a:spcAft>
              <a:buNone/>
            </a:pPr>
            <a:r>
              <a:t/>
            </a:r>
            <a:endParaRPr b="1" sz="3000">
              <a:solidFill>
                <a:srgbClr val="385623"/>
              </a:solidFill>
              <a:latin typeface="Montserrat"/>
              <a:ea typeface="Montserrat"/>
              <a:cs typeface="Montserrat"/>
              <a:sym typeface="Montserrat"/>
            </a:endParaRPr>
          </a:p>
        </p:txBody>
      </p:sp>
      <p:sp>
        <p:nvSpPr>
          <p:cNvPr id="807" name="Google Shape;807;p67"/>
          <p:cNvSpPr txBox="1"/>
          <p:nvPr/>
        </p:nvSpPr>
        <p:spPr>
          <a:xfrm>
            <a:off x="441331" y="2813654"/>
            <a:ext cx="4104456"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New concept of the dining places: </a:t>
            </a:r>
            <a:endParaRPr/>
          </a:p>
          <a:p>
            <a:pPr indent="0" lvl="0" marL="0" marR="0" rtl="0" algn="l">
              <a:spcBef>
                <a:spcPts val="0"/>
              </a:spcBef>
              <a:spcAft>
                <a:spcPts val="0"/>
              </a:spcAft>
              <a:buNone/>
            </a:pPr>
            <a:r>
              <a:t/>
            </a:r>
            <a:endParaRPr sz="1600">
              <a:solidFill>
                <a:srgbClr val="385623"/>
              </a:solidFill>
              <a:latin typeface="Montserrat"/>
              <a:ea typeface="Montserrat"/>
              <a:cs typeface="Montserrat"/>
              <a:sym typeface="Montserrat"/>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Bon Phum</a:t>
            </a:r>
            <a:endParaRPr sz="1600">
              <a:solidFill>
                <a:srgbClr val="385623"/>
              </a:solidFill>
              <a:latin typeface="Montserrat"/>
              <a:ea typeface="Montserrat"/>
              <a:cs typeface="Montserrat"/>
              <a:sym typeface="Montserrat"/>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Temples Gala dinner</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Lunch at local village</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Sunrise breakfast</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Sunset cocktail</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 and so on</a:t>
            </a:r>
            <a:endParaRPr/>
          </a:p>
        </p:txBody>
      </p:sp>
      <p:sp>
        <p:nvSpPr>
          <p:cNvPr id="808" name="Google Shape;808;p67">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u="sng">
                <a:solidFill>
                  <a:schemeClr val="hlink"/>
                </a:solidFill>
                <a:latin typeface="Montserrat"/>
                <a:ea typeface="Montserrat"/>
                <a:cs typeface="Montserrat"/>
                <a:sym typeface="Montserrat"/>
                <a:hlinkClick action="ppaction://hlinksldjump" r:id="rId5"/>
              </a:rPr>
              <a:t>Back</a:t>
            </a:r>
            <a:endParaRPr sz="1600">
              <a:solidFill>
                <a:srgbClr val="385623"/>
              </a:solidFill>
              <a:latin typeface="Montserrat"/>
              <a:ea typeface="Montserrat"/>
              <a:cs typeface="Montserrat"/>
              <a:sym typeface="Montserrat"/>
            </a:endParaRPr>
          </a:p>
        </p:txBody>
      </p:sp>
      <p:pic>
        <p:nvPicPr>
          <p:cNvPr id="809" name="Google Shape;809;p67"/>
          <p:cNvPicPr preferRelativeResize="0"/>
          <p:nvPr/>
        </p:nvPicPr>
        <p:blipFill rotWithShape="1">
          <a:blip r:embed="rId6">
            <a:alphaModFix/>
          </a:blip>
          <a:srcRect b="0" l="0" r="0" t="0"/>
          <a:stretch/>
        </p:blipFill>
        <p:spPr>
          <a:xfrm>
            <a:off x="5073357" y="1479983"/>
            <a:ext cx="3220260" cy="2142937"/>
          </a:xfrm>
          <a:prstGeom prst="rect">
            <a:avLst/>
          </a:prstGeom>
          <a:noFill/>
          <a:ln>
            <a:noFill/>
          </a:ln>
        </p:spPr>
      </p:pic>
      <p:pic>
        <p:nvPicPr>
          <p:cNvPr id="810" name="Google Shape;810;p67"/>
          <p:cNvPicPr preferRelativeResize="0"/>
          <p:nvPr/>
        </p:nvPicPr>
        <p:blipFill rotWithShape="1">
          <a:blip r:embed="rId7">
            <a:alphaModFix/>
          </a:blip>
          <a:srcRect b="0" l="0" r="0" t="0"/>
          <a:stretch/>
        </p:blipFill>
        <p:spPr>
          <a:xfrm>
            <a:off x="8342057" y="1479982"/>
            <a:ext cx="2947095" cy="2142937"/>
          </a:xfrm>
          <a:prstGeom prst="rect">
            <a:avLst/>
          </a:prstGeom>
          <a:noFill/>
          <a:ln>
            <a:noFill/>
          </a:ln>
        </p:spPr>
      </p:pic>
      <p:pic>
        <p:nvPicPr>
          <p:cNvPr id="811" name="Google Shape;811;p67"/>
          <p:cNvPicPr preferRelativeResize="0"/>
          <p:nvPr/>
        </p:nvPicPr>
        <p:blipFill rotWithShape="1">
          <a:blip r:embed="rId8">
            <a:alphaModFix/>
          </a:blip>
          <a:srcRect b="0" l="0" r="0" t="0"/>
          <a:stretch/>
        </p:blipFill>
        <p:spPr>
          <a:xfrm>
            <a:off x="5073357" y="3667670"/>
            <a:ext cx="3220261" cy="2125318"/>
          </a:xfrm>
          <a:prstGeom prst="rect">
            <a:avLst/>
          </a:prstGeom>
          <a:noFill/>
          <a:ln>
            <a:noFill/>
          </a:ln>
        </p:spPr>
      </p:pic>
      <p:pic>
        <p:nvPicPr>
          <p:cNvPr id="812" name="Google Shape;812;p67"/>
          <p:cNvPicPr preferRelativeResize="0"/>
          <p:nvPr/>
        </p:nvPicPr>
        <p:blipFill rotWithShape="1">
          <a:blip r:embed="rId9">
            <a:alphaModFix/>
          </a:blip>
          <a:srcRect b="0" l="0" r="0" t="0"/>
          <a:stretch/>
        </p:blipFill>
        <p:spPr>
          <a:xfrm>
            <a:off x="8355740" y="3667670"/>
            <a:ext cx="2922062" cy="213225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68"/>
          <p:cNvSpPr/>
          <p:nvPr/>
        </p:nvSpPr>
        <p:spPr>
          <a:xfrm>
            <a:off x="0" y="1347239"/>
            <a:ext cx="6323013" cy="4250580"/>
          </a:xfrm>
          <a:custGeom>
            <a:rect b="b" l="l" r="r" t="t"/>
            <a:pathLst>
              <a:path extrusionOk="0" h="4010006" w="7343261">
                <a:moveTo>
                  <a:pt x="0" y="0"/>
                </a:moveTo>
                <a:lnTo>
                  <a:pt x="7343260" y="0"/>
                </a:lnTo>
                <a:lnTo>
                  <a:pt x="7343260" y="4010006"/>
                </a:lnTo>
                <a:lnTo>
                  <a:pt x="0" y="4010006"/>
                </a:lnTo>
                <a:lnTo>
                  <a:pt x="0" y="0"/>
                </a:lnTo>
                <a:close/>
              </a:path>
            </a:pathLst>
          </a:custGeom>
          <a:blipFill rotWithShape="1">
            <a:blip r:embed="rId3">
              <a:alphaModFix/>
            </a:blip>
            <a:stretch>
              <a:fillRect b="0" l="-39" r="0" t="0"/>
            </a:stretch>
          </a:blipFill>
          <a:ln>
            <a:noFill/>
          </a:ln>
        </p:spPr>
      </p:sp>
      <p:sp>
        <p:nvSpPr>
          <p:cNvPr id="818" name="Google Shape;818;p68"/>
          <p:cNvSpPr txBox="1"/>
          <p:nvPr/>
        </p:nvSpPr>
        <p:spPr>
          <a:xfrm>
            <a:off x="6603537" y="2473794"/>
            <a:ext cx="4564795" cy="1997470"/>
          </a:xfrm>
          <a:prstGeom prst="rect">
            <a:avLst/>
          </a:prstGeom>
          <a:noFill/>
          <a:ln>
            <a:noFill/>
          </a:ln>
        </p:spPr>
        <p:txBody>
          <a:bodyPr anchorCtr="0" anchor="t" bIns="0" lIns="0" spcFirstLastPara="1" rIns="0" wrap="square" tIns="0">
            <a:spAutoFit/>
          </a:bodyPr>
          <a:lstStyle/>
          <a:p>
            <a:pPr indent="0" lvl="0" marL="0" marR="0" rtl="0" algn="l">
              <a:lnSpc>
                <a:spcPct val="203062"/>
              </a:lnSpc>
              <a:spcBef>
                <a:spcPts val="0"/>
              </a:spcBef>
              <a:spcAft>
                <a:spcPts val="0"/>
              </a:spcAft>
              <a:buNone/>
            </a:pPr>
            <a:r>
              <a:rPr lang="en-US" sz="1600">
                <a:solidFill>
                  <a:srgbClr val="385623"/>
                </a:solidFill>
                <a:latin typeface="Montserrat"/>
                <a:ea typeface="Montserrat"/>
                <a:cs typeface="Montserrat"/>
                <a:sym typeface="Montserrat"/>
              </a:rPr>
              <a:t>On this 2-hour dinner cruise, enjoy the sunset, listen to live traditional Khmer music, coast past floating villages, see the Royal Palace, and marvel at the Phnom Penh skyline from a different perspective</a:t>
            </a:r>
            <a:endParaRPr/>
          </a:p>
        </p:txBody>
      </p:sp>
      <p:sp>
        <p:nvSpPr>
          <p:cNvPr id="819" name="Google Shape;819;p68"/>
          <p:cNvSpPr txBox="1"/>
          <p:nvPr/>
        </p:nvSpPr>
        <p:spPr>
          <a:xfrm>
            <a:off x="6512153" y="1845214"/>
            <a:ext cx="5909885" cy="525528"/>
          </a:xfrm>
          <a:prstGeom prst="rect">
            <a:avLst/>
          </a:prstGeom>
          <a:noFill/>
          <a:ln>
            <a:noFill/>
          </a:ln>
        </p:spPr>
        <p:txBody>
          <a:bodyPr anchorCtr="0" anchor="t" bIns="0" lIns="0" spcFirstLastPara="1" rIns="0" wrap="square" tIns="0">
            <a:spAutoFit/>
          </a:bodyPr>
          <a:lstStyle/>
          <a:p>
            <a:pPr indent="0" lvl="0" marL="0" marR="0" rtl="0" algn="l">
              <a:lnSpc>
                <a:spcPct val="272277"/>
              </a:lnSpc>
              <a:spcBef>
                <a:spcPts val="0"/>
              </a:spcBef>
              <a:spcAft>
                <a:spcPts val="0"/>
              </a:spcAft>
              <a:buNone/>
            </a:pPr>
            <a:r>
              <a:rPr b="1" lang="en-US" sz="1800">
                <a:solidFill>
                  <a:srgbClr val="385623"/>
                </a:solidFill>
                <a:latin typeface="Montserrat"/>
                <a:ea typeface="Montserrat"/>
                <a:cs typeface="Montserrat"/>
                <a:sym typeface="Montserrat"/>
              </a:rPr>
              <a:t>Sunset Dinner Cruise in Phnom Penh</a:t>
            </a:r>
            <a:endParaRPr/>
          </a:p>
        </p:txBody>
      </p:sp>
      <p:sp>
        <p:nvSpPr>
          <p:cNvPr id="820" name="Google Shape;820;p68"/>
          <p:cNvSpPr/>
          <p:nvPr/>
        </p:nvSpPr>
        <p:spPr>
          <a:xfrm>
            <a:off x="0" y="508190"/>
            <a:ext cx="6175872"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Unique dining Experience</a:t>
            </a:r>
            <a:endParaRPr sz="3000">
              <a:solidFill>
                <a:srgbClr val="385623"/>
              </a:solidFill>
              <a:latin typeface="Montserrat"/>
              <a:ea typeface="Montserrat"/>
              <a:cs typeface="Montserrat"/>
              <a:sym typeface="Montserrat"/>
            </a:endParaRPr>
          </a:p>
          <a:p>
            <a:pPr indent="0" lvl="0" marL="0" marR="0" rtl="0" algn="ctr">
              <a:spcBef>
                <a:spcPts val="0"/>
              </a:spcBef>
              <a:spcAft>
                <a:spcPts val="0"/>
              </a:spcAft>
              <a:buNone/>
            </a:pPr>
            <a:r>
              <a:t/>
            </a:r>
            <a:endParaRPr b="1" sz="30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821" name="Google Shape;821;p68"/>
          <p:cNvPicPr preferRelativeResize="0"/>
          <p:nvPr/>
        </p:nvPicPr>
        <p:blipFill rotWithShape="1">
          <a:blip r:embed="rId4">
            <a:alphaModFix/>
          </a:blip>
          <a:srcRect b="0" l="0" r="0" t="0"/>
          <a:stretch/>
        </p:blipFill>
        <p:spPr>
          <a:xfrm>
            <a:off x="9816771" y="141802"/>
            <a:ext cx="2267743" cy="365615"/>
          </a:xfrm>
          <a:prstGeom prst="rect">
            <a:avLst/>
          </a:prstGeom>
          <a:noFill/>
          <a:ln>
            <a:noFill/>
          </a:ln>
        </p:spPr>
      </p:pic>
      <p:sp>
        <p:nvSpPr>
          <p:cNvPr id="822" name="Google Shape;822;p68">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69"/>
          <p:cNvSpPr/>
          <p:nvPr/>
        </p:nvSpPr>
        <p:spPr>
          <a:xfrm>
            <a:off x="0" y="1096150"/>
            <a:ext cx="7050657" cy="5474303"/>
          </a:xfrm>
          <a:custGeom>
            <a:rect b="b" l="l" r="r" t="t"/>
            <a:pathLst>
              <a:path extrusionOk="0" h="4524356" w="6029306">
                <a:moveTo>
                  <a:pt x="0" y="0"/>
                </a:moveTo>
                <a:lnTo>
                  <a:pt x="6029306" y="0"/>
                </a:lnTo>
                <a:lnTo>
                  <a:pt x="6029306" y="4524356"/>
                </a:lnTo>
                <a:lnTo>
                  <a:pt x="0" y="4524356"/>
                </a:lnTo>
                <a:lnTo>
                  <a:pt x="0" y="0"/>
                </a:lnTo>
                <a:close/>
              </a:path>
            </a:pathLst>
          </a:custGeom>
          <a:blipFill rotWithShape="1">
            <a:blip r:embed="rId3">
              <a:alphaModFix/>
            </a:blip>
            <a:stretch>
              <a:fillRect b="0" l="0" r="0" t="0"/>
            </a:stretch>
          </a:blipFill>
          <a:ln>
            <a:noFill/>
          </a:ln>
        </p:spPr>
      </p:sp>
      <p:sp>
        <p:nvSpPr>
          <p:cNvPr id="828" name="Google Shape;828;p69"/>
          <p:cNvSpPr txBox="1"/>
          <p:nvPr/>
        </p:nvSpPr>
        <p:spPr>
          <a:xfrm>
            <a:off x="7456275" y="2583447"/>
            <a:ext cx="4088391" cy="2407839"/>
          </a:xfrm>
          <a:prstGeom prst="rect">
            <a:avLst/>
          </a:prstGeom>
          <a:noFill/>
          <a:ln>
            <a:noFill/>
          </a:ln>
        </p:spPr>
        <p:txBody>
          <a:bodyPr anchorCtr="0" anchor="t" bIns="0" lIns="0" spcFirstLastPara="1" rIns="0" wrap="square" tIns="0">
            <a:spAutoFit/>
          </a:bodyPr>
          <a:lstStyle/>
          <a:p>
            <a:pPr indent="0" lvl="0" marL="0" marR="0" rtl="0" algn="l">
              <a:lnSpc>
                <a:spcPct val="203062"/>
              </a:lnSpc>
              <a:spcBef>
                <a:spcPts val="0"/>
              </a:spcBef>
              <a:spcAft>
                <a:spcPts val="0"/>
              </a:spcAft>
              <a:buNone/>
            </a:pPr>
            <a:r>
              <a:rPr lang="en-US" sz="1600">
                <a:solidFill>
                  <a:srgbClr val="385623"/>
                </a:solidFill>
                <a:latin typeface="Montserrat"/>
                <a:ea typeface="Montserrat"/>
                <a:cs typeface="Montserrat"/>
                <a:sym typeface="Montserrat"/>
              </a:rPr>
              <a:t>Board the legendary Queen Tara, one of the biggest floating restaurants in Siem Reap, and share a romantic evening with your loved ones when you embark on the Queen Tara sunset cruise in Siem.</a:t>
            </a:r>
            <a:endParaRPr/>
          </a:p>
        </p:txBody>
      </p:sp>
      <p:sp>
        <p:nvSpPr>
          <p:cNvPr id="829" name="Google Shape;829;p69"/>
          <p:cNvSpPr txBox="1"/>
          <p:nvPr/>
        </p:nvSpPr>
        <p:spPr>
          <a:xfrm>
            <a:off x="7364893" y="2060760"/>
            <a:ext cx="3963295" cy="381258"/>
          </a:xfrm>
          <a:prstGeom prst="rect">
            <a:avLst/>
          </a:prstGeom>
          <a:noFill/>
          <a:ln>
            <a:noFill/>
          </a:ln>
        </p:spPr>
        <p:txBody>
          <a:bodyPr anchorCtr="0" anchor="t" bIns="0" lIns="0" spcFirstLastPara="1" rIns="0" wrap="square" tIns="0">
            <a:spAutoFit/>
          </a:bodyPr>
          <a:lstStyle/>
          <a:p>
            <a:pPr indent="0" lvl="0" marL="0" marR="0" rtl="0" algn="l">
              <a:lnSpc>
                <a:spcPct val="186666"/>
              </a:lnSpc>
              <a:spcBef>
                <a:spcPts val="0"/>
              </a:spcBef>
              <a:spcAft>
                <a:spcPts val="0"/>
              </a:spcAft>
              <a:buNone/>
            </a:pPr>
            <a:r>
              <a:rPr b="1" lang="en-US" sz="1800">
                <a:solidFill>
                  <a:srgbClr val="385623"/>
                </a:solidFill>
                <a:latin typeface="Montserrat"/>
                <a:ea typeface="Montserrat"/>
                <a:cs typeface="Montserrat"/>
                <a:sym typeface="Montserrat"/>
              </a:rPr>
              <a:t>Enjoy Dinner On Tara Boat </a:t>
            </a:r>
            <a:endParaRPr/>
          </a:p>
        </p:txBody>
      </p:sp>
      <p:sp>
        <p:nvSpPr>
          <p:cNvPr id="830" name="Google Shape;830;p69"/>
          <p:cNvSpPr/>
          <p:nvPr/>
        </p:nvSpPr>
        <p:spPr>
          <a:xfrm>
            <a:off x="-149524" y="287547"/>
            <a:ext cx="6175872"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Unique dining Experience</a:t>
            </a:r>
            <a:endParaRPr sz="3000">
              <a:solidFill>
                <a:srgbClr val="385623"/>
              </a:solidFill>
              <a:latin typeface="Montserrat"/>
              <a:ea typeface="Montserrat"/>
              <a:cs typeface="Montserrat"/>
              <a:sym typeface="Montserrat"/>
            </a:endParaRPr>
          </a:p>
          <a:p>
            <a:pPr indent="0" lvl="0" marL="0" marR="0" rtl="0" algn="ctr">
              <a:spcBef>
                <a:spcPts val="0"/>
              </a:spcBef>
              <a:spcAft>
                <a:spcPts val="0"/>
              </a:spcAft>
              <a:buNone/>
            </a:pPr>
            <a:r>
              <a:t/>
            </a:r>
            <a:endParaRPr b="1" sz="30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831" name="Google Shape;831;p69"/>
          <p:cNvPicPr preferRelativeResize="0"/>
          <p:nvPr/>
        </p:nvPicPr>
        <p:blipFill rotWithShape="1">
          <a:blip r:embed="rId4">
            <a:alphaModFix/>
          </a:blip>
          <a:srcRect b="0" l="0" r="0" t="0"/>
          <a:stretch/>
        </p:blipFill>
        <p:spPr>
          <a:xfrm>
            <a:off x="9816771" y="141802"/>
            <a:ext cx="2267743" cy="365615"/>
          </a:xfrm>
          <a:prstGeom prst="rect">
            <a:avLst/>
          </a:prstGeom>
          <a:noFill/>
          <a:ln>
            <a:noFill/>
          </a:ln>
        </p:spPr>
      </p:pic>
      <p:sp>
        <p:nvSpPr>
          <p:cNvPr id="832" name="Google Shape;832;p69">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0" name="Shape 280"/>
        <p:cNvGrpSpPr/>
        <p:nvPr/>
      </p:nvGrpSpPr>
      <p:grpSpPr>
        <a:xfrm>
          <a:off x="0" y="0"/>
          <a:ext cx="0" cy="0"/>
          <a:chOff x="0" y="0"/>
          <a:chExt cx="0" cy="0"/>
        </a:xfrm>
      </p:grpSpPr>
      <p:sp>
        <p:nvSpPr>
          <p:cNvPr id="281" name="Google Shape;281;p34"/>
          <p:cNvSpPr txBox="1"/>
          <p:nvPr/>
        </p:nvSpPr>
        <p:spPr>
          <a:xfrm>
            <a:off x="416642" y="304892"/>
            <a:ext cx="5814807" cy="67928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Why travel to Cambodia</a:t>
            </a:r>
            <a:endParaRPr/>
          </a:p>
        </p:txBody>
      </p:sp>
      <p:pic>
        <p:nvPicPr>
          <p:cNvPr descr="http://static.tumblr.com/f45faab49321958bb661be2e69124337/gltbmdt/p3amp94ag/tumblr_static_logo_threeland_281108.png" id="282" name="Google Shape;282;p34"/>
          <p:cNvPicPr preferRelativeResize="0"/>
          <p:nvPr/>
        </p:nvPicPr>
        <p:blipFill rotWithShape="1">
          <a:blip r:embed="rId3">
            <a:alphaModFix/>
          </a:blip>
          <a:srcRect b="0" l="0" r="0" t="0"/>
          <a:stretch/>
        </p:blipFill>
        <p:spPr>
          <a:xfrm>
            <a:off x="9754086" y="193378"/>
            <a:ext cx="2267743" cy="365615"/>
          </a:xfrm>
          <a:prstGeom prst="rect">
            <a:avLst/>
          </a:prstGeom>
          <a:noFill/>
          <a:ln>
            <a:noFill/>
          </a:ln>
        </p:spPr>
      </p:pic>
      <p:sp>
        <p:nvSpPr>
          <p:cNvPr id="283" name="Google Shape;283;p3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284" name="Google Shape;284;p34"/>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Trebuchet MS"/>
                <a:ea typeface="Trebuchet MS"/>
                <a:cs typeface="Trebuchet MS"/>
                <a:sym typeface="Trebuchet MS"/>
              </a:rPr>
              <a:t>7/31/2025</a:t>
            </a:r>
            <a:endParaRPr sz="1200">
              <a:solidFill>
                <a:schemeClr val="dk1"/>
              </a:solidFill>
              <a:latin typeface="Trebuchet MS"/>
              <a:ea typeface="Trebuchet MS"/>
              <a:cs typeface="Trebuchet MS"/>
              <a:sym typeface="Trebuchet MS"/>
            </a:endParaRPr>
          </a:p>
        </p:txBody>
      </p:sp>
      <p:sp>
        <p:nvSpPr>
          <p:cNvPr id="285" name="Google Shape;285;p34"/>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Trebuchet MS"/>
                <a:ea typeface="Trebuchet MS"/>
                <a:cs typeface="Trebuchet MS"/>
                <a:sym typeface="Trebuchet MS"/>
              </a:rPr>
              <a:t>Simply your best local friend</a:t>
            </a:r>
            <a:endParaRPr/>
          </a:p>
        </p:txBody>
      </p:sp>
      <p:sp>
        <p:nvSpPr>
          <p:cNvPr id="286" name="Google Shape;286;p34">
            <a:hlinkClick r:id="rId4"/>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287" name="Google Shape;287;p34"/>
          <p:cNvPicPr preferRelativeResize="0"/>
          <p:nvPr/>
        </p:nvPicPr>
        <p:blipFill rotWithShape="1">
          <a:blip r:embed="rId6">
            <a:alphaModFix/>
          </a:blip>
          <a:srcRect b="0" l="0" r="0" t="0"/>
          <a:stretch/>
        </p:blipFill>
        <p:spPr>
          <a:xfrm>
            <a:off x="1337258" y="1098817"/>
            <a:ext cx="9550699" cy="537500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36" name="Shape 836"/>
        <p:cNvGrpSpPr/>
        <p:nvPr/>
      </p:nvGrpSpPr>
      <p:grpSpPr>
        <a:xfrm>
          <a:off x="0" y="0"/>
          <a:ext cx="0" cy="0"/>
          <a:chOff x="0" y="0"/>
          <a:chExt cx="0" cy="0"/>
        </a:xfrm>
      </p:grpSpPr>
      <p:pic>
        <p:nvPicPr>
          <p:cNvPr descr="http://static.tumblr.com/f45faab49321958bb661be2e69124337/gltbmdt/p3amp94ag/tumblr_static_logo_threeland_281108.png" id="837" name="Google Shape;837;p70"/>
          <p:cNvPicPr preferRelativeResize="0"/>
          <p:nvPr/>
        </p:nvPicPr>
        <p:blipFill rotWithShape="1">
          <a:blip r:embed="rId3">
            <a:alphaModFix/>
          </a:blip>
          <a:srcRect b="0" l="0" r="0" t="0"/>
          <a:stretch/>
        </p:blipFill>
        <p:spPr>
          <a:xfrm>
            <a:off x="9439699" y="461150"/>
            <a:ext cx="2267743" cy="365615"/>
          </a:xfrm>
          <a:prstGeom prst="rect">
            <a:avLst/>
          </a:prstGeom>
          <a:noFill/>
          <a:ln>
            <a:noFill/>
          </a:ln>
        </p:spPr>
      </p:pic>
      <p:sp>
        <p:nvSpPr>
          <p:cNvPr id="838" name="Google Shape;838;p70"/>
          <p:cNvSpPr txBox="1"/>
          <p:nvPr/>
        </p:nvSpPr>
        <p:spPr>
          <a:xfrm>
            <a:off x="282803" y="1475047"/>
            <a:ext cx="3300035" cy="4480201"/>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Wide range of options: </a:t>
            </a:r>
            <a:br>
              <a:rPr lang="en-US" sz="1600">
                <a:solidFill>
                  <a:srgbClr val="385623"/>
                </a:solidFill>
                <a:latin typeface="Montserrat"/>
                <a:ea typeface="Montserrat"/>
                <a:cs typeface="Montserrat"/>
                <a:sym typeface="Montserrat"/>
              </a:rPr>
            </a:br>
            <a:r>
              <a:rPr lang="en-US" sz="1600">
                <a:solidFill>
                  <a:srgbClr val="385623"/>
                </a:solidFill>
                <a:latin typeface="Montserrat"/>
                <a:ea typeface="Montserrat"/>
                <a:cs typeface="Montserrat"/>
                <a:sym typeface="Montserrat"/>
              </a:rPr>
              <a:t>from  numerous international brand hotels with well-equipped conference facilities to deluxe homestays</a:t>
            </a:r>
            <a:endParaRPr/>
          </a:p>
          <a:p>
            <a:pPr indent="-342900" lvl="0" marL="342900" marR="0" rtl="0" algn="l">
              <a:lnSpc>
                <a:spcPct val="150000"/>
              </a:lnSpc>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Other services included: Restaurants, Pool, Gym, Spa treatment, Outdoor activity's facilities… and so on. </a:t>
            </a:r>
            <a:endParaRPr/>
          </a:p>
          <a:p>
            <a:pPr indent="0" lvl="0" marL="0" marR="0" rtl="0" algn="l">
              <a:lnSpc>
                <a:spcPct val="150000"/>
              </a:lnSpc>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839" name="Google Shape;839;p70"/>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840" name="Google Shape;840;p70"/>
          <p:cNvSpPr txBox="1"/>
          <p:nvPr>
            <p:ph idx="12" type="sldNum"/>
          </p:nvPr>
        </p:nvSpPr>
        <p:spPr>
          <a:xfrm>
            <a:off x="36163" y="6542483"/>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841" name="Google Shape;841;p70"/>
          <p:cNvSpPr txBox="1"/>
          <p:nvPr/>
        </p:nvSpPr>
        <p:spPr>
          <a:xfrm>
            <a:off x="4172875" y="5990104"/>
            <a:ext cx="38371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Photo: Palace Gate Resort &amp; Spa </a:t>
            </a:r>
            <a:endParaRPr/>
          </a:p>
        </p:txBody>
      </p:sp>
      <p:pic>
        <p:nvPicPr>
          <p:cNvPr id="842" name="Google Shape;842;p70"/>
          <p:cNvPicPr preferRelativeResize="0"/>
          <p:nvPr/>
        </p:nvPicPr>
        <p:blipFill rotWithShape="1">
          <a:blip r:embed="rId4">
            <a:alphaModFix/>
          </a:blip>
          <a:srcRect b="0" l="0" r="0" t="0"/>
          <a:stretch/>
        </p:blipFill>
        <p:spPr>
          <a:xfrm>
            <a:off x="3714541" y="1076007"/>
            <a:ext cx="8140767" cy="5539745"/>
          </a:xfrm>
          <a:prstGeom prst="rect">
            <a:avLst/>
          </a:prstGeom>
          <a:noFill/>
          <a:ln>
            <a:noFill/>
          </a:ln>
          <a:effectLst>
            <a:outerShdw blurRad="292100" rotWithShape="0" algn="tl" dir="2700000" dist="139700">
              <a:srgbClr val="333333">
                <a:alpha val="64705"/>
              </a:srgbClr>
            </a:outerShdw>
          </a:effectLst>
        </p:spPr>
      </p:pic>
      <p:sp>
        <p:nvSpPr>
          <p:cNvPr id="843" name="Google Shape;843;p70"/>
          <p:cNvSpPr txBox="1"/>
          <p:nvPr/>
        </p:nvSpPr>
        <p:spPr>
          <a:xfrm>
            <a:off x="3793421" y="6223202"/>
            <a:ext cx="459609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Photo: Raffles Grand Hotel D'angkor.</a:t>
            </a:r>
            <a:endParaRPr/>
          </a:p>
        </p:txBody>
      </p:sp>
      <p:sp>
        <p:nvSpPr>
          <p:cNvPr id="844" name="Google Shape;844;p70"/>
          <p:cNvSpPr/>
          <p:nvPr/>
        </p:nvSpPr>
        <p:spPr>
          <a:xfrm>
            <a:off x="153134" y="527501"/>
            <a:ext cx="6175872" cy="5539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Accomodation in Cambodia </a:t>
            </a:r>
            <a:endParaRPr b="1" sz="3000">
              <a:solidFill>
                <a:srgbClr val="385623"/>
              </a:solidFill>
              <a:latin typeface="Montserrat"/>
              <a:ea typeface="Montserrat"/>
              <a:cs typeface="Montserrat"/>
              <a:sym typeface="Montserrat"/>
            </a:endParaRPr>
          </a:p>
        </p:txBody>
      </p:sp>
      <p:sp>
        <p:nvSpPr>
          <p:cNvPr id="845" name="Google Shape;845;p70">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49" name="Shape 849"/>
        <p:cNvGrpSpPr/>
        <p:nvPr/>
      </p:nvGrpSpPr>
      <p:grpSpPr>
        <a:xfrm>
          <a:off x="0" y="0"/>
          <a:ext cx="0" cy="0"/>
          <a:chOff x="0" y="0"/>
          <a:chExt cx="0" cy="0"/>
        </a:xfrm>
      </p:grpSpPr>
      <p:pic>
        <p:nvPicPr>
          <p:cNvPr descr="logo_threeland" id="850" name="Google Shape;850;p71"/>
          <p:cNvPicPr preferRelativeResize="0"/>
          <p:nvPr/>
        </p:nvPicPr>
        <p:blipFill rotWithShape="1">
          <a:blip r:embed="rId3">
            <a:alphaModFix/>
          </a:blip>
          <a:srcRect b="0" l="0" r="0" t="0"/>
          <a:stretch/>
        </p:blipFill>
        <p:spPr>
          <a:xfrm>
            <a:off x="9834613" y="399341"/>
            <a:ext cx="2207016" cy="419162"/>
          </a:xfrm>
          <a:prstGeom prst="rect">
            <a:avLst/>
          </a:prstGeom>
          <a:noFill/>
          <a:ln>
            <a:noFill/>
          </a:ln>
        </p:spPr>
      </p:pic>
      <p:sp>
        <p:nvSpPr>
          <p:cNvPr id="851" name="Google Shape;851;p71"/>
          <p:cNvSpPr txBox="1"/>
          <p:nvPr/>
        </p:nvSpPr>
        <p:spPr>
          <a:xfrm>
            <a:off x="2006412" y="0"/>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chemeClr val="dk1"/>
              </a:buClr>
              <a:buSzPts val="4800"/>
              <a:buFont typeface="Calibri"/>
              <a:buNone/>
            </a:pPr>
            <a:r>
              <a:t/>
            </a:r>
            <a:endParaRPr b="1" sz="4800">
              <a:solidFill>
                <a:schemeClr val="dk1"/>
              </a:solidFill>
              <a:latin typeface="Calibri"/>
              <a:ea typeface="Calibri"/>
              <a:cs typeface="Calibri"/>
              <a:sym typeface="Calibri"/>
            </a:endParaRPr>
          </a:p>
        </p:txBody>
      </p:sp>
      <p:sp>
        <p:nvSpPr>
          <p:cNvPr id="852" name="Google Shape;852;p71"/>
          <p:cNvSpPr/>
          <p:nvPr/>
        </p:nvSpPr>
        <p:spPr>
          <a:xfrm>
            <a:off x="0" y="261724"/>
            <a:ext cx="2207017" cy="419162"/>
          </a:xfrm>
          <a:prstGeom prst="rect">
            <a:avLst/>
          </a:prstGeom>
          <a:solidFill>
            <a:srgbClr val="2E9F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Black"/>
                <a:ea typeface="Arial Black"/>
                <a:cs typeface="Arial Black"/>
                <a:sym typeface="Arial Black"/>
              </a:rPr>
              <a:t>5 STAR BRANDS</a:t>
            </a:r>
            <a:endParaRPr/>
          </a:p>
        </p:txBody>
      </p:sp>
      <p:pic>
        <p:nvPicPr>
          <p:cNvPr id="853" name="Google Shape;853;p71"/>
          <p:cNvPicPr preferRelativeResize="0"/>
          <p:nvPr/>
        </p:nvPicPr>
        <p:blipFill rotWithShape="1">
          <a:blip r:embed="rId4">
            <a:alphaModFix/>
          </a:blip>
          <a:srcRect b="0" l="0" r="0" t="0"/>
          <a:stretch/>
        </p:blipFill>
        <p:spPr>
          <a:xfrm>
            <a:off x="5261185" y="736060"/>
            <a:ext cx="2302182" cy="963568"/>
          </a:xfrm>
          <a:prstGeom prst="rect">
            <a:avLst/>
          </a:prstGeom>
          <a:noFill/>
          <a:ln>
            <a:noFill/>
          </a:ln>
        </p:spPr>
      </p:pic>
      <p:sp>
        <p:nvSpPr>
          <p:cNvPr id="854" name="Google Shape;854;p7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855" name="Google Shape;855;p7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id="856" name="Google Shape;856;p71"/>
          <p:cNvPicPr preferRelativeResize="0"/>
          <p:nvPr/>
        </p:nvPicPr>
        <p:blipFill rotWithShape="1">
          <a:blip r:embed="rId5">
            <a:alphaModFix/>
          </a:blip>
          <a:srcRect b="0" l="0" r="0" t="0"/>
          <a:stretch/>
        </p:blipFill>
        <p:spPr>
          <a:xfrm>
            <a:off x="1711169" y="2103764"/>
            <a:ext cx="2988172" cy="1441793"/>
          </a:xfrm>
          <a:prstGeom prst="rect">
            <a:avLst/>
          </a:prstGeom>
          <a:noFill/>
          <a:ln>
            <a:noFill/>
          </a:ln>
        </p:spPr>
      </p:pic>
      <p:pic>
        <p:nvPicPr>
          <p:cNvPr id="857" name="Google Shape;857;p71"/>
          <p:cNvPicPr preferRelativeResize="0"/>
          <p:nvPr/>
        </p:nvPicPr>
        <p:blipFill rotWithShape="1">
          <a:blip r:embed="rId6">
            <a:alphaModFix/>
          </a:blip>
          <a:srcRect b="0" l="0" r="0" t="0"/>
          <a:stretch/>
        </p:blipFill>
        <p:spPr>
          <a:xfrm>
            <a:off x="1297816" y="261724"/>
            <a:ext cx="3371980" cy="2361243"/>
          </a:xfrm>
          <a:prstGeom prst="rect">
            <a:avLst/>
          </a:prstGeom>
          <a:noFill/>
          <a:ln>
            <a:noFill/>
          </a:ln>
        </p:spPr>
      </p:pic>
      <p:pic>
        <p:nvPicPr>
          <p:cNvPr id="858" name="Google Shape;858;p71"/>
          <p:cNvPicPr preferRelativeResize="0"/>
          <p:nvPr/>
        </p:nvPicPr>
        <p:blipFill rotWithShape="1">
          <a:blip r:embed="rId7">
            <a:alphaModFix/>
          </a:blip>
          <a:srcRect b="8291" l="0" r="0" t="0"/>
          <a:stretch/>
        </p:blipFill>
        <p:spPr>
          <a:xfrm>
            <a:off x="5261185" y="3692889"/>
            <a:ext cx="2654488" cy="1235728"/>
          </a:xfrm>
          <a:prstGeom prst="rect">
            <a:avLst/>
          </a:prstGeom>
          <a:noFill/>
          <a:ln>
            <a:noFill/>
          </a:ln>
        </p:spPr>
      </p:pic>
      <p:pic>
        <p:nvPicPr>
          <p:cNvPr id="859" name="Google Shape;859;p71"/>
          <p:cNvPicPr preferRelativeResize="0"/>
          <p:nvPr/>
        </p:nvPicPr>
        <p:blipFill rotWithShape="1">
          <a:blip r:embed="rId8">
            <a:alphaModFix/>
          </a:blip>
          <a:srcRect b="0" l="0" r="0" t="0"/>
          <a:stretch/>
        </p:blipFill>
        <p:spPr>
          <a:xfrm>
            <a:off x="8334405" y="1168278"/>
            <a:ext cx="1988072" cy="1890859"/>
          </a:xfrm>
          <a:prstGeom prst="rect">
            <a:avLst/>
          </a:prstGeom>
          <a:noFill/>
          <a:ln>
            <a:noFill/>
          </a:ln>
        </p:spPr>
      </p:pic>
      <p:pic>
        <p:nvPicPr>
          <p:cNvPr id="860" name="Google Shape;860;p71"/>
          <p:cNvPicPr preferRelativeResize="0"/>
          <p:nvPr/>
        </p:nvPicPr>
        <p:blipFill rotWithShape="1">
          <a:blip r:embed="rId9">
            <a:alphaModFix/>
          </a:blip>
          <a:srcRect b="27906" l="0" r="0" t="26386"/>
          <a:stretch/>
        </p:blipFill>
        <p:spPr>
          <a:xfrm>
            <a:off x="4839785" y="2516594"/>
            <a:ext cx="3411189" cy="868680"/>
          </a:xfrm>
          <a:prstGeom prst="rect">
            <a:avLst/>
          </a:prstGeom>
          <a:noFill/>
          <a:ln>
            <a:noFill/>
          </a:ln>
        </p:spPr>
      </p:pic>
      <p:pic>
        <p:nvPicPr>
          <p:cNvPr id="861" name="Google Shape;861;p71"/>
          <p:cNvPicPr preferRelativeResize="0"/>
          <p:nvPr/>
        </p:nvPicPr>
        <p:blipFill rotWithShape="1">
          <a:blip r:embed="rId10">
            <a:alphaModFix/>
          </a:blip>
          <a:srcRect b="24004" l="2901" r="-1" t="16854"/>
          <a:stretch/>
        </p:blipFill>
        <p:spPr>
          <a:xfrm>
            <a:off x="1946431" y="3769272"/>
            <a:ext cx="2517648" cy="1243584"/>
          </a:xfrm>
          <a:prstGeom prst="rect">
            <a:avLst/>
          </a:prstGeom>
          <a:noFill/>
          <a:ln>
            <a:noFill/>
          </a:ln>
        </p:spPr>
      </p:pic>
      <p:pic>
        <p:nvPicPr>
          <p:cNvPr id="862" name="Google Shape;862;p71"/>
          <p:cNvPicPr preferRelativeResize="0"/>
          <p:nvPr/>
        </p:nvPicPr>
        <p:blipFill rotWithShape="1">
          <a:blip r:embed="rId11">
            <a:alphaModFix/>
          </a:blip>
          <a:srcRect b="14523" l="0" r="0" t="11078"/>
          <a:stretch/>
        </p:blipFill>
        <p:spPr>
          <a:xfrm>
            <a:off x="8500908" y="2984229"/>
            <a:ext cx="1905000" cy="1417320"/>
          </a:xfrm>
          <a:prstGeom prst="rect">
            <a:avLst/>
          </a:prstGeom>
          <a:noFill/>
          <a:ln>
            <a:noFill/>
          </a:ln>
        </p:spPr>
      </p:pic>
      <p:sp>
        <p:nvSpPr>
          <p:cNvPr id="863" name="Google Shape;863;p71">
            <a:hlinkClick r:id="rId12"/>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3"/>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7" name="Shape 867"/>
        <p:cNvGrpSpPr/>
        <p:nvPr/>
      </p:nvGrpSpPr>
      <p:grpSpPr>
        <a:xfrm>
          <a:off x="0" y="0"/>
          <a:ext cx="0" cy="0"/>
          <a:chOff x="0" y="0"/>
          <a:chExt cx="0" cy="0"/>
        </a:xfrm>
      </p:grpSpPr>
      <p:sp>
        <p:nvSpPr>
          <p:cNvPr id="868" name="Google Shape;868;p72"/>
          <p:cNvSpPr/>
          <p:nvPr/>
        </p:nvSpPr>
        <p:spPr>
          <a:xfrm>
            <a:off x="4444893" y="1323170"/>
            <a:ext cx="3505200" cy="2648623"/>
          </a:xfrm>
          <a:custGeom>
            <a:rect b="b" l="l" r="r" t="t"/>
            <a:pathLst>
              <a:path extrusionOk="0" h="3733790" w="4657706">
                <a:moveTo>
                  <a:pt x="0" y="0"/>
                </a:moveTo>
                <a:lnTo>
                  <a:pt x="4657706" y="0"/>
                </a:lnTo>
                <a:lnTo>
                  <a:pt x="4657706" y="3733790"/>
                </a:lnTo>
                <a:lnTo>
                  <a:pt x="0" y="3733790"/>
                </a:lnTo>
                <a:lnTo>
                  <a:pt x="0" y="0"/>
                </a:lnTo>
                <a:close/>
              </a:path>
            </a:pathLst>
          </a:custGeom>
          <a:blipFill rotWithShape="1">
            <a:blip r:embed="rId3">
              <a:alphaModFix/>
            </a:blip>
            <a:stretch>
              <a:fillRect b="0" l="-26" r="-75" t="0"/>
            </a:stretch>
          </a:blipFill>
          <a:ln>
            <a:noFill/>
          </a:ln>
        </p:spPr>
      </p:sp>
      <p:sp>
        <p:nvSpPr>
          <p:cNvPr id="869" name="Google Shape;869;p72"/>
          <p:cNvSpPr/>
          <p:nvPr/>
        </p:nvSpPr>
        <p:spPr>
          <a:xfrm>
            <a:off x="677313" y="1320339"/>
            <a:ext cx="3505200" cy="2654287"/>
          </a:xfrm>
          <a:custGeom>
            <a:rect b="b" l="l" r="r" t="t"/>
            <a:pathLst>
              <a:path extrusionOk="0" h="3981431" w="5257800">
                <a:moveTo>
                  <a:pt x="0" y="0"/>
                </a:moveTo>
                <a:lnTo>
                  <a:pt x="5257800" y="0"/>
                </a:lnTo>
                <a:lnTo>
                  <a:pt x="5257800" y="3981431"/>
                </a:lnTo>
                <a:lnTo>
                  <a:pt x="0" y="3981431"/>
                </a:lnTo>
                <a:lnTo>
                  <a:pt x="0" y="0"/>
                </a:lnTo>
                <a:close/>
              </a:path>
            </a:pathLst>
          </a:custGeom>
          <a:blipFill rotWithShape="1">
            <a:blip r:embed="rId4">
              <a:alphaModFix/>
            </a:blip>
            <a:stretch>
              <a:fillRect b="0" l="-85" r="-77" t="0"/>
            </a:stretch>
          </a:blipFill>
          <a:ln>
            <a:noFill/>
          </a:ln>
        </p:spPr>
      </p:sp>
      <p:sp>
        <p:nvSpPr>
          <p:cNvPr id="870" name="Google Shape;870;p72"/>
          <p:cNvSpPr/>
          <p:nvPr/>
        </p:nvSpPr>
        <p:spPr>
          <a:xfrm>
            <a:off x="5241863" y="3510702"/>
            <a:ext cx="2821308" cy="2139351"/>
          </a:xfrm>
          <a:custGeom>
            <a:rect b="b" l="l" r="r" t="t"/>
            <a:pathLst>
              <a:path extrusionOk="0" h="2047856" w="2562225">
                <a:moveTo>
                  <a:pt x="0" y="0"/>
                </a:moveTo>
                <a:lnTo>
                  <a:pt x="2562225" y="0"/>
                </a:lnTo>
                <a:lnTo>
                  <a:pt x="2562225" y="2047856"/>
                </a:lnTo>
                <a:lnTo>
                  <a:pt x="0" y="2047856"/>
                </a:lnTo>
                <a:lnTo>
                  <a:pt x="0" y="0"/>
                </a:lnTo>
                <a:close/>
              </a:path>
            </a:pathLst>
          </a:custGeom>
          <a:blipFill rotWithShape="1">
            <a:blip r:embed="rId5">
              <a:alphaModFix/>
            </a:blip>
            <a:stretch>
              <a:fillRect b="0" l="0" r="0" t="0"/>
            </a:stretch>
          </a:blipFill>
          <a:ln>
            <a:noFill/>
          </a:ln>
        </p:spPr>
      </p:sp>
      <p:sp>
        <p:nvSpPr>
          <p:cNvPr id="871" name="Google Shape;871;p72"/>
          <p:cNvSpPr/>
          <p:nvPr/>
        </p:nvSpPr>
        <p:spPr>
          <a:xfrm>
            <a:off x="1221267" y="3510702"/>
            <a:ext cx="3122145" cy="2139351"/>
          </a:xfrm>
          <a:custGeom>
            <a:rect b="b" l="l" r="r" t="t"/>
            <a:pathLst>
              <a:path extrusionOk="0" h="2266950" w="3390900">
                <a:moveTo>
                  <a:pt x="0" y="0"/>
                </a:moveTo>
                <a:lnTo>
                  <a:pt x="3390900" y="0"/>
                </a:lnTo>
                <a:lnTo>
                  <a:pt x="3390900" y="2266950"/>
                </a:lnTo>
                <a:lnTo>
                  <a:pt x="0" y="2266950"/>
                </a:lnTo>
                <a:lnTo>
                  <a:pt x="0" y="0"/>
                </a:lnTo>
                <a:close/>
              </a:path>
            </a:pathLst>
          </a:custGeom>
          <a:blipFill rotWithShape="1">
            <a:blip r:embed="rId6">
              <a:alphaModFix/>
            </a:blip>
            <a:stretch>
              <a:fillRect b="0" l="0" r="0" t="0"/>
            </a:stretch>
          </a:blipFill>
          <a:ln>
            <a:noFill/>
          </a:ln>
        </p:spPr>
      </p:sp>
      <p:sp>
        <p:nvSpPr>
          <p:cNvPr id="872" name="Google Shape;872;p72"/>
          <p:cNvSpPr/>
          <p:nvPr/>
        </p:nvSpPr>
        <p:spPr>
          <a:xfrm>
            <a:off x="8147738" y="1317506"/>
            <a:ext cx="3774387" cy="2654287"/>
          </a:xfrm>
          <a:custGeom>
            <a:rect b="b" l="l" r="r" t="t"/>
            <a:pathLst>
              <a:path extrusionOk="0" h="3829031" w="5029200">
                <a:moveTo>
                  <a:pt x="0" y="0"/>
                </a:moveTo>
                <a:lnTo>
                  <a:pt x="5029200" y="0"/>
                </a:lnTo>
                <a:lnTo>
                  <a:pt x="5029200" y="3829031"/>
                </a:lnTo>
                <a:lnTo>
                  <a:pt x="0" y="3829031"/>
                </a:lnTo>
                <a:lnTo>
                  <a:pt x="0" y="0"/>
                </a:lnTo>
                <a:close/>
              </a:path>
            </a:pathLst>
          </a:custGeom>
          <a:blipFill rotWithShape="1">
            <a:blip r:embed="rId7">
              <a:alphaModFix/>
            </a:blip>
            <a:stretch>
              <a:fillRect b="0" l="-67" r="-115" t="0"/>
            </a:stretch>
          </a:blipFill>
          <a:ln>
            <a:noFill/>
          </a:ln>
        </p:spPr>
      </p:sp>
      <p:sp>
        <p:nvSpPr>
          <p:cNvPr id="873" name="Google Shape;873;p72"/>
          <p:cNvSpPr/>
          <p:nvPr/>
        </p:nvSpPr>
        <p:spPr>
          <a:xfrm>
            <a:off x="8860141" y="3488691"/>
            <a:ext cx="3196972" cy="2161362"/>
          </a:xfrm>
          <a:custGeom>
            <a:rect b="b" l="l" r="r" t="t"/>
            <a:pathLst>
              <a:path extrusionOk="0" h="2219306" w="3333750">
                <a:moveTo>
                  <a:pt x="0" y="0"/>
                </a:moveTo>
                <a:lnTo>
                  <a:pt x="3333750" y="0"/>
                </a:lnTo>
                <a:lnTo>
                  <a:pt x="3333750" y="2219306"/>
                </a:lnTo>
                <a:lnTo>
                  <a:pt x="0" y="2219306"/>
                </a:lnTo>
                <a:lnTo>
                  <a:pt x="0" y="0"/>
                </a:lnTo>
                <a:close/>
              </a:path>
            </a:pathLst>
          </a:custGeom>
          <a:blipFill rotWithShape="1">
            <a:blip r:embed="rId8">
              <a:alphaModFix/>
            </a:blip>
            <a:stretch>
              <a:fillRect b="0" l="0" r="0" t="0"/>
            </a:stretch>
          </a:blipFill>
          <a:ln>
            <a:noFill/>
          </a:ln>
        </p:spPr>
      </p:sp>
      <p:sp>
        <p:nvSpPr>
          <p:cNvPr id="874" name="Google Shape;874;p72"/>
          <p:cNvSpPr txBox="1"/>
          <p:nvPr/>
        </p:nvSpPr>
        <p:spPr>
          <a:xfrm>
            <a:off x="688079" y="5563052"/>
            <a:ext cx="3660641" cy="395045"/>
          </a:xfrm>
          <a:prstGeom prst="rect">
            <a:avLst/>
          </a:prstGeom>
          <a:noFill/>
          <a:ln>
            <a:noFill/>
          </a:ln>
        </p:spPr>
        <p:txBody>
          <a:bodyPr anchorCtr="0" anchor="t" bIns="0" lIns="0" spcFirstLastPara="1" rIns="0" wrap="square" tIns="0">
            <a:spAutoFit/>
          </a:bodyPr>
          <a:lstStyle/>
          <a:p>
            <a:pPr indent="0" lvl="0" marL="0" marR="0" rtl="0" algn="l">
              <a:lnSpc>
                <a:spcPct val="221750"/>
              </a:lnSpc>
              <a:spcBef>
                <a:spcPts val="0"/>
              </a:spcBef>
              <a:spcAft>
                <a:spcPts val="0"/>
              </a:spcAft>
              <a:buNone/>
            </a:pPr>
            <a:r>
              <a:rPr lang="en-US" sz="1600">
                <a:solidFill>
                  <a:srgbClr val="385623"/>
                </a:solidFill>
                <a:latin typeface="Montserrat"/>
                <a:ea typeface="Montserrat"/>
                <a:cs typeface="Montserrat"/>
                <a:sym typeface="Montserrat"/>
              </a:rPr>
              <a:t>Angkor Miracle Resort &amp; Spa </a:t>
            </a:r>
            <a:endParaRPr/>
          </a:p>
        </p:txBody>
      </p:sp>
      <p:sp>
        <p:nvSpPr>
          <p:cNvPr id="875" name="Google Shape;875;p72"/>
          <p:cNvSpPr txBox="1"/>
          <p:nvPr/>
        </p:nvSpPr>
        <p:spPr>
          <a:xfrm>
            <a:off x="688079" y="5811695"/>
            <a:ext cx="2006092" cy="727892"/>
          </a:xfrm>
          <a:prstGeom prst="rect">
            <a:avLst/>
          </a:prstGeom>
          <a:noFill/>
          <a:ln>
            <a:noFill/>
          </a:ln>
        </p:spPr>
        <p:txBody>
          <a:bodyPr anchorCtr="0" anchor="t" bIns="0" lIns="0" spcFirstLastPara="1" rIns="0" wrap="square" tIns="0">
            <a:spAutoFit/>
          </a:bodyPr>
          <a:lstStyle/>
          <a:p>
            <a:pPr indent="0" lvl="0" marL="0" marR="0" rtl="0" algn="l">
              <a:lnSpc>
                <a:spcPct val="221750"/>
              </a:lnSpc>
              <a:spcBef>
                <a:spcPts val="0"/>
              </a:spcBef>
              <a:spcAft>
                <a:spcPts val="0"/>
              </a:spcAft>
              <a:buNone/>
            </a:pPr>
            <a:r>
              <a:rPr lang="en-US" sz="1600">
                <a:solidFill>
                  <a:srgbClr val="385623"/>
                </a:solidFill>
                <a:latin typeface="Montserrat"/>
                <a:ea typeface="Montserrat"/>
                <a:cs typeface="Montserrat"/>
                <a:sym typeface="Montserrat"/>
              </a:rPr>
              <a:t>Total 324 rooms</a:t>
            </a:r>
            <a:endParaRPr/>
          </a:p>
          <a:p>
            <a:pPr indent="0" lvl="0" marL="0" marR="0" rtl="0" algn="l">
              <a:lnSpc>
                <a:spcPct val="147187"/>
              </a:lnSpc>
              <a:spcBef>
                <a:spcPts val="0"/>
              </a:spcBef>
              <a:spcAft>
                <a:spcPts val="0"/>
              </a:spcAft>
              <a:buNone/>
            </a:pPr>
            <a:r>
              <a:rPr lang="en-US" sz="1600">
                <a:solidFill>
                  <a:srgbClr val="385623"/>
                </a:solidFill>
                <a:latin typeface="Montserrat"/>
                <a:ea typeface="Montserrat"/>
                <a:cs typeface="Montserrat"/>
                <a:sym typeface="Montserrat"/>
              </a:rPr>
              <a:t>( Standard)</a:t>
            </a:r>
            <a:endParaRPr/>
          </a:p>
        </p:txBody>
      </p:sp>
      <p:sp>
        <p:nvSpPr>
          <p:cNvPr id="876" name="Google Shape;876;p72"/>
          <p:cNvSpPr txBox="1"/>
          <p:nvPr/>
        </p:nvSpPr>
        <p:spPr>
          <a:xfrm>
            <a:off x="4195968" y="5530722"/>
            <a:ext cx="2685523" cy="404085"/>
          </a:xfrm>
          <a:prstGeom prst="rect">
            <a:avLst/>
          </a:prstGeom>
          <a:noFill/>
          <a:ln>
            <a:noFill/>
          </a:ln>
        </p:spPr>
        <p:txBody>
          <a:bodyPr anchorCtr="0" anchor="t" bIns="0" lIns="0" spcFirstLastPara="1" rIns="0" wrap="square" tIns="0">
            <a:spAutoFit/>
          </a:bodyPr>
          <a:lstStyle/>
          <a:p>
            <a:pPr indent="0" lvl="0" marL="0" marR="0" rtl="0" algn="ctr">
              <a:lnSpc>
                <a:spcPct val="231125"/>
              </a:lnSpc>
              <a:spcBef>
                <a:spcPts val="0"/>
              </a:spcBef>
              <a:spcAft>
                <a:spcPts val="0"/>
              </a:spcAft>
              <a:buNone/>
            </a:pPr>
            <a:r>
              <a:rPr lang="en-US" sz="1600">
                <a:solidFill>
                  <a:srgbClr val="385623"/>
                </a:solidFill>
                <a:latin typeface="Montserrat"/>
                <a:ea typeface="Montserrat"/>
                <a:cs typeface="Montserrat"/>
                <a:sym typeface="Montserrat"/>
              </a:rPr>
              <a:t>Sokha Angkor Resort</a:t>
            </a:r>
            <a:endParaRPr/>
          </a:p>
        </p:txBody>
      </p:sp>
      <p:sp>
        <p:nvSpPr>
          <p:cNvPr id="877" name="Google Shape;877;p72"/>
          <p:cNvSpPr txBox="1"/>
          <p:nvPr/>
        </p:nvSpPr>
        <p:spPr>
          <a:xfrm>
            <a:off x="4444893" y="6017971"/>
            <a:ext cx="1994728" cy="436145"/>
          </a:xfrm>
          <a:prstGeom prst="rect">
            <a:avLst/>
          </a:prstGeom>
          <a:noFill/>
          <a:ln>
            <a:noFill/>
          </a:ln>
        </p:spPr>
        <p:txBody>
          <a:bodyPr anchorCtr="0" anchor="t" bIns="0" lIns="0" spcFirstLastPara="1" rIns="0" wrap="square" tIns="0">
            <a:spAutoFit/>
          </a:bodyPr>
          <a:lstStyle/>
          <a:p>
            <a:pPr indent="0" lvl="0" marL="0" marR="0" rtl="0" algn="l">
              <a:lnSpc>
                <a:spcPct val="68750"/>
              </a:lnSpc>
              <a:spcBef>
                <a:spcPts val="0"/>
              </a:spcBef>
              <a:spcAft>
                <a:spcPts val="0"/>
              </a:spcAft>
              <a:buNone/>
            </a:pPr>
            <a:r>
              <a:rPr lang="en-US" sz="1600">
                <a:solidFill>
                  <a:srgbClr val="385623"/>
                </a:solidFill>
                <a:latin typeface="Montserrat"/>
                <a:ea typeface="Montserrat"/>
                <a:cs typeface="Montserrat"/>
                <a:sym typeface="Montserrat"/>
              </a:rPr>
              <a:t>Total 276 rooms</a:t>
            </a:r>
            <a:endParaRPr/>
          </a:p>
          <a:p>
            <a:pPr indent="0" lvl="0" marL="0" marR="0" rtl="0" algn="l">
              <a:lnSpc>
                <a:spcPct val="68750"/>
              </a:lnSpc>
              <a:spcBef>
                <a:spcPts val="0"/>
              </a:spcBef>
              <a:spcAft>
                <a:spcPts val="0"/>
              </a:spcAft>
              <a:buNone/>
            </a:pPr>
            <a:r>
              <a:t/>
            </a:r>
            <a:endParaRPr sz="1600">
              <a:solidFill>
                <a:srgbClr val="385623"/>
              </a:solidFill>
              <a:latin typeface="Montserrat"/>
              <a:ea typeface="Montserrat"/>
              <a:cs typeface="Montserrat"/>
              <a:sym typeface="Montserrat"/>
            </a:endParaRPr>
          </a:p>
          <a:p>
            <a:pPr indent="0" lvl="0" marL="0" marR="0" rtl="0" algn="l">
              <a:lnSpc>
                <a:spcPct val="68750"/>
              </a:lnSpc>
              <a:spcBef>
                <a:spcPts val="0"/>
              </a:spcBef>
              <a:spcAft>
                <a:spcPts val="0"/>
              </a:spcAft>
              <a:buNone/>
            </a:pPr>
            <a:r>
              <a:rPr lang="en-US" sz="1600">
                <a:solidFill>
                  <a:srgbClr val="385623"/>
                </a:solidFill>
                <a:latin typeface="Montserrat"/>
                <a:ea typeface="Montserrat"/>
                <a:cs typeface="Montserrat"/>
                <a:sym typeface="Montserrat"/>
              </a:rPr>
              <a:t>(Superior)</a:t>
            </a:r>
            <a:endParaRPr/>
          </a:p>
        </p:txBody>
      </p:sp>
      <p:sp>
        <p:nvSpPr>
          <p:cNvPr id="878" name="Google Shape;878;p72"/>
          <p:cNvSpPr txBox="1"/>
          <p:nvPr/>
        </p:nvSpPr>
        <p:spPr>
          <a:xfrm>
            <a:off x="8228362" y="5540494"/>
            <a:ext cx="3582924" cy="336759"/>
          </a:xfrm>
          <a:prstGeom prst="rect">
            <a:avLst/>
          </a:prstGeom>
          <a:noFill/>
          <a:ln>
            <a:noFill/>
          </a:ln>
        </p:spPr>
        <p:txBody>
          <a:bodyPr anchorCtr="0" anchor="t" bIns="0" lIns="0" spcFirstLastPara="1" rIns="0" wrap="square" tIns="0">
            <a:spAutoFit/>
          </a:bodyPr>
          <a:lstStyle/>
          <a:p>
            <a:pPr indent="0" lvl="0" marL="0" marR="0" rtl="0" algn="l">
              <a:lnSpc>
                <a:spcPct val="186250"/>
              </a:lnSpc>
              <a:spcBef>
                <a:spcPts val="0"/>
              </a:spcBef>
              <a:spcAft>
                <a:spcPts val="0"/>
              </a:spcAft>
              <a:buNone/>
            </a:pPr>
            <a:r>
              <a:rPr lang="en-US" sz="1600">
                <a:solidFill>
                  <a:srgbClr val="385623"/>
                </a:solidFill>
                <a:latin typeface="Montserrat"/>
                <a:ea typeface="Montserrat"/>
                <a:cs typeface="Montserrat"/>
                <a:sym typeface="Montserrat"/>
              </a:rPr>
              <a:t>Borei Angkor Resort and Spa</a:t>
            </a:r>
            <a:endParaRPr/>
          </a:p>
        </p:txBody>
      </p:sp>
      <p:sp>
        <p:nvSpPr>
          <p:cNvPr id="879" name="Google Shape;879;p72"/>
          <p:cNvSpPr txBox="1"/>
          <p:nvPr/>
        </p:nvSpPr>
        <p:spPr>
          <a:xfrm>
            <a:off x="8228362" y="5811695"/>
            <a:ext cx="1948434" cy="654153"/>
          </a:xfrm>
          <a:prstGeom prst="rect">
            <a:avLst/>
          </a:prstGeom>
          <a:noFill/>
          <a:ln>
            <a:noFill/>
          </a:ln>
        </p:spPr>
        <p:txBody>
          <a:bodyPr anchorCtr="0" anchor="t" bIns="0" lIns="0" spcFirstLastPara="1" rIns="0" wrap="square" tIns="0">
            <a:spAutoFit/>
          </a:bodyPr>
          <a:lstStyle/>
          <a:p>
            <a:pPr indent="0" lvl="0" marL="0" marR="0" rtl="0" algn="l">
              <a:lnSpc>
                <a:spcPct val="186250"/>
              </a:lnSpc>
              <a:spcBef>
                <a:spcPts val="0"/>
              </a:spcBef>
              <a:spcAft>
                <a:spcPts val="0"/>
              </a:spcAft>
              <a:buNone/>
            </a:pPr>
            <a:r>
              <a:rPr lang="en-US" sz="1600">
                <a:solidFill>
                  <a:srgbClr val="385623"/>
                </a:solidFill>
                <a:latin typeface="Montserrat"/>
                <a:ea typeface="Montserrat"/>
                <a:cs typeface="Montserrat"/>
                <a:sym typeface="Montserrat"/>
              </a:rPr>
              <a:t>Total 188 rooms</a:t>
            </a:r>
            <a:endParaRPr/>
          </a:p>
          <a:p>
            <a:pPr indent="0" lvl="0" marL="0" marR="0" rtl="0" algn="l">
              <a:lnSpc>
                <a:spcPct val="144500"/>
              </a:lnSpc>
              <a:spcBef>
                <a:spcPts val="0"/>
              </a:spcBef>
              <a:spcAft>
                <a:spcPts val="0"/>
              </a:spcAft>
              <a:buNone/>
            </a:pPr>
            <a:r>
              <a:rPr lang="en-US" sz="1600">
                <a:solidFill>
                  <a:srgbClr val="385623"/>
                </a:solidFill>
                <a:latin typeface="Montserrat"/>
                <a:ea typeface="Montserrat"/>
                <a:cs typeface="Montserrat"/>
                <a:sym typeface="Montserrat"/>
              </a:rPr>
              <a:t>(Superior)</a:t>
            </a:r>
            <a:endParaRPr/>
          </a:p>
        </p:txBody>
      </p:sp>
      <p:sp>
        <p:nvSpPr>
          <p:cNvPr id="880" name="Google Shape;880;p72"/>
          <p:cNvSpPr txBox="1"/>
          <p:nvPr/>
        </p:nvSpPr>
        <p:spPr>
          <a:xfrm>
            <a:off x="1335190" y="80671"/>
            <a:ext cx="5038325" cy="52623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3200">
                <a:solidFill>
                  <a:srgbClr val="FFFFFF"/>
                </a:solidFill>
                <a:latin typeface="Arial"/>
                <a:ea typeface="Arial"/>
                <a:cs typeface="Arial"/>
                <a:sym typeface="Arial"/>
              </a:rPr>
              <a:t>06- HOTELS / SIEM REAP </a:t>
            </a:r>
            <a:endParaRPr/>
          </a:p>
        </p:txBody>
      </p:sp>
      <p:sp>
        <p:nvSpPr>
          <p:cNvPr id="881" name="Google Shape;881;p72"/>
          <p:cNvSpPr txBox="1"/>
          <p:nvPr/>
        </p:nvSpPr>
        <p:spPr>
          <a:xfrm>
            <a:off x="688080" y="969537"/>
            <a:ext cx="3250953" cy="350802"/>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lang="en-US" sz="2133">
                <a:solidFill>
                  <a:srgbClr val="236008"/>
                </a:solidFill>
                <a:latin typeface="Arial"/>
                <a:ea typeface="Arial"/>
                <a:cs typeface="Arial"/>
                <a:sym typeface="Arial"/>
              </a:rPr>
              <a:t>5 STAR HOTELS </a:t>
            </a:r>
            <a:endParaRPr/>
          </a:p>
        </p:txBody>
      </p:sp>
      <p:sp>
        <p:nvSpPr>
          <p:cNvPr id="882" name="Google Shape;882;p72"/>
          <p:cNvSpPr/>
          <p:nvPr/>
        </p:nvSpPr>
        <p:spPr>
          <a:xfrm>
            <a:off x="-456002" y="328772"/>
            <a:ext cx="6175872" cy="5539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Hotels in Siem Reap</a:t>
            </a:r>
            <a:endParaRPr b="1" sz="3000">
              <a:solidFill>
                <a:srgbClr val="385623"/>
              </a:solidFill>
              <a:latin typeface="Montserrat"/>
              <a:ea typeface="Montserrat"/>
              <a:cs typeface="Montserrat"/>
              <a:sym typeface="Montserrat"/>
            </a:endParaRPr>
          </a:p>
        </p:txBody>
      </p:sp>
      <p:pic>
        <p:nvPicPr>
          <p:cNvPr descr="logo_threeland" id="883" name="Google Shape;883;p72"/>
          <p:cNvPicPr preferRelativeResize="0"/>
          <p:nvPr/>
        </p:nvPicPr>
        <p:blipFill rotWithShape="1">
          <a:blip r:embed="rId9">
            <a:alphaModFix/>
          </a:blip>
          <a:srcRect b="0" l="0" r="0" t="0"/>
          <a:stretch/>
        </p:blipFill>
        <p:spPr>
          <a:xfrm>
            <a:off x="9834613" y="399341"/>
            <a:ext cx="2207016" cy="419162"/>
          </a:xfrm>
          <a:prstGeom prst="rect">
            <a:avLst/>
          </a:prstGeom>
          <a:noFill/>
          <a:ln>
            <a:noFill/>
          </a:ln>
        </p:spPr>
      </p:pic>
      <p:sp>
        <p:nvSpPr>
          <p:cNvPr id="884" name="Google Shape;884;p72">
            <a:hlinkClick r:id="rId10"/>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1"/>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8" name="Shape 888"/>
        <p:cNvGrpSpPr/>
        <p:nvPr/>
      </p:nvGrpSpPr>
      <p:grpSpPr>
        <a:xfrm>
          <a:off x="0" y="0"/>
          <a:ext cx="0" cy="0"/>
          <a:chOff x="0" y="0"/>
          <a:chExt cx="0" cy="0"/>
        </a:xfrm>
      </p:grpSpPr>
      <p:sp>
        <p:nvSpPr>
          <p:cNvPr id="889" name="Google Shape;889;p73"/>
          <p:cNvSpPr/>
          <p:nvPr/>
        </p:nvSpPr>
        <p:spPr>
          <a:xfrm>
            <a:off x="6257026" y="1103162"/>
            <a:ext cx="4977074" cy="3498449"/>
          </a:xfrm>
          <a:custGeom>
            <a:rect b="b" l="l" r="r" t="t"/>
            <a:pathLst>
              <a:path extrusionOk="0" h="3981450" w="5257800">
                <a:moveTo>
                  <a:pt x="0" y="0"/>
                </a:moveTo>
                <a:lnTo>
                  <a:pt x="5257800" y="0"/>
                </a:lnTo>
                <a:lnTo>
                  <a:pt x="5257800" y="3981450"/>
                </a:lnTo>
                <a:lnTo>
                  <a:pt x="0" y="3981450"/>
                </a:lnTo>
                <a:lnTo>
                  <a:pt x="0" y="0"/>
                </a:lnTo>
                <a:close/>
              </a:path>
            </a:pathLst>
          </a:custGeom>
          <a:blipFill rotWithShape="1">
            <a:blip r:embed="rId3">
              <a:alphaModFix/>
            </a:blip>
            <a:stretch>
              <a:fillRect b="0" l="-100" r="-110" t="0"/>
            </a:stretch>
          </a:blipFill>
          <a:ln>
            <a:noFill/>
          </a:ln>
        </p:spPr>
      </p:sp>
      <p:sp>
        <p:nvSpPr>
          <p:cNvPr id="890" name="Google Shape;890;p73"/>
          <p:cNvSpPr/>
          <p:nvPr/>
        </p:nvSpPr>
        <p:spPr>
          <a:xfrm>
            <a:off x="7262224" y="3403135"/>
            <a:ext cx="3164236" cy="2028173"/>
          </a:xfrm>
          <a:custGeom>
            <a:rect b="b" l="l" r="r" t="t"/>
            <a:pathLst>
              <a:path extrusionOk="0" h="2533650" w="4171950">
                <a:moveTo>
                  <a:pt x="0" y="0"/>
                </a:moveTo>
                <a:lnTo>
                  <a:pt x="4171950" y="0"/>
                </a:lnTo>
                <a:lnTo>
                  <a:pt x="4171950" y="2533650"/>
                </a:lnTo>
                <a:lnTo>
                  <a:pt x="0" y="2533650"/>
                </a:lnTo>
                <a:lnTo>
                  <a:pt x="0" y="0"/>
                </a:lnTo>
                <a:close/>
              </a:path>
            </a:pathLst>
          </a:custGeom>
          <a:blipFill rotWithShape="1">
            <a:blip r:embed="rId4">
              <a:alphaModFix/>
            </a:blip>
            <a:stretch>
              <a:fillRect b="-5" l="0" r="0" t="-19"/>
            </a:stretch>
          </a:blipFill>
          <a:ln>
            <a:noFill/>
          </a:ln>
        </p:spPr>
      </p:sp>
      <p:sp>
        <p:nvSpPr>
          <p:cNvPr id="891" name="Google Shape;891;p73"/>
          <p:cNvSpPr/>
          <p:nvPr/>
        </p:nvSpPr>
        <p:spPr>
          <a:xfrm>
            <a:off x="545360" y="1103615"/>
            <a:ext cx="5174510" cy="3497996"/>
          </a:xfrm>
          <a:custGeom>
            <a:rect b="b" l="l" r="r" t="t"/>
            <a:pathLst>
              <a:path extrusionOk="0" h="3981440" w="5257800">
                <a:moveTo>
                  <a:pt x="0" y="0"/>
                </a:moveTo>
                <a:lnTo>
                  <a:pt x="5257800" y="0"/>
                </a:lnTo>
                <a:lnTo>
                  <a:pt x="5257800" y="3981441"/>
                </a:lnTo>
                <a:lnTo>
                  <a:pt x="0" y="3981441"/>
                </a:lnTo>
                <a:lnTo>
                  <a:pt x="0" y="0"/>
                </a:lnTo>
                <a:close/>
              </a:path>
            </a:pathLst>
          </a:custGeom>
          <a:blipFill rotWithShape="1">
            <a:blip r:embed="rId5">
              <a:alphaModFix/>
            </a:blip>
            <a:stretch>
              <a:fillRect b="0" l="-46" r="-53" t="0"/>
            </a:stretch>
          </a:blipFill>
          <a:ln>
            <a:noFill/>
          </a:ln>
        </p:spPr>
      </p:sp>
      <p:sp>
        <p:nvSpPr>
          <p:cNvPr id="892" name="Google Shape;892;p73"/>
          <p:cNvSpPr/>
          <p:nvPr/>
        </p:nvSpPr>
        <p:spPr>
          <a:xfrm>
            <a:off x="1426124" y="3403136"/>
            <a:ext cx="3164236" cy="2028174"/>
          </a:xfrm>
          <a:custGeom>
            <a:rect b="b" l="l" r="r" t="t"/>
            <a:pathLst>
              <a:path extrusionOk="0" h="2419350" w="3619500">
                <a:moveTo>
                  <a:pt x="0" y="0"/>
                </a:moveTo>
                <a:lnTo>
                  <a:pt x="3619500" y="0"/>
                </a:lnTo>
                <a:lnTo>
                  <a:pt x="3619500" y="2419350"/>
                </a:lnTo>
                <a:lnTo>
                  <a:pt x="0" y="241935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3" name="Google Shape;893;p73"/>
          <p:cNvSpPr txBox="1"/>
          <p:nvPr/>
        </p:nvSpPr>
        <p:spPr>
          <a:xfrm>
            <a:off x="2203608" y="5363936"/>
            <a:ext cx="1393444" cy="433517"/>
          </a:xfrm>
          <a:prstGeom prst="rect">
            <a:avLst/>
          </a:prstGeom>
          <a:noFill/>
          <a:ln>
            <a:noFill/>
          </a:ln>
        </p:spPr>
        <p:txBody>
          <a:bodyPr anchorCtr="0" anchor="t" bIns="0" lIns="0" spcFirstLastPara="1" rIns="0" wrap="square" tIns="0">
            <a:spAutoFit/>
          </a:bodyPr>
          <a:lstStyle/>
          <a:p>
            <a:pPr indent="0" lvl="0" marL="0" marR="0" rtl="0" algn="l">
              <a:lnSpc>
                <a:spcPct val="192800"/>
              </a:lnSpc>
              <a:spcBef>
                <a:spcPts val="0"/>
              </a:spcBef>
              <a:spcAft>
                <a:spcPts val="0"/>
              </a:spcAft>
              <a:buNone/>
            </a:pPr>
            <a:r>
              <a:rPr lang="en-US" sz="2000">
                <a:solidFill>
                  <a:srgbClr val="385623"/>
                </a:solidFill>
                <a:latin typeface="Arial"/>
                <a:ea typeface="Arial"/>
                <a:cs typeface="Arial"/>
                <a:sym typeface="Arial"/>
              </a:rPr>
              <a:t>(Luxurious)</a:t>
            </a:r>
            <a:endParaRPr/>
          </a:p>
        </p:txBody>
      </p:sp>
      <p:sp>
        <p:nvSpPr>
          <p:cNvPr id="894" name="Google Shape;894;p73"/>
          <p:cNvSpPr txBox="1"/>
          <p:nvPr/>
        </p:nvSpPr>
        <p:spPr>
          <a:xfrm>
            <a:off x="1504435" y="5700792"/>
            <a:ext cx="3007614" cy="433517"/>
          </a:xfrm>
          <a:prstGeom prst="rect">
            <a:avLst/>
          </a:prstGeom>
          <a:noFill/>
          <a:ln>
            <a:noFill/>
          </a:ln>
        </p:spPr>
        <p:txBody>
          <a:bodyPr anchorCtr="0" anchor="t" bIns="0" lIns="0" spcFirstLastPara="1" rIns="0" wrap="square" tIns="0">
            <a:spAutoFit/>
          </a:bodyPr>
          <a:lstStyle/>
          <a:p>
            <a:pPr indent="0" lvl="0" marL="0" marR="0" rtl="0" algn="l">
              <a:lnSpc>
                <a:spcPct val="192800"/>
              </a:lnSpc>
              <a:spcBef>
                <a:spcPts val="0"/>
              </a:spcBef>
              <a:spcAft>
                <a:spcPts val="0"/>
              </a:spcAft>
              <a:buNone/>
            </a:pPr>
            <a:r>
              <a:rPr lang="en-US" sz="2000">
                <a:solidFill>
                  <a:srgbClr val="385623"/>
                </a:solidFill>
                <a:latin typeface="Arial"/>
                <a:ea typeface="Arial"/>
                <a:cs typeface="Arial"/>
                <a:sym typeface="Arial"/>
              </a:rPr>
              <a:t>Anantara Angkor Resort</a:t>
            </a:r>
            <a:endParaRPr/>
          </a:p>
        </p:txBody>
      </p:sp>
      <p:sp>
        <p:nvSpPr>
          <p:cNvPr id="895" name="Google Shape;895;p73"/>
          <p:cNvSpPr txBox="1"/>
          <p:nvPr/>
        </p:nvSpPr>
        <p:spPr>
          <a:xfrm>
            <a:off x="1885764" y="6005030"/>
            <a:ext cx="1853438" cy="481607"/>
          </a:xfrm>
          <a:prstGeom prst="rect">
            <a:avLst/>
          </a:prstGeom>
          <a:noFill/>
          <a:ln>
            <a:noFill/>
          </a:ln>
        </p:spPr>
        <p:txBody>
          <a:bodyPr anchorCtr="0" anchor="t" bIns="0" lIns="0" spcFirstLastPara="1" rIns="0" wrap="square" tIns="0">
            <a:spAutoFit/>
          </a:bodyPr>
          <a:lstStyle/>
          <a:p>
            <a:pPr indent="0" lvl="0" marL="0" marR="0" rtl="0" algn="l">
              <a:lnSpc>
                <a:spcPct val="221799"/>
              </a:lnSpc>
              <a:spcBef>
                <a:spcPts val="0"/>
              </a:spcBef>
              <a:spcAft>
                <a:spcPts val="0"/>
              </a:spcAft>
              <a:buNone/>
            </a:pPr>
            <a:r>
              <a:rPr lang="en-US" sz="2000">
                <a:solidFill>
                  <a:srgbClr val="385623"/>
                </a:solidFill>
                <a:latin typeface="Arial"/>
                <a:ea typeface="Arial"/>
                <a:cs typeface="Arial"/>
                <a:sym typeface="Arial"/>
              </a:rPr>
              <a:t>Total 39 rooms</a:t>
            </a:r>
            <a:endParaRPr/>
          </a:p>
        </p:txBody>
      </p:sp>
      <p:sp>
        <p:nvSpPr>
          <p:cNvPr id="896" name="Google Shape;896;p73"/>
          <p:cNvSpPr txBox="1"/>
          <p:nvPr/>
        </p:nvSpPr>
        <p:spPr>
          <a:xfrm>
            <a:off x="2900330" y="6601201"/>
            <a:ext cx="107912" cy="264688"/>
          </a:xfrm>
          <a:prstGeom prst="rect">
            <a:avLst/>
          </a:prstGeom>
          <a:noFill/>
          <a:ln>
            <a:noFill/>
          </a:ln>
        </p:spPr>
        <p:txBody>
          <a:bodyPr anchorCtr="0" anchor="t" bIns="0" lIns="0" spcFirstLastPara="1" rIns="0" wrap="square" tIns="0">
            <a:spAutoFit/>
          </a:bodyPr>
          <a:lstStyle/>
          <a:p>
            <a:pPr indent="0" lvl="0" marL="0" marR="0" rtl="0" algn="l">
              <a:lnSpc>
                <a:spcPct val="50000"/>
              </a:lnSpc>
              <a:spcBef>
                <a:spcPts val="0"/>
              </a:spcBef>
              <a:spcAft>
                <a:spcPts val="0"/>
              </a:spcAft>
              <a:buNone/>
            </a:pPr>
            <a:r>
              <a:rPr lang="en-US" sz="3466">
                <a:solidFill>
                  <a:srgbClr val="385623"/>
                </a:solidFill>
                <a:latin typeface="Arial"/>
                <a:ea typeface="Arial"/>
                <a:cs typeface="Arial"/>
                <a:sym typeface="Arial"/>
              </a:rPr>
              <a:t> </a:t>
            </a:r>
            <a:endParaRPr/>
          </a:p>
        </p:txBody>
      </p:sp>
      <p:sp>
        <p:nvSpPr>
          <p:cNvPr id="897" name="Google Shape;897;p73"/>
          <p:cNvSpPr txBox="1"/>
          <p:nvPr/>
        </p:nvSpPr>
        <p:spPr>
          <a:xfrm>
            <a:off x="6276546" y="5754838"/>
            <a:ext cx="5135592" cy="308482"/>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2000">
                <a:solidFill>
                  <a:srgbClr val="385623"/>
                </a:solidFill>
                <a:latin typeface="Arial"/>
                <a:ea typeface="Arial"/>
                <a:cs typeface="Arial"/>
                <a:sym typeface="Arial"/>
              </a:rPr>
              <a:t>Sofitel Angkor Phokeethra Golf &amp; Spa Resort</a:t>
            </a:r>
            <a:endParaRPr/>
          </a:p>
        </p:txBody>
      </p:sp>
      <p:sp>
        <p:nvSpPr>
          <p:cNvPr id="898" name="Google Shape;898;p73"/>
          <p:cNvSpPr txBox="1"/>
          <p:nvPr/>
        </p:nvSpPr>
        <p:spPr>
          <a:xfrm>
            <a:off x="8323567" y="5583134"/>
            <a:ext cx="1393444" cy="154594"/>
          </a:xfrm>
          <a:prstGeom prst="rect">
            <a:avLst/>
          </a:prstGeom>
          <a:noFill/>
          <a:ln>
            <a:noFill/>
          </a:ln>
        </p:spPr>
        <p:txBody>
          <a:bodyPr anchorCtr="0" anchor="t" bIns="0" lIns="0" spcFirstLastPara="1" rIns="0" wrap="square" tIns="0">
            <a:spAutoFit/>
          </a:bodyPr>
          <a:lstStyle/>
          <a:p>
            <a:pPr indent="0" lvl="0" marL="0" marR="0" rtl="0" algn="l">
              <a:lnSpc>
                <a:spcPct val="50000"/>
              </a:lnSpc>
              <a:spcBef>
                <a:spcPts val="0"/>
              </a:spcBef>
              <a:spcAft>
                <a:spcPts val="0"/>
              </a:spcAft>
              <a:buNone/>
            </a:pPr>
            <a:r>
              <a:rPr lang="en-US" sz="2000">
                <a:solidFill>
                  <a:srgbClr val="385623"/>
                </a:solidFill>
                <a:latin typeface="Arial"/>
                <a:ea typeface="Arial"/>
                <a:cs typeface="Arial"/>
                <a:sym typeface="Arial"/>
              </a:rPr>
              <a:t>(Luxurious)</a:t>
            </a:r>
            <a:endParaRPr/>
          </a:p>
        </p:txBody>
      </p:sp>
      <p:sp>
        <p:nvSpPr>
          <p:cNvPr id="899" name="Google Shape;899;p73"/>
          <p:cNvSpPr txBox="1"/>
          <p:nvPr/>
        </p:nvSpPr>
        <p:spPr>
          <a:xfrm>
            <a:off x="8106454" y="5942470"/>
            <a:ext cx="1994154" cy="423899"/>
          </a:xfrm>
          <a:prstGeom prst="rect">
            <a:avLst/>
          </a:prstGeom>
          <a:noFill/>
          <a:ln>
            <a:noFill/>
          </a:ln>
        </p:spPr>
        <p:txBody>
          <a:bodyPr anchorCtr="0" anchor="t" bIns="0" lIns="0" spcFirstLastPara="1" rIns="0" wrap="square" tIns="0">
            <a:spAutoFit/>
          </a:bodyPr>
          <a:lstStyle/>
          <a:p>
            <a:pPr indent="0" lvl="0" marL="0" marR="0" rtl="0" algn="l">
              <a:lnSpc>
                <a:spcPct val="189900"/>
              </a:lnSpc>
              <a:spcBef>
                <a:spcPts val="0"/>
              </a:spcBef>
              <a:spcAft>
                <a:spcPts val="0"/>
              </a:spcAft>
              <a:buNone/>
            </a:pPr>
            <a:r>
              <a:rPr lang="en-US" sz="2000">
                <a:solidFill>
                  <a:srgbClr val="385623"/>
                </a:solidFill>
                <a:latin typeface="Arial"/>
                <a:ea typeface="Arial"/>
                <a:cs typeface="Arial"/>
                <a:sym typeface="Arial"/>
              </a:rPr>
              <a:t>Total 238 rooms</a:t>
            </a:r>
            <a:endParaRPr/>
          </a:p>
        </p:txBody>
      </p:sp>
      <p:sp>
        <p:nvSpPr>
          <p:cNvPr id="900" name="Google Shape;900;p73"/>
          <p:cNvSpPr txBox="1"/>
          <p:nvPr/>
        </p:nvSpPr>
        <p:spPr>
          <a:xfrm>
            <a:off x="545360" y="607249"/>
            <a:ext cx="3250953" cy="350802"/>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lang="en-US" sz="2133">
                <a:solidFill>
                  <a:srgbClr val="385623"/>
                </a:solidFill>
                <a:latin typeface="Arial"/>
                <a:ea typeface="Arial"/>
                <a:cs typeface="Arial"/>
                <a:sym typeface="Arial"/>
              </a:rPr>
              <a:t>5 STAR HOTELS</a:t>
            </a:r>
            <a:endParaRPr/>
          </a:p>
        </p:txBody>
      </p:sp>
      <p:sp>
        <p:nvSpPr>
          <p:cNvPr id="901" name="Google Shape;901;p73"/>
          <p:cNvSpPr/>
          <p:nvPr/>
        </p:nvSpPr>
        <p:spPr>
          <a:xfrm>
            <a:off x="-546419" y="152333"/>
            <a:ext cx="6175872" cy="5539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Hotels in Siem Reap</a:t>
            </a:r>
            <a:endParaRPr b="1" sz="3000">
              <a:solidFill>
                <a:srgbClr val="385623"/>
              </a:solidFill>
              <a:latin typeface="Montserrat"/>
              <a:ea typeface="Montserrat"/>
              <a:cs typeface="Montserrat"/>
              <a:sym typeface="Montserrat"/>
            </a:endParaRPr>
          </a:p>
        </p:txBody>
      </p:sp>
      <p:pic>
        <p:nvPicPr>
          <p:cNvPr descr="logo_threeland" id="902" name="Google Shape;902;p73"/>
          <p:cNvPicPr preferRelativeResize="0"/>
          <p:nvPr/>
        </p:nvPicPr>
        <p:blipFill rotWithShape="1">
          <a:blip r:embed="rId7">
            <a:alphaModFix/>
          </a:blip>
          <a:srcRect b="0" l="0" r="0" t="0"/>
          <a:stretch/>
        </p:blipFill>
        <p:spPr>
          <a:xfrm>
            <a:off x="9834613" y="399341"/>
            <a:ext cx="2207016" cy="419162"/>
          </a:xfrm>
          <a:prstGeom prst="rect">
            <a:avLst/>
          </a:prstGeom>
          <a:noFill/>
          <a:ln>
            <a:noFill/>
          </a:ln>
        </p:spPr>
      </p:pic>
      <p:sp>
        <p:nvSpPr>
          <p:cNvPr id="903" name="Google Shape;903;p73">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p74"/>
          <p:cNvSpPr/>
          <p:nvPr/>
        </p:nvSpPr>
        <p:spPr>
          <a:xfrm>
            <a:off x="676577" y="1363510"/>
            <a:ext cx="3505200" cy="2759916"/>
          </a:xfrm>
          <a:custGeom>
            <a:rect b="b" l="l" r="r" t="t"/>
            <a:pathLst>
              <a:path extrusionOk="0" h="3981440" w="5257800">
                <a:moveTo>
                  <a:pt x="0" y="0"/>
                </a:moveTo>
                <a:lnTo>
                  <a:pt x="5257800" y="0"/>
                </a:lnTo>
                <a:lnTo>
                  <a:pt x="5257800" y="3981441"/>
                </a:lnTo>
                <a:lnTo>
                  <a:pt x="0" y="3981441"/>
                </a:lnTo>
                <a:lnTo>
                  <a:pt x="0" y="0"/>
                </a:lnTo>
                <a:close/>
              </a:path>
            </a:pathLst>
          </a:custGeom>
          <a:blipFill rotWithShape="1">
            <a:blip r:embed="rId3">
              <a:alphaModFix/>
            </a:blip>
            <a:stretch>
              <a:fillRect b="0" l="-23" r="-93" t="0"/>
            </a:stretch>
          </a:blipFill>
          <a:ln>
            <a:noFill/>
          </a:ln>
        </p:spPr>
      </p:sp>
      <p:sp>
        <p:nvSpPr>
          <p:cNvPr id="909" name="Google Shape;909;p74"/>
          <p:cNvSpPr/>
          <p:nvPr/>
        </p:nvSpPr>
        <p:spPr>
          <a:xfrm>
            <a:off x="4295708" y="1363510"/>
            <a:ext cx="3645634" cy="2759916"/>
          </a:xfrm>
          <a:custGeom>
            <a:rect b="b" l="l" r="r" t="t"/>
            <a:pathLst>
              <a:path extrusionOk="0" h="3981440" w="5257800">
                <a:moveTo>
                  <a:pt x="0" y="0"/>
                </a:moveTo>
                <a:lnTo>
                  <a:pt x="5257800" y="0"/>
                </a:lnTo>
                <a:lnTo>
                  <a:pt x="5257800" y="3981441"/>
                </a:lnTo>
                <a:lnTo>
                  <a:pt x="0" y="3981441"/>
                </a:lnTo>
                <a:lnTo>
                  <a:pt x="0" y="0"/>
                </a:lnTo>
                <a:close/>
              </a:path>
            </a:pathLst>
          </a:custGeom>
          <a:blipFill rotWithShape="1">
            <a:blip r:embed="rId4">
              <a:alphaModFix/>
            </a:blip>
            <a:stretch>
              <a:fillRect b="0" l="-110" r="-3" t="0"/>
            </a:stretch>
          </a:blipFill>
          <a:ln>
            <a:noFill/>
          </a:ln>
        </p:spPr>
      </p:sp>
      <p:sp>
        <p:nvSpPr>
          <p:cNvPr id="910" name="Google Shape;910;p74"/>
          <p:cNvSpPr/>
          <p:nvPr/>
        </p:nvSpPr>
        <p:spPr>
          <a:xfrm>
            <a:off x="8055273" y="1363510"/>
            <a:ext cx="3693904" cy="2759916"/>
          </a:xfrm>
          <a:custGeom>
            <a:rect b="b" l="l" r="r" t="t"/>
            <a:pathLst>
              <a:path extrusionOk="0" h="3981440" w="5257800">
                <a:moveTo>
                  <a:pt x="0" y="0"/>
                </a:moveTo>
                <a:lnTo>
                  <a:pt x="5257800" y="0"/>
                </a:lnTo>
                <a:lnTo>
                  <a:pt x="5257800" y="3981440"/>
                </a:lnTo>
                <a:lnTo>
                  <a:pt x="0" y="3981440"/>
                </a:lnTo>
                <a:lnTo>
                  <a:pt x="0" y="0"/>
                </a:lnTo>
                <a:close/>
              </a:path>
            </a:pathLst>
          </a:custGeom>
          <a:blipFill rotWithShape="1">
            <a:blip r:embed="rId5">
              <a:alphaModFix/>
            </a:blip>
            <a:stretch>
              <a:fillRect b="0" l="-85" r="-77" t="0"/>
            </a:stretch>
          </a:blipFill>
          <a:ln>
            <a:noFill/>
          </a:ln>
        </p:spPr>
      </p:sp>
      <p:sp>
        <p:nvSpPr>
          <p:cNvPr id="911" name="Google Shape;911;p74"/>
          <p:cNvSpPr/>
          <p:nvPr/>
        </p:nvSpPr>
        <p:spPr>
          <a:xfrm>
            <a:off x="909492" y="3746915"/>
            <a:ext cx="2999200" cy="2030297"/>
          </a:xfrm>
          <a:custGeom>
            <a:rect b="b" l="l" r="r" t="t"/>
            <a:pathLst>
              <a:path extrusionOk="0" h="2571750" w="3429000">
                <a:moveTo>
                  <a:pt x="0" y="0"/>
                </a:moveTo>
                <a:lnTo>
                  <a:pt x="3429000" y="0"/>
                </a:lnTo>
                <a:lnTo>
                  <a:pt x="3429000" y="2571750"/>
                </a:lnTo>
                <a:lnTo>
                  <a:pt x="0" y="2571750"/>
                </a:lnTo>
                <a:lnTo>
                  <a:pt x="0" y="0"/>
                </a:lnTo>
                <a:close/>
              </a:path>
            </a:pathLst>
          </a:custGeom>
          <a:blipFill rotWithShape="1">
            <a:blip r:embed="rId6">
              <a:alphaModFix/>
            </a:blip>
            <a:stretch>
              <a:fillRect b="0" l="0" r="0" t="0"/>
            </a:stretch>
          </a:blipFill>
          <a:ln>
            <a:noFill/>
          </a:ln>
        </p:spPr>
      </p:sp>
      <p:sp>
        <p:nvSpPr>
          <p:cNvPr id="912" name="Google Shape;912;p74"/>
          <p:cNvSpPr/>
          <p:nvPr/>
        </p:nvSpPr>
        <p:spPr>
          <a:xfrm>
            <a:off x="4689751" y="3763811"/>
            <a:ext cx="2999200" cy="2009709"/>
          </a:xfrm>
          <a:custGeom>
            <a:rect b="b" l="l" r="r" t="t"/>
            <a:pathLst>
              <a:path extrusionOk="0" h="2181206" w="3876694">
                <a:moveTo>
                  <a:pt x="0" y="0"/>
                </a:moveTo>
                <a:lnTo>
                  <a:pt x="3876694" y="0"/>
                </a:lnTo>
                <a:lnTo>
                  <a:pt x="3876694" y="2181206"/>
                </a:lnTo>
                <a:lnTo>
                  <a:pt x="0" y="2181206"/>
                </a:lnTo>
                <a:lnTo>
                  <a:pt x="0" y="0"/>
                </a:lnTo>
                <a:close/>
              </a:path>
            </a:pathLst>
          </a:custGeom>
          <a:blipFill rotWithShape="1">
            <a:blip r:embed="rId7">
              <a:alphaModFix/>
            </a:blip>
            <a:stretch>
              <a:fillRect b="0" l="0" r="0" t="0"/>
            </a:stretch>
          </a:blipFill>
          <a:ln>
            <a:noFill/>
          </a:ln>
        </p:spPr>
      </p:sp>
      <p:sp>
        <p:nvSpPr>
          <p:cNvPr id="913" name="Google Shape;913;p74"/>
          <p:cNvSpPr/>
          <p:nvPr/>
        </p:nvSpPr>
        <p:spPr>
          <a:xfrm>
            <a:off x="8542006" y="3763811"/>
            <a:ext cx="2657236" cy="2009709"/>
          </a:xfrm>
          <a:custGeom>
            <a:rect b="b" l="l" r="r" t="t"/>
            <a:pathLst>
              <a:path extrusionOk="0" h="2286000" w="3638550">
                <a:moveTo>
                  <a:pt x="0" y="0"/>
                </a:moveTo>
                <a:lnTo>
                  <a:pt x="3638550" y="0"/>
                </a:lnTo>
                <a:lnTo>
                  <a:pt x="3638550" y="2286000"/>
                </a:lnTo>
                <a:lnTo>
                  <a:pt x="0" y="2286000"/>
                </a:lnTo>
                <a:lnTo>
                  <a:pt x="0" y="0"/>
                </a:lnTo>
                <a:close/>
              </a:path>
            </a:pathLst>
          </a:custGeom>
          <a:blipFill rotWithShape="1">
            <a:blip r:embed="rId8">
              <a:alphaModFix/>
            </a:blip>
            <a:stretch>
              <a:fillRect b="0" l="0" r="0" t="0"/>
            </a:stretch>
          </a:blipFill>
          <a:ln>
            <a:noFill/>
          </a:ln>
        </p:spPr>
      </p:sp>
      <p:sp>
        <p:nvSpPr>
          <p:cNvPr id="914" name="Google Shape;914;p74"/>
          <p:cNvSpPr txBox="1"/>
          <p:nvPr/>
        </p:nvSpPr>
        <p:spPr>
          <a:xfrm>
            <a:off x="562646" y="5915495"/>
            <a:ext cx="3733062" cy="308482"/>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2000">
                <a:solidFill>
                  <a:srgbClr val="385623"/>
                </a:solidFill>
                <a:latin typeface="Arial"/>
                <a:ea typeface="Arial"/>
                <a:cs typeface="Arial"/>
                <a:sym typeface="Arial"/>
              </a:rPr>
              <a:t>Raffles Grand Hotel d'Angkor</a:t>
            </a:r>
            <a:endParaRPr sz="2000">
              <a:solidFill>
                <a:srgbClr val="385623"/>
              </a:solidFill>
              <a:latin typeface="Arial"/>
              <a:ea typeface="Arial"/>
              <a:cs typeface="Arial"/>
              <a:sym typeface="Arial"/>
            </a:endParaRPr>
          </a:p>
        </p:txBody>
      </p:sp>
      <p:sp>
        <p:nvSpPr>
          <p:cNvPr id="915" name="Google Shape;915;p74"/>
          <p:cNvSpPr txBox="1"/>
          <p:nvPr/>
        </p:nvSpPr>
        <p:spPr>
          <a:xfrm>
            <a:off x="1365090" y="6154613"/>
            <a:ext cx="1890522" cy="539315"/>
          </a:xfrm>
          <a:prstGeom prst="rect">
            <a:avLst/>
          </a:prstGeom>
          <a:noFill/>
          <a:ln>
            <a:noFill/>
          </a:ln>
        </p:spPr>
        <p:txBody>
          <a:bodyPr anchorCtr="0" anchor="t" bIns="0" lIns="0" spcFirstLastPara="1" rIns="0" wrap="square" tIns="0">
            <a:spAutoFit/>
          </a:bodyPr>
          <a:lstStyle/>
          <a:p>
            <a:pPr indent="0" lvl="0" marL="0" marR="0" rtl="0" algn="l">
              <a:lnSpc>
                <a:spcPct val="250000"/>
              </a:lnSpc>
              <a:spcBef>
                <a:spcPts val="0"/>
              </a:spcBef>
              <a:spcAft>
                <a:spcPts val="0"/>
              </a:spcAft>
              <a:buNone/>
            </a:pPr>
            <a:r>
              <a:rPr lang="en-US" sz="2000">
                <a:solidFill>
                  <a:srgbClr val="385623"/>
                </a:solidFill>
                <a:latin typeface="Arial"/>
                <a:ea typeface="Arial"/>
                <a:cs typeface="Arial"/>
                <a:sym typeface="Arial"/>
              </a:rPr>
              <a:t>Total 119 rooms</a:t>
            </a:r>
            <a:endParaRPr/>
          </a:p>
        </p:txBody>
      </p:sp>
      <p:sp>
        <p:nvSpPr>
          <p:cNvPr id="916" name="Google Shape;916;p74"/>
          <p:cNvSpPr txBox="1"/>
          <p:nvPr/>
        </p:nvSpPr>
        <p:spPr>
          <a:xfrm>
            <a:off x="4864784" y="5819314"/>
            <a:ext cx="2762218" cy="404663"/>
          </a:xfrm>
          <a:prstGeom prst="rect">
            <a:avLst/>
          </a:prstGeom>
          <a:noFill/>
          <a:ln>
            <a:noFill/>
          </a:ln>
        </p:spPr>
        <p:txBody>
          <a:bodyPr anchorCtr="0" anchor="t" bIns="0" lIns="0" spcFirstLastPara="1" rIns="0" wrap="square" tIns="0">
            <a:spAutoFit/>
          </a:bodyPr>
          <a:lstStyle/>
          <a:p>
            <a:pPr indent="0" lvl="0" marL="0" marR="0" rtl="0" algn="l">
              <a:lnSpc>
                <a:spcPct val="179900"/>
              </a:lnSpc>
              <a:spcBef>
                <a:spcPts val="0"/>
              </a:spcBef>
              <a:spcAft>
                <a:spcPts val="0"/>
              </a:spcAft>
              <a:buNone/>
            </a:pPr>
            <a:r>
              <a:rPr lang="en-US" sz="2000">
                <a:solidFill>
                  <a:srgbClr val="385623"/>
                </a:solidFill>
                <a:latin typeface="Arial"/>
                <a:ea typeface="Arial"/>
                <a:cs typeface="Arial"/>
                <a:sym typeface="Arial"/>
              </a:rPr>
              <a:t>Park Hyatt Siem Reap </a:t>
            </a:r>
            <a:endParaRPr/>
          </a:p>
        </p:txBody>
      </p:sp>
      <p:sp>
        <p:nvSpPr>
          <p:cNvPr id="917" name="Google Shape;917;p74"/>
          <p:cNvSpPr txBox="1"/>
          <p:nvPr/>
        </p:nvSpPr>
        <p:spPr>
          <a:xfrm>
            <a:off x="5097949" y="6269770"/>
            <a:ext cx="1973072" cy="404663"/>
          </a:xfrm>
          <a:prstGeom prst="rect">
            <a:avLst/>
          </a:prstGeom>
          <a:noFill/>
          <a:ln>
            <a:noFill/>
          </a:ln>
        </p:spPr>
        <p:txBody>
          <a:bodyPr anchorCtr="0" anchor="t" bIns="0" lIns="0" spcFirstLastPara="1" rIns="0" wrap="square" tIns="0">
            <a:spAutoFit/>
          </a:bodyPr>
          <a:lstStyle/>
          <a:p>
            <a:pPr indent="0" lvl="0" marL="0" marR="0" rtl="0" algn="l">
              <a:lnSpc>
                <a:spcPct val="179900"/>
              </a:lnSpc>
              <a:spcBef>
                <a:spcPts val="0"/>
              </a:spcBef>
              <a:spcAft>
                <a:spcPts val="0"/>
              </a:spcAft>
              <a:buNone/>
            </a:pPr>
            <a:r>
              <a:rPr lang="en-US" sz="2000">
                <a:solidFill>
                  <a:srgbClr val="385623"/>
                </a:solidFill>
                <a:latin typeface="Arial"/>
                <a:ea typeface="Arial"/>
                <a:cs typeface="Arial"/>
                <a:sym typeface="Arial"/>
              </a:rPr>
              <a:t>Total 104 rooms</a:t>
            </a:r>
            <a:endParaRPr/>
          </a:p>
        </p:txBody>
      </p:sp>
      <p:sp>
        <p:nvSpPr>
          <p:cNvPr id="918" name="Google Shape;918;p74"/>
          <p:cNvSpPr txBox="1"/>
          <p:nvPr/>
        </p:nvSpPr>
        <p:spPr>
          <a:xfrm>
            <a:off x="8734426" y="5777213"/>
            <a:ext cx="2464816" cy="423899"/>
          </a:xfrm>
          <a:prstGeom prst="rect">
            <a:avLst/>
          </a:prstGeom>
          <a:noFill/>
          <a:ln>
            <a:noFill/>
          </a:ln>
        </p:spPr>
        <p:txBody>
          <a:bodyPr anchorCtr="0" anchor="t" bIns="0" lIns="0" spcFirstLastPara="1" rIns="0" wrap="square" tIns="0">
            <a:spAutoFit/>
          </a:bodyPr>
          <a:lstStyle/>
          <a:p>
            <a:pPr indent="0" lvl="0" marL="0" marR="0" rtl="0" algn="l">
              <a:lnSpc>
                <a:spcPct val="189900"/>
              </a:lnSpc>
              <a:spcBef>
                <a:spcPts val="0"/>
              </a:spcBef>
              <a:spcAft>
                <a:spcPts val="0"/>
              </a:spcAft>
              <a:buNone/>
            </a:pPr>
            <a:r>
              <a:rPr lang="en-US" sz="2000">
                <a:solidFill>
                  <a:srgbClr val="385623"/>
                </a:solidFill>
                <a:latin typeface="Arial"/>
                <a:ea typeface="Arial"/>
                <a:cs typeface="Arial"/>
                <a:sym typeface="Arial"/>
              </a:rPr>
              <a:t>Le Méridien Angkor</a:t>
            </a:r>
            <a:endParaRPr/>
          </a:p>
        </p:txBody>
      </p:sp>
      <p:sp>
        <p:nvSpPr>
          <p:cNvPr id="919" name="Google Shape;919;p74"/>
          <p:cNvSpPr txBox="1"/>
          <p:nvPr/>
        </p:nvSpPr>
        <p:spPr>
          <a:xfrm>
            <a:off x="8923831" y="6179600"/>
            <a:ext cx="2001012" cy="423899"/>
          </a:xfrm>
          <a:prstGeom prst="rect">
            <a:avLst/>
          </a:prstGeom>
          <a:noFill/>
          <a:ln>
            <a:noFill/>
          </a:ln>
        </p:spPr>
        <p:txBody>
          <a:bodyPr anchorCtr="0" anchor="t" bIns="0" lIns="0" spcFirstLastPara="1" rIns="0" wrap="square" tIns="0">
            <a:spAutoFit/>
          </a:bodyPr>
          <a:lstStyle/>
          <a:p>
            <a:pPr indent="0" lvl="0" marL="0" marR="0" rtl="0" algn="l">
              <a:lnSpc>
                <a:spcPct val="189900"/>
              </a:lnSpc>
              <a:spcBef>
                <a:spcPts val="0"/>
              </a:spcBef>
              <a:spcAft>
                <a:spcPts val="0"/>
              </a:spcAft>
              <a:buNone/>
            </a:pPr>
            <a:r>
              <a:rPr lang="en-US" sz="2000">
                <a:solidFill>
                  <a:srgbClr val="385623"/>
                </a:solidFill>
                <a:latin typeface="Arial"/>
                <a:ea typeface="Arial"/>
                <a:cs typeface="Arial"/>
                <a:sym typeface="Arial"/>
              </a:rPr>
              <a:t>Total 220 rooms</a:t>
            </a:r>
            <a:endParaRPr/>
          </a:p>
        </p:txBody>
      </p:sp>
      <p:sp>
        <p:nvSpPr>
          <p:cNvPr id="920" name="Google Shape;920;p74"/>
          <p:cNvSpPr txBox="1"/>
          <p:nvPr/>
        </p:nvSpPr>
        <p:spPr>
          <a:xfrm>
            <a:off x="1335190" y="80671"/>
            <a:ext cx="5038325" cy="52623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3200">
                <a:solidFill>
                  <a:srgbClr val="FFFFFF"/>
                </a:solidFill>
                <a:latin typeface="Arial"/>
                <a:ea typeface="Arial"/>
                <a:cs typeface="Arial"/>
                <a:sym typeface="Arial"/>
              </a:rPr>
              <a:t>06- HOTELS / SIEM REAP </a:t>
            </a:r>
            <a:endParaRPr/>
          </a:p>
        </p:txBody>
      </p:sp>
      <p:sp>
        <p:nvSpPr>
          <p:cNvPr id="921" name="Google Shape;921;p74"/>
          <p:cNvSpPr txBox="1"/>
          <p:nvPr/>
        </p:nvSpPr>
        <p:spPr>
          <a:xfrm>
            <a:off x="688079" y="969537"/>
            <a:ext cx="3220612" cy="350802"/>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lang="en-US" sz="2133">
                <a:solidFill>
                  <a:srgbClr val="236008"/>
                </a:solidFill>
                <a:latin typeface="Arial"/>
                <a:ea typeface="Arial"/>
                <a:cs typeface="Arial"/>
                <a:sym typeface="Arial"/>
              </a:rPr>
              <a:t>5 STAR HOTELS </a:t>
            </a:r>
            <a:endParaRPr/>
          </a:p>
        </p:txBody>
      </p:sp>
      <p:sp>
        <p:nvSpPr>
          <p:cNvPr id="922" name="Google Shape;922;p74"/>
          <p:cNvSpPr/>
          <p:nvPr/>
        </p:nvSpPr>
        <p:spPr>
          <a:xfrm>
            <a:off x="-456002" y="328772"/>
            <a:ext cx="6175872" cy="5539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Hotels in Siem Reap</a:t>
            </a:r>
            <a:endParaRPr b="1" sz="3000">
              <a:solidFill>
                <a:srgbClr val="385623"/>
              </a:solidFill>
              <a:latin typeface="Montserrat"/>
              <a:ea typeface="Montserrat"/>
              <a:cs typeface="Montserrat"/>
              <a:sym typeface="Montserrat"/>
            </a:endParaRPr>
          </a:p>
        </p:txBody>
      </p:sp>
      <p:pic>
        <p:nvPicPr>
          <p:cNvPr descr="logo_threeland" id="923" name="Google Shape;923;p74"/>
          <p:cNvPicPr preferRelativeResize="0"/>
          <p:nvPr/>
        </p:nvPicPr>
        <p:blipFill rotWithShape="1">
          <a:blip r:embed="rId9">
            <a:alphaModFix/>
          </a:blip>
          <a:srcRect b="0" l="0" r="0" t="0"/>
          <a:stretch/>
        </p:blipFill>
        <p:spPr>
          <a:xfrm>
            <a:off x="9834613" y="399341"/>
            <a:ext cx="2207016" cy="419162"/>
          </a:xfrm>
          <a:prstGeom prst="rect">
            <a:avLst/>
          </a:prstGeom>
          <a:noFill/>
          <a:ln>
            <a:noFill/>
          </a:ln>
        </p:spPr>
      </p:pic>
      <p:sp>
        <p:nvSpPr>
          <p:cNvPr id="924" name="Google Shape;924;p74">
            <a:hlinkClick r:id="rId10"/>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1"/>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75"/>
          <p:cNvSpPr/>
          <p:nvPr/>
        </p:nvSpPr>
        <p:spPr>
          <a:xfrm>
            <a:off x="5898130" y="1348194"/>
            <a:ext cx="4034900" cy="2828929"/>
          </a:xfrm>
          <a:custGeom>
            <a:rect b="b" l="l" r="r" t="t"/>
            <a:pathLst>
              <a:path extrusionOk="0" h="3981450" w="5257800">
                <a:moveTo>
                  <a:pt x="0" y="0"/>
                </a:moveTo>
                <a:lnTo>
                  <a:pt x="5257800" y="0"/>
                </a:lnTo>
                <a:lnTo>
                  <a:pt x="5257800" y="3981450"/>
                </a:lnTo>
                <a:lnTo>
                  <a:pt x="0" y="3981450"/>
                </a:lnTo>
                <a:lnTo>
                  <a:pt x="0" y="0"/>
                </a:lnTo>
                <a:close/>
              </a:path>
            </a:pathLst>
          </a:custGeom>
          <a:blipFill rotWithShape="1">
            <a:blip r:embed="rId3">
              <a:alphaModFix/>
            </a:blip>
            <a:stretch>
              <a:fillRect b="0" l="-21" r="-33" t="0"/>
            </a:stretch>
          </a:blipFill>
          <a:ln>
            <a:noFill/>
          </a:ln>
        </p:spPr>
      </p:sp>
      <p:sp>
        <p:nvSpPr>
          <p:cNvPr id="930" name="Google Shape;930;p75"/>
          <p:cNvSpPr/>
          <p:nvPr/>
        </p:nvSpPr>
        <p:spPr>
          <a:xfrm>
            <a:off x="513993" y="1435085"/>
            <a:ext cx="4173025" cy="2828927"/>
          </a:xfrm>
          <a:custGeom>
            <a:rect b="b" l="l" r="r" t="t"/>
            <a:pathLst>
              <a:path extrusionOk="0" h="3981450" w="5257800">
                <a:moveTo>
                  <a:pt x="0" y="0"/>
                </a:moveTo>
                <a:lnTo>
                  <a:pt x="5257800" y="0"/>
                </a:lnTo>
                <a:lnTo>
                  <a:pt x="5257800" y="3981450"/>
                </a:lnTo>
                <a:lnTo>
                  <a:pt x="0" y="3981450"/>
                </a:lnTo>
                <a:lnTo>
                  <a:pt x="0" y="0"/>
                </a:lnTo>
                <a:close/>
              </a:path>
            </a:pathLst>
          </a:custGeom>
          <a:blipFill rotWithShape="1">
            <a:blip r:embed="rId4">
              <a:alphaModFix/>
            </a:blip>
            <a:stretch>
              <a:fillRect b="0" l="-5" r="-39" t="0"/>
            </a:stretch>
          </a:blipFill>
          <a:ln>
            <a:noFill/>
          </a:ln>
        </p:spPr>
      </p:sp>
      <p:sp>
        <p:nvSpPr>
          <p:cNvPr id="931" name="Google Shape;931;p75"/>
          <p:cNvSpPr/>
          <p:nvPr/>
        </p:nvSpPr>
        <p:spPr>
          <a:xfrm>
            <a:off x="7192716" y="3523168"/>
            <a:ext cx="3431068" cy="2531431"/>
          </a:xfrm>
          <a:custGeom>
            <a:rect b="b" l="l" r="r" t="t"/>
            <a:pathLst>
              <a:path extrusionOk="0" h="2733656" w="3762385">
                <a:moveTo>
                  <a:pt x="0" y="0"/>
                </a:moveTo>
                <a:lnTo>
                  <a:pt x="3762385" y="0"/>
                </a:lnTo>
                <a:lnTo>
                  <a:pt x="3762385" y="2733656"/>
                </a:lnTo>
                <a:lnTo>
                  <a:pt x="0" y="2733656"/>
                </a:lnTo>
                <a:lnTo>
                  <a:pt x="0" y="0"/>
                </a:lnTo>
                <a:close/>
              </a:path>
            </a:pathLst>
          </a:custGeom>
          <a:blipFill rotWithShape="1">
            <a:blip r:embed="rId5">
              <a:alphaModFix/>
            </a:blip>
            <a:stretch>
              <a:fillRect b="0" l="-85" r="-55" t="0"/>
            </a:stretch>
          </a:blipFill>
          <a:ln>
            <a:noFill/>
          </a:ln>
        </p:spPr>
      </p:sp>
      <p:sp>
        <p:nvSpPr>
          <p:cNvPr id="932" name="Google Shape;932;p75"/>
          <p:cNvSpPr/>
          <p:nvPr/>
        </p:nvSpPr>
        <p:spPr>
          <a:xfrm>
            <a:off x="1762409" y="3499669"/>
            <a:ext cx="3431068" cy="2519328"/>
          </a:xfrm>
          <a:custGeom>
            <a:rect b="b" l="l" r="r" t="t"/>
            <a:pathLst>
              <a:path extrusionOk="0" h="2400300" w="3514706">
                <a:moveTo>
                  <a:pt x="0" y="0"/>
                </a:moveTo>
                <a:lnTo>
                  <a:pt x="3514706" y="0"/>
                </a:lnTo>
                <a:lnTo>
                  <a:pt x="3514706" y="2400300"/>
                </a:lnTo>
                <a:lnTo>
                  <a:pt x="0" y="2400300"/>
                </a:lnTo>
                <a:lnTo>
                  <a:pt x="0" y="0"/>
                </a:lnTo>
                <a:close/>
              </a:path>
            </a:pathLst>
          </a:custGeom>
          <a:blipFill rotWithShape="1">
            <a:blip r:embed="rId6">
              <a:alphaModFix/>
            </a:blip>
            <a:stretch>
              <a:fillRect b="0" l="0" r="0" t="0"/>
            </a:stretch>
          </a:blipFill>
          <a:ln>
            <a:noFill/>
          </a:ln>
        </p:spPr>
      </p:sp>
      <p:sp>
        <p:nvSpPr>
          <p:cNvPr id="933" name="Google Shape;933;p75"/>
          <p:cNvSpPr txBox="1"/>
          <p:nvPr/>
        </p:nvSpPr>
        <p:spPr>
          <a:xfrm>
            <a:off x="513993" y="5422915"/>
            <a:ext cx="1334770" cy="539315"/>
          </a:xfrm>
          <a:prstGeom prst="rect">
            <a:avLst/>
          </a:prstGeom>
          <a:noFill/>
          <a:ln>
            <a:noFill/>
          </a:ln>
        </p:spPr>
        <p:txBody>
          <a:bodyPr anchorCtr="0" anchor="t" bIns="0" lIns="0" spcFirstLastPara="1" rIns="0" wrap="square" tIns="0">
            <a:spAutoFit/>
          </a:bodyPr>
          <a:lstStyle/>
          <a:p>
            <a:pPr indent="0" lvl="0" marL="0" marR="0" rtl="0" algn="l">
              <a:lnSpc>
                <a:spcPct val="250000"/>
              </a:lnSpc>
              <a:spcBef>
                <a:spcPts val="0"/>
              </a:spcBef>
              <a:spcAft>
                <a:spcPts val="0"/>
              </a:spcAft>
              <a:buNone/>
            </a:pPr>
            <a:r>
              <a:rPr lang="en-US" sz="2000">
                <a:solidFill>
                  <a:srgbClr val="385623"/>
                </a:solidFill>
                <a:latin typeface="Arial"/>
                <a:ea typeface="Arial"/>
                <a:cs typeface="Arial"/>
                <a:sym typeface="Arial"/>
              </a:rPr>
              <a:t>(Standard)</a:t>
            </a:r>
            <a:endParaRPr/>
          </a:p>
        </p:txBody>
      </p:sp>
      <p:sp>
        <p:nvSpPr>
          <p:cNvPr id="934" name="Google Shape;934;p75"/>
          <p:cNvSpPr txBox="1"/>
          <p:nvPr/>
        </p:nvSpPr>
        <p:spPr>
          <a:xfrm>
            <a:off x="537697" y="5814288"/>
            <a:ext cx="3716503" cy="539315"/>
          </a:xfrm>
          <a:prstGeom prst="rect">
            <a:avLst/>
          </a:prstGeom>
          <a:noFill/>
          <a:ln>
            <a:noFill/>
          </a:ln>
        </p:spPr>
        <p:txBody>
          <a:bodyPr anchorCtr="0" anchor="t" bIns="0" lIns="0" spcFirstLastPara="1" rIns="0" wrap="square" tIns="0">
            <a:spAutoFit/>
          </a:bodyPr>
          <a:lstStyle/>
          <a:p>
            <a:pPr indent="0" lvl="0" marL="0" marR="0" rtl="0" algn="l">
              <a:lnSpc>
                <a:spcPct val="250000"/>
              </a:lnSpc>
              <a:spcBef>
                <a:spcPts val="0"/>
              </a:spcBef>
              <a:spcAft>
                <a:spcPts val="0"/>
              </a:spcAft>
              <a:buNone/>
            </a:pPr>
            <a:r>
              <a:rPr lang="en-US" sz="2000">
                <a:solidFill>
                  <a:srgbClr val="385623"/>
                </a:solidFill>
                <a:latin typeface="Arial"/>
                <a:ea typeface="Arial"/>
                <a:cs typeface="Arial"/>
                <a:sym typeface="Arial"/>
              </a:rPr>
              <a:t>MEMOIRE SIEM REAP HOTEL </a:t>
            </a:r>
            <a:endParaRPr/>
          </a:p>
        </p:txBody>
      </p:sp>
      <p:sp>
        <p:nvSpPr>
          <p:cNvPr id="935" name="Google Shape;935;p75"/>
          <p:cNvSpPr txBox="1"/>
          <p:nvPr/>
        </p:nvSpPr>
        <p:spPr>
          <a:xfrm>
            <a:off x="478852" y="6457551"/>
            <a:ext cx="1857756" cy="243656"/>
          </a:xfrm>
          <a:prstGeom prst="rect">
            <a:avLst/>
          </a:prstGeom>
          <a:noFill/>
          <a:ln>
            <a:noFill/>
          </a:ln>
        </p:spPr>
        <p:txBody>
          <a:bodyPr anchorCtr="0" anchor="t" bIns="0" lIns="0" spcFirstLastPara="1" rIns="0" wrap="square" tIns="0">
            <a:spAutoFit/>
          </a:bodyPr>
          <a:lstStyle/>
          <a:p>
            <a:pPr indent="0" lvl="0" marL="0" marR="0" rtl="0" algn="l">
              <a:lnSpc>
                <a:spcPct val="93900"/>
              </a:lnSpc>
              <a:spcBef>
                <a:spcPts val="0"/>
              </a:spcBef>
              <a:spcAft>
                <a:spcPts val="0"/>
              </a:spcAft>
              <a:buNone/>
            </a:pPr>
            <a:r>
              <a:rPr lang="en-US" sz="2000">
                <a:solidFill>
                  <a:srgbClr val="385623"/>
                </a:solidFill>
                <a:latin typeface="Arial"/>
                <a:ea typeface="Arial"/>
                <a:cs typeface="Arial"/>
                <a:sym typeface="Arial"/>
              </a:rPr>
              <a:t>Total 74 rooms</a:t>
            </a:r>
            <a:endParaRPr/>
          </a:p>
        </p:txBody>
      </p:sp>
      <p:sp>
        <p:nvSpPr>
          <p:cNvPr id="936" name="Google Shape;936;p75"/>
          <p:cNvSpPr txBox="1"/>
          <p:nvPr/>
        </p:nvSpPr>
        <p:spPr>
          <a:xfrm>
            <a:off x="2468256" y="6564421"/>
            <a:ext cx="107912" cy="423193"/>
          </a:xfrm>
          <a:prstGeom prst="rect">
            <a:avLst/>
          </a:prstGeom>
          <a:noFill/>
          <a:ln>
            <a:noFill/>
          </a:ln>
        </p:spPr>
        <p:txBody>
          <a:bodyPr anchorCtr="0" anchor="t" bIns="0" lIns="0" spcFirstLastPara="1" rIns="0" wrap="square" tIns="0">
            <a:spAutoFit/>
          </a:bodyPr>
          <a:lstStyle/>
          <a:p>
            <a:pPr indent="0" lvl="0" marL="0" marR="0" rtl="0" algn="l">
              <a:lnSpc>
                <a:spcPct val="93912"/>
              </a:lnSpc>
              <a:spcBef>
                <a:spcPts val="0"/>
              </a:spcBef>
              <a:spcAft>
                <a:spcPts val="0"/>
              </a:spcAft>
              <a:buNone/>
            </a:pPr>
            <a:r>
              <a:rPr lang="en-US" sz="3466">
                <a:solidFill>
                  <a:srgbClr val="385623"/>
                </a:solidFill>
                <a:latin typeface="Arial"/>
                <a:ea typeface="Arial"/>
                <a:cs typeface="Arial"/>
                <a:sym typeface="Arial"/>
              </a:rPr>
              <a:t> </a:t>
            </a:r>
            <a:endParaRPr/>
          </a:p>
        </p:txBody>
      </p:sp>
      <p:sp>
        <p:nvSpPr>
          <p:cNvPr id="937" name="Google Shape;937;p75"/>
          <p:cNvSpPr txBox="1"/>
          <p:nvPr/>
        </p:nvSpPr>
        <p:spPr>
          <a:xfrm>
            <a:off x="5841339" y="5550856"/>
            <a:ext cx="1270762" cy="520079"/>
          </a:xfrm>
          <a:prstGeom prst="rect">
            <a:avLst/>
          </a:prstGeom>
          <a:noFill/>
          <a:ln>
            <a:noFill/>
          </a:ln>
        </p:spPr>
        <p:txBody>
          <a:bodyPr anchorCtr="0" anchor="t" bIns="0" lIns="0" spcFirstLastPara="1" rIns="0" wrap="square" tIns="0">
            <a:spAutoFit/>
          </a:bodyPr>
          <a:lstStyle/>
          <a:p>
            <a:pPr indent="0" lvl="0" marL="0" marR="0" rtl="0" algn="l">
              <a:lnSpc>
                <a:spcPct val="240700"/>
              </a:lnSpc>
              <a:spcBef>
                <a:spcPts val="0"/>
              </a:spcBef>
              <a:spcAft>
                <a:spcPts val="0"/>
              </a:spcAft>
              <a:buNone/>
            </a:pPr>
            <a:r>
              <a:rPr lang="en-US" sz="2000">
                <a:solidFill>
                  <a:srgbClr val="385623"/>
                </a:solidFill>
                <a:latin typeface="Arial"/>
                <a:ea typeface="Arial"/>
                <a:cs typeface="Arial"/>
                <a:sym typeface="Arial"/>
              </a:rPr>
              <a:t>(Superior)</a:t>
            </a:r>
            <a:endParaRPr/>
          </a:p>
        </p:txBody>
      </p:sp>
      <p:sp>
        <p:nvSpPr>
          <p:cNvPr id="938" name="Google Shape;938;p75"/>
          <p:cNvSpPr txBox="1"/>
          <p:nvPr/>
        </p:nvSpPr>
        <p:spPr>
          <a:xfrm>
            <a:off x="5848291" y="5962230"/>
            <a:ext cx="4520184" cy="520079"/>
          </a:xfrm>
          <a:prstGeom prst="rect">
            <a:avLst/>
          </a:prstGeom>
          <a:noFill/>
          <a:ln>
            <a:noFill/>
          </a:ln>
        </p:spPr>
        <p:txBody>
          <a:bodyPr anchorCtr="0" anchor="t" bIns="0" lIns="0" spcFirstLastPara="1" rIns="0" wrap="square" tIns="0">
            <a:spAutoFit/>
          </a:bodyPr>
          <a:lstStyle/>
          <a:p>
            <a:pPr indent="0" lvl="0" marL="0" marR="0" rtl="0" algn="l">
              <a:lnSpc>
                <a:spcPct val="240700"/>
              </a:lnSpc>
              <a:spcBef>
                <a:spcPts val="0"/>
              </a:spcBef>
              <a:spcAft>
                <a:spcPts val="0"/>
              </a:spcAft>
              <a:buNone/>
            </a:pPr>
            <a:r>
              <a:rPr lang="en-US" sz="2000">
                <a:solidFill>
                  <a:srgbClr val="385623"/>
                </a:solidFill>
                <a:latin typeface="Arial"/>
                <a:ea typeface="Arial"/>
                <a:cs typeface="Arial"/>
                <a:sym typeface="Arial"/>
              </a:rPr>
              <a:t>SOMADEVI ANGKOR RESORT &amp; SPA</a:t>
            </a:r>
            <a:endParaRPr/>
          </a:p>
        </p:txBody>
      </p:sp>
      <p:sp>
        <p:nvSpPr>
          <p:cNvPr id="939" name="Google Shape;939;p75"/>
          <p:cNvSpPr txBox="1"/>
          <p:nvPr/>
        </p:nvSpPr>
        <p:spPr>
          <a:xfrm>
            <a:off x="5833185" y="6599865"/>
            <a:ext cx="1951228" cy="202684"/>
          </a:xfrm>
          <a:prstGeom prst="rect">
            <a:avLst/>
          </a:prstGeom>
          <a:noFill/>
          <a:ln>
            <a:noFill/>
          </a:ln>
        </p:spPr>
        <p:txBody>
          <a:bodyPr anchorCtr="0" anchor="t" bIns="0" lIns="0" spcFirstLastPara="1" rIns="0" wrap="square" tIns="0">
            <a:spAutoFit/>
          </a:bodyPr>
          <a:lstStyle/>
          <a:p>
            <a:pPr indent="0" lvl="0" marL="0" marR="0" rtl="0" algn="l">
              <a:lnSpc>
                <a:spcPct val="72700"/>
              </a:lnSpc>
              <a:spcBef>
                <a:spcPts val="0"/>
              </a:spcBef>
              <a:spcAft>
                <a:spcPts val="0"/>
              </a:spcAft>
              <a:buNone/>
            </a:pPr>
            <a:r>
              <a:rPr lang="en-US" sz="2000">
                <a:solidFill>
                  <a:srgbClr val="385623"/>
                </a:solidFill>
                <a:latin typeface="Arial"/>
                <a:ea typeface="Arial"/>
                <a:cs typeface="Arial"/>
                <a:sym typeface="Arial"/>
              </a:rPr>
              <a:t>Total 170 rooms</a:t>
            </a:r>
            <a:endParaRPr/>
          </a:p>
        </p:txBody>
      </p:sp>
      <p:sp>
        <p:nvSpPr>
          <p:cNvPr id="940" name="Google Shape;940;p75"/>
          <p:cNvSpPr txBox="1"/>
          <p:nvPr/>
        </p:nvSpPr>
        <p:spPr>
          <a:xfrm>
            <a:off x="1335190" y="80671"/>
            <a:ext cx="5038325" cy="52623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3200">
                <a:solidFill>
                  <a:srgbClr val="FFFFFF"/>
                </a:solidFill>
                <a:latin typeface="Arial"/>
                <a:ea typeface="Arial"/>
                <a:cs typeface="Arial"/>
                <a:sym typeface="Arial"/>
              </a:rPr>
              <a:t>06- HOTELS / SIEM REAP </a:t>
            </a:r>
            <a:endParaRPr/>
          </a:p>
        </p:txBody>
      </p:sp>
      <p:sp>
        <p:nvSpPr>
          <p:cNvPr id="941" name="Google Shape;941;p75"/>
          <p:cNvSpPr txBox="1"/>
          <p:nvPr/>
        </p:nvSpPr>
        <p:spPr>
          <a:xfrm>
            <a:off x="688080" y="969537"/>
            <a:ext cx="3250953" cy="350802"/>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lang="en-US" sz="2133">
                <a:solidFill>
                  <a:srgbClr val="236008"/>
                </a:solidFill>
                <a:latin typeface="Arial"/>
                <a:ea typeface="Arial"/>
                <a:cs typeface="Arial"/>
                <a:sym typeface="Arial"/>
              </a:rPr>
              <a:t>4 STAR HOTELS</a:t>
            </a:r>
            <a:endParaRPr/>
          </a:p>
        </p:txBody>
      </p:sp>
      <p:sp>
        <p:nvSpPr>
          <p:cNvPr id="942" name="Google Shape;942;p75"/>
          <p:cNvSpPr/>
          <p:nvPr/>
        </p:nvSpPr>
        <p:spPr>
          <a:xfrm>
            <a:off x="-456002" y="328772"/>
            <a:ext cx="6175872" cy="5539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Hotels in Siem Reap</a:t>
            </a:r>
            <a:endParaRPr b="1" sz="3000">
              <a:solidFill>
                <a:srgbClr val="385623"/>
              </a:solidFill>
              <a:latin typeface="Montserrat"/>
              <a:ea typeface="Montserrat"/>
              <a:cs typeface="Montserrat"/>
              <a:sym typeface="Montserrat"/>
            </a:endParaRPr>
          </a:p>
        </p:txBody>
      </p:sp>
      <p:pic>
        <p:nvPicPr>
          <p:cNvPr descr="logo_threeland" id="943" name="Google Shape;943;p75"/>
          <p:cNvPicPr preferRelativeResize="0"/>
          <p:nvPr/>
        </p:nvPicPr>
        <p:blipFill rotWithShape="1">
          <a:blip r:embed="rId7">
            <a:alphaModFix/>
          </a:blip>
          <a:srcRect b="0" l="0" r="0" t="0"/>
          <a:stretch/>
        </p:blipFill>
        <p:spPr>
          <a:xfrm>
            <a:off x="9834613" y="399341"/>
            <a:ext cx="2207016" cy="419162"/>
          </a:xfrm>
          <a:prstGeom prst="rect">
            <a:avLst/>
          </a:prstGeom>
          <a:noFill/>
          <a:ln>
            <a:noFill/>
          </a:ln>
        </p:spPr>
      </p:pic>
      <p:sp>
        <p:nvSpPr>
          <p:cNvPr id="944" name="Google Shape;944;p75">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76"/>
          <p:cNvSpPr/>
          <p:nvPr/>
        </p:nvSpPr>
        <p:spPr>
          <a:xfrm>
            <a:off x="4583747" y="1173851"/>
            <a:ext cx="3718813" cy="2830754"/>
          </a:xfrm>
          <a:custGeom>
            <a:rect b="b" l="l" r="r" t="t"/>
            <a:pathLst>
              <a:path extrusionOk="0" h="3981450" w="5257800">
                <a:moveTo>
                  <a:pt x="0" y="0"/>
                </a:moveTo>
                <a:lnTo>
                  <a:pt x="5257800" y="0"/>
                </a:lnTo>
                <a:lnTo>
                  <a:pt x="5257800" y="3981450"/>
                </a:lnTo>
                <a:lnTo>
                  <a:pt x="0" y="3981450"/>
                </a:lnTo>
                <a:lnTo>
                  <a:pt x="0" y="0"/>
                </a:lnTo>
                <a:close/>
              </a:path>
            </a:pathLst>
          </a:custGeom>
          <a:blipFill rotWithShape="1">
            <a:blip r:embed="rId3">
              <a:alphaModFix/>
            </a:blip>
            <a:stretch>
              <a:fillRect b="0" l="-40" r="-155" t="0"/>
            </a:stretch>
          </a:blipFill>
          <a:ln>
            <a:noFill/>
          </a:ln>
        </p:spPr>
      </p:sp>
      <p:sp>
        <p:nvSpPr>
          <p:cNvPr id="950" name="Google Shape;950;p76"/>
          <p:cNvSpPr/>
          <p:nvPr/>
        </p:nvSpPr>
        <p:spPr>
          <a:xfrm>
            <a:off x="8402681" y="1173851"/>
            <a:ext cx="3513274" cy="2830754"/>
          </a:xfrm>
          <a:custGeom>
            <a:rect b="b" l="l" r="r" t="t"/>
            <a:pathLst>
              <a:path extrusionOk="0" h="3714740" w="4295794">
                <a:moveTo>
                  <a:pt x="0" y="0"/>
                </a:moveTo>
                <a:lnTo>
                  <a:pt x="4295794" y="0"/>
                </a:lnTo>
                <a:lnTo>
                  <a:pt x="4295794" y="3714740"/>
                </a:lnTo>
                <a:lnTo>
                  <a:pt x="0" y="3714740"/>
                </a:lnTo>
                <a:lnTo>
                  <a:pt x="0" y="0"/>
                </a:lnTo>
                <a:close/>
              </a:path>
            </a:pathLst>
          </a:custGeom>
          <a:blipFill rotWithShape="1">
            <a:blip r:embed="rId4">
              <a:alphaModFix/>
            </a:blip>
            <a:stretch>
              <a:fillRect b="0" l="-107" r="-54" t="0"/>
            </a:stretch>
          </a:blipFill>
          <a:ln>
            <a:noFill/>
          </a:ln>
        </p:spPr>
      </p:sp>
      <p:sp>
        <p:nvSpPr>
          <p:cNvPr id="951" name="Google Shape;951;p76"/>
          <p:cNvSpPr/>
          <p:nvPr/>
        </p:nvSpPr>
        <p:spPr>
          <a:xfrm>
            <a:off x="602716" y="1173851"/>
            <a:ext cx="3792330" cy="2830755"/>
          </a:xfrm>
          <a:custGeom>
            <a:rect b="b" l="l" r="r" t="t"/>
            <a:pathLst>
              <a:path extrusionOk="0" h="3981450" w="5257800">
                <a:moveTo>
                  <a:pt x="0" y="0"/>
                </a:moveTo>
                <a:lnTo>
                  <a:pt x="5257800" y="0"/>
                </a:lnTo>
                <a:lnTo>
                  <a:pt x="5257800" y="3981450"/>
                </a:lnTo>
                <a:lnTo>
                  <a:pt x="0" y="3981450"/>
                </a:lnTo>
                <a:lnTo>
                  <a:pt x="0" y="0"/>
                </a:lnTo>
                <a:close/>
              </a:path>
            </a:pathLst>
          </a:custGeom>
          <a:blipFill rotWithShape="1">
            <a:blip r:embed="rId5">
              <a:alphaModFix/>
            </a:blip>
            <a:stretch>
              <a:fillRect b="-61" l="0" r="0" t="-100"/>
            </a:stretch>
          </a:blipFill>
          <a:ln>
            <a:noFill/>
          </a:ln>
        </p:spPr>
      </p:sp>
      <p:sp>
        <p:nvSpPr>
          <p:cNvPr id="952" name="Google Shape;952;p76"/>
          <p:cNvSpPr/>
          <p:nvPr/>
        </p:nvSpPr>
        <p:spPr>
          <a:xfrm>
            <a:off x="5003701" y="3464244"/>
            <a:ext cx="2864959" cy="1599596"/>
          </a:xfrm>
          <a:custGeom>
            <a:rect b="b" l="l" r="r" t="t"/>
            <a:pathLst>
              <a:path extrusionOk="0" h="2143106" w="3219450">
                <a:moveTo>
                  <a:pt x="0" y="0"/>
                </a:moveTo>
                <a:lnTo>
                  <a:pt x="3219450" y="0"/>
                </a:lnTo>
                <a:lnTo>
                  <a:pt x="3219450" y="2143106"/>
                </a:lnTo>
                <a:lnTo>
                  <a:pt x="0" y="2143106"/>
                </a:lnTo>
                <a:lnTo>
                  <a:pt x="0" y="0"/>
                </a:lnTo>
                <a:close/>
              </a:path>
            </a:pathLst>
          </a:custGeom>
          <a:blipFill rotWithShape="1">
            <a:blip r:embed="rId6">
              <a:alphaModFix/>
            </a:blip>
            <a:stretch>
              <a:fillRect b="0" l="0" r="0" t="0"/>
            </a:stretch>
          </a:blipFill>
          <a:ln>
            <a:noFill/>
          </a:ln>
        </p:spPr>
      </p:sp>
      <p:sp>
        <p:nvSpPr>
          <p:cNvPr id="953" name="Google Shape;953;p76"/>
          <p:cNvSpPr/>
          <p:nvPr/>
        </p:nvSpPr>
        <p:spPr>
          <a:xfrm>
            <a:off x="8796381" y="3464244"/>
            <a:ext cx="2745762" cy="1599596"/>
          </a:xfrm>
          <a:custGeom>
            <a:rect b="b" l="l" r="r" t="t"/>
            <a:pathLst>
              <a:path extrusionOk="0" h="2085956" w="3114694">
                <a:moveTo>
                  <a:pt x="0" y="0"/>
                </a:moveTo>
                <a:lnTo>
                  <a:pt x="3114694" y="0"/>
                </a:lnTo>
                <a:lnTo>
                  <a:pt x="3114694" y="2085956"/>
                </a:lnTo>
                <a:lnTo>
                  <a:pt x="0" y="2085956"/>
                </a:lnTo>
                <a:lnTo>
                  <a:pt x="0" y="0"/>
                </a:lnTo>
                <a:close/>
              </a:path>
            </a:pathLst>
          </a:custGeom>
          <a:blipFill rotWithShape="1">
            <a:blip r:embed="rId7">
              <a:alphaModFix/>
            </a:blip>
            <a:stretch>
              <a:fillRect b="0" l="0" r="0" t="0"/>
            </a:stretch>
          </a:blipFill>
          <a:ln>
            <a:noFill/>
          </a:ln>
        </p:spPr>
      </p:sp>
      <p:sp>
        <p:nvSpPr>
          <p:cNvPr id="954" name="Google Shape;954;p76"/>
          <p:cNvSpPr/>
          <p:nvPr/>
        </p:nvSpPr>
        <p:spPr>
          <a:xfrm>
            <a:off x="1147959" y="3514440"/>
            <a:ext cx="2852830" cy="1549400"/>
          </a:xfrm>
          <a:custGeom>
            <a:rect b="b" l="l" r="r" t="t"/>
            <a:pathLst>
              <a:path extrusionOk="0" h="2324100" w="3105150">
                <a:moveTo>
                  <a:pt x="0" y="0"/>
                </a:moveTo>
                <a:lnTo>
                  <a:pt x="3105150" y="0"/>
                </a:lnTo>
                <a:lnTo>
                  <a:pt x="3105150" y="2324100"/>
                </a:lnTo>
                <a:lnTo>
                  <a:pt x="0" y="2324100"/>
                </a:lnTo>
                <a:lnTo>
                  <a:pt x="0" y="0"/>
                </a:lnTo>
                <a:close/>
              </a:path>
            </a:pathLst>
          </a:custGeom>
          <a:blipFill rotWithShape="1">
            <a:blip r:embed="rId8">
              <a:alphaModFix/>
            </a:blip>
            <a:stretch>
              <a:fillRect b="0" l="0" r="0" t="0"/>
            </a:stretch>
          </a:blipFill>
          <a:ln>
            <a:noFill/>
          </a:ln>
        </p:spPr>
      </p:sp>
      <p:sp>
        <p:nvSpPr>
          <p:cNvPr id="955" name="Google Shape;955;p76"/>
          <p:cNvSpPr txBox="1"/>
          <p:nvPr/>
        </p:nvSpPr>
        <p:spPr>
          <a:xfrm>
            <a:off x="864934" y="5243995"/>
            <a:ext cx="3718814" cy="346954"/>
          </a:xfrm>
          <a:prstGeom prst="rect">
            <a:avLst/>
          </a:prstGeom>
          <a:noFill/>
          <a:ln>
            <a:noFill/>
          </a:ln>
        </p:spPr>
        <p:txBody>
          <a:bodyPr anchorCtr="0" anchor="t" bIns="0" lIns="0" spcFirstLastPara="1" rIns="0" wrap="square" tIns="0">
            <a:spAutoFit/>
          </a:bodyPr>
          <a:lstStyle/>
          <a:p>
            <a:pPr indent="0" lvl="0" marL="0" marR="0" rtl="0" algn="l">
              <a:lnSpc>
                <a:spcPct val="149600"/>
              </a:lnSpc>
              <a:spcBef>
                <a:spcPts val="0"/>
              </a:spcBef>
              <a:spcAft>
                <a:spcPts val="0"/>
              </a:spcAft>
              <a:buNone/>
            </a:pPr>
            <a:r>
              <a:rPr lang="en-US" sz="2000">
                <a:solidFill>
                  <a:srgbClr val="385623"/>
                </a:solidFill>
                <a:latin typeface="Arial"/>
                <a:ea typeface="Arial"/>
                <a:cs typeface="Arial"/>
                <a:sym typeface="Arial"/>
              </a:rPr>
              <a:t>Tribe Phnom Penh Post Office</a:t>
            </a:r>
            <a:endParaRPr/>
          </a:p>
        </p:txBody>
      </p:sp>
      <p:sp>
        <p:nvSpPr>
          <p:cNvPr id="956" name="Google Shape;956;p76"/>
          <p:cNvSpPr txBox="1"/>
          <p:nvPr/>
        </p:nvSpPr>
        <p:spPr>
          <a:xfrm>
            <a:off x="1620873" y="5610087"/>
            <a:ext cx="2012950" cy="346954"/>
          </a:xfrm>
          <a:prstGeom prst="rect">
            <a:avLst/>
          </a:prstGeom>
          <a:noFill/>
          <a:ln>
            <a:noFill/>
          </a:ln>
        </p:spPr>
        <p:txBody>
          <a:bodyPr anchorCtr="0" anchor="t" bIns="0" lIns="0" spcFirstLastPara="1" rIns="0" wrap="square" tIns="0">
            <a:spAutoFit/>
          </a:bodyPr>
          <a:lstStyle/>
          <a:p>
            <a:pPr indent="0" lvl="0" marL="0" marR="0" rtl="0" algn="l">
              <a:lnSpc>
                <a:spcPct val="149600"/>
              </a:lnSpc>
              <a:spcBef>
                <a:spcPts val="0"/>
              </a:spcBef>
              <a:spcAft>
                <a:spcPts val="0"/>
              </a:spcAft>
              <a:buNone/>
            </a:pPr>
            <a:r>
              <a:rPr lang="en-US" sz="2000">
                <a:solidFill>
                  <a:srgbClr val="385623"/>
                </a:solidFill>
                <a:latin typeface="Arial"/>
                <a:ea typeface="Arial"/>
                <a:cs typeface="Arial"/>
                <a:sym typeface="Arial"/>
              </a:rPr>
              <a:t>Total 260 rooms</a:t>
            </a:r>
            <a:endParaRPr/>
          </a:p>
        </p:txBody>
      </p:sp>
      <p:sp>
        <p:nvSpPr>
          <p:cNvPr id="957" name="Google Shape;957;p76"/>
          <p:cNvSpPr txBox="1"/>
          <p:nvPr/>
        </p:nvSpPr>
        <p:spPr>
          <a:xfrm>
            <a:off x="1441820" y="6026616"/>
            <a:ext cx="2265108" cy="273793"/>
          </a:xfrm>
          <a:prstGeom prst="rect">
            <a:avLst/>
          </a:prstGeom>
          <a:noFill/>
          <a:ln>
            <a:noFill/>
          </a:ln>
        </p:spPr>
        <p:txBody>
          <a:bodyPr anchorCtr="0" anchor="t" bIns="0" lIns="0" spcFirstLastPara="1" rIns="0" wrap="square" tIns="0">
            <a:spAutoFit/>
          </a:bodyPr>
          <a:lstStyle/>
          <a:p>
            <a:pPr indent="0" lvl="0" marL="0" marR="0" rtl="0" algn="l">
              <a:lnSpc>
                <a:spcPct val="129555"/>
              </a:lnSpc>
              <a:spcBef>
                <a:spcPts val="0"/>
              </a:spcBef>
              <a:spcAft>
                <a:spcPts val="0"/>
              </a:spcAft>
              <a:buNone/>
            </a:pPr>
            <a:r>
              <a:rPr lang="en-US" sz="1800">
                <a:solidFill>
                  <a:srgbClr val="385623"/>
                </a:solidFill>
                <a:latin typeface="Arial"/>
                <a:ea typeface="Arial"/>
                <a:cs typeface="Arial"/>
                <a:sym typeface="Arial"/>
              </a:rPr>
              <a:t>( 4 stars international) </a:t>
            </a:r>
            <a:endParaRPr/>
          </a:p>
        </p:txBody>
      </p:sp>
      <p:sp>
        <p:nvSpPr>
          <p:cNvPr id="958" name="Google Shape;958;p76"/>
          <p:cNvSpPr txBox="1"/>
          <p:nvPr/>
        </p:nvSpPr>
        <p:spPr>
          <a:xfrm>
            <a:off x="4835538" y="5243995"/>
            <a:ext cx="3307334" cy="346954"/>
          </a:xfrm>
          <a:prstGeom prst="rect">
            <a:avLst/>
          </a:prstGeom>
          <a:noFill/>
          <a:ln>
            <a:noFill/>
          </a:ln>
        </p:spPr>
        <p:txBody>
          <a:bodyPr anchorCtr="0" anchor="t" bIns="0" lIns="0" spcFirstLastPara="1" rIns="0" wrap="square" tIns="0">
            <a:spAutoFit/>
          </a:bodyPr>
          <a:lstStyle/>
          <a:p>
            <a:pPr indent="0" lvl="0" marL="0" marR="0" rtl="0" algn="l">
              <a:lnSpc>
                <a:spcPct val="149600"/>
              </a:lnSpc>
              <a:spcBef>
                <a:spcPts val="0"/>
              </a:spcBef>
              <a:spcAft>
                <a:spcPts val="0"/>
              </a:spcAft>
              <a:buNone/>
            </a:pPr>
            <a:r>
              <a:rPr lang="en-US" sz="2000">
                <a:solidFill>
                  <a:srgbClr val="385623"/>
                </a:solidFill>
                <a:latin typeface="Arial"/>
                <a:ea typeface="Arial"/>
                <a:cs typeface="Arial"/>
                <a:sym typeface="Arial"/>
              </a:rPr>
              <a:t>Palace Gate Hotel &amp; resort</a:t>
            </a:r>
            <a:endParaRPr/>
          </a:p>
        </p:txBody>
      </p:sp>
      <p:sp>
        <p:nvSpPr>
          <p:cNvPr id="959" name="Google Shape;959;p76"/>
          <p:cNvSpPr txBox="1"/>
          <p:nvPr/>
        </p:nvSpPr>
        <p:spPr>
          <a:xfrm>
            <a:off x="5462690" y="5603475"/>
            <a:ext cx="1955800" cy="346954"/>
          </a:xfrm>
          <a:prstGeom prst="rect">
            <a:avLst/>
          </a:prstGeom>
          <a:noFill/>
          <a:ln>
            <a:noFill/>
          </a:ln>
        </p:spPr>
        <p:txBody>
          <a:bodyPr anchorCtr="0" anchor="t" bIns="0" lIns="0" spcFirstLastPara="1" rIns="0" wrap="square" tIns="0">
            <a:spAutoFit/>
          </a:bodyPr>
          <a:lstStyle/>
          <a:p>
            <a:pPr indent="0" lvl="0" marL="0" marR="0" rtl="0" algn="l">
              <a:lnSpc>
                <a:spcPct val="149600"/>
              </a:lnSpc>
              <a:spcBef>
                <a:spcPts val="0"/>
              </a:spcBef>
              <a:spcAft>
                <a:spcPts val="0"/>
              </a:spcAft>
              <a:buNone/>
            </a:pPr>
            <a:r>
              <a:rPr lang="en-US" sz="2000">
                <a:solidFill>
                  <a:srgbClr val="385623"/>
                </a:solidFill>
                <a:latin typeface="Arial"/>
                <a:ea typeface="Arial"/>
                <a:cs typeface="Arial"/>
                <a:sym typeface="Arial"/>
              </a:rPr>
              <a:t>Total 105 rooms</a:t>
            </a:r>
            <a:endParaRPr/>
          </a:p>
        </p:txBody>
      </p:sp>
      <p:sp>
        <p:nvSpPr>
          <p:cNvPr id="960" name="Google Shape;960;p76"/>
          <p:cNvSpPr txBox="1"/>
          <p:nvPr/>
        </p:nvSpPr>
        <p:spPr>
          <a:xfrm>
            <a:off x="5946596" y="6047743"/>
            <a:ext cx="1270762" cy="231538"/>
          </a:xfrm>
          <a:prstGeom prst="rect">
            <a:avLst/>
          </a:prstGeom>
          <a:noFill/>
          <a:ln>
            <a:noFill/>
          </a:ln>
        </p:spPr>
        <p:txBody>
          <a:bodyPr anchorCtr="0" anchor="t" bIns="0" lIns="0" spcFirstLastPara="1" rIns="0" wrap="square" tIns="0">
            <a:spAutoFit/>
          </a:bodyPr>
          <a:lstStyle/>
          <a:p>
            <a:pPr indent="0" lvl="0" marL="0" marR="0" rtl="0" algn="l">
              <a:lnSpc>
                <a:spcPct val="90400"/>
              </a:lnSpc>
              <a:spcBef>
                <a:spcPts val="0"/>
              </a:spcBef>
              <a:spcAft>
                <a:spcPts val="0"/>
              </a:spcAft>
              <a:buNone/>
            </a:pPr>
            <a:r>
              <a:rPr lang="en-US" sz="2000">
                <a:solidFill>
                  <a:srgbClr val="385623"/>
                </a:solidFill>
                <a:latin typeface="Arial"/>
                <a:ea typeface="Arial"/>
                <a:cs typeface="Arial"/>
                <a:sym typeface="Arial"/>
              </a:rPr>
              <a:t>(Superior)</a:t>
            </a:r>
            <a:endParaRPr/>
          </a:p>
        </p:txBody>
      </p:sp>
      <p:sp>
        <p:nvSpPr>
          <p:cNvPr id="961" name="Google Shape;961;p76"/>
          <p:cNvSpPr txBox="1"/>
          <p:nvPr/>
        </p:nvSpPr>
        <p:spPr>
          <a:xfrm>
            <a:off x="9530131" y="5063840"/>
            <a:ext cx="1847850" cy="1192634"/>
          </a:xfrm>
          <a:prstGeom prst="rect">
            <a:avLst/>
          </a:prstGeom>
          <a:noFill/>
          <a:ln>
            <a:noFill/>
          </a:ln>
        </p:spPr>
        <p:txBody>
          <a:bodyPr anchorCtr="0" anchor="t" bIns="0" lIns="0" spcFirstLastPara="1" rIns="0" wrap="square" tIns="0">
            <a:spAutoFit/>
          </a:bodyPr>
          <a:lstStyle/>
          <a:p>
            <a:pPr indent="0" lvl="0" marL="0" marR="0" rtl="0" algn="ctr">
              <a:lnSpc>
                <a:spcPct val="175300"/>
              </a:lnSpc>
              <a:spcBef>
                <a:spcPts val="0"/>
              </a:spcBef>
              <a:spcAft>
                <a:spcPts val="0"/>
              </a:spcAft>
              <a:buNone/>
            </a:pPr>
            <a:r>
              <a:rPr lang="en-US" sz="2000">
                <a:solidFill>
                  <a:srgbClr val="385623"/>
                </a:solidFill>
                <a:latin typeface="Arial"/>
                <a:ea typeface="Arial"/>
                <a:cs typeface="Arial"/>
                <a:sym typeface="Arial"/>
              </a:rPr>
              <a:t>KVL hotel Total 76 rooms</a:t>
            </a:r>
            <a:endParaRPr/>
          </a:p>
          <a:p>
            <a:pPr indent="0" lvl="0" marL="0" marR="0" rtl="0" algn="ctr">
              <a:lnSpc>
                <a:spcPct val="115000"/>
              </a:lnSpc>
              <a:spcBef>
                <a:spcPts val="0"/>
              </a:spcBef>
              <a:spcAft>
                <a:spcPts val="0"/>
              </a:spcAft>
              <a:buNone/>
            </a:pPr>
            <a:r>
              <a:rPr lang="en-US" sz="2000">
                <a:solidFill>
                  <a:srgbClr val="385623"/>
                </a:solidFill>
                <a:latin typeface="Arial"/>
                <a:ea typeface="Arial"/>
                <a:cs typeface="Arial"/>
                <a:sym typeface="Arial"/>
              </a:rPr>
              <a:t>(Superior)</a:t>
            </a:r>
            <a:endParaRPr/>
          </a:p>
        </p:txBody>
      </p:sp>
      <p:sp>
        <p:nvSpPr>
          <p:cNvPr id="962" name="Google Shape;962;p76"/>
          <p:cNvSpPr txBox="1"/>
          <p:nvPr/>
        </p:nvSpPr>
        <p:spPr>
          <a:xfrm>
            <a:off x="451768" y="723692"/>
            <a:ext cx="2212378" cy="350802"/>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lang="en-US" sz="2133">
                <a:solidFill>
                  <a:srgbClr val="385623"/>
                </a:solidFill>
                <a:latin typeface="Arial"/>
                <a:ea typeface="Arial"/>
                <a:cs typeface="Arial"/>
                <a:sym typeface="Arial"/>
              </a:rPr>
              <a:t>5 STAR HOTELS </a:t>
            </a:r>
            <a:endParaRPr/>
          </a:p>
        </p:txBody>
      </p:sp>
      <p:sp>
        <p:nvSpPr>
          <p:cNvPr id="963" name="Google Shape;963;p76"/>
          <p:cNvSpPr/>
          <p:nvPr/>
        </p:nvSpPr>
        <p:spPr>
          <a:xfrm>
            <a:off x="-375489" y="184186"/>
            <a:ext cx="6175872" cy="5539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Hotels in Phnom Penh</a:t>
            </a:r>
            <a:endParaRPr b="1" sz="3000">
              <a:solidFill>
                <a:srgbClr val="385623"/>
              </a:solidFill>
              <a:latin typeface="Montserrat"/>
              <a:ea typeface="Montserrat"/>
              <a:cs typeface="Montserrat"/>
              <a:sym typeface="Montserrat"/>
            </a:endParaRPr>
          </a:p>
        </p:txBody>
      </p:sp>
      <p:pic>
        <p:nvPicPr>
          <p:cNvPr descr="logo_threeland" id="964" name="Google Shape;964;p76"/>
          <p:cNvPicPr preferRelativeResize="0"/>
          <p:nvPr/>
        </p:nvPicPr>
        <p:blipFill rotWithShape="1">
          <a:blip r:embed="rId9">
            <a:alphaModFix/>
          </a:blip>
          <a:srcRect b="0" l="0" r="0" t="0"/>
          <a:stretch/>
        </p:blipFill>
        <p:spPr>
          <a:xfrm>
            <a:off x="9834613" y="399341"/>
            <a:ext cx="2207016" cy="419162"/>
          </a:xfrm>
          <a:prstGeom prst="rect">
            <a:avLst/>
          </a:prstGeom>
          <a:noFill/>
          <a:ln>
            <a:noFill/>
          </a:ln>
        </p:spPr>
      </p:pic>
      <p:sp>
        <p:nvSpPr>
          <p:cNvPr id="965" name="Google Shape;965;p76">
            <a:hlinkClick r:id="rId10"/>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1"/>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sp>
        <p:nvSpPr>
          <p:cNvPr id="970" name="Google Shape;970;p77"/>
          <p:cNvSpPr/>
          <p:nvPr/>
        </p:nvSpPr>
        <p:spPr>
          <a:xfrm>
            <a:off x="688079" y="1512875"/>
            <a:ext cx="3568700" cy="3225793"/>
          </a:xfrm>
          <a:custGeom>
            <a:rect b="b" l="l" r="r" t="t"/>
            <a:pathLst>
              <a:path extrusionOk="0" h="4838690" w="5353050">
                <a:moveTo>
                  <a:pt x="0" y="0"/>
                </a:moveTo>
                <a:lnTo>
                  <a:pt x="5353050" y="0"/>
                </a:lnTo>
                <a:lnTo>
                  <a:pt x="5353050" y="4838691"/>
                </a:lnTo>
                <a:lnTo>
                  <a:pt x="0" y="4838691"/>
                </a:lnTo>
                <a:lnTo>
                  <a:pt x="0" y="0"/>
                </a:lnTo>
                <a:close/>
              </a:path>
            </a:pathLst>
          </a:custGeom>
          <a:blipFill rotWithShape="1">
            <a:blip r:embed="rId3">
              <a:alphaModFix/>
            </a:blip>
            <a:stretch>
              <a:fillRect b="0" l="-76" r="-39" t="0"/>
            </a:stretch>
          </a:blipFill>
          <a:ln>
            <a:noFill/>
          </a:ln>
        </p:spPr>
      </p:sp>
      <p:sp>
        <p:nvSpPr>
          <p:cNvPr id="971" name="Google Shape;971;p77"/>
          <p:cNvSpPr/>
          <p:nvPr/>
        </p:nvSpPr>
        <p:spPr>
          <a:xfrm>
            <a:off x="6962426" y="1363510"/>
            <a:ext cx="3505200" cy="2654293"/>
          </a:xfrm>
          <a:custGeom>
            <a:rect b="b" l="l" r="r" t="t"/>
            <a:pathLst>
              <a:path extrusionOk="0" h="3981440" w="5257800">
                <a:moveTo>
                  <a:pt x="0" y="0"/>
                </a:moveTo>
                <a:lnTo>
                  <a:pt x="5257800" y="0"/>
                </a:lnTo>
                <a:lnTo>
                  <a:pt x="5257800" y="3981441"/>
                </a:lnTo>
                <a:lnTo>
                  <a:pt x="0" y="3981441"/>
                </a:lnTo>
                <a:lnTo>
                  <a:pt x="0" y="0"/>
                </a:lnTo>
                <a:close/>
              </a:path>
            </a:pathLst>
          </a:custGeom>
          <a:blipFill rotWithShape="1">
            <a:blip r:embed="rId4">
              <a:alphaModFix/>
            </a:blip>
            <a:stretch>
              <a:fillRect b="0" l="-72" r="-79" t="0"/>
            </a:stretch>
          </a:blipFill>
          <a:ln>
            <a:noFill/>
          </a:ln>
        </p:spPr>
      </p:sp>
      <p:sp>
        <p:nvSpPr>
          <p:cNvPr id="972" name="Google Shape;972;p77"/>
          <p:cNvSpPr/>
          <p:nvPr/>
        </p:nvSpPr>
        <p:spPr>
          <a:xfrm>
            <a:off x="4093484" y="3941416"/>
            <a:ext cx="2717800" cy="1822437"/>
          </a:xfrm>
          <a:custGeom>
            <a:rect b="b" l="l" r="r" t="t"/>
            <a:pathLst>
              <a:path extrusionOk="0" h="2733656" w="3762394">
                <a:moveTo>
                  <a:pt x="0" y="0"/>
                </a:moveTo>
                <a:lnTo>
                  <a:pt x="3762394" y="0"/>
                </a:lnTo>
                <a:lnTo>
                  <a:pt x="3762394" y="2733656"/>
                </a:lnTo>
                <a:lnTo>
                  <a:pt x="0" y="2733656"/>
                </a:lnTo>
                <a:lnTo>
                  <a:pt x="0" y="0"/>
                </a:lnTo>
                <a:close/>
              </a:path>
            </a:pathLst>
          </a:custGeom>
          <a:blipFill rotWithShape="1">
            <a:blip r:embed="rId5">
              <a:alphaModFix/>
            </a:blip>
            <a:stretch>
              <a:fillRect b="0" l="-48" r="-6" t="0"/>
            </a:stretch>
          </a:blipFill>
          <a:ln>
            <a:noFill/>
          </a:ln>
        </p:spPr>
      </p:sp>
      <p:sp>
        <p:nvSpPr>
          <p:cNvPr id="973" name="Google Shape;973;p77"/>
          <p:cNvSpPr/>
          <p:nvPr/>
        </p:nvSpPr>
        <p:spPr>
          <a:xfrm>
            <a:off x="9398032" y="3898314"/>
            <a:ext cx="2717800" cy="1822437"/>
          </a:xfrm>
          <a:custGeom>
            <a:rect b="b" l="l" r="r" t="t"/>
            <a:pathLst>
              <a:path extrusionOk="0" h="2295506" w="4076700">
                <a:moveTo>
                  <a:pt x="0" y="0"/>
                </a:moveTo>
                <a:lnTo>
                  <a:pt x="4076700" y="0"/>
                </a:lnTo>
                <a:lnTo>
                  <a:pt x="4076700" y="2295506"/>
                </a:lnTo>
                <a:lnTo>
                  <a:pt x="0" y="2295506"/>
                </a:lnTo>
                <a:lnTo>
                  <a:pt x="0" y="0"/>
                </a:lnTo>
                <a:close/>
              </a:path>
            </a:pathLst>
          </a:custGeom>
          <a:blipFill rotWithShape="1">
            <a:blip r:embed="rId6">
              <a:alphaModFix/>
            </a:blip>
            <a:stretch>
              <a:fillRect b="0" l="0" r="0" t="0"/>
            </a:stretch>
          </a:blipFill>
          <a:ln>
            <a:noFill/>
          </a:ln>
        </p:spPr>
      </p:sp>
      <p:sp>
        <p:nvSpPr>
          <p:cNvPr id="974" name="Google Shape;974;p77"/>
          <p:cNvSpPr txBox="1"/>
          <p:nvPr/>
        </p:nvSpPr>
        <p:spPr>
          <a:xfrm>
            <a:off x="668308" y="4719600"/>
            <a:ext cx="3348990" cy="385427"/>
          </a:xfrm>
          <a:prstGeom prst="rect">
            <a:avLst/>
          </a:prstGeom>
          <a:noFill/>
          <a:ln>
            <a:noFill/>
          </a:ln>
        </p:spPr>
        <p:txBody>
          <a:bodyPr anchorCtr="0" anchor="t" bIns="0" lIns="0" spcFirstLastPara="1" rIns="0" wrap="square" tIns="0">
            <a:spAutoFit/>
          </a:bodyPr>
          <a:lstStyle/>
          <a:p>
            <a:pPr indent="0" lvl="0" marL="0" marR="0" rtl="0" algn="l">
              <a:lnSpc>
                <a:spcPct val="170599"/>
              </a:lnSpc>
              <a:spcBef>
                <a:spcPts val="0"/>
              </a:spcBef>
              <a:spcAft>
                <a:spcPts val="0"/>
              </a:spcAft>
              <a:buNone/>
            </a:pPr>
            <a:r>
              <a:rPr lang="en-US" sz="2000">
                <a:solidFill>
                  <a:srgbClr val="385623"/>
                </a:solidFill>
                <a:latin typeface="Arial"/>
                <a:ea typeface="Arial"/>
                <a:cs typeface="Arial"/>
                <a:sym typeface="Arial"/>
              </a:rPr>
              <a:t>Hyatt regency Phnom Penh</a:t>
            </a:r>
            <a:endParaRPr/>
          </a:p>
        </p:txBody>
      </p:sp>
      <p:sp>
        <p:nvSpPr>
          <p:cNvPr id="975" name="Google Shape;975;p77"/>
          <p:cNvSpPr txBox="1"/>
          <p:nvPr/>
        </p:nvSpPr>
        <p:spPr>
          <a:xfrm>
            <a:off x="668308" y="5105027"/>
            <a:ext cx="2097959" cy="385427"/>
          </a:xfrm>
          <a:prstGeom prst="rect">
            <a:avLst/>
          </a:prstGeom>
          <a:noFill/>
          <a:ln>
            <a:noFill/>
          </a:ln>
        </p:spPr>
        <p:txBody>
          <a:bodyPr anchorCtr="0" anchor="t" bIns="0" lIns="0" spcFirstLastPara="1" rIns="0" wrap="square" tIns="0">
            <a:spAutoFit/>
          </a:bodyPr>
          <a:lstStyle/>
          <a:p>
            <a:pPr indent="0" lvl="0" marL="0" marR="0" rtl="0" algn="l">
              <a:lnSpc>
                <a:spcPct val="170599"/>
              </a:lnSpc>
              <a:spcBef>
                <a:spcPts val="0"/>
              </a:spcBef>
              <a:spcAft>
                <a:spcPts val="0"/>
              </a:spcAft>
              <a:buNone/>
            </a:pPr>
            <a:r>
              <a:rPr lang="en-US" sz="2000">
                <a:solidFill>
                  <a:srgbClr val="385623"/>
                </a:solidFill>
                <a:latin typeface="Arial"/>
                <a:ea typeface="Arial"/>
                <a:cs typeface="Arial"/>
                <a:sym typeface="Arial"/>
              </a:rPr>
              <a:t>Total 247 room</a:t>
            </a:r>
            <a:endParaRPr/>
          </a:p>
        </p:txBody>
      </p:sp>
      <p:sp>
        <p:nvSpPr>
          <p:cNvPr id="976" name="Google Shape;976;p77"/>
          <p:cNvSpPr txBox="1"/>
          <p:nvPr/>
        </p:nvSpPr>
        <p:spPr>
          <a:xfrm>
            <a:off x="668308" y="5657692"/>
            <a:ext cx="1393444" cy="154594"/>
          </a:xfrm>
          <a:prstGeom prst="rect">
            <a:avLst/>
          </a:prstGeom>
          <a:noFill/>
          <a:ln>
            <a:noFill/>
          </a:ln>
        </p:spPr>
        <p:txBody>
          <a:bodyPr anchorCtr="0" anchor="t" bIns="0" lIns="0" spcFirstLastPara="1" rIns="0" wrap="square" tIns="0">
            <a:spAutoFit/>
          </a:bodyPr>
          <a:lstStyle/>
          <a:p>
            <a:pPr indent="0" lvl="0" marL="0" marR="0" rtl="0" algn="l">
              <a:lnSpc>
                <a:spcPct val="50000"/>
              </a:lnSpc>
              <a:spcBef>
                <a:spcPts val="0"/>
              </a:spcBef>
              <a:spcAft>
                <a:spcPts val="0"/>
              </a:spcAft>
              <a:buNone/>
            </a:pPr>
            <a:r>
              <a:rPr lang="en-US" sz="2000">
                <a:solidFill>
                  <a:srgbClr val="385623"/>
                </a:solidFill>
                <a:latin typeface="Arial"/>
                <a:ea typeface="Arial"/>
                <a:cs typeface="Arial"/>
                <a:sym typeface="Arial"/>
              </a:rPr>
              <a:t>(Luxurious)</a:t>
            </a:r>
            <a:endParaRPr/>
          </a:p>
        </p:txBody>
      </p:sp>
      <p:sp>
        <p:nvSpPr>
          <p:cNvPr id="977" name="Google Shape;977;p77"/>
          <p:cNvSpPr txBox="1"/>
          <p:nvPr/>
        </p:nvSpPr>
        <p:spPr>
          <a:xfrm>
            <a:off x="6962426" y="4424106"/>
            <a:ext cx="2435606" cy="385427"/>
          </a:xfrm>
          <a:prstGeom prst="rect">
            <a:avLst/>
          </a:prstGeom>
          <a:noFill/>
          <a:ln>
            <a:noFill/>
          </a:ln>
        </p:spPr>
        <p:txBody>
          <a:bodyPr anchorCtr="0" anchor="t" bIns="0" lIns="0" spcFirstLastPara="1" rIns="0" wrap="square" tIns="0">
            <a:spAutoFit/>
          </a:bodyPr>
          <a:lstStyle/>
          <a:p>
            <a:pPr indent="0" lvl="0" marL="0" marR="0" rtl="0" algn="l">
              <a:lnSpc>
                <a:spcPct val="170599"/>
              </a:lnSpc>
              <a:spcBef>
                <a:spcPts val="0"/>
              </a:spcBef>
              <a:spcAft>
                <a:spcPts val="0"/>
              </a:spcAft>
              <a:buNone/>
            </a:pPr>
            <a:r>
              <a:rPr lang="en-US" sz="2000">
                <a:solidFill>
                  <a:srgbClr val="385623"/>
                </a:solidFill>
                <a:latin typeface="Arial"/>
                <a:ea typeface="Arial"/>
                <a:cs typeface="Arial"/>
                <a:sym typeface="Arial"/>
              </a:rPr>
              <a:t>Sofitel Phnom Penh</a:t>
            </a:r>
            <a:endParaRPr/>
          </a:p>
        </p:txBody>
      </p:sp>
      <p:sp>
        <p:nvSpPr>
          <p:cNvPr id="978" name="Google Shape;978;p77"/>
          <p:cNvSpPr txBox="1"/>
          <p:nvPr/>
        </p:nvSpPr>
        <p:spPr>
          <a:xfrm>
            <a:off x="6962426" y="4913546"/>
            <a:ext cx="3374720" cy="821443"/>
          </a:xfrm>
          <a:prstGeom prst="rect">
            <a:avLst/>
          </a:prstGeom>
          <a:noFill/>
          <a:ln>
            <a:noFill/>
          </a:ln>
        </p:spPr>
        <p:txBody>
          <a:bodyPr anchorCtr="0" anchor="t" bIns="0" lIns="0" spcFirstLastPara="1" rIns="0" wrap="square" tIns="0">
            <a:spAutoFit/>
          </a:bodyPr>
          <a:lstStyle/>
          <a:p>
            <a:pPr indent="0" lvl="0" marL="0" marR="0" rtl="0" algn="l">
              <a:lnSpc>
                <a:spcPct val="170599"/>
              </a:lnSpc>
              <a:spcBef>
                <a:spcPts val="0"/>
              </a:spcBef>
              <a:spcAft>
                <a:spcPts val="0"/>
              </a:spcAft>
              <a:buNone/>
            </a:pPr>
            <a:r>
              <a:rPr lang="en-US" sz="2000">
                <a:solidFill>
                  <a:srgbClr val="385623"/>
                </a:solidFill>
                <a:latin typeface="Arial"/>
                <a:ea typeface="Arial"/>
                <a:cs typeface="Arial"/>
                <a:sym typeface="Arial"/>
              </a:rPr>
              <a:t>Total 74 rooms</a:t>
            </a:r>
            <a:endParaRPr/>
          </a:p>
          <a:p>
            <a:pPr indent="0" lvl="0" marL="0" marR="0" rtl="0" algn="l">
              <a:lnSpc>
                <a:spcPct val="170599"/>
              </a:lnSpc>
              <a:spcBef>
                <a:spcPts val="0"/>
              </a:spcBef>
              <a:spcAft>
                <a:spcPts val="0"/>
              </a:spcAft>
              <a:buNone/>
            </a:pPr>
            <a:r>
              <a:rPr lang="en-US" sz="2000">
                <a:solidFill>
                  <a:srgbClr val="385623"/>
                </a:solidFill>
                <a:latin typeface="Arial"/>
                <a:ea typeface="Arial"/>
                <a:cs typeface="Arial"/>
                <a:sym typeface="Arial"/>
              </a:rPr>
              <a:t>(Luxurious)</a:t>
            </a:r>
            <a:endParaRPr/>
          </a:p>
        </p:txBody>
      </p:sp>
      <p:sp>
        <p:nvSpPr>
          <p:cNvPr id="979" name="Google Shape;979;p77"/>
          <p:cNvSpPr txBox="1"/>
          <p:nvPr/>
        </p:nvSpPr>
        <p:spPr>
          <a:xfrm>
            <a:off x="607567" y="767213"/>
            <a:ext cx="3265881" cy="572016"/>
          </a:xfrm>
          <a:prstGeom prst="rect">
            <a:avLst/>
          </a:prstGeom>
          <a:noFill/>
          <a:ln>
            <a:noFill/>
          </a:ln>
        </p:spPr>
        <p:txBody>
          <a:bodyPr anchorCtr="0" anchor="t" bIns="0" lIns="0" spcFirstLastPara="1" rIns="0" wrap="square" tIns="0">
            <a:spAutoFit/>
          </a:bodyPr>
          <a:lstStyle/>
          <a:p>
            <a:pPr indent="0" lvl="0" marL="0" marR="0" rtl="0" algn="l">
              <a:lnSpc>
                <a:spcPct val="249976"/>
              </a:lnSpc>
              <a:spcBef>
                <a:spcPts val="0"/>
              </a:spcBef>
              <a:spcAft>
                <a:spcPts val="0"/>
              </a:spcAft>
              <a:buNone/>
            </a:pPr>
            <a:r>
              <a:rPr lang="en-US" sz="2133">
                <a:solidFill>
                  <a:srgbClr val="385623"/>
                </a:solidFill>
                <a:latin typeface="Arial"/>
                <a:ea typeface="Arial"/>
                <a:cs typeface="Arial"/>
                <a:sym typeface="Arial"/>
              </a:rPr>
              <a:t>5 STAR HOTELS(fav list) </a:t>
            </a:r>
            <a:endParaRPr/>
          </a:p>
        </p:txBody>
      </p:sp>
      <p:sp>
        <p:nvSpPr>
          <p:cNvPr id="980" name="Google Shape;980;p77"/>
          <p:cNvSpPr/>
          <p:nvPr/>
        </p:nvSpPr>
        <p:spPr>
          <a:xfrm>
            <a:off x="-375489" y="184186"/>
            <a:ext cx="6175872" cy="5539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Hotels in Phnom Penh</a:t>
            </a:r>
            <a:endParaRPr b="1" sz="3000">
              <a:solidFill>
                <a:srgbClr val="385623"/>
              </a:solidFill>
              <a:latin typeface="Montserrat"/>
              <a:ea typeface="Montserrat"/>
              <a:cs typeface="Montserrat"/>
              <a:sym typeface="Montserrat"/>
            </a:endParaRPr>
          </a:p>
        </p:txBody>
      </p:sp>
      <p:pic>
        <p:nvPicPr>
          <p:cNvPr descr="logo_threeland" id="981" name="Google Shape;981;p77"/>
          <p:cNvPicPr preferRelativeResize="0"/>
          <p:nvPr/>
        </p:nvPicPr>
        <p:blipFill rotWithShape="1">
          <a:blip r:embed="rId7">
            <a:alphaModFix/>
          </a:blip>
          <a:srcRect b="0" l="0" r="0" t="0"/>
          <a:stretch/>
        </p:blipFill>
        <p:spPr>
          <a:xfrm>
            <a:off x="9834613" y="399341"/>
            <a:ext cx="2207016" cy="419162"/>
          </a:xfrm>
          <a:prstGeom prst="rect">
            <a:avLst/>
          </a:prstGeom>
          <a:noFill/>
          <a:ln>
            <a:noFill/>
          </a:ln>
        </p:spPr>
      </p:pic>
      <p:sp>
        <p:nvSpPr>
          <p:cNvPr id="982" name="Google Shape;982;p77">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78"/>
          <p:cNvSpPr/>
          <p:nvPr/>
        </p:nvSpPr>
        <p:spPr>
          <a:xfrm>
            <a:off x="6448266" y="1162569"/>
            <a:ext cx="4087462" cy="2855233"/>
          </a:xfrm>
          <a:custGeom>
            <a:rect b="b" l="l" r="r" t="t"/>
            <a:pathLst>
              <a:path extrusionOk="0" h="3981450" w="5257800">
                <a:moveTo>
                  <a:pt x="0" y="0"/>
                </a:moveTo>
                <a:lnTo>
                  <a:pt x="5257800" y="0"/>
                </a:lnTo>
                <a:lnTo>
                  <a:pt x="5257800" y="3981450"/>
                </a:lnTo>
                <a:lnTo>
                  <a:pt x="0" y="3981450"/>
                </a:lnTo>
                <a:lnTo>
                  <a:pt x="0" y="0"/>
                </a:lnTo>
                <a:close/>
              </a:path>
            </a:pathLst>
          </a:custGeom>
          <a:blipFill rotWithShape="1">
            <a:blip r:embed="rId3">
              <a:alphaModFix/>
            </a:blip>
            <a:stretch>
              <a:fillRect b="-114" l="0" r="0" t="-210"/>
            </a:stretch>
          </a:blipFill>
          <a:ln>
            <a:noFill/>
          </a:ln>
        </p:spPr>
      </p:sp>
      <p:sp>
        <p:nvSpPr>
          <p:cNvPr id="988" name="Google Shape;988;p78"/>
          <p:cNvSpPr/>
          <p:nvPr/>
        </p:nvSpPr>
        <p:spPr>
          <a:xfrm>
            <a:off x="776808" y="1162569"/>
            <a:ext cx="3611162" cy="2878539"/>
          </a:xfrm>
          <a:custGeom>
            <a:rect b="b" l="l" r="r" t="t"/>
            <a:pathLst>
              <a:path extrusionOk="0" h="3981440" w="5257800">
                <a:moveTo>
                  <a:pt x="0" y="0"/>
                </a:moveTo>
                <a:lnTo>
                  <a:pt x="5257800" y="0"/>
                </a:lnTo>
                <a:lnTo>
                  <a:pt x="5257800" y="3981441"/>
                </a:lnTo>
                <a:lnTo>
                  <a:pt x="0" y="3981441"/>
                </a:lnTo>
                <a:lnTo>
                  <a:pt x="0" y="0"/>
                </a:lnTo>
                <a:close/>
              </a:path>
            </a:pathLst>
          </a:custGeom>
          <a:blipFill rotWithShape="1">
            <a:blip r:embed="rId4">
              <a:alphaModFix/>
            </a:blip>
            <a:stretch>
              <a:fillRect b="0" l="-29" r="0" t="0"/>
            </a:stretch>
          </a:blipFill>
          <a:ln>
            <a:noFill/>
          </a:ln>
        </p:spPr>
      </p:sp>
      <p:sp>
        <p:nvSpPr>
          <p:cNvPr id="989" name="Google Shape;989;p78"/>
          <p:cNvSpPr/>
          <p:nvPr/>
        </p:nvSpPr>
        <p:spPr>
          <a:xfrm>
            <a:off x="8666673" y="3638308"/>
            <a:ext cx="3303528" cy="2131198"/>
          </a:xfrm>
          <a:custGeom>
            <a:rect b="b" l="l" r="r" t="t"/>
            <a:pathLst>
              <a:path extrusionOk="0" h="2733656" w="3762385">
                <a:moveTo>
                  <a:pt x="0" y="0"/>
                </a:moveTo>
                <a:lnTo>
                  <a:pt x="3762385" y="0"/>
                </a:lnTo>
                <a:lnTo>
                  <a:pt x="3762385" y="2733656"/>
                </a:lnTo>
                <a:lnTo>
                  <a:pt x="0" y="2733656"/>
                </a:lnTo>
                <a:lnTo>
                  <a:pt x="0" y="0"/>
                </a:lnTo>
                <a:close/>
              </a:path>
            </a:pathLst>
          </a:custGeom>
          <a:blipFill rotWithShape="1">
            <a:blip r:embed="rId5">
              <a:alphaModFix/>
            </a:blip>
            <a:stretch>
              <a:fillRect b="0" l="-48" r="-6" t="0"/>
            </a:stretch>
          </a:blipFill>
          <a:ln>
            <a:noFill/>
          </a:ln>
        </p:spPr>
      </p:sp>
      <p:sp>
        <p:nvSpPr>
          <p:cNvPr id="990" name="Google Shape;990;p78"/>
          <p:cNvSpPr/>
          <p:nvPr/>
        </p:nvSpPr>
        <p:spPr>
          <a:xfrm>
            <a:off x="2655644" y="3804350"/>
            <a:ext cx="3104892" cy="2131198"/>
          </a:xfrm>
          <a:custGeom>
            <a:rect b="b" l="l" r="r" t="t"/>
            <a:pathLst>
              <a:path extrusionOk="0" h="2695556" w="3838556">
                <a:moveTo>
                  <a:pt x="0" y="0"/>
                </a:moveTo>
                <a:lnTo>
                  <a:pt x="3838556" y="0"/>
                </a:lnTo>
                <a:lnTo>
                  <a:pt x="3838556" y="2695556"/>
                </a:lnTo>
                <a:lnTo>
                  <a:pt x="0" y="2695556"/>
                </a:lnTo>
                <a:lnTo>
                  <a:pt x="0" y="0"/>
                </a:lnTo>
                <a:close/>
              </a:path>
            </a:pathLst>
          </a:custGeom>
          <a:blipFill rotWithShape="1">
            <a:blip r:embed="rId6">
              <a:alphaModFix/>
            </a:blip>
            <a:stretch>
              <a:fillRect b="0" l="0" r="0" t="0"/>
            </a:stretch>
          </a:blipFill>
          <a:ln>
            <a:noFill/>
          </a:ln>
        </p:spPr>
      </p:sp>
      <p:sp>
        <p:nvSpPr>
          <p:cNvPr id="991" name="Google Shape;991;p78"/>
          <p:cNvSpPr txBox="1"/>
          <p:nvPr/>
        </p:nvSpPr>
        <p:spPr>
          <a:xfrm>
            <a:off x="729318" y="4021873"/>
            <a:ext cx="1334770" cy="539315"/>
          </a:xfrm>
          <a:prstGeom prst="rect">
            <a:avLst/>
          </a:prstGeom>
          <a:noFill/>
          <a:ln>
            <a:noFill/>
          </a:ln>
        </p:spPr>
        <p:txBody>
          <a:bodyPr anchorCtr="0" anchor="t" bIns="0" lIns="0" spcFirstLastPara="1" rIns="0" wrap="square" tIns="0">
            <a:spAutoFit/>
          </a:bodyPr>
          <a:lstStyle/>
          <a:p>
            <a:pPr indent="0" lvl="0" marL="0" marR="0" rtl="0" algn="l">
              <a:lnSpc>
                <a:spcPct val="250000"/>
              </a:lnSpc>
              <a:spcBef>
                <a:spcPts val="0"/>
              </a:spcBef>
              <a:spcAft>
                <a:spcPts val="0"/>
              </a:spcAft>
              <a:buNone/>
            </a:pPr>
            <a:r>
              <a:rPr lang="en-US" sz="2000">
                <a:solidFill>
                  <a:srgbClr val="385623"/>
                </a:solidFill>
                <a:latin typeface="Arial"/>
                <a:ea typeface="Arial"/>
                <a:cs typeface="Arial"/>
                <a:sym typeface="Arial"/>
              </a:rPr>
              <a:t>(Standard)</a:t>
            </a:r>
            <a:endParaRPr/>
          </a:p>
        </p:txBody>
      </p:sp>
      <p:sp>
        <p:nvSpPr>
          <p:cNvPr id="992" name="Google Shape;992;p78"/>
          <p:cNvSpPr txBox="1"/>
          <p:nvPr/>
        </p:nvSpPr>
        <p:spPr>
          <a:xfrm>
            <a:off x="732010" y="4349870"/>
            <a:ext cx="2019808" cy="539315"/>
          </a:xfrm>
          <a:prstGeom prst="rect">
            <a:avLst/>
          </a:prstGeom>
          <a:noFill/>
          <a:ln>
            <a:noFill/>
          </a:ln>
        </p:spPr>
        <p:txBody>
          <a:bodyPr anchorCtr="0" anchor="t" bIns="0" lIns="0" spcFirstLastPara="1" rIns="0" wrap="square" tIns="0">
            <a:spAutoFit/>
          </a:bodyPr>
          <a:lstStyle/>
          <a:p>
            <a:pPr indent="0" lvl="0" marL="0" marR="0" rtl="0" algn="l">
              <a:lnSpc>
                <a:spcPct val="250000"/>
              </a:lnSpc>
              <a:spcBef>
                <a:spcPts val="0"/>
              </a:spcBef>
              <a:spcAft>
                <a:spcPts val="0"/>
              </a:spcAft>
              <a:buNone/>
            </a:pPr>
            <a:r>
              <a:rPr lang="en-US" sz="2000">
                <a:solidFill>
                  <a:srgbClr val="385623"/>
                </a:solidFill>
                <a:latin typeface="Arial"/>
                <a:ea typeface="Arial"/>
                <a:cs typeface="Arial"/>
                <a:sym typeface="Arial"/>
              </a:rPr>
              <a:t>G Mekong Hotel</a:t>
            </a:r>
            <a:endParaRPr/>
          </a:p>
        </p:txBody>
      </p:sp>
      <p:sp>
        <p:nvSpPr>
          <p:cNvPr id="993" name="Google Shape;993;p78"/>
          <p:cNvSpPr txBox="1"/>
          <p:nvPr/>
        </p:nvSpPr>
        <p:spPr>
          <a:xfrm>
            <a:off x="729318" y="4973526"/>
            <a:ext cx="1797812" cy="243656"/>
          </a:xfrm>
          <a:prstGeom prst="rect">
            <a:avLst/>
          </a:prstGeom>
          <a:noFill/>
          <a:ln>
            <a:noFill/>
          </a:ln>
        </p:spPr>
        <p:txBody>
          <a:bodyPr anchorCtr="0" anchor="t" bIns="0" lIns="0" spcFirstLastPara="1" rIns="0" wrap="square" tIns="0">
            <a:spAutoFit/>
          </a:bodyPr>
          <a:lstStyle/>
          <a:p>
            <a:pPr indent="0" lvl="0" marL="0" marR="0" rtl="0" algn="l">
              <a:lnSpc>
                <a:spcPct val="93900"/>
              </a:lnSpc>
              <a:spcBef>
                <a:spcPts val="0"/>
              </a:spcBef>
              <a:spcAft>
                <a:spcPts val="0"/>
              </a:spcAft>
              <a:buNone/>
            </a:pPr>
            <a:r>
              <a:rPr lang="en-US" sz="2000">
                <a:solidFill>
                  <a:srgbClr val="385623"/>
                </a:solidFill>
                <a:latin typeface="Arial"/>
                <a:ea typeface="Arial"/>
                <a:cs typeface="Arial"/>
                <a:sym typeface="Arial"/>
              </a:rPr>
              <a:t>Total 91 rooms</a:t>
            </a:r>
            <a:endParaRPr/>
          </a:p>
        </p:txBody>
      </p:sp>
      <p:sp>
        <p:nvSpPr>
          <p:cNvPr id="994" name="Google Shape;994;p78"/>
          <p:cNvSpPr txBox="1"/>
          <p:nvPr/>
        </p:nvSpPr>
        <p:spPr>
          <a:xfrm>
            <a:off x="2868784" y="5760111"/>
            <a:ext cx="107912" cy="423193"/>
          </a:xfrm>
          <a:prstGeom prst="rect">
            <a:avLst/>
          </a:prstGeom>
          <a:noFill/>
          <a:ln>
            <a:noFill/>
          </a:ln>
        </p:spPr>
        <p:txBody>
          <a:bodyPr anchorCtr="0" anchor="t" bIns="0" lIns="0" spcFirstLastPara="1" rIns="0" wrap="square" tIns="0">
            <a:spAutoFit/>
          </a:bodyPr>
          <a:lstStyle/>
          <a:p>
            <a:pPr indent="0" lvl="0" marL="0" marR="0" rtl="0" algn="l">
              <a:lnSpc>
                <a:spcPct val="93912"/>
              </a:lnSpc>
              <a:spcBef>
                <a:spcPts val="0"/>
              </a:spcBef>
              <a:spcAft>
                <a:spcPts val="0"/>
              </a:spcAft>
              <a:buNone/>
            </a:pPr>
            <a:r>
              <a:rPr lang="en-US" sz="3466">
                <a:solidFill>
                  <a:srgbClr val="385623"/>
                </a:solidFill>
                <a:latin typeface="Arial"/>
                <a:ea typeface="Arial"/>
                <a:cs typeface="Arial"/>
                <a:sym typeface="Arial"/>
              </a:rPr>
              <a:t> </a:t>
            </a:r>
            <a:endParaRPr/>
          </a:p>
        </p:txBody>
      </p:sp>
      <p:sp>
        <p:nvSpPr>
          <p:cNvPr id="995" name="Google Shape;995;p78"/>
          <p:cNvSpPr txBox="1"/>
          <p:nvPr/>
        </p:nvSpPr>
        <p:spPr>
          <a:xfrm>
            <a:off x="6448266" y="4041109"/>
            <a:ext cx="1334770" cy="520079"/>
          </a:xfrm>
          <a:prstGeom prst="rect">
            <a:avLst/>
          </a:prstGeom>
          <a:noFill/>
          <a:ln>
            <a:noFill/>
          </a:ln>
        </p:spPr>
        <p:txBody>
          <a:bodyPr anchorCtr="0" anchor="t" bIns="0" lIns="0" spcFirstLastPara="1" rIns="0" wrap="square" tIns="0">
            <a:spAutoFit/>
          </a:bodyPr>
          <a:lstStyle/>
          <a:p>
            <a:pPr indent="0" lvl="0" marL="0" marR="0" rtl="0" algn="l">
              <a:lnSpc>
                <a:spcPct val="240700"/>
              </a:lnSpc>
              <a:spcBef>
                <a:spcPts val="0"/>
              </a:spcBef>
              <a:spcAft>
                <a:spcPts val="0"/>
              </a:spcAft>
              <a:buNone/>
            </a:pPr>
            <a:r>
              <a:rPr lang="en-US" sz="2000">
                <a:solidFill>
                  <a:srgbClr val="385623"/>
                </a:solidFill>
                <a:latin typeface="Arial"/>
                <a:ea typeface="Arial"/>
                <a:cs typeface="Arial"/>
                <a:sym typeface="Arial"/>
              </a:rPr>
              <a:t>(Standard)</a:t>
            </a:r>
            <a:endParaRPr/>
          </a:p>
        </p:txBody>
      </p:sp>
      <p:sp>
        <p:nvSpPr>
          <p:cNvPr id="996" name="Google Shape;996;p78"/>
          <p:cNvSpPr txBox="1"/>
          <p:nvPr/>
        </p:nvSpPr>
        <p:spPr>
          <a:xfrm>
            <a:off x="6448266" y="4349870"/>
            <a:ext cx="2491149" cy="520079"/>
          </a:xfrm>
          <a:prstGeom prst="rect">
            <a:avLst/>
          </a:prstGeom>
          <a:noFill/>
          <a:ln>
            <a:noFill/>
          </a:ln>
        </p:spPr>
        <p:txBody>
          <a:bodyPr anchorCtr="0" anchor="t" bIns="0" lIns="0" spcFirstLastPara="1" rIns="0" wrap="square" tIns="0">
            <a:spAutoFit/>
          </a:bodyPr>
          <a:lstStyle/>
          <a:p>
            <a:pPr indent="0" lvl="0" marL="0" marR="0" rtl="0" algn="l">
              <a:lnSpc>
                <a:spcPct val="240700"/>
              </a:lnSpc>
              <a:spcBef>
                <a:spcPts val="0"/>
              </a:spcBef>
              <a:spcAft>
                <a:spcPts val="0"/>
              </a:spcAft>
              <a:buNone/>
            </a:pPr>
            <a:r>
              <a:rPr lang="en-US" sz="2000">
                <a:solidFill>
                  <a:srgbClr val="385623"/>
                </a:solidFill>
                <a:latin typeface="Arial"/>
                <a:ea typeface="Arial"/>
                <a:cs typeface="Arial"/>
                <a:sym typeface="Arial"/>
              </a:rPr>
              <a:t>Sensory Park Urban </a:t>
            </a:r>
            <a:endParaRPr/>
          </a:p>
        </p:txBody>
      </p:sp>
      <p:sp>
        <p:nvSpPr>
          <p:cNvPr id="997" name="Google Shape;997;p78"/>
          <p:cNvSpPr txBox="1"/>
          <p:nvPr/>
        </p:nvSpPr>
        <p:spPr>
          <a:xfrm>
            <a:off x="6448266" y="4976026"/>
            <a:ext cx="1845818" cy="202684"/>
          </a:xfrm>
          <a:prstGeom prst="rect">
            <a:avLst/>
          </a:prstGeom>
          <a:noFill/>
          <a:ln>
            <a:noFill/>
          </a:ln>
        </p:spPr>
        <p:txBody>
          <a:bodyPr anchorCtr="0" anchor="t" bIns="0" lIns="0" spcFirstLastPara="1" rIns="0" wrap="square" tIns="0">
            <a:spAutoFit/>
          </a:bodyPr>
          <a:lstStyle/>
          <a:p>
            <a:pPr indent="0" lvl="0" marL="0" marR="0" rtl="0" algn="l">
              <a:lnSpc>
                <a:spcPct val="72700"/>
              </a:lnSpc>
              <a:spcBef>
                <a:spcPts val="0"/>
              </a:spcBef>
              <a:spcAft>
                <a:spcPts val="0"/>
              </a:spcAft>
              <a:buNone/>
            </a:pPr>
            <a:r>
              <a:rPr lang="en-US" sz="2000">
                <a:solidFill>
                  <a:srgbClr val="385623"/>
                </a:solidFill>
                <a:latin typeface="Arial"/>
                <a:ea typeface="Arial"/>
                <a:cs typeface="Arial"/>
                <a:sym typeface="Arial"/>
              </a:rPr>
              <a:t>Total 78 rooms</a:t>
            </a:r>
            <a:endParaRPr/>
          </a:p>
        </p:txBody>
      </p:sp>
      <p:sp>
        <p:nvSpPr>
          <p:cNvPr id="998" name="Google Shape;998;p78"/>
          <p:cNvSpPr txBox="1"/>
          <p:nvPr/>
        </p:nvSpPr>
        <p:spPr>
          <a:xfrm>
            <a:off x="605593" y="184186"/>
            <a:ext cx="3265881" cy="927883"/>
          </a:xfrm>
          <a:prstGeom prst="rect">
            <a:avLst/>
          </a:prstGeom>
          <a:noFill/>
          <a:ln>
            <a:noFill/>
          </a:ln>
        </p:spPr>
        <p:txBody>
          <a:bodyPr anchorCtr="0" anchor="t" bIns="0" lIns="0" spcFirstLastPara="1" rIns="0" wrap="square" tIns="0">
            <a:spAutoFit/>
          </a:bodyPr>
          <a:lstStyle/>
          <a:p>
            <a:pPr indent="0" lvl="0" marL="0" marR="0" rtl="0" algn="r">
              <a:lnSpc>
                <a:spcPct val="139093"/>
              </a:lnSpc>
              <a:spcBef>
                <a:spcPts val="0"/>
              </a:spcBef>
              <a:spcAft>
                <a:spcPts val="0"/>
              </a:spcAft>
              <a:buNone/>
            </a:pPr>
            <a:r>
              <a:rPr lang="en-US" sz="3200">
                <a:solidFill>
                  <a:srgbClr val="385623"/>
                </a:solidFill>
                <a:latin typeface="Arial"/>
                <a:ea typeface="Arial"/>
                <a:cs typeface="Arial"/>
                <a:sym typeface="Arial"/>
              </a:rPr>
              <a:t> </a:t>
            </a:r>
            <a:endParaRPr/>
          </a:p>
          <a:p>
            <a:pPr indent="0" lvl="0" marL="0" marR="0" rtl="0" algn="r">
              <a:lnSpc>
                <a:spcPct val="139990"/>
              </a:lnSpc>
              <a:spcBef>
                <a:spcPts val="0"/>
              </a:spcBef>
              <a:spcAft>
                <a:spcPts val="0"/>
              </a:spcAft>
              <a:buNone/>
            </a:pPr>
            <a:r>
              <a:rPr lang="en-US" sz="2133">
                <a:solidFill>
                  <a:srgbClr val="385623"/>
                </a:solidFill>
                <a:latin typeface="Arial"/>
                <a:ea typeface="Arial"/>
                <a:cs typeface="Arial"/>
                <a:sym typeface="Arial"/>
              </a:rPr>
              <a:t>4 STAR HOTELS (fav list)</a:t>
            </a:r>
            <a:endParaRPr/>
          </a:p>
        </p:txBody>
      </p:sp>
      <p:sp>
        <p:nvSpPr>
          <p:cNvPr id="999" name="Google Shape;999;p78"/>
          <p:cNvSpPr/>
          <p:nvPr/>
        </p:nvSpPr>
        <p:spPr>
          <a:xfrm>
            <a:off x="-375489" y="184186"/>
            <a:ext cx="6175872" cy="5539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Hotels in Phnom Penh</a:t>
            </a:r>
            <a:endParaRPr b="1" sz="3000">
              <a:solidFill>
                <a:srgbClr val="385623"/>
              </a:solidFill>
              <a:latin typeface="Montserrat"/>
              <a:ea typeface="Montserrat"/>
              <a:cs typeface="Montserrat"/>
              <a:sym typeface="Montserrat"/>
            </a:endParaRPr>
          </a:p>
        </p:txBody>
      </p:sp>
      <p:pic>
        <p:nvPicPr>
          <p:cNvPr descr="logo_threeland" id="1000" name="Google Shape;1000;p78"/>
          <p:cNvPicPr preferRelativeResize="0"/>
          <p:nvPr/>
        </p:nvPicPr>
        <p:blipFill rotWithShape="1">
          <a:blip r:embed="rId7">
            <a:alphaModFix/>
          </a:blip>
          <a:srcRect b="0" l="0" r="0" t="0"/>
          <a:stretch/>
        </p:blipFill>
        <p:spPr>
          <a:xfrm>
            <a:off x="9834613" y="399341"/>
            <a:ext cx="2207016" cy="419162"/>
          </a:xfrm>
          <a:prstGeom prst="rect">
            <a:avLst/>
          </a:prstGeom>
          <a:noFill/>
          <a:ln>
            <a:noFill/>
          </a:ln>
        </p:spPr>
      </p:pic>
      <p:sp>
        <p:nvSpPr>
          <p:cNvPr id="1001" name="Google Shape;1001;p78">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5" name="Shape 1005"/>
        <p:cNvGrpSpPr/>
        <p:nvPr/>
      </p:nvGrpSpPr>
      <p:grpSpPr>
        <a:xfrm>
          <a:off x="0" y="0"/>
          <a:ext cx="0" cy="0"/>
          <a:chOff x="0" y="0"/>
          <a:chExt cx="0" cy="0"/>
        </a:xfrm>
      </p:grpSpPr>
      <p:sp>
        <p:nvSpPr>
          <p:cNvPr id="1006" name="Google Shape;1006;p79"/>
          <p:cNvSpPr/>
          <p:nvPr/>
        </p:nvSpPr>
        <p:spPr>
          <a:xfrm>
            <a:off x="5848708" y="1170089"/>
            <a:ext cx="4955403" cy="3564352"/>
          </a:xfrm>
          <a:custGeom>
            <a:rect b="b" l="l" r="r" t="t"/>
            <a:pathLst>
              <a:path extrusionOk="0" h="3981450" w="5257800">
                <a:moveTo>
                  <a:pt x="0" y="0"/>
                </a:moveTo>
                <a:lnTo>
                  <a:pt x="5257800" y="0"/>
                </a:lnTo>
                <a:lnTo>
                  <a:pt x="5257800" y="3981450"/>
                </a:lnTo>
                <a:lnTo>
                  <a:pt x="0" y="3981450"/>
                </a:lnTo>
                <a:lnTo>
                  <a:pt x="0" y="0"/>
                </a:lnTo>
                <a:close/>
              </a:path>
            </a:pathLst>
          </a:custGeom>
          <a:blipFill rotWithShape="1">
            <a:blip r:embed="rId3">
              <a:alphaModFix/>
            </a:blip>
            <a:stretch>
              <a:fillRect b="0" l="-85" r="-77" t="0"/>
            </a:stretch>
          </a:blipFill>
          <a:ln>
            <a:noFill/>
          </a:ln>
        </p:spPr>
      </p:sp>
      <p:sp>
        <p:nvSpPr>
          <p:cNvPr id="1007" name="Google Shape;1007;p79"/>
          <p:cNvSpPr/>
          <p:nvPr/>
        </p:nvSpPr>
        <p:spPr>
          <a:xfrm>
            <a:off x="467027" y="1170089"/>
            <a:ext cx="5117248" cy="3564352"/>
          </a:xfrm>
          <a:custGeom>
            <a:rect b="b" l="l" r="r" t="t"/>
            <a:pathLst>
              <a:path extrusionOk="0" h="3981450" w="5257800">
                <a:moveTo>
                  <a:pt x="0" y="0"/>
                </a:moveTo>
                <a:lnTo>
                  <a:pt x="5257800" y="0"/>
                </a:lnTo>
                <a:lnTo>
                  <a:pt x="5257800" y="3981450"/>
                </a:lnTo>
                <a:lnTo>
                  <a:pt x="0" y="3981450"/>
                </a:lnTo>
                <a:lnTo>
                  <a:pt x="0" y="0"/>
                </a:lnTo>
                <a:close/>
              </a:path>
            </a:pathLst>
          </a:custGeom>
          <a:blipFill rotWithShape="1">
            <a:blip r:embed="rId4">
              <a:alphaModFix/>
            </a:blip>
            <a:stretch>
              <a:fillRect b="0" l="-178" r="-149" t="0"/>
            </a:stretch>
          </a:blipFill>
          <a:ln>
            <a:noFill/>
          </a:ln>
        </p:spPr>
      </p:sp>
      <p:sp>
        <p:nvSpPr>
          <p:cNvPr id="1008" name="Google Shape;1008;p79"/>
          <p:cNvSpPr/>
          <p:nvPr/>
        </p:nvSpPr>
        <p:spPr>
          <a:xfrm>
            <a:off x="6860454" y="3770341"/>
            <a:ext cx="2974159" cy="1797037"/>
          </a:xfrm>
          <a:custGeom>
            <a:rect b="b" l="l" r="r" t="t"/>
            <a:pathLst>
              <a:path extrusionOk="0" h="2733656" w="3762385">
                <a:moveTo>
                  <a:pt x="0" y="0"/>
                </a:moveTo>
                <a:lnTo>
                  <a:pt x="3762385" y="0"/>
                </a:lnTo>
                <a:lnTo>
                  <a:pt x="3762385" y="2733656"/>
                </a:lnTo>
                <a:lnTo>
                  <a:pt x="0" y="2733656"/>
                </a:lnTo>
                <a:lnTo>
                  <a:pt x="0" y="0"/>
                </a:lnTo>
                <a:close/>
              </a:path>
            </a:pathLst>
          </a:custGeom>
          <a:blipFill rotWithShape="1">
            <a:blip r:embed="rId5">
              <a:alphaModFix/>
            </a:blip>
            <a:stretch>
              <a:fillRect b="0" l="-53" r="-36" t="0"/>
            </a:stretch>
          </a:blipFill>
          <a:ln>
            <a:noFill/>
          </a:ln>
        </p:spPr>
      </p:sp>
      <p:sp>
        <p:nvSpPr>
          <p:cNvPr id="1009" name="Google Shape;1009;p79"/>
          <p:cNvSpPr/>
          <p:nvPr/>
        </p:nvSpPr>
        <p:spPr>
          <a:xfrm>
            <a:off x="1387889" y="3778032"/>
            <a:ext cx="2689530" cy="1797037"/>
          </a:xfrm>
          <a:custGeom>
            <a:rect b="b" l="l" r="r" t="t"/>
            <a:pathLst>
              <a:path extrusionOk="0" h="2695556" w="3600450">
                <a:moveTo>
                  <a:pt x="0" y="0"/>
                </a:moveTo>
                <a:lnTo>
                  <a:pt x="3600450" y="0"/>
                </a:lnTo>
                <a:lnTo>
                  <a:pt x="3600450" y="2695556"/>
                </a:lnTo>
                <a:lnTo>
                  <a:pt x="0" y="2695556"/>
                </a:lnTo>
                <a:lnTo>
                  <a:pt x="0" y="0"/>
                </a:lnTo>
                <a:close/>
              </a:path>
            </a:pathLst>
          </a:custGeom>
          <a:blipFill rotWithShape="1">
            <a:blip r:embed="rId6">
              <a:alphaModFix/>
            </a:blip>
            <a:stretch>
              <a:fillRect b="0" l="0" r="0" t="0"/>
            </a:stretch>
          </a:blipFill>
          <a:ln>
            <a:noFill/>
          </a:ln>
        </p:spPr>
      </p:sp>
      <p:sp>
        <p:nvSpPr>
          <p:cNvPr id="1010" name="Google Shape;1010;p79"/>
          <p:cNvSpPr txBox="1"/>
          <p:nvPr/>
        </p:nvSpPr>
        <p:spPr>
          <a:xfrm>
            <a:off x="1808845" y="5414727"/>
            <a:ext cx="1270762" cy="539315"/>
          </a:xfrm>
          <a:prstGeom prst="rect">
            <a:avLst/>
          </a:prstGeom>
          <a:noFill/>
          <a:ln>
            <a:noFill/>
          </a:ln>
        </p:spPr>
        <p:txBody>
          <a:bodyPr anchorCtr="0" anchor="t" bIns="0" lIns="0" spcFirstLastPara="1" rIns="0" wrap="square" tIns="0">
            <a:spAutoFit/>
          </a:bodyPr>
          <a:lstStyle/>
          <a:p>
            <a:pPr indent="0" lvl="0" marL="0" marR="0" rtl="0" algn="l">
              <a:lnSpc>
                <a:spcPct val="250000"/>
              </a:lnSpc>
              <a:spcBef>
                <a:spcPts val="0"/>
              </a:spcBef>
              <a:spcAft>
                <a:spcPts val="0"/>
              </a:spcAft>
              <a:buNone/>
            </a:pPr>
            <a:r>
              <a:rPr lang="en-US" sz="2000">
                <a:solidFill>
                  <a:srgbClr val="385623"/>
                </a:solidFill>
                <a:latin typeface="Arial"/>
                <a:ea typeface="Arial"/>
                <a:cs typeface="Arial"/>
                <a:sym typeface="Arial"/>
              </a:rPr>
              <a:t>(Superior)</a:t>
            </a:r>
            <a:endParaRPr/>
          </a:p>
        </p:txBody>
      </p:sp>
      <p:sp>
        <p:nvSpPr>
          <p:cNvPr id="1011" name="Google Shape;1011;p79"/>
          <p:cNvSpPr txBox="1"/>
          <p:nvPr/>
        </p:nvSpPr>
        <p:spPr>
          <a:xfrm>
            <a:off x="1535736" y="6481274"/>
            <a:ext cx="1944370" cy="243656"/>
          </a:xfrm>
          <a:prstGeom prst="rect">
            <a:avLst/>
          </a:prstGeom>
          <a:noFill/>
          <a:ln>
            <a:noFill/>
          </a:ln>
        </p:spPr>
        <p:txBody>
          <a:bodyPr anchorCtr="0" anchor="t" bIns="0" lIns="0" spcFirstLastPara="1" rIns="0" wrap="square" tIns="0">
            <a:spAutoFit/>
          </a:bodyPr>
          <a:lstStyle/>
          <a:p>
            <a:pPr indent="0" lvl="0" marL="0" marR="0" rtl="0" algn="l">
              <a:lnSpc>
                <a:spcPct val="93900"/>
              </a:lnSpc>
              <a:spcBef>
                <a:spcPts val="0"/>
              </a:spcBef>
              <a:spcAft>
                <a:spcPts val="0"/>
              </a:spcAft>
              <a:buNone/>
            </a:pPr>
            <a:r>
              <a:rPr lang="en-US" sz="2000">
                <a:solidFill>
                  <a:srgbClr val="385623"/>
                </a:solidFill>
                <a:latin typeface="Arial"/>
                <a:ea typeface="Arial"/>
                <a:cs typeface="Arial"/>
                <a:sym typeface="Arial"/>
              </a:rPr>
              <a:t>Total 138 rooms</a:t>
            </a:r>
            <a:endParaRPr/>
          </a:p>
        </p:txBody>
      </p:sp>
      <p:sp>
        <p:nvSpPr>
          <p:cNvPr id="1012" name="Google Shape;1012;p79"/>
          <p:cNvSpPr txBox="1"/>
          <p:nvPr/>
        </p:nvSpPr>
        <p:spPr>
          <a:xfrm>
            <a:off x="2971695" y="6528091"/>
            <a:ext cx="107912" cy="423193"/>
          </a:xfrm>
          <a:prstGeom prst="rect">
            <a:avLst/>
          </a:prstGeom>
          <a:noFill/>
          <a:ln>
            <a:noFill/>
          </a:ln>
        </p:spPr>
        <p:txBody>
          <a:bodyPr anchorCtr="0" anchor="t" bIns="0" lIns="0" spcFirstLastPara="1" rIns="0" wrap="square" tIns="0">
            <a:spAutoFit/>
          </a:bodyPr>
          <a:lstStyle/>
          <a:p>
            <a:pPr indent="0" lvl="0" marL="0" marR="0" rtl="0" algn="l">
              <a:lnSpc>
                <a:spcPct val="93912"/>
              </a:lnSpc>
              <a:spcBef>
                <a:spcPts val="0"/>
              </a:spcBef>
              <a:spcAft>
                <a:spcPts val="0"/>
              </a:spcAft>
              <a:buNone/>
            </a:pPr>
            <a:r>
              <a:rPr lang="en-US" sz="3466">
                <a:solidFill>
                  <a:srgbClr val="385623"/>
                </a:solidFill>
                <a:latin typeface="Arial"/>
                <a:ea typeface="Arial"/>
                <a:cs typeface="Arial"/>
                <a:sym typeface="Arial"/>
              </a:rPr>
              <a:t> </a:t>
            </a:r>
            <a:endParaRPr/>
          </a:p>
        </p:txBody>
      </p:sp>
      <p:sp>
        <p:nvSpPr>
          <p:cNvPr id="1013" name="Google Shape;1013;p79"/>
          <p:cNvSpPr txBox="1"/>
          <p:nvPr/>
        </p:nvSpPr>
        <p:spPr>
          <a:xfrm>
            <a:off x="7565613" y="5485638"/>
            <a:ext cx="1270762" cy="520079"/>
          </a:xfrm>
          <a:prstGeom prst="rect">
            <a:avLst/>
          </a:prstGeom>
          <a:noFill/>
          <a:ln>
            <a:noFill/>
          </a:ln>
        </p:spPr>
        <p:txBody>
          <a:bodyPr anchorCtr="0" anchor="t" bIns="0" lIns="0" spcFirstLastPara="1" rIns="0" wrap="square" tIns="0">
            <a:spAutoFit/>
          </a:bodyPr>
          <a:lstStyle/>
          <a:p>
            <a:pPr indent="0" lvl="0" marL="0" marR="0" rtl="0" algn="l">
              <a:lnSpc>
                <a:spcPct val="240700"/>
              </a:lnSpc>
              <a:spcBef>
                <a:spcPts val="0"/>
              </a:spcBef>
              <a:spcAft>
                <a:spcPts val="0"/>
              </a:spcAft>
              <a:buNone/>
            </a:pPr>
            <a:r>
              <a:rPr lang="en-US" sz="2000">
                <a:solidFill>
                  <a:srgbClr val="385623"/>
                </a:solidFill>
                <a:latin typeface="Arial"/>
                <a:ea typeface="Arial"/>
                <a:cs typeface="Arial"/>
                <a:sym typeface="Arial"/>
              </a:rPr>
              <a:t>(Superior)</a:t>
            </a:r>
            <a:endParaRPr/>
          </a:p>
        </p:txBody>
      </p:sp>
      <p:sp>
        <p:nvSpPr>
          <p:cNvPr id="1014" name="Google Shape;1014;p79"/>
          <p:cNvSpPr txBox="1"/>
          <p:nvPr/>
        </p:nvSpPr>
        <p:spPr>
          <a:xfrm>
            <a:off x="7033290" y="5802697"/>
            <a:ext cx="2482088" cy="520079"/>
          </a:xfrm>
          <a:prstGeom prst="rect">
            <a:avLst/>
          </a:prstGeom>
          <a:noFill/>
          <a:ln>
            <a:noFill/>
          </a:ln>
        </p:spPr>
        <p:txBody>
          <a:bodyPr anchorCtr="0" anchor="t" bIns="0" lIns="0" spcFirstLastPara="1" rIns="0" wrap="square" tIns="0">
            <a:spAutoFit/>
          </a:bodyPr>
          <a:lstStyle/>
          <a:p>
            <a:pPr indent="0" lvl="0" marL="0" marR="0" rtl="0" algn="l">
              <a:lnSpc>
                <a:spcPct val="240700"/>
              </a:lnSpc>
              <a:spcBef>
                <a:spcPts val="0"/>
              </a:spcBef>
              <a:spcAft>
                <a:spcPts val="0"/>
              </a:spcAft>
              <a:buNone/>
            </a:pPr>
            <a:r>
              <a:rPr lang="en-US" sz="2000">
                <a:solidFill>
                  <a:srgbClr val="385623"/>
                </a:solidFill>
                <a:latin typeface="Arial"/>
                <a:ea typeface="Arial"/>
                <a:cs typeface="Arial"/>
                <a:sym typeface="Arial"/>
              </a:rPr>
              <a:t>Sun and Moon hotel</a:t>
            </a:r>
            <a:endParaRPr/>
          </a:p>
        </p:txBody>
      </p:sp>
      <p:sp>
        <p:nvSpPr>
          <p:cNvPr id="1015" name="Google Shape;1015;p79"/>
          <p:cNvSpPr txBox="1"/>
          <p:nvPr/>
        </p:nvSpPr>
        <p:spPr>
          <a:xfrm>
            <a:off x="7340122" y="6436816"/>
            <a:ext cx="1868424" cy="202684"/>
          </a:xfrm>
          <a:prstGeom prst="rect">
            <a:avLst/>
          </a:prstGeom>
          <a:noFill/>
          <a:ln>
            <a:noFill/>
          </a:ln>
        </p:spPr>
        <p:txBody>
          <a:bodyPr anchorCtr="0" anchor="t" bIns="0" lIns="0" spcFirstLastPara="1" rIns="0" wrap="square" tIns="0">
            <a:spAutoFit/>
          </a:bodyPr>
          <a:lstStyle/>
          <a:p>
            <a:pPr indent="0" lvl="0" marL="0" marR="0" rtl="0" algn="l">
              <a:lnSpc>
                <a:spcPct val="72700"/>
              </a:lnSpc>
              <a:spcBef>
                <a:spcPts val="0"/>
              </a:spcBef>
              <a:spcAft>
                <a:spcPts val="0"/>
              </a:spcAft>
              <a:buNone/>
            </a:pPr>
            <a:r>
              <a:rPr lang="en-US" sz="2000">
                <a:solidFill>
                  <a:srgbClr val="385623"/>
                </a:solidFill>
                <a:latin typeface="Arial"/>
                <a:ea typeface="Arial"/>
                <a:cs typeface="Arial"/>
                <a:sym typeface="Arial"/>
              </a:rPr>
              <a:t>Total 80 rooms</a:t>
            </a:r>
            <a:endParaRPr/>
          </a:p>
        </p:txBody>
      </p:sp>
      <p:sp>
        <p:nvSpPr>
          <p:cNvPr id="1016" name="Google Shape;1016;p79"/>
          <p:cNvSpPr txBox="1"/>
          <p:nvPr/>
        </p:nvSpPr>
        <p:spPr>
          <a:xfrm>
            <a:off x="443328" y="242206"/>
            <a:ext cx="3265881" cy="927883"/>
          </a:xfrm>
          <a:prstGeom prst="rect">
            <a:avLst/>
          </a:prstGeom>
          <a:noFill/>
          <a:ln>
            <a:noFill/>
          </a:ln>
        </p:spPr>
        <p:txBody>
          <a:bodyPr anchorCtr="0" anchor="t" bIns="0" lIns="0" spcFirstLastPara="1" rIns="0" wrap="square" tIns="0">
            <a:spAutoFit/>
          </a:bodyPr>
          <a:lstStyle/>
          <a:p>
            <a:pPr indent="0" lvl="0" marL="0" marR="0" rtl="0" algn="r">
              <a:lnSpc>
                <a:spcPct val="139093"/>
              </a:lnSpc>
              <a:spcBef>
                <a:spcPts val="0"/>
              </a:spcBef>
              <a:spcAft>
                <a:spcPts val="0"/>
              </a:spcAft>
              <a:buNone/>
            </a:pPr>
            <a:r>
              <a:rPr lang="en-US" sz="3200">
                <a:solidFill>
                  <a:srgbClr val="385623"/>
                </a:solidFill>
                <a:latin typeface="Arial"/>
                <a:ea typeface="Arial"/>
                <a:cs typeface="Arial"/>
                <a:sym typeface="Arial"/>
              </a:rPr>
              <a:t> </a:t>
            </a:r>
            <a:endParaRPr/>
          </a:p>
          <a:p>
            <a:pPr indent="0" lvl="0" marL="0" marR="0" rtl="0" algn="r">
              <a:lnSpc>
                <a:spcPct val="139990"/>
              </a:lnSpc>
              <a:spcBef>
                <a:spcPts val="0"/>
              </a:spcBef>
              <a:spcAft>
                <a:spcPts val="0"/>
              </a:spcAft>
              <a:buNone/>
            </a:pPr>
            <a:r>
              <a:rPr lang="en-US" sz="2133">
                <a:solidFill>
                  <a:srgbClr val="385623"/>
                </a:solidFill>
                <a:latin typeface="Arial"/>
                <a:ea typeface="Arial"/>
                <a:cs typeface="Arial"/>
                <a:sym typeface="Arial"/>
              </a:rPr>
              <a:t>4 STAR HOTELS (fav list)</a:t>
            </a:r>
            <a:endParaRPr/>
          </a:p>
        </p:txBody>
      </p:sp>
      <p:sp>
        <p:nvSpPr>
          <p:cNvPr id="1017" name="Google Shape;1017;p79"/>
          <p:cNvSpPr/>
          <p:nvPr/>
        </p:nvSpPr>
        <p:spPr>
          <a:xfrm>
            <a:off x="-375489" y="184186"/>
            <a:ext cx="6175872" cy="5539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000">
                <a:solidFill>
                  <a:srgbClr val="385623"/>
                </a:solidFill>
                <a:latin typeface="Montserrat"/>
                <a:ea typeface="Montserrat"/>
                <a:cs typeface="Montserrat"/>
                <a:sym typeface="Montserrat"/>
              </a:rPr>
              <a:t>Hotels in Phnom Penh</a:t>
            </a:r>
            <a:endParaRPr b="1" sz="3000">
              <a:solidFill>
                <a:srgbClr val="385623"/>
              </a:solidFill>
              <a:latin typeface="Montserrat"/>
              <a:ea typeface="Montserrat"/>
              <a:cs typeface="Montserrat"/>
              <a:sym typeface="Montserrat"/>
            </a:endParaRPr>
          </a:p>
        </p:txBody>
      </p:sp>
      <p:pic>
        <p:nvPicPr>
          <p:cNvPr descr="logo_threeland" id="1018" name="Google Shape;1018;p79"/>
          <p:cNvPicPr preferRelativeResize="0"/>
          <p:nvPr/>
        </p:nvPicPr>
        <p:blipFill rotWithShape="1">
          <a:blip r:embed="rId7">
            <a:alphaModFix/>
          </a:blip>
          <a:srcRect b="0" l="0" r="0" t="0"/>
          <a:stretch/>
        </p:blipFill>
        <p:spPr>
          <a:xfrm>
            <a:off x="9834613" y="399341"/>
            <a:ext cx="2207016" cy="419162"/>
          </a:xfrm>
          <a:prstGeom prst="rect">
            <a:avLst/>
          </a:prstGeom>
          <a:noFill/>
          <a:ln>
            <a:noFill/>
          </a:ln>
        </p:spPr>
      </p:pic>
      <p:sp>
        <p:nvSpPr>
          <p:cNvPr id="1019" name="Google Shape;1019;p79"/>
          <p:cNvSpPr txBox="1"/>
          <p:nvPr/>
        </p:nvSpPr>
        <p:spPr>
          <a:xfrm>
            <a:off x="1675576" y="5822790"/>
            <a:ext cx="2482088" cy="520079"/>
          </a:xfrm>
          <a:prstGeom prst="rect">
            <a:avLst/>
          </a:prstGeom>
          <a:noFill/>
          <a:ln>
            <a:noFill/>
          </a:ln>
        </p:spPr>
        <p:txBody>
          <a:bodyPr anchorCtr="0" anchor="t" bIns="0" lIns="0" spcFirstLastPara="1" rIns="0" wrap="square" tIns="0">
            <a:spAutoFit/>
          </a:bodyPr>
          <a:lstStyle/>
          <a:p>
            <a:pPr indent="0" lvl="0" marL="0" marR="0" rtl="0" algn="l">
              <a:lnSpc>
                <a:spcPct val="240700"/>
              </a:lnSpc>
              <a:spcBef>
                <a:spcPts val="0"/>
              </a:spcBef>
              <a:spcAft>
                <a:spcPts val="0"/>
              </a:spcAft>
              <a:buNone/>
            </a:pPr>
            <a:r>
              <a:rPr lang="en-US" sz="2000">
                <a:solidFill>
                  <a:srgbClr val="385623"/>
                </a:solidFill>
                <a:latin typeface="Arial"/>
                <a:ea typeface="Arial"/>
                <a:cs typeface="Arial"/>
                <a:sym typeface="Arial"/>
              </a:rPr>
              <a:t>Sunway hotel</a:t>
            </a:r>
            <a:endParaRPr/>
          </a:p>
        </p:txBody>
      </p:sp>
      <p:sp>
        <p:nvSpPr>
          <p:cNvPr id="1020" name="Google Shape;1020;p79">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1" name="Shape 291"/>
        <p:cNvGrpSpPr/>
        <p:nvPr/>
      </p:nvGrpSpPr>
      <p:grpSpPr>
        <a:xfrm>
          <a:off x="0" y="0"/>
          <a:ext cx="0" cy="0"/>
          <a:chOff x="0" y="0"/>
          <a:chExt cx="0" cy="0"/>
        </a:xfrm>
      </p:grpSpPr>
      <p:sp>
        <p:nvSpPr>
          <p:cNvPr id="292" name="Google Shape;292;p35"/>
          <p:cNvSpPr txBox="1"/>
          <p:nvPr/>
        </p:nvSpPr>
        <p:spPr>
          <a:xfrm>
            <a:off x="408685" y="526269"/>
            <a:ext cx="5814807" cy="67928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Why travel to Cambodia</a:t>
            </a:r>
            <a:endParaRPr/>
          </a:p>
        </p:txBody>
      </p:sp>
      <p:sp>
        <p:nvSpPr>
          <p:cNvPr id="293" name="Google Shape;293;p35"/>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294" name="Google Shape;294;p35"/>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Trebuchet MS"/>
                <a:ea typeface="Trebuchet MS"/>
                <a:cs typeface="Trebuchet MS"/>
                <a:sym typeface="Trebuchet MS"/>
              </a:rPr>
              <a:t>7/31/2025</a:t>
            </a:r>
            <a:endParaRPr sz="1200">
              <a:solidFill>
                <a:schemeClr val="dk1"/>
              </a:solidFill>
              <a:latin typeface="Trebuchet MS"/>
              <a:ea typeface="Trebuchet MS"/>
              <a:cs typeface="Trebuchet MS"/>
              <a:sym typeface="Trebuchet MS"/>
            </a:endParaRPr>
          </a:p>
        </p:txBody>
      </p:sp>
      <p:sp>
        <p:nvSpPr>
          <p:cNvPr id="295" name="Google Shape;295;p35"/>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Trebuchet MS"/>
                <a:ea typeface="Trebuchet MS"/>
                <a:cs typeface="Trebuchet MS"/>
                <a:sym typeface="Trebuchet MS"/>
              </a:rPr>
              <a:t>Simply your best local friend</a:t>
            </a:r>
            <a:endParaRPr/>
          </a:p>
        </p:txBody>
      </p:sp>
      <p:sp>
        <p:nvSpPr>
          <p:cNvPr id="296" name="Google Shape;296;p35">
            <a:hlinkClick r:id="rId3"/>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4"/>
              </a:rPr>
              <a:t>Back</a:t>
            </a:r>
            <a:endParaRPr sz="1800">
              <a:solidFill>
                <a:schemeClr val="lt1"/>
              </a:solidFill>
              <a:latin typeface="Times New Roman"/>
              <a:ea typeface="Times New Roman"/>
              <a:cs typeface="Times New Roman"/>
              <a:sym typeface="Times New Roman"/>
            </a:endParaRPr>
          </a:p>
        </p:txBody>
      </p:sp>
      <p:pic>
        <p:nvPicPr>
          <p:cNvPr id="297" name="Google Shape;297;p35"/>
          <p:cNvPicPr preferRelativeResize="0"/>
          <p:nvPr/>
        </p:nvPicPr>
        <p:blipFill rotWithShape="1">
          <a:blip r:embed="rId5">
            <a:alphaModFix/>
          </a:blip>
          <a:srcRect b="0" l="0" r="0" t="0"/>
          <a:stretch/>
        </p:blipFill>
        <p:spPr>
          <a:xfrm>
            <a:off x="6474928" y="193378"/>
            <a:ext cx="4801977" cy="6623678"/>
          </a:xfrm>
          <a:prstGeom prst="rect">
            <a:avLst/>
          </a:prstGeom>
          <a:noFill/>
          <a:ln>
            <a:noFill/>
          </a:ln>
        </p:spPr>
      </p:pic>
      <p:pic>
        <p:nvPicPr>
          <p:cNvPr descr="http://static.tumblr.com/f45faab49321958bb661be2e69124337/gltbmdt/p3amp94ag/tumblr_static_logo_threeland_281108.png" id="298" name="Google Shape;298;p35"/>
          <p:cNvPicPr preferRelativeResize="0"/>
          <p:nvPr/>
        </p:nvPicPr>
        <p:blipFill rotWithShape="1">
          <a:blip r:embed="rId6">
            <a:alphaModFix/>
          </a:blip>
          <a:srcRect b="0" l="0" r="0" t="0"/>
          <a:stretch/>
        </p:blipFill>
        <p:spPr>
          <a:xfrm>
            <a:off x="1795402" y="160654"/>
            <a:ext cx="2267743" cy="365615"/>
          </a:xfrm>
          <a:prstGeom prst="rect">
            <a:avLst/>
          </a:prstGeom>
          <a:noFill/>
          <a:ln>
            <a:noFill/>
          </a:ln>
        </p:spPr>
      </p:pic>
      <p:pic>
        <p:nvPicPr>
          <p:cNvPr id="299" name="Google Shape;299;p35"/>
          <p:cNvPicPr preferRelativeResize="0"/>
          <p:nvPr/>
        </p:nvPicPr>
        <p:blipFill rotWithShape="1">
          <a:blip r:embed="rId7">
            <a:alphaModFix/>
          </a:blip>
          <a:srcRect b="0" l="0" r="0" t="0"/>
          <a:stretch/>
        </p:blipFill>
        <p:spPr>
          <a:xfrm>
            <a:off x="1212278" y="1571173"/>
            <a:ext cx="4274122" cy="4017674"/>
          </a:xfrm>
          <a:prstGeom prst="rect">
            <a:avLst/>
          </a:prstGeom>
          <a:noFill/>
          <a:ln>
            <a:noFill/>
          </a:ln>
        </p:spPr>
      </p:pic>
      <p:sp>
        <p:nvSpPr>
          <p:cNvPr id="300" name="Google Shape;300;p35"/>
          <p:cNvSpPr txBox="1"/>
          <p:nvPr/>
        </p:nvSpPr>
        <p:spPr>
          <a:xfrm>
            <a:off x="2368731" y="5732967"/>
            <a:ext cx="161614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Jayavarman II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24" name="Shape 1024"/>
        <p:cNvGrpSpPr/>
        <p:nvPr/>
      </p:nvGrpSpPr>
      <p:grpSpPr>
        <a:xfrm>
          <a:off x="0" y="0"/>
          <a:ext cx="0" cy="0"/>
          <a:chOff x="0" y="0"/>
          <a:chExt cx="0" cy="0"/>
        </a:xfrm>
      </p:grpSpPr>
      <p:pic>
        <p:nvPicPr>
          <p:cNvPr descr="http://www.baolau.vn/blog/wp-content/uploads/2015/05/map-air-international.jpg" id="1025" name="Google Shape;1025;p80"/>
          <p:cNvPicPr preferRelativeResize="0"/>
          <p:nvPr/>
        </p:nvPicPr>
        <p:blipFill rotWithShape="1">
          <a:blip r:embed="rId3">
            <a:alphaModFix/>
          </a:blip>
          <a:srcRect b="1051" l="0" r="9580" t="0"/>
          <a:stretch/>
        </p:blipFill>
        <p:spPr>
          <a:xfrm>
            <a:off x="7761477" y="2990647"/>
            <a:ext cx="4374945" cy="3769971"/>
          </a:xfrm>
          <a:prstGeom prst="rect">
            <a:avLst/>
          </a:prstGeom>
          <a:noFill/>
          <a:ln>
            <a:noFill/>
          </a:ln>
        </p:spPr>
      </p:pic>
      <p:sp>
        <p:nvSpPr>
          <p:cNvPr id="1026" name="Google Shape;1026;p80"/>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1027" name="Google Shape;1027;p80"/>
          <p:cNvPicPr preferRelativeResize="0"/>
          <p:nvPr/>
        </p:nvPicPr>
        <p:blipFill rotWithShape="1">
          <a:blip r:embed="rId4">
            <a:alphaModFix/>
          </a:blip>
          <a:srcRect b="0" l="0" r="0" t="0"/>
          <a:stretch/>
        </p:blipFill>
        <p:spPr>
          <a:xfrm>
            <a:off x="401963" y="732779"/>
            <a:ext cx="2267743" cy="365615"/>
          </a:xfrm>
          <a:prstGeom prst="rect">
            <a:avLst/>
          </a:prstGeom>
          <a:noFill/>
          <a:ln>
            <a:noFill/>
          </a:ln>
        </p:spPr>
      </p:pic>
      <p:sp>
        <p:nvSpPr>
          <p:cNvPr id="1028" name="Google Shape;1028;p80"/>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029" name="Google Shape;1029;p80"/>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030" name="Google Shape;1030;p80"/>
          <p:cNvSpPr/>
          <p:nvPr/>
        </p:nvSpPr>
        <p:spPr>
          <a:xfrm>
            <a:off x="10001197" y="1917541"/>
            <a:ext cx="2083317" cy="2001533"/>
          </a:xfrm>
          <a:prstGeom prst="rect">
            <a:avLst/>
          </a:prstGeom>
          <a:solidFill>
            <a:schemeClr val="lt1"/>
          </a:solidFill>
          <a:ln cap="flat" cmpd="sng" w="9525">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31" name="Google Shape;1031;p80"/>
          <p:cNvGrpSpPr/>
          <p:nvPr/>
        </p:nvGrpSpPr>
        <p:grpSpPr>
          <a:xfrm>
            <a:off x="10001197" y="2202790"/>
            <a:ext cx="1986066" cy="1373035"/>
            <a:chOff x="3969" y="1711"/>
            <a:chExt cx="1428" cy="901"/>
          </a:xfrm>
        </p:grpSpPr>
        <p:sp>
          <p:nvSpPr>
            <p:cNvPr id="1032" name="Google Shape;1032;p80"/>
            <p:cNvSpPr txBox="1"/>
            <p:nvPr/>
          </p:nvSpPr>
          <p:spPr>
            <a:xfrm>
              <a:off x="3969" y="1711"/>
              <a:ext cx="793" cy="3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C00000"/>
                  </a:solidFill>
                  <a:latin typeface="Libre Baskerville"/>
                  <a:ea typeface="Libre Baskerville"/>
                  <a:cs typeface="Libre Baskerville"/>
                  <a:sym typeface="Libre Baskerville"/>
                </a:rPr>
                <a:t>Domestic flight</a:t>
              </a:r>
              <a:endParaRPr/>
            </a:p>
          </p:txBody>
        </p:sp>
        <p:sp>
          <p:nvSpPr>
            <p:cNvPr id="1033" name="Google Shape;1033;p80"/>
            <p:cNvSpPr txBox="1"/>
            <p:nvPr/>
          </p:nvSpPr>
          <p:spPr>
            <a:xfrm>
              <a:off x="3969" y="2228"/>
              <a:ext cx="793" cy="3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C00000"/>
                  </a:solidFill>
                  <a:latin typeface="Libre Baskerville"/>
                  <a:ea typeface="Libre Baskerville"/>
                  <a:cs typeface="Libre Baskerville"/>
                  <a:sym typeface="Libre Baskerville"/>
                </a:rPr>
                <a:t>Indochina flight</a:t>
              </a:r>
              <a:endParaRPr/>
            </a:p>
          </p:txBody>
        </p:sp>
        <p:cxnSp>
          <p:nvCxnSpPr>
            <p:cNvPr id="1034" name="Google Shape;1034;p80"/>
            <p:cNvCxnSpPr/>
            <p:nvPr/>
          </p:nvCxnSpPr>
          <p:spPr>
            <a:xfrm>
              <a:off x="4762" y="1870"/>
              <a:ext cx="635" cy="0"/>
            </a:xfrm>
            <a:prstGeom prst="straightConnector1">
              <a:avLst/>
            </a:prstGeom>
            <a:noFill/>
            <a:ln cap="flat" cmpd="sng" w="57150">
              <a:solidFill>
                <a:srgbClr val="BFBFBF"/>
              </a:solidFill>
              <a:prstDash val="solid"/>
              <a:round/>
              <a:headEnd len="med" w="med" type="none"/>
              <a:tailEnd len="med" w="med" type="none"/>
            </a:ln>
          </p:spPr>
        </p:cxnSp>
        <p:cxnSp>
          <p:nvCxnSpPr>
            <p:cNvPr id="1035" name="Google Shape;1035;p80"/>
            <p:cNvCxnSpPr/>
            <p:nvPr/>
          </p:nvCxnSpPr>
          <p:spPr>
            <a:xfrm>
              <a:off x="4762" y="2387"/>
              <a:ext cx="635" cy="0"/>
            </a:xfrm>
            <a:prstGeom prst="straightConnector1">
              <a:avLst/>
            </a:prstGeom>
            <a:noFill/>
            <a:ln cap="flat" cmpd="sng" w="57150">
              <a:solidFill>
                <a:schemeClr val="accent2"/>
              </a:solidFill>
              <a:prstDash val="solid"/>
              <a:miter lim="800000"/>
              <a:headEnd len="med" w="med" type="none"/>
              <a:tailEnd len="med" w="med" type="none"/>
            </a:ln>
          </p:spPr>
        </p:cxnSp>
      </p:grpSp>
      <p:sp>
        <p:nvSpPr>
          <p:cNvPr id="1036" name="Google Shape;1036;p80"/>
          <p:cNvSpPr txBox="1"/>
          <p:nvPr/>
        </p:nvSpPr>
        <p:spPr>
          <a:xfrm>
            <a:off x="499328" y="2836478"/>
            <a:ext cx="5588006" cy="2800767"/>
          </a:xfrm>
          <a:prstGeom prst="rect">
            <a:avLst/>
          </a:prstGeom>
          <a:solidFill>
            <a:srgbClr val="385623"/>
          </a:solidFill>
          <a:ln>
            <a:noFill/>
          </a:ln>
        </p:spPr>
        <p:txBody>
          <a:bodyPr anchorCtr="0" anchor="t" bIns="45700" lIns="91425" spcFirstLastPara="1" rIns="91425" wrap="square" tIns="45700">
            <a:spAutoFit/>
          </a:bodyPr>
          <a:lstStyle/>
          <a:p>
            <a:pPr indent="-184150" lvl="0" marL="285750" marR="0" rtl="0" algn="l">
              <a:spcBef>
                <a:spcPts val="0"/>
              </a:spcBef>
              <a:spcAft>
                <a:spcPts val="0"/>
              </a:spcAft>
              <a:buClr>
                <a:schemeClr val="dk1"/>
              </a:buClr>
              <a:buSzPts val="1600"/>
              <a:buFont typeface="Noto Sans Symbols"/>
              <a:buNone/>
            </a:pPr>
            <a:r>
              <a:t/>
            </a:r>
            <a:endParaRPr sz="1600">
              <a:solidFill>
                <a:schemeClr val="lt1"/>
              </a:solidFill>
              <a:latin typeface="Montserrat"/>
              <a:ea typeface="Montserrat"/>
              <a:cs typeface="Montserrat"/>
              <a:sym typeface="Montserrat"/>
            </a:endParaRPr>
          </a:p>
          <a:p>
            <a:pPr indent="-285750" lvl="0" marL="285750" marR="0" rtl="0" algn="l">
              <a:spcBef>
                <a:spcPts val="0"/>
              </a:spcBef>
              <a:spcAft>
                <a:spcPts val="0"/>
              </a:spcAft>
              <a:buClr>
                <a:schemeClr val="lt1"/>
              </a:buClr>
              <a:buSzPts val="1600"/>
              <a:buFont typeface="Noto Sans Symbols"/>
              <a:buChar char="❑"/>
            </a:pPr>
            <a:r>
              <a:rPr lang="en-US" sz="1600">
                <a:solidFill>
                  <a:schemeClr val="lt1"/>
                </a:solidFill>
                <a:latin typeface="Montserrat"/>
                <a:ea typeface="Montserrat"/>
                <a:cs typeface="Montserrat"/>
                <a:sym typeface="Montserrat"/>
              </a:rPr>
              <a:t>245 (nonstop) flights from from Siem Reap to Phnom Penh  per week, avg 35 per day. As of June, there are 38 flights per week flying from Siem Reap to Sihanoukville.</a:t>
            </a:r>
            <a:endParaRPr/>
          </a:p>
          <a:p>
            <a:pPr indent="-184150" lvl="0" marL="285750" marR="0" rtl="0" algn="l">
              <a:spcBef>
                <a:spcPts val="0"/>
              </a:spcBef>
              <a:spcAft>
                <a:spcPts val="0"/>
              </a:spcAft>
              <a:buClr>
                <a:schemeClr val="dk1"/>
              </a:buClr>
              <a:buSzPts val="1600"/>
              <a:buFont typeface="Noto Sans Symbols"/>
              <a:buNone/>
            </a:pPr>
            <a:r>
              <a:t/>
            </a:r>
            <a:endParaRPr sz="1600">
              <a:solidFill>
                <a:schemeClr val="lt1"/>
              </a:solidFill>
              <a:latin typeface="Montserrat"/>
              <a:ea typeface="Montserrat"/>
              <a:cs typeface="Montserrat"/>
              <a:sym typeface="Montserrat"/>
            </a:endParaRPr>
          </a:p>
          <a:p>
            <a:pPr indent="-285750" lvl="0" marL="285750" marR="0" rtl="0" algn="l">
              <a:spcBef>
                <a:spcPts val="0"/>
              </a:spcBef>
              <a:spcAft>
                <a:spcPts val="0"/>
              </a:spcAft>
              <a:buClr>
                <a:schemeClr val="lt1"/>
              </a:buClr>
              <a:buSzPts val="1600"/>
              <a:buFont typeface="Noto Sans Symbols"/>
              <a:buChar char="❑"/>
            </a:pPr>
            <a:r>
              <a:rPr lang="en-US" sz="1600">
                <a:solidFill>
                  <a:schemeClr val="lt1"/>
                </a:solidFill>
                <a:latin typeface="Montserrat"/>
                <a:ea typeface="Montserrat"/>
                <a:cs typeface="Montserrat"/>
                <a:sym typeface="Montserrat"/>
              </a:rPr>
              <a:t>MAINSTREAM AIRLINES: Cambodia Angkor Air.</a:t>
            </a:r>
            <a:endParaRPr sz="1600">
              <a:solidFill>
                <a:schemeClr val="lt1"/>
              </a:solidFill>
              <a:latin typeface="Montserrat"/>
              <a:ea typeface="Montserrat"/>
              <a:cs typeface="Montserrat"/>
              <a:sym typeface="Montserrat"/>
            </a:endParaRPr>
          </a:p>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a:p>
            <a:pPr indent="-285750" lvl="0" marL="285750" marR="0" rtl="0" algn="l">
              <a:spcBef>
                <a:spcPts val="0"/>
              </a:spcBef>
              <a:spcAft>
                <a:spcPts val="0"/>
              </a:spcAft>
              <a:buClr>
                <a:schemeClr val="lt1"/>
              </a:buClr>
              <a:buSzPts val="1600"/>
              <a:buFont typeface="Noto Sans Symbols"/>
              <a:buChar char="❑"/>
            </a:pPr>
            <a:r>
              <a:rPr lang="en-US" sz="1600">
                <a:solidFill>
                  <a:schemeClr val="lt1"/>
                </a:solidFill>
                <a:latin typeface="Montserrat"/>
                <a:ea typeface="Montserrat"/>
                <a:cs typeface="Montserrat"/>
                <a:sym typeface="Montserrat"/>
              </a:rPr>
              <a:t> LOW COST CARRIERS: Lanmei Airlines, Cambodia Airways and JC International Airlines.</a:t>
            </a:r>
            <a:endParaRPr sz="1600">
              <a:solidFill>
                <a:schemeClr val="lt1"/>
              </a:solidFill>
              <a:latin typeface="Montserrat"/>
              <a:ea typeface="Montserrat"/>
              <a:cs typeface="Montserrat"/>
              <a:sym typeface="Montserrat"/>
            </a:endParaRPr>
          </a:p>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1037" name="Google Shape;1037;p80"/>
          <p:cNvSpPr/>
          <p:nvPr/>
        </p:nvSpPr>
        <p:spPr>
          <a:xfrm>
            <a:off x="401963" y="1541586"/>
            <a:ext cx="6383921"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385623"/>
                </a:solidFill>
                <a:latin typeface="Montserrat"/>
                <a:ea typeface="Montserrat"/>
                <a:cs typeface="Montserrat"/>
                <a:sym typeface="Montserrat"/>
              </a:rPr>
              <a:t>Travel service – accessibility between regions</a:t>
            </a:r>
            <a:endParaRPr/>
          </a:p>
        </p:txBody>
      </p:sp>
      <p:pic>
        <p:nvPicPr>
          <p:cNvPr id="1038" name="Google Shape;1038;p80"/>
          <p:cNvPicPr preferRelativeResize="0"/>
          <p:nvPr/>
        </p:nvPicPr>
        <p:blipFill rotWithShape="1">
          <a:blip r:embed="rId5">
            <a:alphaModFix/>
          </a:blip>
          <a:srcRect b="2381" l="41309" r="0" t="22924"/>
          <a:stretch/>
        </p:blipFill>
        <p:spPr>
          <a:xfrm>
            <a:off x="6412388" y="97382"/>
            <a:ext cx="5605410" cy="6760552"/>
          </a:xfrm>
          <a:prstGeom prst="rect">
            <a:avLst/>
          </a:prstGeom>
          <a:noFill/>
          <a:ln>
            <a:noFill/>
          </a:ln>
        </p:spPr>
      </p:pic>
      <p:sp>
        <p:nvSpPr>
          <p:cNvPr id="1039" name="Google Shape;1039;p80">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43" name="Shape 1043"/>
        <p:cNvGrpSpPr/>
        <p:nvPr/>
      </p:nvGrpSpPr>
      <p:grpSpPr>
        <a:xfrm>
          <a:off x="0" y="0"/>
          <a:ext cx="0" cy="0"/>
          <a:chOff x="0" y="0"/>
          <a:chExt cx="0" cy="0"/>
        </a:xfrm>
      </p:grpSpPr>
      <p:sp>
        <p:nvSpPr>
          <p:cNvPr id="1044" name="Google Shape;1044;p81"/>
          <p:cNvSpPr txBox="1"/>
          <p:nvPr>
            <p:ph idx="10" type="dt"/>
          </p:nvPr>
        </p:nvSpPr>
        <p:spPr>
          <a:xfrm>
            <a:off x="661219" y="653891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7/31/2025</a:t>
            </a:r>
            <a:endParaRPr/>
          </a:p>
        </p:txBody>
      </p:sp>
      <p:sp>
        <p:nvSpPr>
          <p:cNvPr id="1045" name="Google Shape;1045;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046" name="Google Shape;1046;p81"/>
          <p:cNvSpPr txBox="1"/>
          <p:nvPr/>
        </p:nvSpPr>
        <p:spPr>
          <a:xfrm>
            <a:off x="6415256" y="1456529"/>
            <a:ext cx="5559646" cy="4278094"/>
          </a:xfrm>
          <a:prstGeom prst="rect">
            <a:avLst/>
          </a:prstGeom>
          <a:noFill/>
          <a:ln cap="flat" cmpd="sng" w="9525">
            <a:solidFill>
              <a:srgbClr val="2E9F2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From Siem Reap to:      </a:t>
            </a:r>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Battambang: Land transfer (3.5hours); </a:t>
            </a:r>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Phnom Penh: </a:t>
            </a:r>
            <a:endParaRPr/>
          </a:p>
          <a:p>
            <a:pPr indent="-285750" lvl="0" marL="574675" marR="0" rtl="0" algn="l">
              <a:spcBef>
                <a:spcPts val="0"/>
              </a:spcBef>
              <a:spcAft>
                <a:spcPts val="0"/>
              </a:spcAft>
              <a:buClr>
                <a:srgbClr val="385623"/>
              </a:buClr>
              <a:buSzPts val="1600"/>
              <a:buFont typeface="Courier New"/>
              <a:buChar char="o"/>
            </a:pPr>
            <a:r>
              <a:rPr lang="en-US" sz="1600">
                <a:solidFill>
                  <a:srgbClr val="385623"/>
                </a:solidFill>
                <a:latin typeface="Montserrat"/>
                <a:ea typeface="Montserrat"/>
                <a:cs typeface="Montserrat"/>
                <a:sym typeface="Montserrat"/>
              </a:rPr>
              <a:t>By Land transfer in 6 hours</a:t>
            </a:r>
            <a:endParaRPr/>
          </a:p>
          <a:p>
            <a:pPr indent="-285750" lvl="0" marL="574675" marR="0" rtl="0" algn="l">
              <a:spcBef>
                <a:spcPts val="0"/>
              </a:spcBef>
              <a:spcAft>
                <a:spcPts val="0"/>
              </a:spcAft>
              <a:buClr>
                <a:srgbClr val="385623"/>
              </a:buClr>
              <a:buSzPts val="1600"/>
              <a:buFont typeface="Courier New"/>
              <a:buChar char="o"/>
            </a:pPr>
            <a:r>
              <a:rPr lang="en-US" sz="1600">
                <a:solidFill>
                  <a:srgbClr val="385623"/>
                </a:solidFill>
                <a:latin typeface="Montserrat"/>
                <a:ea typeface="Montserrat"/>
                <a:cs typeface="Montserrat"/>
                <a:sym typeface="Montserrat"/>
              </a:rPr>
              <a:t>By Flight in 1 hour.</a:t>
            </a:r>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Sihanoukville: Flight in 55 minutes.</a:t>
            </a:r>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Kratie: </a:t>
            </a:r>
            <a:endParaRPr/>
          </a:p>
          <a:p>
            <a:pPr indent="-285750" lvl="0" marL="574675" marR="0" rtl="0" algn="l">
              <a:spcBef>
                <a:spcPts val="0"/>
              </a:spcBef>
              <a:spcAft>
                <a:spcPts val="0"/>
              </a:spcAft>
              <a:buClr>
                <a:srgbClr val="385623"/>
              </a:buClr>
              <a:buSzPts val="1600"/>
              <a:buFont typeface="Courier New"/>
              <a:buChar char="o"/>
            </a:pPr>
            <a:r>
              <a:rPr lang="en-US" sz="1600">
                <a:solidFill>
                  <a:srgbClr val="385623"/>
                </a:solidFill>
                <a:latin typeface="Montserrat"/>
                <a:ea typeface="Montserrat"/>
                <a:cs typeface="Montserrat"/>
                <a:sym typeface="Montserrat"/>
              </a:rPr>
              <a:t>By Land transfer: overnight bus (not recommend) or private car in 6-7 hours </a:t>
            </a:r>
            <a:endParaRPr/>
          </a:p>
          <a:p>
            <a:pPr indent="-285750" lvl="0" marL="574675" marR="0" rtl="0" algn="l">
              <a:spcBef>
                <a:spcPts val="0"/>
              </a:spcBef>
              <a:spcAft>
                <a:spcPts val="0"/>
              </a:spcAft>
              <a:buClr>
                <a:srgbClr val="385623"/>
              </a:buClr>
              <a:buSzPts val="1600"/>
              <a:buFont typeface="Courier New"/>
              <a:buChar char="o"/>
            </a:pPr>
            <a:r>
              <a:rPr lang="en-US" sz="1600">
                <a:solidFill>
                  <a:srgbClr val="385623"/>
                </a:solidFill>
                <a:latin typeface="Montserrat"/>
                <a:ea typeface="Montserrat"/>
                <a:cs typeface="Montserrat"/>
                <a:sym typeface="Montserrat"/>
              </a:rPr>
              <a:t>By flight (just one flight per week) in apx 1 hour</a:t>
            </a:r>
            <a:endParaRPr/>
          </a:p>
          <a:p>
            <a:pPr indent="0" lvl="0" marL="0" marR="0" rtl="0" algn="l">
              <a:spcBef>
                <a:spcPts val="0"/>
              </a:spcBef>
              <a:spcAft>
                <a:spcPts val="0"/>
              </a:spcAft>
              <a:buNone/>
            </a:pPr>
            <a:r>
              <a:t/>
            </a:r>
            <a:endParaRPr sz="1600">
              <a:solidFill>
                <a:srgbClr val="385623"/>
              </a:solidFill>
              <a:latin typeface="Montserrat"/>
              <a:ea typeface="Montserrat"/>
              <a:cs typeface="Montserrat"/>
              <a:sym typeface="Montserrat"/>
            </a:endParaRPr>
          </a:p>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From Phompenh to:</a:t>
            </a:r>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Kep: Land transfer in 3 hour (175km)</a:t>
            </a:r>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Sihanoukville: </a:t>
            </a:r>
            <a:endParaRPr/>
          </a:p>
          <a:p>
            <a:pPr indent="-285750" lvl="0" marL="574675" marR="0" rtl="0" algn="l">
              <a:spcBef>
                <a:spcPts val="0"/>
              </a:spcBef>
              <a:spcAft>
                <a:spcPts val="0"/>
              </a:spcAft>
              <a:buClr>
                <a:srgbClr val="385623"/>
              </a:buClr>
              <a:buSzPts val="1600"/>
              <a:buFont typeface="Courier New"/>
              <a:buChar char="o"/>
            </a:pPr>
            <a:r>
              <a:rPr lang="en-US" sz="1600">
                <a:solidFill>
                  <a:srgbClr val="385623"/>
                </a:solidFill>
                <a:latin typeface="Montserrat"/>
                <a:ea typeface="Montserrat"/>
                <a:cs typeface="Montserrat"/>
                <a:sym typeface="Montserrat"/>
              </a:rPr>
              <a:t>By Land transfer in bus (not recommend) or car in 3.5 hours</a:t>
            </a:r>
            <a:endParaRPr/>
          </a:p>
          <a:p>
            <a:pPr indent="-285750" lvl="0" marL="574675" marR="0" rtl="0" algn="l">
              <a:spcBef>
                <a:spcPts val="0"/>
              </a:spcBef>
              <a:spcAft>
                <a:spcPts val="0"/>
              </a:spcAft>
              <a:buClr>
                <a:srgbClr val="385623"/>
              </a:buClr>
              <a:buSzPts val="1600"/>
              <a:buFont typeface="Courier New"/>
              <a:buChar char="o"/>
            </a:pPr>
            <a:r>
              <a:rPr lang="en-US" sz="1600">
                <a:solidFill>
                  <a:srgbClr val="385623"/>
                </a:solidFill>
                <a:latin typeface="Montserrat"/>
                <a:ea typeface="Montserrat"/>
                <a:cs typeface="Montserrat"/>
                <a:sym typeface="Montserrat"/>
              </a:rPr>
              <a:t>By flight (3 flights per week) in 45 minutes. </a:t>
            </a:r>
            <a:endParaRPr/>
          </a:p>
        </p:txBody>
      </p:sp>
      <p:sp>
        <p:nvSpPr>
          <p:cNvPr id="1047" name="Google Shape;1047;p81"/>
          <p:cNvSpPr/>
          <p:nvPr/>
        </p:nvSpPr>
        <p:spPr>
          <a:xfrm>
            <a:off x="153039" y="591667"/>
            <a:ext cx="11670821" cy="5539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385623"/>
                </a:solidFill>
                <a:latin typeface="Montserrat"/>
                <a:ea typeface="Montserrat"/>
                <a:cs typeface="Montserrat"/>
                <a:sym typeface="Montserrat"/>
              </a:rPr>
              <a:t>Travel service – accessibility between regions</a:t>
            </a:r>
            <a:endParaRPr/>
          </a:p>
        </p:txBody>
      </p:sp>
      <p:pic>
        <p:nvPicPr>
          <p:cNvPr id="1048" name="Google Shape;1048;p81"/>
          <p:cNvPicPr preferRelativeResize="0"/>
          <p:nvPr/>
        </p:nvPicPr>
        <p:blipFill rotWithShape="1">
          <a:blip r:embed="rId3">
            <a:alphaModFix/>
          </a:blip>
          <a:srcRect b="0" l="0" r="0" t="0"/>
          <a:stretch/>
        </p:blipFill>
        <p:spPr>
          <a:xfrm>
            <a:off x="217098" y="1456528"/>
            <a:ext cx="6060061" cy="4278093"/>
          </a:xfrm>
          <a:prstGeom prst="rect">
            <a:avLst/>
          </a:prstGeom>
          <a:noFill/>
          <a:ln>
            <a:noFill/>
          </a:ln>
        </p:spPr>
      </p:pic>
      <p:sp>
        <p:nvSpPr>
          <p:cNvPr id="1049" name="Google Shape;1049;p81">
            <a:hlinkClick r:id="rId4"/>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3" name="Shape 1053"/>
        <p:cNvGrpSpPr/>
        <p:nvPr/>
      </p:nvGrpSpPr>
      <p:grpSpPr>
        <a:xfrm>
          <a:off x="0" y="0"/>
          <a:ext cx="0" cy="0"/>
          <a:chOff x="0" y="0"/>
          <a:chExt cx="0" cy="0"/>
        </a:xfrm>
      </p:grpSpPr>
      <p:sp>
        <p:nvSpPr>
          <p:cNvPr id="1054" name="Google Shape;1054;p82"/>
          <p:cNvSpPr/>
          <p:nvPr/>
        </p:nvSpPr>
        <p:spPr>
          <a:xfrm>
            <a:off x="8912289" y="2062950"/>
            <a:ext cx="63585" cy="63585"/>
          </a:xfrm>
          <a:custGeom>
            <a:rect b="b" l="l" r="r" t="t"/>
            <a:pathLst>
              <a:path extrusionOk="0" h="95377" w="95377">
                <a:moveTo>
                  <a:pt x="95250" y="47625"/>
                </a:moveTo>
                <a:lnTo>
                  <a:pt x="93980" y="60071"/>
                </a:lnTo>
                <a:cubicBezTo>
                  <a:pt x="89154" y="71755"/>
                  <a:pt x="85725" y="76835"/>
                  <a:pt x="81280" y="81407"/>
                </a:cubicBezTo>
                <a:lnTo>
                  <a:pt x="71628" y="89281"/>
                </a:lnTo>
                <a:cubicBezTo>
                  <a:pt x="59944" y="94107"/>
                  <a:pt x="53848" y="95377"/>
                  <a:pt x="47625" y="95377"/>
                </a:cubicBezTo>
                <a:lnTo>
                  <a:pt x="35179" y="94107"/>
                </a:lnTo>
                <a:cubicBezTo>
                  <a:pt x="23495" y="89281"/>
                  <a:pt x="18415" y="85852"/>
                  <a:pt x="13843" y="81407"/>
                </a:cubicBezTo>
                <a:lnTo>
                  <a:pt x="6096" y="71628"/>
                </a:lnTo>
                <a:cubicBezTo>
                  <a:pt x="1270" y="60071"/>
                  <a:pt x="0" y="53975"/>
                  <a:pt x="0" y="47625"/>
                </a:cubicBezTo>
                <a:lnTo>
                  <a:pt x="1270" y="35179"/>
                </a:lnTo>
                <a:cubicBezTo>
                  <a:pt x="6096" y="23495"/>
                  <a:pt x="9525" y="18415"/>
                  <a:pt x="13970" y="13843"/>
                </a:cubicBezTo>
                <a:lnTo>
                  <a:pt x="23622" y="6096"/>
                </a:lnTo>
                <a:cubicBezTo>
                  <a:pt x="35179" y="1270"/>
                  <a:pt x="41275" y="0"/>
                  <a:pt x="47625" y="0"/>
                </a:cubicBezTo>
                <a:lnTo>
                  <a:pt x="60071" y="1270"/>
                </a:lnTo>
                <a:cubicBezTo>
                  <a:pt x="71755" y="6096"/>
                  <a:pt x="76835" y="9525"/>
                  <a:pt x="81407" y="13970"/>
                </a:cubicBezTo>
                <a:lnTo>
                  <a:pt x="89281" y="23622"/>
                </a:lnTo>
                <a:cubicBezTo>
                  <a:pt x="94107" y="35306"/>
                  <a:pt x="95377" y="41402"/>
                  <a:pt x="95377" y="47625"/>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82"/>
          <p:cNvSpPr/>
          <p:nvPr/>
        </p:nvSpPr>
        <p:spPr>
          <a:xfrm>
            <a:off x="8912289" y="2774150"/>
            <a:ext cx="63585" cy="63585"/>
          </a:xfrm>
          <a:custGeom>
            <a:rect b="b" l="l" r="r" t="t"/>
            <a:pathLst>
              <a:path extrusionOk="0" h="95377" w="95377">
                <a:moveTo>
                  <a:pt x="95250" y="47625"/>
                </a:moveTo>
                <a:lnTo>
                  <a:pt x="93980" y="60071"/>
                </a:lnTo>
                <a:cubicBezTo>
                  <a:pt x="89154" y="71755"/>
                  <a:pt x="85725" y="76835"/>
                  <a:pt x="81280" y="81407"/>
                </a:cubicBezTo>
                <a:lnTo>
                  <a:pt x="71628" y="89281"/>
                </a:lnTo>
                <a:cubicBezTo>
                  <a:pt x="59944" y="94107"/>
                  <a:pt x="53848" y="95377"/>
                  <a:pt x="47625" y="95377"/>
                </a:cubicBezTo>
                <a:lnTo>
                  <a:pt x="35179" y="94107"/>
                </a:lnTo>
                <a:cubicBezTo>
                  <a:pt x="23495" y="89281"/>
                  <a:pt x="18415" y="85852"/>
                  <a:pt x="13843" y="81407"/>
                </a:cubicBezTo>
                <a:lnTo>
                  <a:pt x="6096" y="71628"/>
                </a:lnTo>
                <a:cubicBezTo>
                  <a:pt x="1270" y="60071"/>
                  <a:pt x="0" y="53975"/>
                  <a:pt x="0" y="47625"/>
                </a:cubicBezTo>
                <a:lnTo>
                  <a:pt x="1270" y="35179"/>
                </a:lnTo>
                <a:cubicBezTo>
                  <a:pt x="6096" y="23495"/>
                  <a:pt x="9525" y="18415"/>
                  <a:pt x="13970" y="13843"/>
                </a:cubicBezTo>
                <a:lnTo>
                  <a:pt x="23622" y="6096"/>
                </a:lnTo>
                <a:cubicBezTo>
                  <a:pt x="35179" y="1270"/>
                  <a:pt x="41275" y="0"/>
                  <a:pt x="47625" y="0"/>
                </a:cubicBezTo>
                <a:lnTo>
                  <a:pt x="60071" y="1270"/>
                </a:lnTo>
                <a:cubicBezTo>
                  <a:pt x="71755" y="6096"/>
                  <a:pt x="76835" y="9525"/>
                  <a:pt x="81407" y="13970"/>
                </a:cubicBezTo>
                <a:lnTo>
                  <a:pt x="89281" y="23622"/>
                </a:lnTo>
                <a:cubicBezTo>
                  <a:pt x="94107" y="35306"/>
                  <a:pt x="95377" y="41402"/>
                  <a:pt x="95377" y="47625"/>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82"/>
          <p:cNvSpPr/>
          <p:nvPr/>
        </p:nvSpPr>
        <p:spPr>
          <a:xfrm>
            <a:off x="8912289" y="3485350"/>
            <a:ext cx="63585" cy="63585"/>
          </a:xfrm>
          <a:custGeom>
            <a:rect b="b" l="l" r="r" t="t"/>
            <a:pathLst>
              <a:path extrusionOk="0" h="95377" w="95377">
                <a:moveTo>
                  <a:pt x="95250" y="47625"/>
                </a:moveTo>
                <a:lnTo>
                  <a:pt x="93980" y="60071"/>
                </a:lnTo>
                <a:cubicBezTo>
                  <a:pt x="89154" y="71755"/>
                  <a:pt x="85725" y="76835"/>
                  <a:pt x="81280" y="81407"/>
                </a:cubicBezTo>
                <a:lnTo>
                  <a:pt x="71628" y="89281"/>
                </a:lnTo>
                <a:cubicBezTo>
                  <a:pt x="59944" y="94107"/>
                  <a:pt x="53848" y="95377"/>
                  <a:pt x="47625" y="95377"/>
                </a:cubicBezTo>
                <a:lnTo>
                  <a:pt x="35179" y="94107"/>
                </a:lnTo>
                <a:cubicBezTo>
                  <a:pt x="23495" y="89281"/>
                  <a:pt x="18415" y="85852"/>
                  <a:pt x="13843" y="81407"/>
                </a:cubicBezTo>
                <a:lnTo>
                  <a:pt x="6096" y="71628"/>
                </a:lnTo>
                <a:cubicBezTo>
                  <a:pt x="1270" y="60071"/>
                  <a:pt x="0" y="53975"/>
                  <a:pt x="0" y="47625"/>
                </a:cubicBezTo>
                <a:lnTo>
                  <a:pt x="1270" y="35179"/>
                </a:lnTo>
                <a:cubicBezTo>
                  <a:pt x="6096" y="23495"/>
                  <a:pt x="9525" y="18415"/>
                  <a:pt x="13970" y="13843"/>
                </a:cubicBezTo>
                <a:lnTo>
                  <a:pt x="23622" y="6096"/>
                </a:lnTo>
                <a:cubicBezTo>
                  <a:pt x="35179" y="1270"/>
                  <a:pt x="41275" y="0"/>
                  <a:pt x="47625" y="0"/>
                </a:cubicBezTo>
                <a:lnTo>
                  <a:pt x="60071" y="1270"/>
                </a:lnTo>
                <a:cubicBezTo>
                  <a:pt x="71755" y="6096"/>
                  <a:pt x="76835" y="9525"/>
                  <a:pt x="81407" y="13970"/>
                </a:cubicBezTo>
                <a:lnTo>
                  <a:pt x="89281" y="23622"/>
                </a:lnTo>
                <a:cubicBezTo>
                  <a:pt x="94107" y="35306"/>
                  <a:pt x="95377" y="41402"/>
                  <a:pt x="95377" y="47625"/>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82"/>
          <p:cNvSpPr/>
          <p:nvPr/>
        </p:nvSpPr>
        <p:spPr>
          <a:xfrm>
            <a:off x="8912289" y="4552150"/>
            <a:ext cx="63585" cy="63585"/>
          </a:xfrm>
          <a:custGeom>
            <a:rect b="b" l="l" r="r" t="t"/>
            <a:pathLst>
              <a:path extrusionOk="0" h="95377" w="95377">
                <a:moveTo>
                  <a:pt x="95250" y="47625"/>
                </a:moveTo>
                <a:lnTo>
                  <a:pt x="93980" y="60071"/>
                </a:lnTo>
                <a:cubicBezTo>
                  <a:pt x="89154" y="71755"/>
                  <a:pt x="85725" y="76835"/>
                  <a:pt x="81280" y="81407"/>
                </a:cubicBezTo>
                <a:lnTo>
                  <a:pt x="71628" y="89281"/>
                </a:lnTo>
                <a:cubicBezTo>
                  <a:pt x="59944" y="94107"/>
                  <a:pt x="53848" y="95377"/>
                  <a:pt x="47625" y="95377"/>
                </a:cubicBezTo>
                <a:lnTo>
                  <a:pt x="35179" y="94107"/>
                </a:lnTo>
                <a:cubicBezTo>
                  <a:pt x="23495" y="89281"/>
                  <a:pt x="18415" y="85852"/>
                  <a:pt x="13843" y="81407"/>
                </a:cubicBezTo>
                <a:lnTo>
                  <a:pt x="6096" y="71628"/>
                </a:lnTo>
                <a:cubicBezTo>
                  <a:pt x="1270" y="60071"/>
                  <a:pt x="0" y="53975"/>
                  <a:pt x="0" y="47625"/>
                </a:cubicBezTo>
                <a:lnTo>
                  <a:pt x="1270" y="35179"/>
                </a:lnTo>
                <a:cubicBezTo>
                  <a:pt x="6096" y="23495"/>
                  <a:pt x="9525" y="18415"/>
                  <a:pt x="13970" y="13843"/>
                </a:cubicBezTo>
                <a:lnTo>
                  <a:pt x="23622" y="6096"/>
                </a:lnTo>
                <a:cubicBezTo>
                  <a:pt x="35179" y="1270"/>
                  <a:pt x="41275" y="0"/>
                  <a:pt x="47625" y="0"/>
                </a:cubicBezTo>
                <a:lnTo>
                  <a:pt x="60071" y="1270"/>
                </a:lnTo>
                <a:cubicBezTo>
                  <a:pt x="71755" y="6096"/>
                  <a:pt x="76835" y="9525"/>
                  <a:pt x="81407" y="13970"/>
                </a:cubicBezTo>
                <a:lnTo>
                  <a:pt x="89281" y="23622"/>
                </a:lnTo>
                <a:cubicBezTo>
                  <a:pt x="94107" y="35306"/>
                  <a:pt x="95377" y="41402"/>
                  <a:pt x="95377" y="47625"/>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82"/>
          <p:cNvSpPr txBox="1"/>
          <p:nvPr/>
        </p:nvSpPr>
        <p:spPr>
          <a:xfrm>
            <a:off x="7837834" y="1365425"/>
            <a:ext cx="2460847" cy="396134"/>
          </a:xfrm>
          <a:prstGeom prst="rect">
            <a:avLst/>
          </a:prstGeom>
          <a:noFill/>
          <a:ln>
            <a:noFill/>
          </a:ln>
        </p:spPr>
        <p:txBody>
          <a:bodyPr anchorCtr="0" anchor="t" bIns="0" lIns="0" spcFirstLastPara="1" rIns="0" wrap="square" tIns="0">
            <a:spAutoFit/>
          </a:bodyPr>
          <a:lstStyle/>
          <a:p>
            <a:pPr indent="0" lvl="0" marL="0" marR="0" rtl="0" algn="l">
              <a:lnSpc>
                <a:spcPct val="194444"/>
              </a:lnSpc>
              <a:spcBef>
                <a:spcPts val="0"/>
              </a:spcBef>
              <a:spcAft>
                <a:spcPts val="0"/>
              </a:spcAft>
              <a:buNone/>
            </a:pPr>
            <a:r>
              <a:rPr b="1" lang="en-US" sz="1800">
                <a:solidFill>
                  <a:srgbClr val="385623"/>
                </a:solidFill>
                <a:latin typeface="Montserrat"/>
                <a:ea typeface="Montserrat"/>
                <a:cs typeface="Montserrat"/>
                <a:sym typeface="Montserrat"/>
              </a:rPr>
              <a:t>OVERLAND ROUTES</a:t>
            </a:r>
            <a:endParaRPr/>
          </a:p>
        </p:txBody>
      </p:sp>
      <p:sp>
        <p:nvSpPr>
          <p:cNvPr id="1059" name="Google Shape;1059;p82"/>
          <p:cNvSpPr txBox="1"/>
          <p:nvPr/>
        </p:nvSpPr>
        <p:spPr>
          <a:xfrm>
            <a:off x="7881918" y="1870726"/>
            <a:ext cx="3662542" cy="3190104"/>
          </a:xfrm>
          <a:prstGeom prst="rect">
            <a:avLst/>
          </a:prstGeom>
          <a:noFill/>
          <a:ln>
            <a:noFill/>
          </a:ln>
        </p:spPr>
        <p:txBody>
          <a:bodyPr anchorCtr="0" anchor="t" bIns="0" lIns="0" spcFirstLastPara="1" rIns="0" wrap="square" tIns="0">
            <a:spAutoFit/>
          </a:bodyPr>
          <a:lstStyle/>
          <a:p>
            <a:pPr indent="-285750" lvl="0" marL="285750" marR="0" rtl="0" algn="l">
              <a:lnSpc>
                <a:spcPct val="175000"/>
              </a:lnSpc>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Bangkok - Siem Reap : 8-9 Hours (Poipet) (400km) </a:t>
            </a:r>
            <a:endParaRPr/>
          </a:p>
          <a:p>
            <a:pPr indent="-285750" lvl="0" marL="285750" marR="0" rtl="0" algn="l">
              <a:lnSpc>
                <a:spcPct val="175000"/>
              </a:lnSpc>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Siem Reap - Phnom Penh : 5.5- 6 Hours (320km) </a:t>
            </a:r>
            <a:endParaRPr/>
          </a:p>
          <a:p>
            <a:pPr indent="-285750" lvl="0" marL="285750" marR="0" rtl="0" algn="l">
              <a:lnSpc>
                <a:spcPct val="175000"/>
              </a:lnSpc>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Phnompenh - Hochiminh City: 7 Hours ( Bavet/ Moc Bai) 280km</a:t>
            </a:r>
            <a:endParaRPr/>
          </a:p>
          <a:p>
            <a:pPr indent="-285750" lvl="0" marL="285750" marR="0" rtl="0" algn="l">
              <a:lnSpc>
                <a:spcPct val="175000"/>
              </a:lnSpc>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Phnom Penh - Chau Doc (Vietnam): depart 07:30 AM, speedboat 5.5 hours, Vinh Xuong</a:t>
            </a:r>
            <a:endParaRPr/>
          </a:p>
        </p:txBody>
      </p:sp>
      <p:sp>
        <p:nvSpPr>
          <p:cNvPr id="1060" name="Google Shape;1060;p82"/>
          <p:cNvSpPr txBox="1"/>
          <p:nvPr/>
        </p:nvSpPr>
        <p:spPr>
          <a:xfrm>
            <a:off x="611110" y="5288340"/>
            <a:ext cx="7270808" cy="15696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1" lang="en-US" sz="1600">
                <a:solidFill>
                  <a:srgbClr val="000000"/>
                </a:solidFill>
                <a:highlight>
                  <a:srgbClr val="FFFFFF"/>
                </a:highlight>
                <a:latin typeface="Montserrat"/>
                <a:ea typeface="Montserrat"/>
                <a:cs typeface="Montserrat"/>
                <a:sym typeface="Montserrat"/>
              </a:rPr>
              <a:t>Border crossings with Vietnam: Cambodian visas are available at most crossing points including the Bavet/Moc Bai and Chau Doc (Kaam Samnor) crossings. </a:t>
            </a:r>
            <a:endParaRPr/>
          </a:p>
          <a:p>
            <a:pPr indent="0" lvl="0" marL="0" marR="0" rtl="0" algn="just">
              <a:spcBef>
                <a:spcPts val="0"/>
              </a:spcBef>
              <a:spcAft>
                <a:spcPts val="0"/>
              </a:spcAft>
              <a:buNone/>
            </a:pPr>
            <a:r>
              <a:t/>
            </a:r>
            <a:endParaRPr b="0" i="1" sz="1600">
              <a:solidFill>
                <a:srgbClr val="000000"/>
              </a:solidFill>
              <a:highlight>
                <a:srgbClr val="FFFFFF"/>
              </a:highlight>
              <a:latin typeface="Montserrat"/>
              <a:ea typeface="Montserrat"/>
              <a:cs typeface="Montserrat"/>
              <a:sym typeface="Montserrat"/>
            </a:endParaRPr>
          </a:p>
          <a:p>
            <a:pPr indent="0" lvl="0" marL="0" marR="0" rtl="0" algn="just">
              <a:spcBef>
                <a:spcPts val="0"/>
              </a:spcBef>
              <a:spcAft>
                <a:spcPts val="0"/>
              </a:spcAft>
              <a:buNone/>
            </a:pPr>
            <a:br>
              <a:rPr lang="en-US" sz="1600">
                <a:solidFill>
                  <a:schemeClr val="dk1"/>
                </a:solidFill>
                <a:latin typeface="Montserrat"/>
                <a:ea typeface="Montserrat"/>
                <a:cs typeface="Montserrat"/>
                <a:sym typeface="Montserrat"/>
              </a:rPr>
            </a:br>
            <a:endParaRPr sz="1600">
              <a:solidFill>
                <a:schemeClr val="dk1"/>
              </a:solidFill>
              <a:latin typeface="Montserrat"/>
              <a:ea typeface="Montserrat"/>
              <a:cs typeface="Montserrat"/>
              <a:sym typeface="Montserrat"/>
            </a:endParaRPr>
          </a:p>
        </p:txBody>
      </p:sp>
      <p:sp>
        <p:nvSpPr>
          <p:cNvPr id="1061" name="Google Shape;1061;p82"/>
          <p:cNvSpPr/>
          <p:nvPr/>
        </p:nvSpPr>
        <p:spPr>
          <a:xfrm>
            <a:off x="344682" y="204346"/>
            <a:ext cx="11670821" cy="5539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385623"/>
                </a:solidFill>
                <a:latin typeface="Montserrat"/>
                <a:ea typeface="Montserrat"/>
                <a:cs typeface="Montserrat"/>
                <a:sym typeface="Montserrat"/>
              </a:rPr>
              <a:t>Travel service – accessibility between regions</a:t>
            </a:r>
            <a:endParaRPr/>
          </a:p>
        </p:txBody>
      </p:sp>
      <p:pic>
        <p:nvPicPr>
          <p:cNvPr id="1062" name="Google Shape;1062;p82"/>
          <p:cNvPicPr preferRelativeResize="0"/>
          <p:nvPr/>
        </p:nvPicPr>
        <p:blipFill rotWithShape="1">
          <a:blip r:embed="rId3">
            <a:alphaModFix/>
          </a:blip>
          <a:srcRect b="0" l="0" r="0" t="0"/>
          <a:stretch/>
        </p:blipFill>
        <p:spPr>
          <a:xfrm>
            <a:off x="767607" y="862776"/>
            <a:ext cx="6869646" cy="4198054"/>
          </a:xfrm>
          <a:prstGeom prst="rect">
            <a:avLst/>
          </a:prstGeom>
          <a:noFill/>
          <a:ln>
            <a:noFill/>
          </a:ln>
        </p:spPr>
      </p:pic>
      <p:sp>
        <p:nvSpPr>
          <p:cNvPr id="1063" name="Google Shape;1063;p82">
            <a:hlinkClick r:id="rId4"/>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67" name="Shape 1067"/>
        <p:cNvGrpSpPr/>
        <p:nvPr/>
      </p:nvGrpSpPr>
      <p:grpSpPr>
        <a:xfrm>
          <a:off x="0" y="0"/>
          <a:ext cx="0" cy="0"/>
          <a:chOff x="0" y="0"/>
          <a:chExt cx="0" cy="0"/>
        </a:xfrm>
      </p:grpSpPr>
      <p:sp>
        <p:nvSpPr>
          <p:cNvPr id="1068" name="Google Shape;1068;p8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1069" name="Google Shape;1069;p83"/>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070" name="Google Shape;1070;p8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071" name="Google Shape;1071;p83"/>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072" name="Google Shape;1072;p83"/>
          <p:cNvSpPr/>
          <p:nvPr/>
        </p:nvSpPr>
        <p:spPr>
          <a:xfrm>
            <a:off x="1095311" y="1295990"/>
            <a:ext cx="8036384" cy="20621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Visa on arrival – fast track service, VIP services</a:t>
            </a:r>
            <a:endParaRPr/>
          </a:p>
          <a:p>
            <a:pPr indent="0" lvl="0" marL="0" marR="0" rtl="0" algn="l">
              <a:spcBef>
                <a:spcPts val="0"/>
              </a:spcBef>
              <a:spcAft>
                <a:spcPts val="0"/>
              </a:spcAft>
              <a:buNone/>
            </a:pPr>
            <a:r>
              <a:t/>
            </a:r>
            <a:endParaRPr b="1" sz="1600">
              <a:solidFill>
                <a:srgbClr val="385623"/>
              </a:solidFill>
              <a:latin typeface="Montserrat"/>
              <a:ea typeface="Montserrat"/>
              <a:cs typeface="Montserrat"/>
              <a:sym typeface="Montserrat"/>
            </a:endParaRPr>
          </a:p>
          <a:p>
            <a:pPr indent="-342900" lvl="0" marL="3429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Welcoming at the aircraft gate</a:t>
            </a:r>
            <a:endParaRPr/>
          </a:p>
          <a:p>
            <a:pPr indent="-342900" lvl="0" marL="3429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Get visa stamp at visa counter without waiting in line</a:t>
            </a:r>
            <a:endParaRPr/>
          </a:p>
          <a:p>
            <a:pPr indent="-342900" lvl="0" marL="3429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Be assisted and escorted throughout immigration procedure</a:t>
            </a:r>
            <a:endParaRPr/>
          </a:p>
          <a:p>
            <a:pPr indent="-342900" lvl="0" marL="3429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Baggage porters available on request</a:t>
            </a:r>
            <a:endParaRPr/>
          </a:p>
          <a:p>
            <a:pPr indent="-241300" lvl="0" marL="342900" marR="0" rtl="0" algn="l">
              <a:spcBef>
                <a:spcPts val="0"/>
              </a:spcBef>
              <a:spcAft>
                <a:spcPts val="0"/>
              </a:spcAft>
              <a:buClr>
                <a:schemeClr val="dk1"/>
              </a:buClr>
              <a:buSzPts val="1600"/>
              <a:buFont typeface="Noto Sans Symbols"/>
              <a:buNone/>
            </a:pPr>
            <a:r>
              <a:t/>
            </a:r>
            <a:endParaRPr sz="1600">
              <a:solidFill>
                <a:srgbClr val="385623"/>
              </a:solidFill>
              <a:latin typeface="Montserrat"/>
              <a:ea typeface="Montserrat"/>
              <a:cs typeface="Montserrat"/>
              <a:sym typeface="Montserrat"/>
            </a:endParaRPr>
          </a:p>
          <a:p>
            <a:pPr indent="0" lvl="0" marL="0" marR="0" rtl="0" algn="l">
              <a:spcBef>
                <a:spcPts val="0"/>
              </a:spcBef>
              <a:spcAft>
                <a:spcPts val="0"/>
              </a:spcAft>
              <a:buNone/>
            </a:pPr>
            <a:r>
              <a:t/>
            </a:r>
            <a:endParaRPr sz="1600">
              <a:solidFill>
                <a:srgbClr val="385623"/>
              </a:solidFill>
              <a:latin typeface="Montserrat"/>
              <a:ea typeface="Montserrat"/>
              <a:cs typeface="Montserrat"/>
              <a:sym typeface="Montserrat"/>
            </a:endParaRPr>
          </a:p>
        </p:txBody>
      </p:sp>
      <p:pic>
        <p:nvPicPr>
          <p:cNvPr descr="http://1.bp.blogspot.com/-lv6tKHljTak/UrK9A77kwLI/AAAAAAAAD1E/R_m2ou0YuKc/s640/airport+fast+track+services.jpg" id="1073" name="Google Shape;1073;p83"/>
          <p:cNvPicPr preferRelativeResize="0"/>
          <p:nvPr/>
        </p:nvPicPr>
        <p:blipFill rotWithShape="1">
          <a:blip r:embed="rId4">
            <a:alphaModFix/>
          </a:blip>
          <a:srcRect b="0" l="0" r="0" t="0"/>
          <a:stretch/>
        </p:blipFill>
        <p:spPr>
          <a:xfrm>
            <a:off x="1239083" y="3037472"/>
            <a:ext cx="4662095" cy="2967509"/>
          </a:xfrm>
          <a:prstGeom prst="rect">
            <a:avLst/>
          </a:prstGeom>
          <a:noFill/>
          <a:ln>
            <a:noFill/>
          </a:ln>
        </p:spPr>
      </p:pic>
      <p:pic>
        <p:nvPicPr>
          <p:cNvPr descr="http://static1.squarespace.com/static/5589ed1fe4b0dc96cdd66175/t/55d91d18e4b0151a08dcd46d/1440292123062/Airport-Pick-Up.jpg?format=1500w" id="1074" name="Google Shape;1074;p83"/>
          <p:cNvPicPr preferRelativeResize="0"/>
          <p:nvPr/>
        </p:nvPicPr>
        <p:blipFill rotWithShape="1">
          <a:blip r:embed="rId5">
            <a:alphaModFix/>
          </a:blip>
          <a:srcRect b="0" l="0" r="0" t="0"/>
          <a:stretch/>
        </p:blipFill>
        <p:spPr>
          <a:xfrm>
            <a:off x="5989075" y="3037472"/>
            <a:ext cx="4775519" cy="2960242"/>
          </a:xfrm>
          <a:prstGeom prst="rect">
            <a:avLst/>
          </a:prstGeom>
          <a:noFill/>
          <a:ln>
            <a:noFill/>
          </a:ln>
        </p:spPr>
      </p:pic>
      <p:sp>
        <p:nvSpPr>
          <p:cNvPr id="1075" name="Google Shape;1075;p83"/>
          <p:cNvSpPr/>
          <p:nvPr/>
        </p:nvSpPr>
        <p:spPr>
          <a:xfrm>
            <a:off x="860405" y="564190"/>
            <a:ext cx="11670821" cy="5539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385623"/>
                </a:solidFill>
                <a:latin typeface="Montserrat"/>
                <a:ea typeface="Montserrat"/>
                <a:cs typeface="Montserrat"/>
                <a:sym typeface="Montserrat"/>
              </a:rPr>
              <a:t>Travel service – accessibility between regions</a:t>
            </a:r>
            <a:endParaRPr/>
          </a:p>
        </p:txBody>
      </p:sp>
      <p:sp>
        <p:nvSpPr>
          <p:cNvPr id="1076" name="Google Shape;1076;p83">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80" name="Shape 1080"/>
        <p:cNvGrpSpPr/>
        <p:nvPr/>
      </p:nvGrpSpPr>
      <p:grpSpPr>
        <a:xfrm>
          <a:off x="0" y="0"/>
          <a:ext cx="0" cy="0"/>
          <a:chOff x="0" y="0"/>
          <a:chExt cx="0" cy="0"/>
        </a:xfrm>
      </p:grpSpPr>
      <p:sp>
        <p:nvSpPr>
          <p:cNvPr id="1081" name="Google Shape;1081;p8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1082" name="Google Shape;1082;p84"/>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083" name="Google Shape;1083;p84"/>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084" name="Google Shape;1084;p84"/>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085" name="Google Shape;1085;p84"/>
          <p:cNvSpPr/>
          <p:nvPr/>
        </p:nvSpPr>
        <p:spPr>
          <a:xfrm>
            <a:off x="1391626" y="1566444"/>
            <a:ext cx="4833606" cy="147732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Airport transfer: </a:t>
            </a:r>
            <a:r>
              <a:rPr lang="en-US" sz="1800">
                <a:solidFill>
                  <a:srgbClr val="2E9F25"/>
                </a:solidFill>
                <a:latin typeface="Arial"/>
                <a:ea typeface="Arial"/>
                <a:cs typeface="Arial"/>
                <a:sym typeface="Arial"/>
              </a:rPr>
              <a:t>We’ve served 24/7 at all international airports with onsite staff</a:t>
            </a:r>
            <a:endParaRPr/>
          </a:p>
          <a:p>
            <a:pPr indent="0" lvl="0" marL="0" marR="0" rtl="0" algn="l">
              <a:spcBef>
                <a:spcPts val="0"/>
              </a:spcBef>
              <a:spcAft>
                <a:spcPts val="0"/>
              </a:spcAft>
              <a:buNone/>
            </a:pPr>
            <a:r>
              <a:t/>
            </a:r>
            <a:endParaRPr b="1" sz="1800">
              <a:solidFill>
                <a:srgbClr val="2E9F25"/>
              </a:solidFill>
              <a:latin typeface="Arial"/>
              <a:ea typeface="Arial"/>
              <a:cs typeface="Arial"/>
              <a:sym typeface="Arial"/>
            </a:endParaRPr>
          </a:p>
          <a:p>
            <a:pPr indent="0" lvl="0" marL="0" marR="0" rtl="0" algn="l">
              <a:spcBef>
                <a:spcPts val="0"/>
              </a:spcBef>
              <a:spcAft>
                <a:spcPts val="0"/>
              </a:spcAft>
              <a:buNone/>
            </a:pPr>
            <a:r>
              <a:rPr b="1" lang="en-US" sz="1800">
                <a:solidFill>
                  <a:srgbClr val="2E9F25"/>
                </a:solidFill>
                <a:latin typeface="Arial"/>
                <a:ea typeface="Arial"/>
                <a:cs typeface="Arial"/>
                <a:sym typeface="Arial"/>
              </a:rPr>
              <a:t>Cambodia:</a:t>
            </a:r>
            <a:r>
              <a:rPr lang="en-US" sz="1800">
                <a:solidFill>
                  <a:srgbClr val="2E9F25"/>
                </a:solidFill>
                <a:latin typeface="Arial"/>
                <a:ea typeface="Arial"/>
                <a:cs typeface="Arial"/>
                <a:sym typeface="Arial"/>
              </a:rPr>
              <a:t> Siem Reap, PhnomPenh, Sihanoukville international airport</a:t>
            </a:r>
            <a:endParaRPr/>
          </a:p>
        </p:txBody>
      </p:sp>
      <p:pic>
        <p:nvPicPr>
          <p:cNvPr id="1086" name="Google Shape;1086;p84"/>
          <p:cNvPicPr preferRelativeResize="0"/>
          <p:nvPr/>
        </p:nvPicPr>
        <p:blipFill rotWithShape="1">
          <a:blip r:embed="rId4">
            <a:alphaModFix/>
          </a:blip>
          <a:srcRect b="0" l="0" r="0" t="0"/>
          <a:stretch/>
        </p:blipFill>
        <p:spPr>
          <a:xfrm>
            <a:off x="6760210" y="1232680"/>
            <a:ext cx="4305429" cy="2643358"/>
          </a:xfrm>
          <a:prstGeom prst="rect">
            <a:avLst/>
          </a:prstGeom>
          <a:noFill/>
          <a:ln>
            <a:noFill/>
          </a:ln>
        </p:spPr>
      </p:pic>
      <p:pic>
        <p:nvPicPr>
          <p:cNvPr id="1087" name="Google Shape;1087;p84"/>
          <p:cNvPicPr preferRelativeResize="0"/>
          <p:nvPr/>
        </p:nvPicPr>
        <p:blipFill rotWithShape="1">
          <a:blip r:embed="rId5">
            <a:alphaModFix/>
          </a:blip>
          <a:srcRect b="0" l="3847" r="2787" t="0"/>
          <a:stretch/>
        </p:blipFill>
        <p:spPr>
          <a:xfrm>
            <a:off x="1500751" y="3876038"/>
            <a:ext cx="4824536" cy="2423979"/>
          </a:xfrm>
          <a:prstGeom prst="rect">
            <a:avLst/>
          </a:prstGeom>
          <a:noFill/>
          <a:ln>
            <a:noFill/>
          </a:ln>
        </p:spPr>
      </p:pic>
      <p:sp>
        <p:nvSpPr>
          <p:cNvPr id="1088" name="Google Shape;1088;p84"/>
          <p:cNvSpPr txBox="1"/>
          <p:nvPr/>
        </p:nvSpPr>
        <p:spPr>
          <a:xfrm>
            <a:off x="6760210" y="4135913"/>
            <a:ext cx="4461812"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Business transfer </a:t>
            </a:r>
            <a:r>
              <a:rPr lang="en-US" sz="1800">
                <a:solidFill>
                  <a:srgbClr val="2E9F25"/>
                </a:solidFill>
                <a:latin typeface="Arial"/>
                <a:ea typeface="Arial"/>
                <a:cs typeface="Arial"/>
                <a:sym typeface="Arial"/>
              </a:rPr>
              <a:t> for corporate, golf or business traveler</a:t>
            </a:r>
            <a:endParaRPr/>
          </a:p>
          <a:p>
            <a:pPr indent="0" lvl="0" marL="0" marR="0" rtl="0" algn="l">
              <a:spcBef>
                <a:spcPts val="0"/>
              </a:spcBef>
              <a:spcAft>
                <a:spcPts val="0"/>
              </a:spcAft>
              <a:buNone/>
            </a:pPr>
            <a:r>
              <a:t/>
            </a:r>
            <a:endParaRPr sz="1800">
              <a:solidFill>
                <a:srgbClr val="2E9F25"/>
              </a:solidFill>
              <a:latin typeface="Arial"/>
              <a:ea typeface="Arial"/>
              <a:cs typeface="Arial"/>
              <a:sym typeface="Arial"/>
            </a:endParaRPr>
          </a:p>
          <a:p>
            <a:pPr indent="0" lvl="0" marL="0" marR="0" rtl="0" algn="l">
              <a:spcBef>
                <a:spcPts val="0"/>
              </a:spcBef>
              <a:spcAft>
                <a:spcPts val="0"/>
              </a:spcAft>
              <a:buNone/>
            </a:pPr>
            <a:r>
              <a:rPr b="1" lang="en-US" sz="1800">
                <a:solidFill>
                  <a:srgbClr val="2E9F25"/>
                </a:solidFill>
                <a:latin typeface="Arial"/>
                <a:ea typeface="Arial"/>
                <a:cs typeface="Arial"/>
                <a:sym typeface="Arial"/>
              </a:rPr>
              <a:t>Limo services </a:t>
            </a:r>
            <a:r>
              <a:rPr lang="en-US" sz="1800">
                <a:solidFill>
                  <a:srgbClr val="2E9F25"/>
                </a:solidFill>
                <a:latin typeface="Arial"/>
                <a:ea typeface="Arial"/>
                <a:cs typeface="Arial"/>
                <a:sym typeface="Arial"/>
              </a:rPr>
              <a:t> with luxury brands such as Mercedez S class, BMV series 7… for VIP group</a:t>
            </a:r>
            <a:endParaRPr/>
          </a:p>
          <a:p>
            <a:pPr indent="0" lvl="0" marL="0" marR="0" rtl="0" algn="l">
              <a:spcBef>
                <a:spcPts val="0"/>
              </a:spcBef>
              <a:spcAft>
                <a:spcPts val="0"/>
              </a:spcAft>
              <a:buNone/>
            </a:pPr>
            <a:r>
              <a:t/>
            </a:r>
            <a:endParaRPr sz="1800">
              <a:solidFill>
                <a:srgbClr val="2E9F25"/>
              </a:solidFill>
              <a:latin typeface="Arial"/>
              <a:ea typeface="Arial"/>
              <a:cs typeface="Arial"/>
              <a:sym typeface="Arial"/>
            </a:endParaRPr>
          </a:p>
          <a:p>
            <a:pPr indent="0" lvl="0" marL="0" marR="0" rtl="0" algn="l">
              <a:spcBef>
                <a:spcPts val="0"/>
              </a:spcBef>
              <a:spcAft>
                <a:spcPts val="0"/>
              </a:spcAft>
              <a:buNone/>
            </a:pPr>
            <a:r>
              <a:t/>
            </a:r>
            <a:endParaRPr sz="1800">
              <a:solidFill>
                <a:srgbClr val="2E9F25"/>
              </a:solidFill>
              <a:latin typeface="Arial"/>
              <a:ea typeface="Arial"/>
              <a:cs typeface="Arial"/>
              <a:sym typeface="Arial"/>
            </a:endParaRPr>
          </a:p>
        </p:txBody>
      </p:sp>
      <p:sp>
        <p:nvSpPr>
          <p:cNvPr id="1089" name="Google Shape;1089;p84">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93" name="Shape 1093"/>
        <p:cNvGrpSpPr/>
        <p:nvPr/>
      </p:nvGrpSpPr>
      <p:grpSpPr>
        <a:xfrm>
          <a:off x="0" y="0"/>
          <a:ext cx="0" cy="0"/>
          <a:chOff x="0" y="0"/>
          <a:chExt cx="0" cy="0"/>
        </a:xfrm>
      </p:grpSpPr>
      <p:sp>
        <p:nvSpPr>
          <p:cNvPr id="1094" name="Google Shape;1094;p85"/>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1095" name="Google Shape;1095;p85"/>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096" name="Google Shape;1096;p85"/>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097" name="Google Shape;1097;p85"/>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098" name="Google Shape;1098;p85"/>
          <p:cNvSpPr/>
          <p:nvPr/>
        </p:nvSpPr>
        <p:spPr>
          <a:xfrm>
            <a:off x="0" y="3134693"/>
            <a:ext cx="3935914"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TRAVEL SERVICE – VEHICLES</a:t>
            </a:r>
            <a:endParaRPr/>
          </a:p>
        </p:txBody>
      </p:sp>
      <p:sp>
        <p:nvSpPr>
          <p:cNvPr id="1099" name="Google Shape;1099;p85">
            <a:hlinkClick action="ppaction://hlinksldjump" r:id="rId4"/>
          </p:cNvPr>
          <p:cNvSpPr/>
          <p:nvPr/>
        </p:nvSpPr>
        <p:spPr>
          <a:xfrm>
            <a:off x="3994188" y="802533"/>
            <a:ext cx="790601" cy="38472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900">
                <a:solidFill>
                  <a:schemeClr val="dk1"/>
                </a:solidFill>
                <a:latin typeface="Libre Baskerville"/>
                <a:ea typeface="Libre Baskerville"/>
                <a:cs typeface="Libre Baskerville"/>
                <a:sym typeface="Libre Baskerville"/>
              </a:rPr>
              <a:t>4 seat </a:t>
            </a:r>
            <a:endParaRPr/>
          </a:p>
        </p:txBody>
      </p:sp>
      <p:pic>
        <p:nvPicPr>
          <p:cNvPr descr="http://vietnamtravelnow.com/upload_images/4%20seat.jpg" id="1100" name="Google Shape;1100;p85"/>
          <p:cNvPicPr preferRelativeResize="0"/>
          <p:nvPr/>
        </p:nvPicPr>
        <p:blipFill rotWithShape="1">
          <a:blip r:embed="rId5">
            <a:alphaModFix/>
          </a:blip>
          <a:srcRect b="0" l="0" r="0" t="0"/>
          <a:stretch/>
        </p:blipFill>
        <p:spPr>
          <a:xfrm>
            <a:off x="5073702" y="338779"/>
            <a:ext cx="3648075" cy="1333500"/>
          </a:xfrm>
          <a:prstGeom prst="rect">
            <a:avLst/>
          </a:prstGeom>
          <a:noFill/>
          <a:ln>
            <a:noFill/>
          </a:ln>
        </p:spPr>
      </p:pic>
      <p:sp>
        <p:nvSpPr>
          <p:cNvPr id="1101" name="Google Shape;1101;p85">
            <a:hlinkClick action="ppaction://hlinksldjump" r:id="rId6"/>
          </p:cNvPr>
          <p:cNvSpPr/>
          <p:nvPr/>
        </p:nvSpPr>
        <p:spPr>
          <a:xfrm>
            <a:off x="3980583" y="1618824"/>
            <a:ext cx="822661" cy="40011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000">
                <a:solidFill>
                  <a:schemeClr val="dk1"/>
                </a:solidFill>
                <a:latin typeface="Libre Baskerville"/>
                <a:ea typeface="Libre Baskerville"/>
                <a:cs typeface="Libre Baskerville"/>
                <a:sym typeface="Libre Baskerville"/>
              </a:rPr>
              <a:t>7 seat </a:t>
            </a:r>
            <a:endParaRPr/>
          </a:p>
        </p:txBody>
      </p:sp>
      <p:pic>
        <p:nvPicPr>
          <p:cNvPr descr="http://vietnamtravelnow.com/upload_images/7%20seat.jpg" id="1102" name="Google Shape;1102;p85"/>
          <p:cNvPicPr preferRelativeResize="0"/>
          <p:nvPr/>
        </p:nvPicPr>
        <p:blipFill rotWithShape="1">
          <a:blip r:embed="rId7">
            <a:alphaModFix/>
          </a:blip>
          <a:srcRect b="0" l="0" r="0" t="0"/>
          <a:stretch/>
        </p:blipFill>
        <p:spPr>
          <a:xfrm>
            <a:off x="4855141" y="1328403"/>
            <a:ext cx="3719512" cy="1219200"/>
          </a:xfrm>
          <a:prstGeom prst="rect">
            <a:avLst/>
          </a:prstGeom>
          <a:noFill/>
          <a:ln>
            <a:noFill/>
          </a:ln>
        </p:spPr>
      </p:pic>
      <p:sp>
        <p:nvSpPr>
          <p:cNvPr id="1103" name="Google Shape;1103;p85">
            <a:hlinkClick action="ppaction://hlinksldjump" r:id="rId8"/>
          </p:cNvPr>
          <p:cNvSpPr/>
          <p:nvPr/>
        </p:nvSpPr>
        <p:spPr>
          <a:xfrm>
            <a:off x="6693660" y="2537679"/>
            <a:ext cx="987771" cy="41549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100">
                <a:solidFill>
                  <a:schemeClr val="dk1"/>
                </a:solidFill>
                <a:latin typeface="Libre Baskerville"/>
                <a:ea typeface="Libre Baskerville"/>
                <a:cs typeface="Libre Baskerville"/>
                <a:sym typeface="Libre Baskerville"/>
              </a:rPr>
              <a:t>16 seat </a:t>
            </a:r>
            <a:endParaRPr/>
          </a:p>
        </p:txBody>
      </p:sp>
      <p:pic>
        <p:nvPicPr>
          <p:cNvPr descr="Ford-Transit-3" id="1104" name="Google Shape;1104;p85"/>
          <p:cNvPicPr preferRelativeResize="0"/>
          <p:nvPr/>
        </p:nvPicPr>
        <p:blipFill rotWithShape="1">
          <a:blip r:embed="rId9">
            <a:alphaModFix/>
          </a:blip>
          <a:srcRect b="0" l="0" r="0" t="0"/>
          <a:stretch/>
        </p:blipFill>
        <p:spPr>
          <a:xfrm>
            <a:off x="7999605" y="2250455"/>
            <a:ext cx="1889125" cy="884238"/>
          </a:xfrm>
          <a:prstGeom prst="rect">
            <a:avLst/>
          </a:prstGeom>
          <a:noFill/>
          <a:ln>
            <a:noFill/>
          </a:ln>
        </p:spPr>
      </p:pic>
      <p:sp>
        <p:nvSpPr>
          <p:cNvPr id="1105" name="Google Shape;1105;p85">
            <a:hlinkClick action="ppaction://hlinksldjump" r:id="rId10"/>
          </p:cNvPr>
          <p:cNvSpPr/>
          <p:nvPr/>
        </p:nvSpPr>
        <p:spPr>
          <a:xfrm>
            <a:off x="6088505" y="3484102"/>
            <a:ext cx="2074607" cy="43088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200">
                <a:solidFill>
                  <a:schemeClr val="dk1"/>
                </a:solidFill>
                <a:latin typeface="Libre Baskerville"/>
                <a:ea typeface="Libre Baskerville"/>
                <a:cs typeface="Libre Baskerville"/>
                <a:sym typeface="Libre Baskerville"/>
              </a:rPr>
              <a:t>24 seat – 35 seat </a:t>
            </a:r>
            <a:endParaRPr/>
          </a:p>
        </p:txBody>
      </p:sp>
      <p:pic>
        <p:nvPicPr>
          <p:cNvPr descr="http://vietnamtravelnow.com/upload_images/24%20seat.jpg" id="1106" name="Google Shape;1106;p85"/>
          <p:cNvPicPr preferRelativeResize="0"/>
          <p:nvPr/>
        </p:nvPicPr>
        <p:blipFill rotWithShape="1">
          <a:blip r:embed="rId11">
            <a:alphaModFix/>
          </a:blip>
          <a:srcRect b="0" l="0" r="0" t="0"/>
          <a:stretch/>
        </p:blipFill>
        <p:spPr>
          <a:xfrm>
            <a:off x="8231322" y="3152107"/>
            <a:ext cx="3619500" cy="1219200"/>
          </a:xfrm>
          <a:prstGeom prst="rect">
            <a:avLst/>
          </a:prstGeom>
          <a:noFill/>
          <a:ln>
            <a:noFill/>
          </a:ln>
        </p:spPr>
      </p:pic>
      <p:sp>
        <p:nvSpPr>
          <p:cNvPr id="1107" name="Google Shape;1107;p85">
            <a:hlinkClick action="ppaction://hlinksldjump" r:id="rId12"/>
          </p:cNvPr>
          <p:cNvSpPr/>
          <p:nvPr/>
        </p:nvSpPr>
        <p:spPr>
          <a:xfrm>
            <a:off x="4018527" y="4236067"/>
            <a:ext cx="1103187" cy="4616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300">
                <a:solidFill>
                  <a:schemeClr val="dk1"/>
                </a:solidFill>
                <a:latin typeface="Libre Baskerville"/>
                <a:ea typeface="Libre Baskerville"/>
                <a:cs typeface="Libre Baskerville"/>
                <a:sym typeface="Libre Baskerville"/>
              </a:rPr>
              <a:t>45 seat </a:t>
            </a:r>
            <a:endParaRPr/>
          </a:p>
        </p:txBody>
      </p:sp>
      <p:pic>
        <p:nvPicPr>
          <p:cNvPr descr="http://vietnamtravelnow.com/upload_images/45%20seat.jpg" id="1108" name="Google Shape;1108;p85"/>
          <p:cNvPicPr preferRelativeResize="0"/>
          <p:nvPr/>
        </p:nvPicPr>
        <p:blipFill rotWithShape="1">
          <a:blip r:embed="rId13">
            <a:alphaModFix/>
          </a:blip>
          <a:srcRect b="0" l="0" r="0" t="0"/>
          <a:stretch/>
        </p:blipFill>
        <p:spPr>
          <a:xfrm>
            <a:off x="5561359" y="4114801"/>
            <a:ext cx="4990706" cy="1219200"/>
          </a:xfrm>
          <a:prstGeom prst="rect">
            <a:avLst/>
          </a:prstGeom>
          <a:noFill/>
          <a:ln>
            <a:noFill/>
          </a:ln>
        </p:spPr>
      </p:pic>
      <p:pic>
        <p:nvPicPr>
          <p:cNvPr descr="xe%2016%20cho" id="1109" name="Google Shape;1109;p85"/>
          <p:cNvPicPr preferRelativeResize="0"/>
          <p:nvPr/>
        </p:nvPicPr>
        <p:blipFill rotWithShape="1">
          <a:blip r:embed="rId14">
            <a:alphaModFix/>
          </a:blip>
          <a:srcRect b="0" l="0" r="0" t="0"/>
          <a:stretch/>
        </p:blipFill>
        <p:spPr>
          <a:xfrm>
            <a:off x="9930378" y="2210441"/>
            <a:ext cx="2139950" cy="1069975"/>
          </a:xfrm>
          <a:prstGeom prst="rect">
            <a:avLst/>
          </a:prstGeom>
          <a:noFill/>
          <a:ln>
            <a:noFill/>
          </a:ln>
        </p:spPr>
      </p:pic>
      <p:sp>
        <p:nvSpPr>
          <p:cNvPr id="1110" name="Google Shape;1110;p85">
            <a:hlinkClick action="ppaction://hlinksldjump" r:id="rId15"/>
          </p:cNvPr>
          <p:cNvSpPr txBox="1"/>
          <p:nvPr/>
        </p:nvSpPr>
        <p:spPr>
          <a:xfrm>
            <a:off x="3836608" y="5871085"/>
            <a:ext cx="307985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Libre Baskerville"/>
                <a:ea typeface="Libre Baskerville"/>
                <a:cs typeface="Libre Baskerville"/>
                <a:sym typeface="Libre Baskerville"/>
              </a:rPr>
              <a:t>Limousine Service</a:t>
            </a:r>
            <a:endParaRPr/>
          </a:p>
        </p:txBody>
      </p:sp>
      <p:pic>
        <p:nvPicPr>
          <p:cNvPr id="1111" name="Google Shape;1111;p85"/>
          <p:cNvPicPr preferRelativeResize="0"/>
          <p:nvPr/>
        </p:nvPicPr>
        <p:blipFill rotWithShape="1">
          <a:blip r:embed="rId16">
            <a:alphaModFix/>
          </a:blip>
          <a:srcRect b="0" l="0" r="0" t="0"/>
          <a:stretch/>
        </p:blipFill>
        <p:spPr>
          <a:xfrm>
            <a:off x="6545397" y="5267297"/>
            <a:ext cx="3495675" cy="1304925"/>
          </a:xfrm>
          <a:prstGeom prst="rect">
            <a:avLst/>
          </a:prstGeom>
          <a:noFill/>
          <a:ln>
            <a:noFill/>
          </a:ln>
        </p:spPr>
      </p:pic>
      <p:sp>
        <p:nvSpPr>
          <p:cNvPr id="1112" name="Google Shape;1112;p85">
            <a:hlinkClick r:id="rId1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17" name="Shape 1117"/>
        <p:cNvGrpSpPr/>
        <p:nvPr/>
      </p:nvGrpSpPr>
      <p:grpSpPr>
        <a:xfrm>
          <a:off x="0" y="0"/>
          <a:ext cx="0" cy="0"/>
          <a:chOff x="0" y="0"/>
          <a:chExt cx="0" cy="0"/>
        </a:xfrm>
      </p:grpSpPr>
      <p:sp>
        <p:nvSpPr>
          <p:cNvPr id="1118" name="Google Shape;1118;p86"/>
          <p:cNvSpPr txBox="1"/>
          <p:nvPr/>
        </p:nvSpPr>
        <p:spPr>
          <a:xfrm>
            <a:off x="1901487" y="1201070"/>
            <a:ext cx="8119205" cy="5762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85623"/>
              </a:buClr>
              <a:buSzPts val="1800"/>
              <a:buFont typeface="Arial"/>
              <a:buNone/>
            </a:pPr>
            <a:r>
              <a:rPr b="1" lang="en-US" sz="1800">
                <a:solidFill>
                  <a:srgbClr val="385623"/>
                </a:solidFill>
                <a:latin typeface="Arial"/>
                <a:ea typeface="Arial"/>
                <a:cs typeface="Arial"/>
                <a:sym typeface="Arial"/>
              </a:rPr>
              <a:t>3 nights &amp; 4 nights cruise between Saigon &amp; Phnom Penh</a:t>
            </a:r>
            <a:endParaRPr/>
          </a:p>
        </p:txBody>
      </p:sp>
      <p:pic>
        <p:nvPicPr>
          <p:cNvPr descr="AQUA-MEKONG-3-and-4-night-Downriver-and-upr-river-map-High-a.jpg" id="1119" name="Google Shape;1119;p86"/>
          <p:cNvPicPr preferRelativeResize="0"/>
          <p:nvPr/>
        </p:nvPicPr>
        <p:blipFill rotWithShape="1">
          <a:blip r:embed="rId3">
            <a:alphaModFix/>
          </a:blip>
          <a:srcRect b="0" l="5661" r="5661" t="0"/>
          <a:stretch/>
        </p:blipFill>
        <p:spPr>
          <a:xfrm>
            <a:off x="5126434" y="2104166"/>
            <a:ext cx="5434062" cy="4383593"/>
          </a:xfrm>
          <a:prstGeom prst="rect">
            <a:avLst/>
          </a:prstGeom>
          <a:noFill/>
          <a:ln>
            <a:noFill/>
          </a:ln>
        </p:spPr>
      </p:pic>
      <p:sp>
        <p:nvSpPr>
          <p:cNvPr id="1120" name="Google Shape;1120;p86"/>
          <p:cNvSpPr txBox="1"/>
          <p:nvPr/>
        </p:nvSpPr>
        <p:spPr>
          <a:xfrm>
            <a:off x="1698453" y="2082779"/>
            <a:ext cx="3296846" cy="1200329"/>
          </a:xfrm>
          <a:prstGeom prst="rect">
            <a:avLst/>
          </a:prstGeom>
          <a:noFill/>
          <a:ln cap="flat" cmpd="sng" w="9525">
            <a:solidFill>
              <a:srgbClr val="2E9F25"/>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1: Saigon</a:t>
            </a:r>
            <a:endParaRPr/>
          </a:p>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2: Cai Be</a:t>
            </a:r>
            <a:endParaRPr/>
          </a:p>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3: Chau Doc</a:t>
            </a:r>
            <a:endParaRPr/>
          </a:p>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4: Phnom Penh</a:t>
            </a:r>
            <a:endParaRPr/>
          </a:p>
        </p:txBody>
      </p:sp>
      <p:pic>
        <p:nvPicPr>
          <p:cNvPr descr="3410014698_5a.jpg" id="1121" name="Google Shape;1121;p86"/>
          <p:cNvPicPr preferRelativeResize="0"/>
          <p:nvPr>
            <p:ph idx="2" type="pic"/>
          </p:nvPr>
        </p:nvPicPr>
        <p:blipFill rotWithShape="1">
          <a:blip r:embed="rId4">
            <a:alphaModFix/>
          </a:blip>
          <a:srcRect b="0" l="0" r="0" t="0"/>
          <a:stretch/>
        </p:blipFill>
        <p:spPr>
          <a:xfrm>
            <a:off x="1765289" y="4106213"/>
            <a:ext cx="3296846" cy="2098737"/>
          </a:xfrm>
          <a:prstGeom prst="rect">
            <a:avLst/>
          </a:prstGeom>
          <a:noFill/>
          <a:ln>
            <a:noFill/>
          </a:ln>
        </p:spPr>
      </p:pic>
      <p:pic>
        <p:nvPicPr>
          <p:cNvPr descr="http://static.tumblr.com/f45faab49321958bb661be2e69124337/gltbmdt/p3amp94ag/tumblr_static_logo_threeland_281108.png" id="1122" name="Google Shape;1122;p86"/>
          <p:cNvPicPr preferRelativeResize="0"/>
          <p:nvPr/>
        </p:nvPicPr>
        <p:blipFill rotWithShape="1">
          <a:blip r:embed="rId5">
            <a:alphaModFix/>
          </a:blip>
          <a:srcRect b="0" l="0" r="0" t="0"/>
          <a:stretch/>
        </p:blipFill>
        <p:spPr>
          <a:xfrm>
            <a:off x="9826198" y="324721"/>
            <a:ext cx="2267743" cy="365615"/>
          </a:xfrm>
          <a:prstGeom prst="rect">
            <a:avLst/>
          </a:prstGeom>
          <a:noFill/>
          <a:ln>
            <a:noFill/>
          </a:ln>
        </p:spPr>
      </p:pic>
      <p:sp>
        <p:nvSpPr>
          <p:cNvPr id="1123" name="Google Shape;1123;p86"/>
          <p:cNvSpPr txBox="1"/>
          <p:nvPr>
            <p:ph idx="12" type="sldNum"/>
          </p:nvPr>
        </p:nvSpPr>
        <p:spPr>
          <a:xfrm>
            <a:off x="28280" y="6513923"/>
            <a:ext cx="703320" cy="344078"/>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385623"/>
                </a:solidFill>
              </a:rPr>
              <a:t>‹#›</a:t>
            </a:fld>
            <a:endParaRPr>
              <a:solidFill>
                <a:srgbClr val="385623"/>
              </a:solidFill>
            </a:endParaRPr>
          </a:p>
        </p:txBody>
      </p:sp>
      <p:sp>
        <p:nvSpPr>
          <p:cNvPr id="1124" name="Google Shape;1124;p8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385623"/>
                </a:solidFill>
                <a:latin typeface="Calibri"/>
                <a:ea typeface="Calibri"/>
                <a:cs typeface="Calibri"/>
                <a:sym typeface="Calibri"/>
              </a:rPr>
              <a:t>7/31/2025</a:t>
            </a:r>
            <a:endParaRPr sz="1200">
              <a:solidFill>
                <a:srgbClr val="385623"/>
              </a:solidFill>
              <a:latin typeface="Calibri"/>
              <a:ea typeface="Calibri"/>
              <a:cs typeface="Calibri"/>
              <a:sym typeface="Calibri"/>
            </a:endParaRPr>
          </a:p>
        </p:txBody>
      </p:sp>
      <p:sp>
        <p:nvSpPr>
          <p:cNvPr id="1125" name="Google Shape;1125;p86"/>
          <p:cNvSpPr/>
          <p:nvPr/>
        </p:nvSpPr>
        <p:spPr>
          <a:xfrm>
            <a:off x="1508656" y="718783"/>
            <a:ext cx="11670821" cy="5539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385623"/>
                </a:solidFill>
                <a:latin typeface="Montserrat"/>
                <a:ea typeface="Montserrat"/>
                <a:cs typeface="Montserrat"/>
                <a:sym typeface="Montserrat"/>
              </a:rPr>
              <a:t>Mekong Cruises between Vietnam &amp; Cambodia</a:t>
            </a:r>
            <a:endParaRPr/>
          </a:p>
        </p:txBody>
      </p:sp>
      <p:sp>
        <p:nvSpPr>
          <p:cNvPr id="1126" name="Google Shape;1126;p86">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31" name="Shape 1131"/>
        <p:cNvGrpSpPr/>
        <p:nvPr/>
      </p:nvGrpSpPr>
      <p:grpSpPr>
        <a:xfrm>
          <a:off x="0" y="0"/>
          <a:ext cx="0" cy="0"/>
          <a:chOff x="0" y="0"/>
          <a:chExt cx="0" cy="0"/>
        </a:xfrm>
      </p:grpSpPr>
      <p:sp>
        <p:nvSpPr>
          <p:cNvPr id="1132" name="Google Shape;1132;p87"/>
          <p:cNvSpPr txBox="1"/>
          <p:nvPr/>
        </p:nvSpPr>
        <p:spPr>
          <a:xfrm>
            <a:off x="937404" y="1125824"/>
            <a:ext cx="9460302" cy="5762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85623"/>
              </a:buClr>
              <a:buSzPts val="1800"/>
              <a:buFont typeface="Arial"/>
              <a:buNone/>
            </a:pPr>
            <a:r>
              <a:rPr b="1" lang="en-US" sz="1800">
                <a:solidFill>
                  <a:srgbClr val="385623"/>
                </a:solidFill>
                <a:latin typeface="Arial"/>
                <a:ea typeface="Arial"/>
                <a:cs typeface="Arial"/>
                <a:sym typeface="Arial"/>
              </a:rPr>
              <a:t>8 days &amp; 7 nights cruise between Saigon (Ho Chi Minh), Phnom Penh &amp; Siem Reap </a:t>
            </a:r>
            <a:endParaRPr/>
          </a:p>
          <a:p>
            <a:pPr indent="0" lvl="0" marL="0" marR="0" rtl="0" algn="ctr">
              <a:spcBef>
                <a:spcPts val="360"/>
              </a:spcBef>
              <a:spcAft>
                <a:spcPts val="0"/>
              </a:spcAft>
              <a:buClr>
                <a:srgbClr val="385623"/>
              </a:buClr>
              <a:buSzPts val="1800"/>
              <a:buFont typeface="Arial"/>
              <a:buNone/>
            </a:pPr>
            <a:r>
              <a:rPr lang="en-US" sz="1800">
                <a:solidFill>
                  <a:srgbClr val="385623"/>
                </a:solidFill>
                <a:latin typeface="Arial"/>
                <a:ea typeface="Arial"/>
                <a:cs typeface="Arial"/>
                <a:sym typeface="Arial"/>
              </a:rPr>
              <a:t>(only run in high water season: Jul - Apr)</a:t>
            </a:r>
            <a:endParaRPr b="1" sz="1800">
              <a:solidFill>
                <a:srgbClr val="385623"/>
              </a:solidFill>
              <a:latin typeface="Arial"/>
              <a:ea typeface="Arial"/>
              <a:cs typeface="Arial"/>
              <a:sym typeface="Arial"/>
            </a:endParaRPr>
          </a:p>
        </p:txBody>
      </p:sp>
      <p:sp>
        <p:nvSpPr>
          <p:cNvPr id="1133" name="Google Shape;1133;p87"/>
          <p:cNvSpPr txBox="1"/>
          <p:nvPr/>
        </p:nvSpPr>
        <p:spPr>
          <a:xfrm>
            <a:off x="365587" y="2945635"/>
            <a:ext cx="5572898" cy="2308324"/>
          </a:xfrm>
          <a:prstGeom prst="rect">
            <a:avLst/>
          </a:prstGeom>
          <a:noFill/>
          <a:ln cap="flat" cmpd="sng" w="9525">
            <a:solidFill>
              <a:srgbClr val="2E9F25"/>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1: Ho Chi Minh City </a:t>
            </a:r>
            <a:endParaRPr/>
          </a:p>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2: Cai Be–Sa Dec</a:t>
            </a:r>
            <a:endParaRPr/>
          </a:p>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3: Chau Doc–Cambodian Border Crossing</a:t>
            </a:r>
            <a:endParaRPr/>
          </a:p>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4: Phnom Penh</a:t>
            </a:r>
            <a:endParaRPr/>
          </a:p>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5: Phnom Penh–Prek Bang Kong</a:t>
            </a:r>
            <a:endParaRPr/>
          </a:p>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6: Wat Hanchey–Angkor Ban</a:t>
            </a:r>
            <a:endParaRPr/>
          </a:p>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7: Konpong Louang–Kampong Tralach</a:t>
            </a:r>
            <a:endParaRPr sz="1800">
              <a:solidFill>
                <a:srgbClr val="385623"/>
              </a:solidFill>
              <a:latin typeface="Arial"/>
              <a:ea typeface="Arial"/>
              <a:cs typeface="Arial"/>
              <a:sym typeface="Arial"/>
            </a:endParaRPr>
          </a:p>
          <a:p>
            <a:pPr indent="-457200" lvl="0" marL="457200" marR="0" rtl="0" algn="l">
              <a:spcBef>
                <a:spcPts val="0"/>
              </a:spcBef>
              <a:spcAft>
                <a:spcPts val="0"/>
              </a:spcAft>
              <a:buClr>
                <a:srgbClr val="385623"/>
              </a:buClr>
              <a:buSzPts val="1800"/>
              <a:buFont typeface="Noto Sans Symbols"/>
              <a:buChar char="✔"/>
            </a:pPr>
            <a:r>
              <a:rPr lang="en-US" sz="1800">
                <a:solidFill>
                  <a:srgbClr val="385623"/>
                </a:solidFill>
                <a:latin typeface="Arial"/>
                <a:ea typeface="Arial"/>
                <a:cs typeface="Arial"/>
                <a:sym typeface="Arial"/>
              </a:rPr>
              <a:t>Day 8: Siem Reap</a:t>
            </a:r>
            <a:endParaRPr/>
          </a:p>
        </p:txBody>
      </p:sp>
      <p:pic>
        <p:nvPicPr>
          <p:cNvPr descr="http://static.tumblr.com/f45faab49321958bb661be2e69124337/gltbmdt/p3amp94ag/tumblr_static_logo_threeland_281108.png" id="1134" name="Google Shape;1134;p87"/>
          <p:cNvPicPr preferRelativeResize="0"/>
          <p:nvPr/>
        </p:nvPicPr>
        <p:blipFill rotWithShape="1">
          <a:blip r:embed="rId3">
            <a:alphaModFix/>
          </a:blip>
          <a:srcRect b="0" l="0" r="0" t="0"/>
          <a:stretch/>
        </p:blipFill>
        <p:spPr>
          <a:xfrm>
            <a:off x="9826198" y="324721"/>
            <a:ext cx="2267743" cy="365615"/>
          </a:xfrm>
          <a:prstGeom prst="rect">
            <a:avLst/>
          </a:prstGeom>
          <a:noFill/>
          <a:ln>
            <a:noFill/>
          </a:ln>
        </p:spPr>
      </p:pic>
      <p:sp>
        <p:nvSpPr>
          <p:cNvPr id="1135" name="Google Shape;1135;p87"/>
          <p:cNvSpPr txBox="1"/>
          <p:nvPr>
            <p:ph idx="12" type="sldNum"/>
          </p:nvPr>
        </p:nvSpPr>
        <p:spPr>
          <a:xfrm>
            <a:off x="28280" y="6513923"/>
            <a:ext cx="703320" cy="344078"/>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385623"/>
                </a:solidFill>
              </a:rPr>
              <a:t>‹#›</a:t>
            </a:fld>
            <a:endParaRPr>
              <a:solidFill>
                <a:srgbClr val="385623"/>
              </a:solidFill>
            </a:endParaRPr>
          </a:p>
        </p:txBody>
      </p:sp>
      <p:sp>
        <p:nvSpPr>
          <p:cNvPr id="1136" name="Google Shape;1136;p8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385623"/>
                </a:solidFill>
                <a:latin typeface="Calibri"/>
                <a:ea typeface="Calibri"/>
                <a:cs typeface="Calibri"/>
                <a:sym typeface="Calibri"/>
              </a:rPr>
              <a:t>7/31/2025</a:t>
            </a:r>
            <a:endParaRPr sz="1200">
              <a:solidFill>
                <a:srgbClr val="385623"/>
              </a:solidFill>
              <a:latin typeface="Calibri"/>
              <a:ea typeface="Calibri"/>
              <a:cs typeface="Calibri"/>
              <a:sym typeface="Calibri"/>
            </a:endParaRPr>
          </a:p>
        </p:txBody>
      </p:sp>
      <p:pic>
        <p:nvPicPr>
          <p:cNvPr descr="Mekong-7-Night-Upriver-and-Downriver-Itinerary-High-Water-Season.jpg" id="1137" name="Google Shape;1137;p87"/>
          <p:cNvPicPr preferRelativeResize="0"/>
          <p:nvPr/>
        </p:nvPicPr>
        <p:blipFill rotWithShape="1">
          <a:blip r:embed="rId4">
            <a:alphaModFix/>
          </a:blip>
          <a:srcRect b="0" l="5400" r="5400" t="0"/>
          <a:stretch/>
        </p:blipFill>
        <p:spPr>
          <a:xfrm>
            <a:off x="6065438" y="1939404"/>
            <a:ext cx="5760975" cy="4493538"/>
          </a:xfrm>
          <a:prstGeom prst="rect">
            <a:avLst/>
          </a:prstGeom>
          <a:noFill/>
          <a:ln>
            <a:noFill/>
          </a:ln>
        </p:spPr>
      </p:pic>
      <p:sp>
        <p:nvSpPr>
          <p:cNvPr id="1138" name="Google Shape;1138;p87"/>
          <p:cNvSpPr/>
          <p:nvPr/>
        </p:nvSpPr>
        <p:spPr>
          <a:xfrm>
            <a:off x="1103931" y="631081"/>
            <a:ext cx="11670821" cy="5539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385623"/>
                </a:solidFill>
                <a:latin typeface="Montserrat"/>
                <a:ea typeface="Montserrat"/>
                <a:cs typeface="Montserrat"/>
                <a:sym typeface="Montserrat"/>
              </a:rPr>
              <a:t>Mekong Cruises between Vietnam &amp; Cambodia</a:t>
            </a:r>
            <a:endParaRPr/>
          </a:p>
        </p:txBody>
      </p:sp>
      <p:sp>
        <p:nvSpPr>
          <p:cNvPr id="1139" name="Google Shape;1139;p87">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43" name="Shape 1143"/>
        <p:cNvGrpSpPr/>
        <p:nvPr/>
      </p:nvGrpSpPr>
      <p:grpSpPr>
        <a:xfrm>
          <a:off x="0" y="0"/>
          <a:ext cx="0" cy="0"/>
          <a:chOff x="0" y="0"/>
          <a:chExt cx="0" cy="0"/>
        </a:xfrm>
      </p:grpSpPr>
      <p:graphicFrame>
        <p:nvGraphicFramePr>
          <p:cNvPr id="1144" name="Google Shape;1144;p88"/>
          <p:cNvGraphicFramePr/>
          <p:nvPr/>
        </p:nvGraphicFramePr>
        <p:xfrm>
          <a:off x="685799" y="756964"/>
          <a:ext cx="3000000" cy="3000000"/>
        </p:xfrm>
        <a:graphic>
          <a:graphicData uri="http://schemas.openxmlformats.org/drawingml/2006/table">
            <a:tbl>
              <a:tblPr>
                <a:noFill/>
                <a:tableStyleId>{9AE6911B-0D8A-43AB-9594-EF252E5996CA}</a:tableStyleId>
              </a:tblPr>
              <a:tblGrid>
                <a:gridCol w="3644275"/>
                <a:gridCol w="3657225"/>
                <a:gridCol w="3518900"/>
              </a:tblGrid>
              <a:tr h="523950">
                <a:tc>
                  <a:txBody>
                    <a:bodyPr/>
                    <a:lstStyle/>
                    <a:p>
                      <a:pPr indent="0" lvl="0" marL="0" marR="0" rtl="0" algn="ctr">
                        <a:lnSpc>
                          <a:spcPct val="215307"/>
                        </a:lnSpc>
                        <a:spcBef>
                          <a:spcPts val="0"/>
                        </a:spcBef>
                        <a:spcAft>
                          <a:spcPts val="0"/>
                        </a:spcAft>
                        <a:buNone/>
                      </a:pPr>
                      <a:r>
                        <a:rPr b="1" lang="en-US" sz="1300" u="none" cap="none" strike="noStrike">
                          <a:solidFill>
                            <a:srgbClr val="FFFFFF"/>
                          </a:solidFill>
                          <a:latin typeface="DM Sans"/>
                          <a:ea typeface="DM Sans"/>
                          <a:cs typeface="DM Sans"/>
                          <a:sym typeface="DM Sans"/>
                        </a:rPr>
                        <a:t>Standard</a:t>
                      </a:r>
                      <a:endParaRPr sz="700" u="none" cap="none" strike="noStrike"/>
                    </a:p>
                  </a:txBody>
                  <a:tcPr marT="127000" marB="127000" marR="127000" marL="127000" anchor="ctr">
                    <a:lnL cap="flat" cmpd="sng" w="19050">
                      <a:solidFill>
                        <a:srgbClr val="111B3D"/>
                      </a:solidFill>
                      <a:prstDash val="solid"/>
                      <a:round/>
                      <a:headEnd len="sm" w="sm" type="none"/>
                      <a:tailEnd len="sm" w="sm" type="none"/>
                    </a:lnL>
                    <a:lnR cap="flat" cmpd="sng" w="19050">
                      <a:solidFill>
                        <a:srgbClr val="111B3D"/>
                      </a:solidFill>
                      <a:prstDash val="solid"/>
                      <a:round/>
                      <a:headEnd len="sm" w="sm" type="none"/>
                      <a:tailEnd len="sm" w="sm" type="none"/>
                    </a:lnR>
                    <a:lnT cap="flat" cmpd="sng" w="19050">
                      <a:solidFill>
                        <a:srgbClr val="111B3D"/>
                      </a:solidFill>
                      <a:prstDash val="solid"/>
                      <a:round/>
                      <a:headEnd len="sm" w="sm" type="none"/>
                      <a:tailEnd len="sm" w="sm" type="none"/>
                    </a:lnT>
                    <a:lnB cap="flat" cmpd="sng" w="19050">
                      <a:solidFill>
                        <a:srgbClr val="111B3D"/>
                      </a:solidFill>
                      <a:prstDash val="solid"/>
                      <a:round/>
                      <a:headEnd len="sm" w="sm" type="none"/>
                      <a:tailEnd len="sm" w="sm" type="none"/>
                    </a:lnB>
                    <a:solidFill>
                      <a:srgbClr val="385623"/>
                    </a:solidFill>
                  </a:tcPr>
                </a:tc>
                <a:tc>
                  <a:txBody>
                    <a:bodyPr/>
                    <a:lstStyle/>
                    <a:p>
                      <a:pPr indent="0" lvl="0" marL="0" marR="0" rtl="0" algn="ctr">
                        <a:lnSpc>
                          <a:spcPct val="215307"/>
                        </a:lnSpc>
                        <a:spcBef>
                          <a:spcPts val="0"/>
                        </a:spcBef>
                        <a:spcAft>
                          <a:spcPts val="0"/>
                        </a:spcAft>
                        <a:buNone/>
                      </a:pPr>
                      <a:r>
                        <a:rPr b="1" lang="en-US" sz="1300" u="none" cap="none" strike="noStrike">
                          <a:solidFill>
                            <a:srgbClr val="FFFFFF"/>
                          </a:solidFill>
                          <a:latin typeface="DM Sans"/>
                          <a:ea typeface="DM Sans"/>
                          <a:cs typeface="DM Sans"/>
                          <a:sym typeface="DM Sans"/>
                        </a:rPr>
                        <a:t>Superior</a:t>
                      </a:r>
                      <a:endParaRPr sz="700" u="none" cap="none" strike="noStrike"/>
                    </a:p>
                  </a:txBody>
                  <a:tcPr marT="127000" marB="127000" marR="127000" marL="127000" anchor="ctr">
                    <a:lnL cap="flat" cmpd="sng" w="19050">
                      <a:solidFill>
                        <a:srgbClr val="111B3D"/>
                      </a:solidFill>
                      <a:prstDash val="solid"/>
                      <a:round/>
                      <a:headEnd len="sm" w="sm" type="none"/>
                      <a:tailEnd len="sm" w="sm" type="none"/>
                    </a:lnL>
                    <a:lnR cap="flat" cmpd="sng" w="19050">
                      <a:solidFill>
                        <a:srgbClr val="111B3D"/>
                      </a:solidFill>
                      <a:prstDash val="solid"/>
                      <a:round/>
                      <a:headEnd len="sm" w="sm" type="none"/>
                      <a:tailEnd len="sm" w="sm" type="none"/>
                    </a:lnR>
                    <a:lnT cap="flat" cmpd="sng" w="19050">
                      <a:solidFill>
                        <a:srgbClr val="111B3D"/>
                      </a:solidFill>
                      <a:prstDash val="solid"/>
                      <a:round/>
                      <a:headEnd len="sm" w="sm" type="none"/>
                      <a:tailEnd len="sm" w="sm" type="none"/>
                    </a:lnT>
                    <a:lnB cap="flat" cmpd="sng" w="19050">
                      <a:solidFill>
                        <a:srgbClr val="111B3D"/>
                      </a:solidFill>
                      <a:prstDash val="solid"/>
                      <a:round/>
                      <a:headEnd len="sm" w="sm" type="none"/>
                      <a:tailEnd len="sm" w="sm" type="none"/>
                    </a:lnB>
                    <a:solidFill>
                      <a:srgbClr val="385623"/>
                    </a:solidFill>
                  </a:tcPr>
                </a:tc>
                <a:tc>
                  <a:txBody>
                    <a:bodyPr/>
                    <a:lstStyle/>
                    <a:p>
                      <a:pPr indent="0" lvl="0" marL="0" marR="0" rtl="0" algn="ctr">
                        <a:lnSpc>
                          <a:spcPct val="215307"/>
                        </a:lnSpc>
                        <a:spcBef>
                          <a:spcPts val="0"/>
                        </a:spcBef>
                        <a:spcAft>
                          <a:spcPts val="0"/>
                        </a:spcAft>
                        <a:buNone/>
                      </a:pPr>
                      <a:r>
                        <a:rPr b="1" lang="en-US" sz="1300" u="none" cap="none" strike="noStrike">
                          <a:solidFill>
                            <a:srgbClr val="FFFFFF"/>
                          </a:solidFill>
                          <a:latin typeface="DM Sans"/>
                          <a:ea typeface="DM Sans"/>
                          <a:cs typeface="DM Sans"/>
                          <a:sym typeface="DM Sans"/>
                        </a:rPr>
                        <a:t>First class</a:t>
                      </a:r>
                      <a:endParaRPr sz="700" u="none" cap="none" strike="noStrike"/>
                    </a:p>
                  </a:txBody>
                  <a:tcPr marT="127000" marB="127000" marR="127000" marL="127000" anchor="ctr">
                    <a:lnL cap="flat" cmpd="sng" w="19050">
                      <a:solidFill>
                        <a:srgbClr val="111B3D"/>
                      </a:solidFill>
                      <a:prstDash val="solid"/>
                      <a:round/>
                      <a:headEnd len="sm" w="sm" type="none"/>
                      <a:tailEnd len="sm" w="sm" type="none"/>
                    </a:lnL>
                    <a:lnR cap="flat" cmpd="sng" w="19050">
                      <a:solidFill>
                        <a:srgbClr val="111B3D"/>
                      </a:solidFill>
                      <a:prstDash val="solid"/>
                      <a:round/>
                      <a:headEnd len="sm" w="sm" type="none"/>
                      <a:tailEnd len="sm" w="sm" type="none"/>
                    </a:lnR>
                    <a:lnT cap="flat" cmpd="sng" w="19050">
                      <a:solidFill>
                        <a:srgbClr val="111B3D"/>
                      </a:solidFill>
                      <a:prstDash val="solid"/>
                      <a:round/>
                      <a:headEnd len="sm" w="sm" type="none"/>
                      <a:tailEnd len="sm" w="sm" type="none"/>
                    </a:lnT>
                    <a:lnB cap="flat" cmpd="sng" w="19050">
                      <a:solidFill>
                        <a:srgbClr val="111B3D"/>
                      </a:solidFill>
                      <a:prstDash val="solid"/>
                      <a:round/>
                      <a:headEnd len="sm" w="sm" type="none"/>
                      <a:tailEnd len="sm" w="sm" type="none"/>
                    </a:lnB>
                    <a:solidFill>
                      <a:srgbClr val="385623"/>
                    </a:solidFill>
                  </a:tcPr>
                </a:tc>
              </a:tr>
              <a:tr h="498400">
                <a:tc rowSpan="3">
                  <a:txBody>
                    <a:bodyPr/>
                    <a:lstStyle/>
                    <a:p>
                      <a:pPr indent="0" lvl="0" marL="0" marR="0" rtl="0" algn="ctr">
                        <a:lnSpc>
                          <a:spcPct val="209999"/>
                        </a:lnSpc>
                        <a:spcBef>
                          <a:spcPts val="0"/>
                        </a:spcBef>
                        <a:spcAft>
                          <a:spcPts val="0"/>
                        </a:spcAft>
                        <a:buNone/>
                      </a:pPr>
                      <a:r>
                        <a:rPr lang="en-US" sz="1200" u="none" cap="none" strike="noStrike">
                          <a:solidFill>
                            <a:srgbClr val="111B3D"/>
                          </a:solidFill>
                          <a:latin typeface="DM Sans"/>
                          <a:ea typeface="DM Sans"/>
                          <a:cs typeface="DM Sans"/>
                          <a:sym typeface="DM Sans"/>
                        </a:rPr>
                        <a:t>Le Cochinchine Cruise  </a:t>
                      </a:r>
                      <a:endParaRPr sz="700" u="none" cap="none" strike="noStrike"/>
                    </a:p>
                  </a:txBody>
                  <a:tcPr marT="127000" marB="127000" marR="127000" marL="127000" anchor="ctr">
                    <a:lnL cap="flat" cmpd="sng" w="19050">
                      <a:solidFill>
                        <a:srgbClr val="111B3D"/>
                      </a:solidFill>
                      <a:prstDash val="solid"/>
                      <a:round/>
                      <a:headEnd len="sm" w="sm" type="none"/>
                      <a:tailEnd len="sm" w="sm" type="none"/>
                    </a:lnL>
                    <a:lnR cap="flat" cmpd="sng" w="19050">
                      <a:solidFill>
                        <a:srgbClr val="111B3D"/>
                      </a:solidFill>
                      <a:prstDash val="solid"/>
                      <a:round/>
                      <a:headEnd len="sm" w="sm" type="none"/>
                      <a:tailEnd len="sm" w="sm" type="none"/>
                    </a:lnR>
                    <a:lnT cap="flat" cmpd="sng" w="19050">
                      <a:solidFill>
                        <a:srgbClr val="111B3D"/>
                      </a:solidFill>
                      <a:prstDash val="solid"/>
                      <a:round/>
                      <a:headEnd len="sm" w="sm" type="none"/>
                      <a:tailEnd len="sm" w="sm" type="none"/>
                    </a:lnT>
                    <a:lnB cap="flat" cmpd="sng" w="19050">
                      <a:solidFill>
                        <a:srgbClr val="111B3D"/>
                      </a:solidFill>
                      <a:prstDash val="solid"/>
                      <a:round/>
                      <a:headEnd len="sm" w="sm" type="none"/>
                      <a:tailEnd len="sm" w="sm" type="none"/>
                    </a:lnB>
                  </a:tcPr>
                </a:tc>
                <a:tc>
                  <a:txBody>
                    <a:bodyPr/>
                    <a:lstStyle/>
                    <a:p>
                      <a:pPr indent="0" lvl="0" marL="0" marR="0" rtl="0" algn="ctr">
                        <a:lnSpc>
                          <a:spcPct val="209999"/>
                        </a:lnSpc>
                        <a:spcBef>
                          <a:spcPts val="0"/>
                        </a:spcBef>
                        <a:spcAft>
                          <a:spcPts val="0"/>
                        </a:spcAft>
                        <a:buNone/>
                      </a:pPr>
                      <a:r>
                        <a:rPr lang="en-US" sz="1200" u="none" cap="none" strike="noStrike">
                          <a:solidFill>
                            <a:srgbClr val="111B3D"/>
                          </a:solidFill>
                          <a:latin typeface="DM Sans"/>
                          <a:ea typeface="DM Sans"/>
                          <a:cs typeface="DM Sans"/>
                          <a:sym typeface="DM Sans"/>
                        </a:rPr>
                        <a:t>Toum Tiou Cruise</a:t>
                      </a:r>
                      <a:endParaRPr sz="700" u="none" cap="none" strike="noStrike"/>
                    </a:p>
                  </a:txBody>
                  <a:tcPr marT="127000" marB="127000" marR="127000" marL="127000" anchor="ctr">
                    <a:lnL cap="flat" cmpd="sng" w="19050">
                      <a:solidFill>
                        <a:srgbClr val="111B3D"/>
                      </a:solidFill>
                      <a:prstDash val="solid"/>
                      <a:round/>
                      <a:headEnd len="sm" w="sm" type="none"/>
                      <a:tailEnd len="sm" w="sm" type="none"/>
                    </a:lnL>
                    <a:lnR cap="flat" cmpd="sng" w="19050">
                      <a:solidFill>
                        <a:srgbClr val="111B3D"/>
                      </a:solidFill>
                      <a:prstDash val="solid"/>
                      <a:round/>
                      <a:headEnd len="sm" w="sm" type="none"/>
                      <a:tailEnd len="sm" w="sm" type="none"/>
                    </a:lnR>
                    <a:lnT cap="flat" cmpd="sng" w="19050">
                      <a:solidFill>
                        <a:srgbClr val="111B3D"/>
                      </a:solidFill>
                      <a:prstDash val="solid"/>
                      <a:round/>
                      <a:headEnd len="sm" w="sm" type="none"/>
                      <a:tailEnd len="sm" w="sm" type="none"/>
                    </a:lnT>
                    <a:lnB cap="flat" cmpd="sng" w="19050">
                      <a:solidFill>
                        <a:srgbClr val="111B3D"/>
                      </a:solidFill>
                      <a:prstDash val="solid"/>
                      <a:round/>
                      <a:headEnd len="sm" w="sm" type="none"/>
                      <a:tailEnd len="sm" w="sm" type="none"/>
                    </a:lnB>
                  </a:tcPr>
                </a:tc>
                <a:tc rowSpan="3">
                  <a:txBody>
                    <a:bodyPr/>
                    <a:lstStyle/>
                    <a:p>
                      <a:pPr indent="0" lvl="0" marL="0" marR="0" rtl="0" algn="ctr">
                        <a:lnSpc>
                          <a:spcPct val="209999"/>
                        </a:lnSpc>
                        <a:spcBef>
                          <a:spcPts val="0"/>
                        </a:spcBef>
                        <a:spcAft>
                          <a:spcPts val="0"/>
                        </a:spcAft>
                        <a:buNone/>
                      </a:pPr>
                      <a:r>
                        <a:rPr lang="en-US" sz="1200" u="none" cap="none" strike="noStrike">
                          <a:solidFill>
                            <a:srgbClr val="111B3D"/>
                          </a:solidFill>
                          <a:latin typeface="DM Sans"/>
                          <a:ea typeface="DM Sans"/>
                          <a:cs typeface="DM Sans"/>
                          <a:sym typeface="DM Sans"/>
                        </a:rPr>
                        <a:t>Aqua cruise</a:t>
                      </a:r>
                      <a:endParaRPr sz="700" u="none" cap="none" strike="noStrike"/>
                    </a:p>
                  </a:txBody>
                  <a:tcPr marT="127000" marB="127000" marR="127000" marL="127000" anchor="ctr">
                    <a:lnL cap="flat" cmpd="sng" w="19050">
                      <a:solidFill>
                        <a:srgbClr val="111B3D"/>
                      </a:solidFill>
                      <a:prstDash val="solid"/>
                      <a:round/>
                      <a:headEnd len="sm" w="sm" type="none"/>
                      <a:tailEnd len="sm" w="sm" type="none"/>
                    </a:lnL>
                    <a:lnR cap="flat" cmpd="sng" w="19050">
                      <a:solidFill>
                        <a:srgbClr val="111B3D"/>
                      </a:solidFill>
                      <a:prstDash val="solid"/>
                      <a:round/>
                      <a:headEnd len="sm" w="sm" type="none"/>
                      <a:tailEnd len="sm" w="sm" type="none"/>
                    </a:lnR>
                    <a:lnT cap="flat" cmpd="sng" w="19050">
                      <a:solidFill>
                        <a:srgbClr val="111B3D"/>
                      </a:solidFill>
                      <a:prstDash val="solid"/>
                      <a:round/>
                      <a:headEnd len="sm" w="sm" type="none"/>
                      <a:tailEnd len="sm" w="sm" type="none"/>
                    </a:lnT>
                    <a:lnB cap="flat" cmpd="sng" w="19050">
                      <a:solidFill>
                        <a:srgbClr val="111B3D"/>
                      </a:solidFill>
                      <a:prstDash val="solid"/>
                      <a:round/>
                      <a:headEnd len="sm" w="sm" type="none"/>
                      <a:tailEnd len="sm" w="sm" type="none"/>
                    </a:lnB>
                  </a:tcPr>
                </a:tc>
              </a:tr>
              <a:tr h="526875">
                <a:tc vMerge="1"/>
                <a:tc>
                  <a:txBody>
                    <a:bodyPr/>
                    <a:lstStyle/>
                    <a:p>
                      <a:pPr indent="0" lvl="0" marL="0" marR="0" rtl="0" algn="ctr">
                        <a:lnSpc>
                          <a:spcPct val="209999"/>
                        </a:lnSpc>
                        <a:spcBef>
                          <a:spcPts val="0"/>
                        </a:spcBef>
                        <a:spcAft>
                          <a:spcPts val="0"/>
                        </a:spcAft>
                        <a:buNone/>
                      </a:pPr>
                      <a:r>
                        <a:rPr lang="en-US" sz="1200" u="none" cap="none" strike="noStrike">
                          <a:solidFill>
                            <a:srgbClr val="111B3D"/>
                          </a:solidFill>
                          <a:latin typeface="DM Sans"/>
                          <a:ea typeface="DM Sans"/>
                          <a:cs typeface="DM Sans"/>
                          <a:sym typeface="DM Sans"/>
                        </a:rPr>
                        <a:t>Jayavarman cruise</a:t>
                      </a:r>
                      <a:endParaRPr sz="700" u="none" cap="none" strike="noStrike"/>
                    </a:p>
                  </a:txBody>
                  <a:tcPr marT="127000" marB="127000" marR="127000" marL="127000" anchor="ctr">
                    <a:lnL cap="flat" cmpd="sng" w="19050">
                      <a:solidFill>
                        <a:srgbClr val="111B3D"/>
                      </a:solidFill>
                      <a:prstDash val="solid"/>
                      <a:round/>
                      <a:headEnd len="sm" w="sm" type="none"/>
                      <a:tailEnd len="sm" w="sm" type="none"/>
                    </a:lnL>
                    <a:lnR cap="flat" cmpd="sng" w="19050">
                      <a:solidFill>
                        <a:srgbClr val="111B3D"/>
                      </a:solidFill>
                      <a:prstDash val="solid"/>
                      <a:round/>
                      <a:headEnd len="sm" w="sm" type="none"/>
                      <a:tailEnd len="sm" w="sm" type="none"/>
                    </a:lnR>
                    <a:lnT cap="flat" cmpd="sng" w="19050">
                      <a:solidFill>
                        <a:srgbClr val="111B3D"/>
                      </a:solidFill>
                      <a:prstDash val="solid"/>
                      <a:round/>
                      <a:headEnd len="sm" w="sm" type="none"/>
                      <a:tailEnd len="sm" w="sm" type="none"/>
                    </a:lnT>
                    <a:lnB cap="flat" cmpd="sng" w="19050">
                      <a:solidFill>
                        <a:srgbClr val="111B3D"/>
                      </a:solidFill>
                      <a:prstDash val="solid"/>
                      <a:round/>
                      <a:headEnd len="sm" w="sm" type="none"/>
                      <a:tailEnd len="sm" w="sm" type="none"/>
                    </a:lnB>
                  </a:tcPr>
                </a:tc>
                <a:tc vMerge="1"/>
              </a:tr>
              <a:tr h="494875">
                <a:tc vMerge="1"/>
                <a:tc>
                  <a:txBody>
                    <a:bodyPr/>
                    <a:lstStyle/>
                    <a:p>
                      <a:pPr indent="0" lvl="0" marL="0" marR="0" rtl="0" algn="ctr">
                        <a:lnSpc>
                          <a:spcPct val="209999"/>
                        </a:lnSpc>
                        <a:spcBef>
                          <a:spcPts val="0"/>
                        </a:spcBef>
                        <a:spcAft>
                          <a:spcPts val="0"/>
                        </a:spcAft>
                        <a:buNone/>
                      </a:pPr>
                      <a:r>
                        <a:rPr lang="en-US" sz="1200" u="none" cap="none" strike="noStrike">
                          <a:solidFill>
                            <a:srgbClr val="111B3D"/>
                          </a:solidFill>
                          <a:latin typeface="DM Sans"/>
                          <a:ea typeface="DM Sans"/>
                          <a:cs typeface="DM Sans"/>
                          <a:sym typeface="DM Sans"/>
                        </a:rPr>
                        <a:t>Jahan cruise </a:t>
                      </a:r>
                      <a:endParaRPr sz="700" u="none" cap="none" strike="noStrike"/>
                    </a:p>
                  </a:txBody>
                  <a:tcPr marT="127000" marB="127000" marR="127000" marL="127000" anchor="ctr">
                    <a:lnL cap="flat" cmpd="sng" w="19050">
                      <a:solidFill>
                        <a:srgbClr val="111B3D"/>
                      </a:solidFill>
                      <a:prstDash val="solid"/>
                      <a:round/>
                      <a:headEnd len="sm" w="sm" type="none"/>
                      <a:tailEnd len="sm" w="sm" type="none"/>
                    </a:lnL>
                    <a:lnR cap="flat" cmpd="sng" w="19050">
                      <a:solidFill>
                        <a:srgbClr val="111B3D"/>
                      </a:solidFill>
                      <a:prstDash val="solid"/>
                      <a:round/>
                      <a:headEnd len="sm" w="sm" type="none"/>
                      <a:tailEnd len="sm" w="sm" type="none"/>
                    </a:lnR>
                    <a:lnT cap="flat" cmpd="sng" w="19050">
                      <a:solidFill>
                        <a:srgbClr val="111B3D"/>
                      </a:solidFill>
                      <a:prstDash val="solid"/>
                      <a:round/>
                      <a:headEnd len="sm" w="sm" type="none"/>
                      <a:tailEnd len="sm" w="sm" type="none"/>
                    </a:lnT>
                    <a:lnB cap="flat" cmpd="sng" w="19050">
                      <a:solidFill>
                        <a:srgbClr val="111B3D"/>
                      </a:solidFill>
                      <a:prstDash val="solid"/>
                      <a:round/>
                      <a:headEnd len="sm" w="sm" type="none"/>
                      <a:tailEnd len="sm" w="sm" type="none"/>
                    </a:lnB>
                  </a:tcPr>
                </a:tc>
                <a:tc vMerge="1"/>
              </a:tr>
            </a:tbl>
          </a:graphicData>
        </a:graphic>
      </p:graphicFrame>
      <p:pic>
        <p:nvPicPr>
          <p:cNvPr id="1145" name="Google Shape;1145;p88"/>
          <p:cNvPicPr preferRelativeResize="0"/>
          <p:nvPr/>
        </p:nvPicPr>
        <p:blipFill rotWithShape="1">
          <a:blip r:embed="rId3">
            <a:alphaModFix/>
          </a:blip>
          <a:srcRect b="24864" l="0" r="0" t="24864"/>
          <a:stretch/>
        </p:blipFill>
        <p:spPr>
          <a:xfrm>
            <a:off x="685800" y="2974023"/>
            <a:ext cx="5972553" cy="1896875"/>
          </a:xfrm>
          <a:prstGeom prst="rect">
            <a:avLst/>
          </a:prstGeom>
          <a:noFill/>
          <a:ln>
            <a:noFill/>
          </a:ln>
        </p:spPr>
      </p:pic>
      <p:pic>
        <p:nvPicPr>
          <p:cNvPr id="1146" name="Google Shape;1146;p88"/>
          <p:cNvPicPr preferRelativeResize="0"/>
          <p:nvPr/>
        </p:nvPicPr>
        <p:blipFill rotWithShape="1">
          <a:blip r:embed="rId4">
            <a:alphaModFix/>
          </a:blip>
          <a:srcRect b="0" l="26967" r="26967" t="0"/>
          <a:stretch/>
        </p:blipFill>
        <p:spPr>
          <a:xfrm>
            <a:off x="6801959" y="2974024"/>
            <a:ext cx="2300537" cy="3745615"/>
          </a:xfrm>
          <a:prstGeom prst="rect">
            <a:avLst/>
          </a:prstGeom>
          <a:noFill/>
          <a:ln>
            <a:noFill/>
          </a:ln>
        </p:spPr>
      </p:pic>
      <p:pic>
        <p:nvPicPr>
          <p:cNvPr id="1147" name="Google Shape;1147;p88"/>
          <p:cNvPicPr preferRelativeResize="0"/>
          <p:nvPr/>
        </p:nvPicPr>
        <p:blipFill rotWithShape="1">
          <a:blip r:embed="rId5">
            <a:alphaModFix/>
          </a:blip>
          <a:srcRect b="6280" l="0" r="0" t="6280"/>
          <a:stretch/>
        </p:blipFill>
        <p:spPr>
          <a:xfrm>
            <a:off x="685800" y="4978849"/>
            <a:ext cx="5972553" cy="1740791"/>
          </a:xfrm>
          <a:prstGeom prst="rect">
            <a:avLst/>
          </a:prstGeom>
          <a:noFill/>
          <a:ln>
            <a:noFill/>
          </a:ln>
        </p:spPr>
      </p:pic>
      <p:pic>
        <p:nvPicPr>
          <p:cNvPr id="1148" name="Google Shape;1148;p88"/>
          <p:cNvPicPr preferRelativeResize="0"/>
          <p:nvPr/>
        </p:nvPicPr>
        <p:blipFill rotWithShape="1">
          <a:blip r:embed="rId6">
            <a:alphaModFix/>
          </a:blip>
          <a:srcRect b="0" l="21387" r="38445" t="0"/>
          <a:stretch/>
        </p:blipFill>
        <p:spPr>
          <a:xfrm>
            <a:off x="9248545" y="2974024"/>
            <a:ext cx="2257655" cy="3745615"/>
          </a:xfrm>
          <a:prstGeom prst="rect">
            <a:avLst/>
          </a:prstGeom>
          <a:noFill/>
          <a:ln>
            <a:noFill/>
          </a:ln>
        </p:spPr>
      </p:pic>
      <p:pic>
        <p:nvPicPr>
          <p:cNvPr id="1149" name="Google Shape;1149;p88"/>
          <p:cNvPicPr preferRelativeResize="0"/>
          <p:nvPr/>
        </p:nvPicPr>
        <p:blipFill rotWithShape="1">
          <a:blip r:embed="rId7">
            <a:alphaModFix/>
          </a:blip>
          <a:srcRect b="0" l="0" r="0" t="0"/>
          <a:stretch/>
        </p:blipFill>
        <p:spPr>
          <a:xfrm>
            <a:off x="794890" y="77995"/>
            <a:ext cx="700105" cy="674727"/>
          </a:xfrm>
          <a:prstGeom prst="rect">
            <a:avLst/>
          </a:prstGeom>
          <a:noFill/>
          <a:ln>
            <a:noFill/>
          </a:ln>
        </p:spPr>
      </p:pic>
      <p:sp>
        <p:nvSpPr>
          <p:cNvPr id="1150" name="Google Shape;1150;p88"/>
          <p:cNvSpPr/>
          <p:nvPr/>
        </p:nvSpPr>
        <p:spPr>
          <a:xfrm>
            <a:off x="1494995" y="138360"/>
            <a:ext cx="11670821" cy="5539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385623"/>
                </a:solidFill>
                <a:latin typeface="Montserrat"/>
                <a:ea typeface="Montserrat"/>
                <a:cs typeface="Montserrat"/>
                <a:sym typeface="Montserrat"/>
              </a:rPr>
              <a:t>Mekong Cruises between Vietnam &amp; Cambodia</a:t>
            </a:r>
            <a:endParaRPr/>
          </a:p>
        </p:txBody>
      </p:sp>
      <p:sp>
        <p:nvSpPr>
          <p:cNvPr id="1151" name="Google Shape;1151;p88">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55" name="Shape 1155"/>
        <p:cNvGrpSpPr/>
        <p:nvPr/>
      </p:nvGrpSpPr>
      <p:grpSpPr>
        <a:xfrm>
          <a:off x="0" y="0"/>
          <a:ext cx="0" cy="0"/>
          <a:chOff x="0" y="0"/>
          <a:chExt cx="0" cy="0"/>
        </a:xfrm>
      </p:grpSpPr>
      <p:sp>
        <p:nvSpPr>
          <p:cNvPr id="1156" name="Google Shape;1156;p8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157" name="Google Shape;1157;p89"/>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158" name="Google Shape;1158;p89"/>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159" name="Google Shape;1159;p8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160" name="Google Shape;1160;p89"/>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161" name="Google Shape;1161;p89"/>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2" name="Google Shape;1162;p89"/>
          <p:cNvSpPr/>
          <p:nvPr/>
        </p:nvSpPr>
        <p:spPr>
          <a:xfrm>
            <a:off x="0" y="229550"/>
            <a:ext cx="2545237"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TOUR SAMPLE</a:t>
            </a:r>
            <a:endParaRPr/>
          </a:p>
        </p:txBody>
      </p:sp>
      <p:grpSp>
        <p:nvGrpSpPr>
          <p:cNvPr id="1163" name="Google Shape;1163;p89"/>
          <p:cNvGrpSpPr/>
          <p:nvPr/>
        </p:nvGrpSpPr>
        <p:grpSpPr>
          <a:xfrm>
            <a:off x="-2766137" y="-275005"/>
            <a:ext cx="13573690" cy="7739844"/>
            <a:chOff x="-6451232" y="-994533"/>
            <a:chExt cx="13573690" cy="7739844"/>
          </a:xfrm>
        </p:grpSpPr>
        <p:sp>
          <p:nvSpPr>
            <p:cNvPr id="1164" name="Google Shape;1164;p89"/>
            <p:cNvSpPr/>
            <p:nvPr/>
          </p:nvSpPr>
          <p:spPr>
            <a:xfrm>
              <a:off x="-6451232" y="-994533"/>
              <a:ext cx="7739844" cy="7739844"/>
            </a:xfrm>
            <a:prstGeom prst="blockArc">
              <a:avLst>
                <a:gd fmla="val 18900000" name="adj1"/>
                <a:gd fmla="val 2700000" name="adj2"/>
                <a:gd fmla="val 279" name="adj3"/>
              </a:avLst>
            </a:prstGeom>
            <a:no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89"/>
            <p:cNvSpPr/>
            <p:nvPr/>
          </p:nvSpPr>
          <p:spPr>
            <a:xfrm>
              <a:off x="1057136" y="821556"/>
              <a:ext cx="6065322" cy="1642881"/>
            </a:xfrm>
            <a:prstGeom prst="rect">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89"/>
            <p:cNvSpPr txBox="1"/>
            <p:nvPr/>
          </p:nvSpPr>
          <p:spPr>
            <a:xfrm>
              <a:off x="1057136" y="821556"/>
              <a:ext cx="6065322" cy="1642881"/>
            </a:xfrm>
            <a:prstGeom prst="rect">
              <a:avLst/>
            </a:prstGeom>
            <a:noFill/>
            <a:ln>
              <a:noFill/>
            </a:ln>
          </p:spPr>
          <p:txBody>
            <a:bodyPr anchorCtr="0" anchor="ctr" bIns="50800" lIns="1304025" spcFirstLastPara="1" rIns="50800" wrap="square" tIns="50800">
              <a:noAutofit/>
            </a:bodyPr>
            <a:lstStyle/>
            <a:p>
              <a:pPr indent="0" lvl="0" marL="0" marR="0" rtl="0" algn="l">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Cambodia – Temple and Beach - 7D6N</a:t>
              </a:r>
              <a:endParaRPr sz="2000">
                <a:solidFill>
                  <a:schemeClr val="lt1"/>
                </a:solidFill>
                <a:latin typeface="Libre Baskerville"/>
                <a:ea typeface="Libre Baskerville"/>
                <a:cs typeface="Libre Baskerville"/>
                <a:sym typeface="Libre Baskerville"/>
              </a:endParaRPr>
            </a:p>
          </p:txBody>
        </p:sp>
        <p:sp>
          <p:nvSpPr>
            <p:cNvPr id="1167" name="Google Shape;1167;p89"/>
            <p:cNvSpPr/>
            <p:nvPr/>
          </p:nvSpPr>
          <p:spPr>
            <a:xfrm>
              <a:off x="170842" y="704069"/>
              <a:ext cx="2053602" cy="2053602"/>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89"/>
            <p:cNvSpPr/>
            <p:nvPr/>
          </p:nvSpPr>
          <p:spPr>
            <a:xfrm>
              <a:off x="1057136" y="3286339"/>
              <a:ext cx="6065322" cy="1642881"/>
            </a:xfrm>
            <a:prstGeom prst="rect">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89"/>
            <p:cNvSpPr txBox="1"/>
            <p:nvPr/>
          </p:nvSpPr>
          <p:spPr>
            <a:xfrm>
              <a:off x="1057136" y="3286339"/>
              <a:ext cx="6065322" cy="1642881"/>
            </a:xfrm>
            <a:prstGeom prst="rect">
              <a:avLst/>
            </a:prstGeom>
            <a:noFill/>
            <a:ln>
              <a:noFill/>
            </a:ln>
          </p:spPr>
          <p:txBody>
            <a:bodyPr anchorCtr="0" anchor="ctr" bIns="50800" lIns="1304025" spcFirstLastPara="1" rIns="50800" wrap="square" tIns="50800">
              <a:noAutofit/>
            </a:bodyPr>
            <a:lstStyle/>
            <a:p>
              <a:pPr indent="0" lvl="0" marL="0" marR="0" rtl="0" algn="l">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Threeland's first feeling </a:t>
              </a:r>
              <a:r>
                <a:rPr lang="en-US" sz="2000">
                  <a:solidFill>
                    <a:schemeClr val="lt1"/>
                  </a:solidFill>
                  <a:latin typeface="Libre Baskerville"/>
                  <a:ea typeface="Libre Baskerville"/>
                  <a:cs typeface="Libre Baskerville"/>
                  <a:sym typeface="Libre Baskerville"/>
                </a:rPr>
                <a:t>– 13D12N</a:t>
              </a:r>
              <a:endParaRPr/>
            </a:p>
          </p:txBody>
        </p:sp>
        <p:sp>
          <p:nvSpPr>
            <p:cNvPr id="1170" name="Google Shape;1170;p89"/>
            <p:cNvSpPr/>
            <p:nvPr/>
          </p:nvSpPr>
          <p:spPr>
            <a:xfrm>
              <a:off x="30335" y="3080978"/>
              <a:ext cx="2053602" cy="2053602"/>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71" name="Google Shape;1171;p89"/>
          <p:cNvPicPr preferRelativeResize="0"/>
          <p:nvPr/>
        </p:nvPicPr>
        <p:blipFill rotWithShape="1">
          <a:blip r:embed="rId4">
            <a:alphaModFix/>
          </a:blip>
          <a:srcRect b="0" l="0" r="0" t="0"/>
          <a:stretch/>
        </p:blipFill>
        <p:spPr>
          <a:xfrm>
            <a:off x="1540675" y="2424107"/>
            <a:ext cx="2371758" cy="2371758"/>
          </a:xfrm>
          <a:prstGeom prst="rect">
            <a:avLst/>
          </a:prstGeom>
          <a:noFill/>
          <a:ln>
            <a:noFill/>
          </a:ln>
        </p:spPr>
      </p:pic>
      <p:sp>
        <p:nvSpPr>
          <p:cNvPr id="1172" name="Google Shape;1172;p89">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4" name="Shape 304"/>
        <p:cNvGrpSpPr/>
        <p:nvPr/>
      </p:nvGrpSpPr>
      <p:grpSpPr>
        <a:xfrm>
          <a:off x="0" y="0"/>
          <a:ext cx="0" cy="0"/>
          <a:chOff x="0" y="0"/>
          <a:chExt cx="0" cy="0"/>
        </a:xfrm>
      </p:grpSpPr>
      <p:sp>
        <p:nvSpPr>
          <p:cNvPr id="305" name="Google Shape;305;p36"/>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2A5010"/>
                </a:solidFill>
              </a:rPr>
              <a:t>‹#›</a:t>
            </a:fld>
            <a:endParaRPr>
              <a:solidFill>
                <a:srgbClr val="2A5010"/>
              </a:solidFill>
            </a:endParaRPr>
          </a:p>
        </p:txBody>
      </p:sp>
      <p:sp>
        <p:nvSpPr>
          <p:cNvPr id="306" name="Google Shape;306;p3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2A5010"/>
                </a:solidFill>
                <a:latin typeface="Trebuchet MS"/>
                <a:ea typeface="Trebuchet MS"/>
                <a:cs typeface="Trebuchet MS"/>
                <a:sym typeface="Trebuchet MS"/>
              </a:rPr>
              <a:t>7/31/2025</a:t>
            </a:r>
            <a:endParaRPr sz="1200">
              <a:solidFill>
                <a:srgbClr val="2A5010"/>
              </a:solidFill>
              <a:latin typeface="Trebuchet MS"/>
              <a:ea typeface="Trebuchet MS"/>
              <a:cs typeface="Trebuchet MS"/>
              <a:sym typeface="Trebuchet MS"/>
            </a:endParaRPr>
          </a:p>
        </p:txBody>
      </p:sp>
      <p:sp>
        <p:nvSpPr>
          <p:cNvPr id="307" name="Google Shape;307;p36"/>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2A5010"/>
                </a:solidFill>
                <a:latin typeface="Trebuchet MS"/>
                <a:ea typeface="Trebuchet MS"/>
                <a:cs typeface="Trebuchet MS"/>
                <a:sym typeface="Trebuchet MS"/>
              </a:rPr>
              <a:t>Simply your best local friend</a:t>
            </a:r>
            <a:endParaRPr/>
          </a:p>
        </p:txBody>
      </p:sp>
      <p:sp>
        <p:nvSpPr>
          <p:cNvPr id="308" name="Google Shape;308;p36"/>
          <p:cNvSpPr/>
          <p:nvPr/>
        </p:nvSpPr>
        <p:spPr>
          <a:xfrm>
            <a:off x="269099" y="1165097"/>
            <a:ext cx="4743933" cy="2677656"/>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2A5010"/>
              </a:buClr>
              <a:buSzPts val="1400"/>
              <a:buFont typeface="Arial"/>
              <a:buChar char="•"/>
            </a:pPr>
            <a:r>
              <a:rPr lang="en-US" sz="1400">
                <a:solidFill>
                  <a:srgbClr val="2A5010"/>
                </a:solidFill>
                <a:latin typeface="Montserrat"/>
                <a:ea typeface="Montserrat"/>
                <a:cs typeface="Montserrat"/>
                <a:sym typeface="Montserrat"/>
              </a:rPr>
              <a:t>Once the great Khmer Empire with its heyday from 9th to 13th Century. Witnessed the downturn from 15th century until first half of 19th with many wars against the neighbor countries. </a:t>
            </a:r>
            <a:endParaRPr/>
          </a:p>
          <a:p>
            <a:pPr indent="0" lvl="0" marL="0" marR="0" rtl="0" algn="l">
              <a:spcBef>
                <a:spcPts val="0"/>
              </a:spcBef>
              <a:spcAft>
                <a:spcPts val="0"/>
              </a:spcAft>
              <a:buNone/>
            </a:pPr>
            <a:r>
              <a:t/>
            </a:r>
            <a:endParaRPr sz="1400">
              <a:solidFill>
                <a:srgbClr val="2A5010"/>
              </a:solidFill>
              <a:latin typeface="Montserrat"/>
              <a:ea typeface="Montserrat"/>
              <a:cs typeface="Montserrat"/>
              <a:sym typeface="Montserrat"/>
            </a:endParaRPr>
          </a:p>
          <a:p>
            <a:pPr indent="-285750" lvl="0" marL="285750" marR="0" rtl="0" algn="l">
              <a:spcBef>
                <a:spcPts val="0"/>
              </a:spcBef>
              <a:spcAft>
                <a:spcPts val="0"/>
              </a:spcAft>
              <a:buClr>
                <a:srgbClr val="2A5010"/>
              </a:buClr>
              <a:buSzPts val="1400"/>
              <a:buFont typeface="Arial"/>
              <a:buChar char="•"/>
            </a:pPr>
            <a:r>
              <a:rPr lang="en-US" sz="1400">
                <a:solidFill>
                  <a:srgbClr val="2A5010"/>
                </a:solidFill>
                <a:latin typeface="Montserrat"/>
                <a:ea typeface="Montserrat"/>
                <a:cs typeface="Montserrat"/>
                <a:sym typeface="Montserrat"/>
              </a:rPr>
              <a:t>Felt under French colony in 90 years after that and gained independence in 1953 but experienced darkest time of civil war from 1975-1979 also known as the Khmer Rouge which devastated the country severely.</a:t>
            </a:r>
            <a:endParaRPr/>
          </a:p>
          <a:p>
            <a:pPr indent="0" lvl="0" marL="0" marR="0" rtl="0" algn="l">
              <a:spcBef>
                <a:spcPts val="0"/>
              </a:spcBef>
              <a:spcAft>
                <a:spcPts val="0"/>
              </a:spcAft>
              <a:buNone/>
            </a:pPr>
            <a:r>
              <a:t/>
            </a:r>
            <a:endParaRPr sz="1400">
              <a:solidFill>
                <a:srgbClr val="2A5010"/>
              </a:solidFill>
              <a:latin typeface="Montserrat"/>
              <a:ea typeface="Montserrat"/>
              <a:cs typeface="Montserrat"/>
              <a:sym typeface="Montserrat"/>
            </a:endParaRPr>
          </a:p>
        </p:txBody>
      </p:sp>
      <p:pic>
        <p:nvPicPr>
          <p:cNvPr id="309" name="Google Shape;309;p36"/>
          <p:cNvPicPr preferRelativeResize="0"/>
          <p:nvPr/>
        </p:nvPicPr>
        <p:blipFill rotWithShape="1">
          <a:blip r:embed="rId3">
            <a:alphaModFix/>
          </a:blip>
          <a:srcRect b="15572" l="0" r="0" t="0"/>
          <a:stretch/>
        </p:blipFill>
        <p:spPr>
          <a:xfrm>
            <a:off x="5108561" y="685639"/>
            <a:ext cx="6665083" cy="3019977"/>
          </a:xfrm>
          <a:prstGeom prst="rect">
            <a:avLst/>
          </a:prstGeom>
          <a:noFill/>
          <a:ln>
            <a:noFill/>
          </a:ln>
        </p:spPr>
      </p:pic>
      <p:pic>
        <p:nvPicPr>
          <p:cNvPr id="310" name="Google Shape;310;p36"/>
          <p:cNvPicPr preferRelativeResize="0"/>
          <p:nvPr/>
        </p:nvPicPr>
        <p:blipFill rotWithShape="1">
          <a:blip r:embed="rId4">
            <a:alphaModFix/>
          </a:blip>
          <a:srcRect b="0" l="0" r="0" t="0"/>
          <a:stretch/>
        </p:blipFill>
        <p:spPr>
          <a:xfrm>
            <a:off x="5108561" y="3764312"/>
            <a:ext cx="6665082" cy="3093688"/>
          </a:xfrm>
          <a:prstGeom prst="rect">
            <a:avLst/>
          </a:prstGeom>
          <a:noFill/>
          <a:ln>
            <a:noFill/>
          </a:ln>
        </p:spPr>
      </p:pic>
      <p:pic>
        <p:nvPicPr>
          <p:cNvPr descr="http://static.tumblr.com/f45faab49321958bb661be2e69124337/gltbmdt/p3amp94ag/tumblr_static_logo_threeland_281108.png" id="311" name="Google Shape;311;p36"/>
          <p:cNvPicPr preferRelativeResize="0"/>
          <p:nvPr/>
        </p:nvPicPr>
        <p:blipFill rotWithShape="1">
          <a:blip r:embed="rId5">
            <a:alphaModFix/>
          </a:blip>
          <a:srcRect b="0" l="0" r="0" t="0"/>
          <a:stretch/>
        </p:blipFill>
        <p:spPr>
          <a:xfrm>
            <a:off x="9518155" y="261329"/>
            <a:ext cx="2267743" cy="365615"/>
          </a:xfrm>
          <a:prstGeom prst="rect">
            <a:avLst/>
          </a:prstGeom>
          <a:noFill/>
          <a:ln>
            <a:noFill/>
          </a:ln>
        </p:spPr>
      </p:pic>
      <p:sp>
        <p:nvSpPr>
          <p:cNvPr id="312" name="Google Shape;312;p36"/>
          <p:cNvSpPr/>
          <p:nvPr/>
        </p:nvSpPr>
        <p:spPr>
          <a:xfrm>
            <a:off x="507994" y="563419"/>
            <a:ext cx="4128746"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2A5010"/>
                </a:solidFill>
                <a:latin typeface="Playfair Display"/>
                <a:ea typeface="Playfair Display"/>
                <a:cs typeface="Playfair Display"/>
                <a:sym typeface="Playfair Display"/>
              </a:rPr>
              <a:t>History</a:t>
            </a:r>
            <a:endParaRPr/>
          </a:p>
        </p:txBody>
      </p:sp>
      <p:sp>
        <p:nvSpPr>
          <p:cNvPr id="313" name="Google Shape;313;p36"/>
          <p:cNvSpPr/>
          <p:nvPr/>
        </p:nvSpPr>
        <p:spPr>
          <a:xfrm>
            <a:off x="660880" y="3655090"/>
            <a:ext cx="4128746"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2A5010"/>
                </a:solidFill>
                <a:latin typeface="Playfair Display"/>
                <a:ea typeface="Playfair Display"/>
                <a:cs typeface="Playfair Display"/>
                <a:sym typeface="Playfair Display"/>
              </a:rPr>
              <a:t>Culture</a:t>
            </a:r>
            <a:endParaRPr/>
          </a:p>
        </p:txBody>
      </p:sp>
      <p:sp>
        <p:nvSpPr>
          <p:cNvPr id="314" name="Google Shape;314;p36"/>
          <p:cNvSpPr/>
          <p:nvPr/>
        </p:nvSpPr>
        <p:spPr>
          <a:xfrm>
            <a:off x="269098" y="4215973"/>
            <a:ext cx="4820747" cy="2246769"/>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2A5010"/>
              </a:buClr>
              <a:buSzPts val="1400"/>
              <a:buFont typeface="Arial"/>
              <a:buChar char="•"/>
            </a:pPr>
            <a:r>
              <a:rPr lang="en-US" sz="1400">
                <a:solidFill>
                  <a:srgbClr val="2A5010"/>
                </a:solidFill>
                <a:latin typeface="Montserrat"/>
                <a:ea typeface="Montserrat"/>
                <a:cs typeface="Montserrat"/>
                <a:sym typeface="Montserrat"/>
              </a:rPr>
              <a:t>Largely homogeneous in population with majority is Khmer people (90%), some minor groups including Vietnamese, Chams, Chinese, and Khmer-Loeu or Montagnards.</a:t>
            </a:r>
            <a:endParaRPr/>
          </a:p>
          <a:p>
            <a:pPr indent="0" lvl="0" marL="0" marR="0" rtl="0" algn="l">
              <a:spcBef>
                <a:spcPts val="0"/>
              </a:spcBef>
              <a:spcAft>
                <a:spcPts val="0"/>
              </a:spcAft>
              <a:buNone/>
            </a:pPr>
            <a:r>
              <a:t/>
            </a:r>
            <a:endParaRPr sz="1400">
              <a:solidFill>
                <a:srgbClr val="2A5010"/>
              </a:solidFill>
              <a:latin typeface="Montserrat"/>
              <a:ea typeface="Montserrat"/>
              <a:cs typeface="Montserrat"/>
              <a:sym typeface="Montserrat"/>
            </a:endParaRPr>
          </a:p>
          <a:p>
            <a:pPr indent="-285750" lvl="0" marL="285750" marR="0" rtl="0" algn="l">
              <a:spcBef>
                <a:spcPts val="0"/>
              </a:spcBef>
              <a:spcAft>
                <a:spcPts val="0"/>
              </a:spcAft>
              <a:buClr>
                <a:srgbClr val="2A5010"/>
              </a:buClr>
              <a:buSzPts val="1400"/>
              <a:buFont typeface="Arial"/>
              <a:buChar char="•"/>
            </a:pPr>
            <a:r>
              <a:rPr lang="en-US" sz="1400">
                <a:solidFill>
                  <a:srgbClr val="2A5010"/>
                </a:solidFill>
                <a:latin typeface="Montserrat"/>
                <a:ea typeface="Montserrat"/>
                <a:cs typeface="Montserrat"/>
                <a:sym typeface="Montserrat"/>
              </a:rPr>
              <a:t>Majority of population (95%) practice Theravada Buddhism which is deeply influenced by Hinduism and native animism. People tend to live in harmony and avoid aggression and conflict.</a:t>
            </a:r>
            <a:endParaRPr/>
          </a:p>
        </p:txBody>
      </p:sp>
      <p:sp>
        <p:nvSpPr>
          <p:cNvPr id="315" name="Google Shape;315;p36">
            <a:hlinkClick r:id="rId6"/>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76" name="Shape 1176"/>
        <p:cNvGrpSpPr/>
        <p:nvPr/>
      </p:nvGrpSpPr>
      <p:grpSpPr>
        <a:xfrm>
          <a:off x="0" y="0"/>
          <a:ext cx="0" cy="0"/>
          <a:chOff x="0" y="0"/>
          <a:chExt cx="0" cy="0"/>
        </a:xfrm>
      </p:grpSpPr>
      <p:sp>
        <p:nvSpPr>
          <p:cNvPr id="1177" name="Google Shape;1177;p90"/>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178" name="Google Shape;1178;p90"/>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179" name="Google Shape;1179;p90"/>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180" name="Google Shape;1180;p90"/>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181" name="Google Shape;1181;p90"/>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182" name="Google Shape;1182;p90"/>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83" name="Google Shape;1183;p90"/>
          <p:cNvSpPr/>
          <p:nvPr/>
        </p:nvSpPr>
        <p:spPr>
          <a:xfrm>
            <a:off x="0" y="229550"/>
            <a:ext cx="2215299"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TOUR SAMPLE</a:t>
            </a:r>
            <a:endParaRPr/>
          </a:p>
        </p:txBody>
      </p:sp>
      <p:grpSp>
        <p:nvGrpSpPr>
          <p:cNvPr id="1184" name="Google Shape;1184;p90"/>
          <p:cNvGrpSpPr/>
          <p:nvPr/>
        </p:nvGrpSpPr>
        <p:grpSpPr>
          <a:xfrm>
            <a:off x="487254" y="906196"/>
            <a:ext cx="6976802" cy="522630"/>
            <a:chOff x="403417" y="261430"/>
            <a:chExt cx="6672604" cy="522630"/>
          </a:xfrm>
        </p:grpSpPr>
        <p:sp>
          <p:nvSpPr>
            <p:cNvPr id="1185" name="Google Shape;1185;p90"/>
            <p:cNvSpPr/>
            <p:nvPr/>
          </p:nvSpPr>
          <p:spPr>
            <a:xfrm>
              <a:off x="403417" y="261430"/>
              <a:ext cx="6672604" cy="522630"/>
            </a:xfrm>
            <a:prstGeom prst="rect">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90"/>
            <p:cNvSpPr/>
            <p:nvPr/>
          </p:nvSpPr>
          <p:spPr>
            <a:xfrm>
              <a:off x="403417" y="261430"/>
              <a:ext cx="6672604" cy="522630"/>
            </a:xfrm>
            <a:prstGeom prst="rect">
              <a:avLst/>
            </a:prstGeom>
            <a:noFill/>
            <a:ln>
              <a:noFill/>
            </a:ln>
          </p:spPr>
          <p:txBody>
            <a:bodyPr anchorCtr="0" anchor="ctr" bIns="50800" lIns="414825" spcFirstLastPara="1" rIns="50800" wrap="square" tIns="50800">
              <a:noAutofit/>
            </a:bodyPr>
            <a:lstStyle/>
            <a:p>
              <a:pPr indent="0" lvl="0" marL="0" marR="0" rtl="0" algn="l">
                <a:lnSpc>
                  <a:spcPct val="90000"/>
                </a:lnSpc>
                <a:spcBef>
                  <a:spcPts val="0"/>
                </a:spcBef>
                <a:spcAft>
                  <a:spcPts val="0"/>
                </a:spcAft>
                <a:buNone/>
              </a:pPr>
              <a:r>
                <a:rPr lang="en-US" sz="2000">
                  <a:solidFill>
                    <a:schemeClr val="lt1"/>
                  </a:solidFill>
                  <a:latin typeface="Libre Baskerville"/>
                  <a:ea typeface="Libre Baskerville"/>
                  <a:cs typeface="Libre Baskerville"/>
                  <a:sym typeface="Libre Baskerville"/>
                </a:rPr>
                <a:t>Cambodia – Temples and beach – 7D6N</a:t>
              </a:r>
              <a:endParaRPr/>
            </a:p>
          </p:txBody>
        </p:sp>
      </p:grpSp>
      <p:sp>
        <p:nvSpPr>
          <p:cNvPr id="1187" name="Google Shape;1187;p90"/>
          <p:cNvSpPr/>
          <p:nvPr/>
        </p:nvSpPr>
        <p:spPr>
          <a:xfrm>
            <a:off x="205307" y="868821"/>
            <a:ext cx="653288" cy="653288"/>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90"/>
          <p:cNvSpPr/>
          <p:nvPr/>
        </p:nvSpPr>
        <p:spPr>
          <a:xfrm>
            <a:off x="767763" y="1769978"/>
            <a:ext cx="6500734" cy="2677656"/>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 Siem Reap arrival</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2: Siem Reap exploration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3: Siem Reap exploration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4: Siem Reap – flight to Sihanouk Ville  - boat to Koh Rong</a:t>
            </a:r>
            <a:endParaRPr sz="1600">
              <a:solidFill>
                <a:srgbClr val="2E9F25"/>
              </a:solidFill>
              <a:latin typeface="Arial"/>
              <a:ea typeface="Arial"/>
              <a:cs typeface="Arial"/>
              <a:sym typeface="Arial"/>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5: Koh Rong free &amp; easy</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6: Koh Rong boat to Sihanoukville – by car Phnom Penh</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7: Phnom Penh city tour - Departure</a:t>
            </a:r>
            <a:endParaRPr/>
          </a:p>
        </p:txBody>
      </p:sp>
      <p:pic>
        <p:nvPicPr>
          <p:cNvPr id="1189" name="Google Shape;1189;p90"/>
          <p:cNvPicPr preferRelativeResize="0"/>
          <p:nvPr/>
        </p:nvPicPr>
        <p:blipFill rotWithShape="1">
          <a:blip r:embed="rId4">
            <a:alphaModFix/>
          </a:blip>
          <a:srcRect b="0" l="0" r="0" t="0"/>
          <a:stretch/>
        </p:blipFill>
        <p:spPr>
          <a:xfrm>
            <a:off x="6895335" y="1734167"/>
            <a:ext cx="5187945" cy="4282789"/>
          </a:xfrm>
          <a:prstGeom prst="rect">
            <a:avLst/>
          </a:prstGeom>
          <a:noFill/>
          <a:ln>
            <a:noFill/>
          </a:ln>
        </p:spPr>
      </p:pic>
      <p:sp>
        <p:nvSpPr>
          <p:cNvPr id="1190" name="Google Shape;1190;p90">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94" name="Shape 1194"/>
        <p:cNvGrpSpPr/>
        <p:nvPr/>
      </p:nvGrpSpPr>
      <p:grpSpPr>
        <a:xfrm>
          <a:off x="0" y="0"/>
          <a:ext cx="0" cy="0"/>
          <a:chOff x="0" y="0"/>
          <a:chExt cx="0" cy="0"/>
        </a:xfrm>
      </p:grpSpPr>
      <p:sp>
        <p:nvSpPr>
          <p:cNvPr id="1195" name="Google Shape;1195;p9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196" name="Google Shape;1196;p91"/>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197" name="Google Shape;1197;p91"/>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198" name="Google Shape;1198;p9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199" name="Google Shape;1199;p91"/>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200" name="Google Shape;1200;p91"/>
          <p:cNvSpPr/>
          <p:nvPr/>
        </p:nvSpPr>
        <p:spPr>
          <a:xfrm>
            <a:off x="-6431" y="-10130"/>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01" name="Google Shape;1201;p91"/>
          <p:cNvSpPr/>
          <p:nvPr/>
        </p:nvSpPr>
        <p:spPr>
          <a:xfrm>
            <a:off x="0" y="229550"/>
            <a:ext cx="2215299"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TOUR SAMPLE</a:t>
            </a:r>
            <a:endParaRPr/>
          </a:p>
        </p:txBody>
      </p:sp>
      <p:grpSp>
        <p:nvGrpSpPr>
          <p:cNvPr id="1202" name="Google Shape;1202;p91"/>
          <p:cNvGrpSpPr/>
          <p:nvPr/>
        </p:nvGrpSpPr>
        <p:grpSpPr>
          <a:xfrm>
            <a:off x="414595" y="906196"/>
            <a:ext cx="6745263" cy="544019"/>
            <a:chOff x="330758" y="261430"/>
            <a:chExt cx="6745263" cy="544019"/>
          </a:xfrm>
        </p:grpSpPr>
        <p:sp>
          <p:nvSpPr>
            <p:cNvPr id="1203" name="Google Shape;1203;p91"/>
            <p:cNvSpPr/>
            <p:nvPr/>
          </p:nvSpPr>
          <p:spPr>
            <a:xfrm>
              <a:off x="330758" y="282819"/>
              <a:ext cx="6672604" cy="522630"/>
            </a:xfrm>
            <a:prstGeom prst="rect">
              <a:avLst/>
            </a:prstGeom>
            <a:solidFill>
              <a:srgbClr val="AEABA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91"/>
            <p:cNvSpPr/>
            <p:nvPr/>
          </p:nvSpPr>
          <p:spPr>
            <a:xfrm>
              <a:off x="403417" y="261430"/>
              <a:ext cx="6672604" cy="522630"/>
            </a:xfrm>
            <a:prstGeom prst="rect">
              <a:avLst/>
            </a:prstGeom>
            <a:noFill/>
            <a:ln>
              <a:noFill/>
            </a:ln>
          </p:spPr>
          <p:txBody>
            <a:bodyPr anchorCtr="0" anchor="ctr" bIns="50800" lIns="414825" spcFirstLastPara="1" rIns="50800" wrap="square" tIns="50800">
              <a:noAutofit/>
            </a:bodyPr>
            <a:lstStyle/>
            <a:p>
              <a:pPr indent="0" lvl="0" marL="0" marR="0" rtl="0" algn="l">
                <a:lnSpc>
                  <a:spcPct val="90000"/>
                </a:lnSpc>
                <a:spcBef>
                  <a:spcPts val="0"/>
                </a:spcBef>
                <a:spcAft>
                  <a:spcPts val="0"/>
                </a:spcAft>
                <a:buNone/>
              </a:pPr>
              <a:r>
                <a:rPr lang="en-US" sz="2000">
                  <a:solidFill>
                    <a:schemeClr val="lt1"/>
                  </a:solidFill>
                  <a:latin typeface="Libre Baskerville"/>
                  <a:ea typeface="Libre Baskerville"/>
                  <a:cs typeface="Libre Baskerville"/>
                  <a:sym typeface="Libre Baskerville"/>
                </a:rPr>
                <a:t>Threeland's first feeling – 12D11N</a:t>
              </a:r>
              <a:endParaRPr/>
            </a:p>
          </p:txBody>
        </p:sp>
      </p:grpSp>
      <p:sp>
        <p:nvSpPr>
          <p:cNvPr id="1205" name="Google Shape;1205;p91"/>
          <p:cNvSpPr/>
          <p:nvPr/>
        </p:nvSpPr>
        <p:spPr>
          <a:xfrm>
            <a:off x="205307" y="868821"/>
            <a:ext cx="653288" cy="653288"/>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91"/>
          <p:cNvSpPr/>
          <p:nvPr/>
        </p:nvSpPr>
        <p:spPr>
          <a:xfrm>
            <a:off x="830391" y="1592621"/>
            <a:ext cx="7161227" cy="4524315"/>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01 Luang Prabang arrival – City Tour</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02 Luang Prabang City Tour – Khoangsi Waterfall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03 Luang Prabang – Pak Ou Caves – Fly To Hanoi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04 Hanoi City Tour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05 Hanoi – Halong – Overnight Cruise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06 Halong – Hanoi – Fly To Saigon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07 Saigon City Tour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08 Saigon – Mekong Delta – Saigon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09 Saigon – Cu Chi Tunnels – Fly To Siem Reap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10 Siem Reap – Angkor Temples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11 Siem Reap City Tour &amp; Floating Village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12 Siem Reap – Departure </a:t>
            </a:r>
            <a:endParaRPr/>
          </a:p>
        </p:txBody>
      </p:sp>
      <p:sp>
        <p:nvSpPr>
          <p:cNvPr id="1207" name="Google Shape;1207;p91">
            <a:hlinkClick r:id="rId4"/>
          </p:cNvPr>
          <p:cNvSpPr/>
          <p:nvPr/>
        </p:nvSpPr>
        <p:spPr>
          <a:xfrm>
            <a:off x="176660" y="5843424"/>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1208" name="Google Shape;1208;p91"/>
          <p:cNvPicPr preferRelativeResize="0"/>
          <p:nvPr/>
        </p:nvPicPr>
        <p:blipFill rotWithShape="1">
          <a:blip r:embed="rId6">
            <a:alphaModFix/>
          </a:blip>
          <a:srcRect b="0" l="0" r="0" t="0"/>
          <a:stretch/>
        </p:blipFill>
        <p:spPr>
          <a:xfrm>
            <a:off x="7296487" y="761863"/>
            <a:ext cx="4679726" cy="5678293"/>
          </a:xfrm>
          <a:prstGeom prst="rect">
            <a:avLst/>
          </a:prstGeom>
          <a:noFill/>
          <a:ln>
            <a:noFill/>
          </a:ln>
        </p:spPr>
      </p:pic>
      <p:sp>
        <p:nvSpPr>
          <p:cNvPr id="1209" name="Google Shape;1209;p91">
            <a:hlinkClick r:id="rId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3" name="Shape 1213"/>
        <p:cNvGrpSpPr/>
        <p:nvPr/>
      </p:nvGrpSpPr>
      <p:grpSpPr>
        <a:xfrm>
          <a:off x="0" y="0"/>
          <a:ext cx="0" cy="0"/>
          <a:chOff x="0" y="0"/>
          <a:chExt cx="0" cy="0"/>
        </a:xfrm>
      </p:grpSpPr>
      <p:sp>
        <p:nvSpPr>
          <p:cNvPr id="1214" name="Google Shape;1214;p92"/>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mt="19999"/>
            </a:blip>
            <a:stretch>
              <a:fillRect b="-9332" l="0" r="0" t="-9332"/>
            </a:stretch>
          </a:blipFill>
          <a:ln>
            <a:noFill/>
          </a:ln>
        </p:spPr>
      </p:sp>
      <p:sp>
        <p:nvSpPr>
          <p:cNvPr id="1215" name="Google Shape;1215;p92"/>
          <p:cNvSpPr/>
          <p:nvPr/>
        </p:nvSpPr>
        <p:spPr>
          <a:xfrm>
            <a:off x="0" y="1817825"/>
            <a:ext cx="12192000" cy="5138245"/>
          </a:xfrm>
          <a:custGeom>
            <a:rect b="b" l="l" r="r" t="t"/>
            <a:pathLst>
              <a:path extrusionOk="0" h="7707368" w="18288000">
                <a:moveTo>
                  <a:pt x="0" y="0"/>
                </a:moveTo>
                <a:lnTo>
                  <a:pt x="18288000" y="0"/>
                </a:lnTo>
                <a:lnTo>
                  <a:pt x="18288000" y="7707368"/>
                </a:lnTo>
                <a:lnTo>
                  <a:pt x="0" y="7707368"/>
                </a:lnTo>
                <a:lnTo>
                  <a:pt x="0" y="0"/>
                </a:lnTo>
                <a:close/>
              </a:path>
            </a:pathLst>
          </a:custGeom>
          <a:blipFill rotWithShape="1">
            <a:blip r:embed="rId4">
              <a:alphaModFix/>
            </a:blip>
            <a:stretch>
              <a:fillRect b="0" l="0" r="0" t="-28426"/>
            </a:stretch>
          </a:blipFill>
          <a:ln>
            <a:noFill/>
          </a:ln>
        </p:spPr>
      </p:sp>
      <p:sp>
        <p:nvSpPr>
          <p:cNvPr id="1216" name="Google Shape;1216;p92"/>
          <p:cNvSpPr/>
          <p:nvPr/>
        </p:nvSpPr>
        <p:spPr>
          <a:xfrm>
            <a:off x="2347755" y="740610"/>
            <a:ext cx="3846994" cy="617991"/>
          </a:xfrm>
          <a:custGeom>
            <a:rect b="b" l="l" r="r" t="t"/>
            <a:pathLst>
              <a:path extrusionOk="0" h="926986" w="5770491">
                <a:moveTo>
                  <a:pt x="0" y="0"/>
                </a:moveTo>
                <a:lnTo>
                  <a:pt x="5770490" y="0"/>
                </a:lnTo>
                <a:lnTo>
                  <a:pt x="5770490" y="926987"/>
                </a:lnTo>
                <a:lnTo>
                  <a:pt x="0" y="926987"/>
                </a:lnTo>
                <a:lnTo>
                  <a:pt x="0" y="0"/>
                </a:lnTo>
                <a:close/>
              </a:path>
            </a:pathLst>
          </a:custGeom>
          <a:blipFill rotWithShape="1">
            <a:blip r:embed="rId5">
              <a:alphaModFix/>
            </a:blip>
            <a:stretch>
              <a:fillRect b="0" l="0" r="0" t="0"/>
            </a:stretch>
          </a:blipFill>
          <a:ln>
            <a:noFill/>
          </a:ln>
        </p:spPr>
      </p:sp>
      <p:sp>
        <p:nvSpPr>
          <p:cNvPr id="1217" name="Google Shape;1217;p92"/>
          <p:cNvSpPr/>
          <p:nvPr/>
        </p:nvSpPr>
        <p:spPr>
          <a:xfrm>
            <a:off x="7656217" y="543038"/>
            <a:ext cx="1754347" cy="1013136"/>
          </a:xfrm>
          <a:custGeom>
            <a:rect b="b" l="l" r="r" t="t"/>
            <a:pathLst>
              <a:path extrusionOk="0" h="1519704" w="2631521">
                <a:moveTo>
                  <a:pt x="0" y="0"/>
                </a:moveTo>
                <a:lnTo>
                  <a:pt x="2631521" y="0"/>
                </a:lnTo>
                <a:lnTo>
                  <a:pt x="2631521" y="1519703"/>
                </a:lnTo>
                <a:lnTo>
                  <a:pt x="0" y="1519703"/>
                </a:lnTo>
                <a:lnTo>
                  <a:pt x="0" y="0"/>
                </a:lnTo>
                <a:close/>
              </a:path>
            </a:pathLst>
          </a:custGeom>
          <a:blipFill rotWithShape="1">
            <a:blip r:embed="rId6">
              <a:alphaModFix/>
            </a:blip>
            <a:stretch>
              <a:fillRect b="0" l="0" r="0" t="0"/>
            </a:stretch>
          </a:blipFill>
          <a:ln>
            <a:noFill/>
          </a:ln>
        </p:spPr>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9" name="Shape 319"/>
        <p:cNvGrpSpPr/>
        <p:nvPr/>
      </p:nvGrpSpPr>
      <p:grpSpPr>
        <a:xfrm>
          <a:off x="0" y="0"/>
          <a:ext cx="0" cy="0"/>
          <a:chOff x="0" y="0"/>
          <a:chExt cx="0" cy="0"/>
        </a:xfrm>
      </p:grpSpPr>
      <p:sp>
        <p:nvSpPr>
          <p:cNvPr id="320" name="Google Shape;320;p37"/>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2A5010"/>
                </a:solidFill>
              </a:rPr>
              <a:t>‹#›</a:t>
            </a:fld>
            <a:endParaRPr>
              <a:solidFill>
                <a:srgbClr val="2A5010"/>
              </a:solidFill>
            </a:endParaRPr>
          </a:p>
        </p:txBody>
      </p:sp>
      <p:sp>
        <p:nvSpPr>
          <p:cNvPr id="321" name="Google Shape;321;p3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2A5010"/>
                </a:solidFill>
                <a:latin typeface="Trebuchet MS"/>
                <a:ea typeface="Trebuchet MS"/>
                <a:cs typeface="Trebuchet MS"/>
                <a:sym typeface="Trebuchet MS"/>
              </a:rPr>
              <a:t>7/31/2025</a:t>
            </a:r>
            <a:endParaRPr sz="1200">
              <a:solidFill>
                <a:srgbClr val="2A5010"/>
              </a:solidFill>
              <a:latin typeface="Trebuchet MS"/>
              <a:ea typeface="Trebuchet MS"/>
              <a:cs typeface="Trebuchet MS"/>
              <a:sym typeface="Trebuchet MS"/>
            </a:endParaRPr>
          </a:p>
        </p:txBody>
      </p:sp>
      <p:sp>
        <p:nvSpPr>
          <p:cNvPr id="322" name="Google Shape;322;p37"/>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2A5010"/>
                </a:solidFill>
                <a:latin typeface="Trebuchet MS"/>
                <a:ea typeface="Trebuchet MS"/>
                <a:cs typeface="Trebuchet MS"/>
                <a:sym typeface="Trebuchet MS"/>
              </a:rPr>
              <a:t>Simply your best local friend</a:t>
            </a:r>
            <a:endParaRPr/>
          </a:p>
        </p:txBody>
      </p:sp>
      <p:sp>
        <p:nvSpPr>
          <p:cNvPr id="323" name="Google Shape;323;p37"/>
          <p:cNvSpPr/>
          <p:nvPr/>
        </p:nvSpPr>
        <p:spPr>
          <a:xfrm>
            <a:off x="3735222" y="1228785"/>
            <a:ext cx="7829925" cy="2031325"/>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2A5010"/>
              </a:buClr>
              <a:buSzPts val="1400"/>
              <a:buFont typeface="Arial"/>
              <a:buChar char="•"/>
            </a:pPr>
            <a:r>
              <a:rPr lang="en-US" sz="1400">
                <a:solidFill>
                  <a:srgbClr val="2A5010"/>
                </a:solidFill>
                <a:latin typeface="Montserrat"/>
                <a:ea typeface="Montserrat"/>
                <a:cs typeface="Montserrat"/>
                <a:sym typeface="Montserrat"/>
              </a:rPr>
              <a:t>Offer plentiful choices of other restaurants like Western restaurant (Italian, French), fast food for those who are not familiar with Asian food or Asian restaurants (Vietnamese, Chinese, Korean, Japanese) for Asian food lovers who love to try different cuisines in one destination.</a:t>
            </a:r>
            <a:endParaRPr/>
          </a:p>
          <a:p>
            <a:pPr indent="0" lvl="0" marL="0" marR="0" rtl="0" algn="l">
              <a:spcBef>
                <a:spcPts val="0"/>
              </a:spcBef>
              <a:spcAft>
                <a:spcPts val="0"/>
              </a:spcAft>
              <a:buNone/>
            </a:pPr>
            <a:r>
              <a:t/>
            </a:r>
            <a:endParaRPr sz="1400">
              <a:solidFill>
                <a:srgbClr val="2A5010"/>
              </a:solidFill>
              <a:latin typeface="Montserrat"/>
              <a:ea typeface="Montserrat"/>
              <a:cs typeface="Montserrat"/>
              <a:sym typeface="Montserrat"/>
            </a:endParaRPr>
          </a:p>
          <a:p>
            <a:pPr indent="-285750" lvl="0" marL="285750" marR="0" rtl="0" algn="l">
              <a:spcBef>
                <a:spcPts val="0"/>
              </a:spcBef>
              <a:spcAft>
                <a:spcPts val="0"/>
              </a:spcAft>
              <a:buClr>
                <a:srgbClr val="2A5010"/>
              </a:buClr>
              <a:buSzPts val="1400"/>
              <a:buFont typeface="Arial"/>
              <a:buChar char="•"/>
            </a:pPr>
            <a:r>
              <a:rPr lang="en-US" sz="1400">
                <a:solidFill>
                  <a:srgbClr val="2A5010"/>
                </a:solidFill>
                <a:latin typeface="Montserrat"/>
                <a:ea typeface="Montserrat"/>
                <a:cs typeface="Montserrat"/>
                <a:sym typeface="Montserrat"/>
              </a:rPr>
              <a:t>Khmer’s cuisine: influenced by Chinese and Indian cuisine by using many spices and much of oil in cooking; shares many common dishes and ingredients in cooking with its neighbors Vietnam and Thailand. French cuisine is also reflected in Cambodia food more or less as a result of colonial time in the past. </a:t>
            </a:r>
            <a:endParaRPr/>
          </a:p>
        </p:txBody>
      </p:sp>
      <p:pic>
        <p:nvPicPr>
          <p:cNvPr descr="http://static.tumblr.com/f45faab49321958bb661be2e69124337/gltbmdt/p3amp94ag/tumblr_static_logo_threeland_281108.png" id="324" name="Google Shape;324;p37"/>
          <p:cNvPicPr preferRelativeResize="0"/>
          <p:nvPr/>
        </p:nvPicPr>
        <p:blipFill rotWithShape="1">
          <a:blip r:embed="rId3">
            <a:alphaModFix/>
          </a:blip>
          <a:srcRect b="0" l="0" r="0" t="0"/>
          <a:stretch/>
        </p:blipFill>
        <p:spPr>
          <a:xfrm>
            <a:off x="9518155" y="261329"/>
            <a:ext cx="2267743" cy="365615"/>
          </a:xfrm>
          <a:prstGeom prst="rect">
            <a:avLst/>
          </a:prstGeom>
          <a:noFill/>
          <a:ln>
            <a:noFill/>
          </a:ln>
        </p:spPr>
      </p:pic>
      <p:sp>
        <p:nvSpPr>
          <p:cNvPr id="325" name="Google Shape;325;p37"/>
          <p:cNvSpPr/>
          <p:nvPr/>
        </p:nvSpPr>
        <p:spPr>
          <a:xfrm>
            <a:off x="2576638" y="499655"/>
            <a:ext cx="3473354"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2A5010"/>
                </a:solidFill>
                <a:latin typeface="Playfair Display"/>
                <a:ea typeface="Playfair Display"/>
                <a:cs typeface="Playfair Display"/>
                <a:sym typeface="Playfair Display"/>
              </a:rPr>
              <a:t>Food</a:t>
            </a:r>
            <a:endParaRPr/>
          </a:p>
        </p:txBody>
      </p:sp>
      <p:sp>
        <p:nvSpPr>
          <p:cNvPr id="326" name="Google Shape;326;p37"/>
          <p:cNvSpPr/>
          <p:nvPr/>
        </p:nvSpPr>
        <p:spPr>
          <a:xfrm>
            <a:off x="2919305" y="3691061"/>
            <a:ext cx="4128746"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2A5010"/>
                </a:solidFill>
                <a:latin typeface="Playfair Display"/>
                <a:ea typeface="Playfair Display"/>
                <a:cs typeface="Playfair Display"/>
                <a:sym typeface="Playfair Display"/>
              </a:rPr>
              <a:t>Architecture</a:t>
            </a:r>
            <a:endParaRPr/>
          </a:p>
        </p:txBody>
      </p:sp>
      <p:sp>
        <p:nvSpPr>
          <p:cNvPr id="327" name="Google Shape;327;p37"/>
          <p:cNvSpPr/>
          <p:nvPr/>
        </p:nvSpPr>
        <p:spPr>
          <a:xfrm>
            <a:off x="3735222" y="4470553"/>
            <a:ext cx="7726409" cy="1169551"/>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2A5010"/>
              </a:buClr>
              <a:buSzPts val="1400"/>
              <a:buFont typeface="Arial"/>
              <a:buChar char="•"/>
            </a:pPr>
            <a:r>
              <a:rPr lang="en-US" sz="1400">
                <a:solidFill>
                  <a:srgbClr val="2A5010"/>
                </a:solidFill>
                <a:latin typeface="Montserrat"/>
                <a:ea typeface="Montserrat"/>
                <a:cs typeface="Montserrat"/>
                <a:sym typeface="Montserrat"/>
              </a:rPr>
              <a:t>Influenced by Hinduism that featured in most of the Angkor temples</a:t>
            </a:r>
            <a:endParaRPr/>
          </a:p>
          <a:p>
            <a:pPr indent="0" lvl="0" marL="0" marR="0" rtl="0" algn="l">
              <a:spcBef>
                <a:spcPts val="0"/>
              </a:spcBef>
              <a:spcAft>
                <a:spcPts val="0"/>
              </a:spcAft>
              <a:buNone/>
            </a:pPr>
            <a:r>
              <a:t/>
            </a:r>
            <a:endParaRPr sz="1400">
              <a:solidFill>
                <a:srgbClr val="2A5010"/>
              </a:solidFill>
              <a:latin typeface="Montserrat"/>
              <a:ea typeface="Montserrat"/>
              <a:cs typeface="Montserrat"/>
              <a:sym typeface="Montserrat"/>
            </a:endParaRPr>
          </a:p>
          <a:p>
            <a:pPr indent="-285750" lvl="0" marL="285750" marR="0" rtl="0" algn="l">
              <a:spcBef>
                <a:spcPts val="0"/>
              </a:spcBef>
              <a:spcAft>
                <a:spcPts val="0"/>
              </a:spcAft>
              <a:buClr>
                <a:srgbClr val="2A5010"/>
              </a:buClr>
              <a:buSzPts val="1400"/>
              <a:buFont typeface="Arial"/>
              <a:buChar char="•"/>
            </a:pPr>
            <a:r>
              <a:rPr lang="en-US" sz="1400">
                <a:solidFill>
                  <a:srgbClr val="2A5010"/>
                </a:solidFill>
                <a:latin typeface="Montserrat"/>
                <a:ea typeface="Montserrat"/>
                <a:cs typeface="Montserrat"/>
                <a:sym typeface="Montserrat"/>
              </a:rPr>
              <a:t>Traditional architecture can be seen in rural Cambodia typically by house-on-stilts while French colonial architecture legacies are remained in Phnom Penh, Kep, Battambang, Kampot. </a:t>
            </a:r>
            <a:endParaRPr/>
          </a:p>
        </p:txBody>
      </p:sp>
      <p:pic>
        <p:nvPicPr>
          <p:cNvPr id="328" name="Google Shape;328;p37"/>
          <p:cNvPicPr preferRelativeResize="0"/>
          <p:nvPr/>
        </p:nvPicPr>
        <p:blipFill rotWithShape="1">
          <a:blip r:embed="rId4">
            <a:alphaModFix/>
          </a:blip>
          <a:srcRect b="0" l="0" r="0" t="0"/>
          <a:stretch/>
        </p:blipFill>
        <p:spPr>
          <a:xfrm>
            <a:off x="299739" y="658038"/>
            <a:ext cx="3328529" cy="2854438"/>
          </a:xfrm>
          <a:prstGeom prst="rect">
            <a:avLst/>
          </a:prstGeom>
          <a:noFill/>
          <a:ln>
            <a:noFill/>
          </a:ln>
        </p:spPr>
      </p:pic>
      <p:pic>
        <p:nvPicPr>
          <p:cNvPr id="329" name="Google Shape;329;p37"/>
          <p:cNvPicPr preferRelativeResize="0"/>
          <p:nvPr/>
        </p:nvPicPr>
        <p:blipFill rotWithShape="1">
          <a:blip r:embed="rId5">
            <a:alphaModFix/>
          </a:blip>
          <a:srcRect b="0" l="0" r="0" t="0"/>
          <a:stretch/>
        </p:blipFill>
        <p:spPr>
          <a:xfrm>
            <a:off x="299739" y="3737441"/>
            <a:ext cx="3328529" cy="2496397"/>
          </a:xfrm>
          <a:prstGeom prst="rect">
            <a:avLst/>
          </a:prstGeom>
          <a:noFill/>
          <a:ln>
            <a:noFill/>
          </a:ln>
        </p:spPr>
      </p:pic>
      <p:sp>
        <p:nvSpPr>
          <p:cNvPr id="330" name="Google Shape;330;p37">
            <a:hlinkClick r:id="rId6"/>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4" name="Shape 334"/>
        <p:cNvGrpSpPr/>
        <p:nvPr/>
      </p:nvGrpSpPr>
      <p:grpSpPr>
        <a:xfrm>
          <a:off x="0" y="0"/>
          <a:ext cx="0" cy="0"/>
          <a:chOff x="0" y="0"/>
          <a:chExt cx="0" cy="0"/>
        </a:xfrm>
      </p:grpSpPr>
      <p:sp>
        <p:nvSpPr>
          <p:cNvPr id="335" name="Google Shape;335;p38"/>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2A5010"/>
                </a:solidFill>
              </a:rPr>
              <a:t>‹#›</a:t>
            </a:fld>
            <a:endParaRPr>
              <a:solidFill>
                <a:srgbClr val="2A5010"/>
              </a:solidFill>
            </a:endParaRPr>
          </a:p>
        </p:txBody>
      </p:sp>
      <p:pic>
        <p:nvPicPr>
          <p:cNvPr descr="http://static.tumblr.com/f45faab49321958bb661be2e69124337/gltbmdt/p3amp94ag/tumblr_static_logo_threeland_281108.png" id="336" name="Google Shape;336;p38"/>
          <p:cNvPicPr preferRelativeResize="0"/>
          <p:nvPr/>
        </p:nvPicPr>
        <p:blipFill rotWithShape="1">
          <a:blip r:embed="rId3">
            <a:alphaModFix/>
          </a:blip>
          <a:srcRect b="0" l="0" r="0" t="0"/>
          <a:stretch/>
        </p:blipFill>
        <p:spPr>
          <a:xfrm>
            <a:off x="10515600" y="141802"/>
            <a:ext cx="1568914" cy="252947"/>
          </a:xfrm>
          <a:prstGeom prst="rect">
            <a:avLst/>
          </a:prstGeom>
          <a:noFill/>
          <a:ln>
            <a:noFill/>
          </a:ln>
        </p:spPr>
      </p:pic>
      <p:sp>
        <p:nvSpPr>
          <p:cNvPr id="337" name="Google Shape;337;p38"/>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2A5010"/>
                </a:solidFill>
                <a:latin typeface="Trebuchet MS"/>
                <a:ea typeface="Trebuchet MS"/>
                <a:cs typeface="Trebuchet MS"/>
                <a:sym typeface="Trebuchet MS"/>
              </a:rPr>
              <a:t>7/31/2025</a:t>
            </a:r>
            <a:endParaRPr sz="1200">
              <a:solidFill>
                <a:srgbClr val="2A5010"/>
              </a:solidFill>
              <a:latin typeface="Trebuchet MS"/>
              <a:ea typeface="Trebuchet MS"/>
              <a:cs typeface="Trebuchet MS"/>
              <a:sym typeface="Trebuchet MS"/>
            </a:endParaRPr>
          </a:p>
        </p:txBody>
      </p:sp>
      <p:sp>
        <p:nvSpPr>
          <p:cNvPr id="338" name="Google Shape;338;p38"/>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2A5010"/>
                </a:solidFill>
                <a:latin typeface="Trebuchet MS"/>
                <a:ea typeface="Trebuchet MS"/>
                <a:cs typeface="Trebuchet MS"/>
                <a:sym typeface="Trebuchet MS"/>
              </a:rPr>
              <a:t>Simply your best local friend</a:t>
            </a:r>
            <a:endParaRPr/>
          </a:p>
        </p:txBody>
      </p:sp>
      <p:sp>
        <p:nvSpPr>
          <p:cNvPr id="339" name="Google Shape;339;p38"/>
          <p:cNvSpPr/>
          <p:nvPr/>
        </p:nvSpPr>
        <p:spPr>
          <a:xfrm>
            <a:off x="2290273" y="936316"/>
            <a:ext cx="6550672" cy="491204"/>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2A5010"/>
                </a:solidFill>
                <a:latin typeface="Playfair Display"/>
                <a:ea typeface="Playfair Display"/>
                <a:cs typeface="Playfair Display"/>
                <a:sym typeface="Playfair Display"/>
              </a:rPr>
              <a:t>Weather – Best time to travel</a:t>
            </a:r>
            <a:endParaRPr/>
          </a:p>
        </p:txBody>
      </p:sp>
      <p:sp>
        <p:nvSpPr>
          <p:cNvPr id="340" name="Google Shape;340;p38"/>
          <p:cNvSpPr/>
          <p:nvPr/>
        </p:nvSpPr>
        <p:spPr>
          <a:xfrm>
            <a:off x="726473" y="1616076"/>
            <a:ext cx="10001711" cy="230832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2A5010"/>
                </a:solidFill>
                <a:latin typeface="Montserrat"/>
                <a:ea typeface="Montserrat"/>
                <a:cs typeface="Montserrat"/>
                <a:sym typeface="Montserrat"/>
              </a:rPr>
              <a:t>Cambodia – A tropical monsoon climate country</a:t>
            </a:r>
            <a:endParaRPr/>
          </a:p>
          <a:p>
            <a:pPr indent="0" lvl="0" marL="0" marR="0" rtl="0" algn="ctr">
              <a:spcBef>
                <a:spcPts val="0"/>
              </a:spcBef>
              <a:spcAft>
                <a:spcPts val="0"/>
              </a:spcAft>
              <a:buNone/>
            </a:pPr>
            <a:r>
              <a:t/>
            </a:r>
            <a:endParaRPr b="1" sz="1600">
              <a:solidFill>
                <a:srgbClr val="2A5010"/>
              </a:solidFill>
              <a:latin typeface="Montserrat"/>
              <a:ea typeface="Montserrat"/>
              <a:cs typeface="Montserrat"/>
              <a:sym typeface="Montserrat"/>
            </a:endParaRPr>
          </a:p>
          <a:p>
            <a:pPr indent="-285750" lvl="0" marL="285750" marR="0" rtl="0" algn="l">
              <a:spcBef>
                <a:spcPts val="0"/>
              </a:spcBef>
              <a:spcAft>
                <a:spcPts val="0"/>
              </a:spcAft>
              <a:buClr>
                <a:srgbClr val="2A5010"/>
              </a:buClr>
              <a:buSzPts val="1600"/>
              <a:buFont typeface="Arial"/>
              <a:buChar char="•"/>
            </a:pPr>
            <a:r>
              <a:rPr lang="en-US" sz="1600">
                <a:solidFill>
                  <a:srgbClr val="2A5010"/>
                </a:solidFill>
                <a:latin typeface="Montserrat"/>
                <a:ea typeface="Montserrat"/>
                <a:cs typeface="Montserrat"/>
                <a:sym typeface="Montserrat"/>
              </a:rPr>
              <a:t>Tropical monsoon climate country with the average temperature is 27 °C. </a:t>
            </a:r>
            <a:endParaRPr/>
          </a:p>
          <a:p>
            <a:pPr indent="-285750" lvl="0" marL="285750" marR="0" rtl="0" algn="l">
              <a:spcBef>
                <a:spcPts val="0"/>
              </a:spcBef>
              <a:spcAft>
                <a:spcPts val="0"/>
              </a:spcAft>
              <a:buClr>
                <a:srgbClr val="2A5010"/>
              </a:buClr>
              <a:buSzPts val="1600"/>
              <a:buFont typeface="Arial"/>
              <a:buChar char="•"/>
            </a:pPr>
            <a:r>
              <a:rPr lang="en-US" sz="1600">
                <a:solidFill>
                  <a:srgbClr val="2A5010"/>
                </a:solidFill>
                <a:latin typeface="Montserrat"/>
                <a:ea typeface="Montserrat"/>
                <a:cs typeface="Montserrat"/>
                <a:sym typeface="Montserrat"/>
              </a:rPr>
              <a:t>There are two seasons, the monsoon season from May to October, and dry season from November to April. </a:t>
            </a:r>
            <a:endParaRPr/>
          </a:p>
          <a:p>
            <a:pPr indent="-285750" lvl="0" marL="285750" marR="0" rtl="0" algn="l">
              <a:spcBef>
                <a:spcPts val="0"/>
              </a:spcBef>
              <a:spcAft>
                <a:spcPts val="0"/>
              </a:spcAft>
              <a:buClr>
                <a:srgbClr val="2A5010"/>
              </a:buClr>
              <a:buSzPts val="1600"/>
              <a:buFont typeface="Arial"/>
              <a:buChar char="•"/>
            </a:pPr>
            <a:r>
              <a:rPr lang="en-US" sz="1600">
                <a:solidFill>
                  <a:srgbClr val="2A5010"/>
                </a:solidFill>
                <a:latin typeface="Montserrat"/>
                <a:ea typeface="Montserrat"/>
                <a:cs typeface="Montserrat"/>
                <a:sym typeface="Montserrat"/>
              </a:rPr>
              <a:t>December to January is the coolest period while the hottest time is up to 40 °C during mid of Mar to April. </a:t>
            </a:r>
            <a:endParaRPr/>
          </a:p>
          <a:p>
            <a:pPr indent="0" lvl="0" marL="0" marR="0" rtl="0" algn="ctr">
              <a:spcBef>
                <a:spcPts val="0"/>
              </a:spcBef>
              <a:spcAft>
                <a:spcPts val="0"/>
              </a:spcAft>
              <a:buNone/>
            </a:pPr>
            <a:r>
              <a:t/>
            </a:r>
            <a:endParaRPr b="1" sz="1600">
              <a:solidFill>
                <a:srgbClr val="2A5010"/>
              </a:solidFill>
              <a:latin typeface="Montserrat"/>
              <a:ea typeface="Montserrat"/>
              <a:cs typeface="Montserrat"/>
              <a:sym typeface="Montserrat"/>
            </a:endParaRPr>
          </a:p>
          <a:p>
            <a:pPr indent="0" lvl="0" marL="0" marR="0" rtl="0" algn="ctr">
              <a:spcBef>
                <a:spcPts val="0"/>
              </a:spcBef>
              <a:spcAft>
                <a:spcPts val="0"/>
              </a:spcAft>
              <a:buNone/>
            </a:pPr>
            <a:r>
              <a:t/>
            </a:r>
            <a:endParaRPr b="1" sz="1600">
              <a:solidFill>
                <a:srgbClr val="2A5010"/>
              </a:solidFill>
              <a:latin typeface="Montserrat"/>
              <a:ea typeface="Montserrat"/>
              <a:cs typeface="Montserrat"/>
              <a:sym typeface="Montserrat"/>
            </a:endParaRPr>
          </a:p>
        </p:txBody>
      </p:sp>
      <p:pic>
        <p:nvPicPr>
          <p:cNvPr id="341" name="Google Shape;341;p38"/>
          <p:cNvPicPr preferRelativeResize="0"/>
          <p:nvPr/>
        </p:nvPicPr>
        <p:blipFill rotWithShape="1">
          <a:blip r:embed="rId4">
            <a:alphaModFix/>
          </a:blip>
          <a:srcRect b="0" l="0" r="0" t="0"/>
          <a:stretch/>
        </p:blipFill>
        <p:spPr>
          <a:xfrm>
            <a:off x="4785330" y="4278198"/>
            <a:ext cx="504825" cy="438150"/>
          </a:xfrm>
          <a:prstGeom prst="rect">
            <a:avLst/>
          </a:prstGeom>
          <a:noFill/>
          <a:ln>
            <a:noFill/>
          </a:ln>
        </p:spPr>
      </p:pic>
      <p:sp>
        <p:nvSpPr>
          <p:cNvPr id="342" name="Google Shape;342;p38"/>
          <p:cNvSpPr txBox="1"/>
          <p:nvPr/>
        </p:nvSpPr>
        <p:spPr>
          <a:xfrm>
            <a:off x="556957" y="4211057"/>
            <a:ext cx="1450133" cy="584775"/>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2A5010"/>
                </a:solidFill>
                <a:latin typeface="Trebuchet MS"/>
                <a:ea typeface="Trebuchet MS"/>
                <a:cs typeface="Trebuchet MS"/>
                <a:sym typeface="Trebuchet MS"/>
              </a:rPr>
              <a:t>Siem Reap / Phnom Penh</a:t>
            </a:r>
            <a:endParaRPr/>
          </a:p>
        </p:txBody>
      </p:sp>
      <p:sp>
        <p:nvSpPr>
          <p:cNvPr id="343" name="Google Shape;343;p38"/>
          <p:cNvSpPr txBox="1"/>
          <p:nvPr/>
        </p:nvSpPr>
        <p:spPr>
          <a:xfrm>
            <a:off x="556957" y="4877699"/>
            <a:ext cx="1045182" cy="338554"/>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2A5010"/>
                </a:solidFill>
                <a:latin typeface="Trebuchet MS"/>
                <a:ea typeface="Trebuchet MS"/>
                <a:cs typeface="Trebuchet MS"/>
                <a:sym typeface="Trebuchet MS"/>
              </a:rPr>
              <a:t>Beach</a:t>
            </a:r>
            <a:endParaRPr/>
          </a:p>
        </p:txBody>
      </p:sp>
      <p:pic>
        <p:nvPicPr>
          <p:cNvPr id="344" name="Google Shape;344;p38"/>
          <p:cNvPicPr preferRelativeResize="0"/>
          <p:nvPr/>
        </p:nvPicPr>
        <p:blipFill rotWithShape="1">
          <a:blip r:embed="rId5">
            <a:alphaModFix/>
          </a:blip>
          <a:srcRect b="0" l="0" r="0" t="0"/>
          <a:stretch/>
        </p:blipFill>
        <p:spPr>
          <a:xfrm>
            <a:off x="2182018" y="4313931"/>
            <a:ext cx="433916" cy="379025"/>
          </a:xfrm>
          <a:prstGeom prst="rect">
            <a:avLst/>
          </a:prstGeom>
          <a:noFill/>
          <a:ln>
            <a:noFill/>
          </a:ln>
        </p:spPr>
      </p:pic>
      <p:pic>
        <p:nvPicPr>
          <p:cNvPr id="345" name="Google Shape;345;p38"/>
          <p:cNvPicPr preferRelativeResize="0"/>
          <p:nvPr/>
        </p:nvPicPr>
        <p:blipFill rotWithShape="1">
          <a:blip r:embed="rId5">
            <a:alphaModFix/>
          </a:blip>
          <a:srcRect b="0" l="0" r="0" t="0"/>
          <a:stretch/>
        </p:blipFill>
        <p:spPr>
          <a:xfrm>
            <a:off x="2189098" y="4812126"/>
            <a:ext cx="433916" cy="379025"/>
          </a:xfrm>
          <a:prstGeom prst="rect">
            <a:avLst/>
          </a:prstGeom>
          <a:noFill/>
          <a:ln>
            <a:noFill/>
          </a:ln>
        </p:spPr>
      </p:pic>
      <p:pic>
        <p:nvPicPr>
          <p:cNvPr id="346" name="Google Shape;346;p38"/>
          <p:cNvPicPr preferRelativeResize="0"/>
          <p:nvPr/>
        </p:nvPicPr>
        <p:blipFill rotWithShape="1">
          <a:blip r:embed="rId5">
            <a:alphaModFix/>
          </a:blip>
          <a:srcRect b="0" l="0" r="0" t="0"/>
          <a:stretch/>
        </p:blipFill>
        <p:spPr>
          <a:xfrm>
            <a:off x="2742825" y="4319333"/>
            <a:ext cx="433916" cy="379025"/>
          </a:xfrm>
          <a:prstGeom prst="rect">
            <a:avLst/>
          </a:prstGeom>
          <a:noFill/>
          <a:ln>
            <a:noFill/>
          </a:ln>
        </p:spPr>
      </p:pic>
      <p:pic>
        <p:nvPicPr>
          <p:cNvPr id="347" name="Google Shape;347;p38"/>
          <p:cNvPicPr preferRelativeResize="0"/>
          <p:nvPr/>
        </p:nvPicPr>
        <p:blipFill rotWithShape="1">
          <a:blip r:embed="rId5">
            <a:alphaModFix/>
          </a:blip>
          <a:srcRect b="0" l="0" r="0" t="0"/>
          <a:stretch/>
        </p:blipFill>
        <p:spPr>
          <a:xfrm>
            <a:off x="2750414" y="4807294"/>
            <a:ext cx="433916" cy="379025"/>
          </a:xfrm>
          <a:prstGeom prst="rect">
            <a:avLst/>
          </a:prstGeom>
          <a:noFill/>
          <a:ln>
            <a:noFill/>
          </a:ln>
        </p:spPr>
      </p:pic>
      <p:pic>
        <p:nvPicPr>
          <p:cNvPr id="348" name="Google Shape;348;p38"/>
          <p:cNvPicPr preferRelativeResize="0"/>
          <p:nvPr/>
        </p:nvPicPr>
        <p:blipFill rotWithShape="1">
          <a:blip r:embed="rId6">
            <a:alphaModFix/>
          </a:blip>
          <a:srcRect b="0" l="0" r="0" t="0"/>
          <a:stretch/>
        </p:blipFill>
        <p:spPr>
          <a:xfrm>
            <a:off x="3437986" y="4338235"/>
            <a:ext cx="447675" cy="428625"/>
          </a:xfrm>
          <a:prstGeom prst="rect">
            <a:avLst/>
          </a:prstGeom>
          <a:noFill/>
          <a:ln>
            <a:noFill/>
          </a:ln>
        </p:spPr>
      </p:pic>
      <p:pic>
        <p:nvPicPr>
          <p:cNvPr id="349" name="Google Shape;349;p38"/>
          <p:cNvPicPr preferRelativeResize="0"/>
          <p:nvPr/>
        </p:nvPicPr>
        <p:blipFill rotWithShape="1">
          <a:blip r:embed="rId6">
            <a:alphaModFix/>
          </a:blip>
          <a:srcRect b="0" l="0" r="0" t="0"/>
          <a:stretch/>
        </p:blipFill>
        <p:spPr>
          <a:xfrm>
            <a:off x="3414601" y="4795832"/>
            <a:ext cx="447675" cy="428625"/>
          </a:xfrm>
          <a:prstGeom prst="rect">
            <a:avLst/>
          </a:prstGeom>
          <a:noFill/>
          <a:ln>
            <a:noFill/>
          </a:ln>
        </p:spPr>
      </p:pic>
      <p:pic>
        <p:nvPicPr>
          <p:cNvPr id="350" name="Google Shape;350;p38"/>
          <p:cNvPicPr preferRelativeResize="0"/>
          <p:nvPr/>
        </p:nvPicPr>
        <p:blipFill rotWithShape="1">
          <a:blip r:embed="rId6">
            <a:alphaModFix/>
          </a:blip>
          <a:srcRect b="0" l="0" r="0" t="0"/>
          <a:stretch/>
        </p:blipFill>
        <p:spPr>
          <a:xfrm>
            <a:off x="4105821" y="4311950"/>
            <a:ext cx="447675" cy="428625"/>
          </a:xfrm>
          <a:prstGeom prst="rect">
            <a:avLst/>
          </a:prstGeom>
          <a:noFill/>
          <a:ln>
            <a:noFill/>
          </a:ln>
        </p:spPr>
      </p:pic>
      <p:pic>
        <p:nvPicPr>
          <p:cNvPr id="351" name="Google Shape;351;p38"/>
          <p:cNvPicPr preferRelativeResize="0"/>
          <p:nvPr/>
        </p:nvPicPr>
        <p:blipFill rotWithShape="1">
          <a:blip r:embed="rId6">
            <a:alphaModFix/>
          </a:blip>
          <a:srcRect b="0" l="0" r="0" t="0"/>
          <a:stretch/>
        </p:blipFill>
        <p:spPr>
          <a:xfrm>
            <a:off x="4172173" y="4790106"/>
            <a:ext cx="447675" cy="428625"/>
          </a:xfrm>
          <a:prstGeom prst="rect">
            <a:avLst/>
          </a:prstGeom>
          <a:noFill/>
          <a:ln>
            <a:noFill/>
          </a:ln>
        </p:spPr>
      </p:pic>
      <p:pic>
        <p:nvPicPr>
          <p:cNvPr id="352" name="Google Shape;352;p38"/>
          <p:cNvPicPr preferRelativeResize="0"/>
          <p:nvPr/>
        </p:nvPicPr>
        <p:blipFill rotWithShape="1">
          <a:blip r:embed="rId4">
            <a:alphaModFix/>
          </a:blip>
          <a:srcRect b="0" l="0" r="0" t="0"/>
          <a:stretch/>
        </p:blipFill>
        <p:spPr>
          <a:xfrm>
            <a:off x="4773498" y="4793980"/>
            <a:ext cx="504825" cy="438150"/>
          </a:xfrm>
          <a:prstGeom prst="rect">
            <a:avLst/>
          </a:prstGeom>
          <a:noFill/>
          <a:ln>
            <a:noFill/>
          </a:ln>
        </p:spPr>
      </p:pic>
      <p:pic>
        <p:nvPicPr>
          <p:cNvPr id="353" name="Google Shape;353;p38"/>
          <p:cNvPicPr preferRelativeResize="0"/>
          <p:nvPr/>
        </p:nvPicPr>
        <p:blipFill rotWithShape="1">
          <a:blip r:embed="rId4">
            <a:alphaModFix/>
          </a:blip>
          <a:srcRect b="0" l="0" r="0" t="0"/>
          <a:stretch/>
        </p:blipFill>
        <p:spPr>
          <a:xfrm>
            <a:off x="5435806" y="4320586"/>
            <a:ext cx="504825" cy="438150"/>
          </a:xfrm>
          <a:prstGeom prst="rect">
            <a:avLst/>
          </a:prstGeom>
          <a:noFill/>
          <a:ln>
            <a:noFill/>
          </a:ln>
        </p:spPr>
      </p:pic>
      <p:pic>
        <p:nvPicPr>
          <p:cNvPr id="354" name="Google Shape;354;p38"/>
          <p:cNvPicPr preferRelativeResize="0"/>
          <p:nvPr/>
        </p:nvPicPr>
        <p:blipFill rotWithShape="1">
          <a:blip r:embed="rId4">
            <a:alphaModFix/>
          </a:blip>
          <a:srcRect b="0" l="0" r="0" t="0"/>
          <a:stretch/>
        </p:blipFill>
        <p:spPr>
          <a:xfrm>
            <a:off x="6055057" y="4311950"/>
            <a:ext cx="504825" cy="438150"/>
          </a:xfrm>
          <a:prstGeom prst="rect">
            <a:avLst/>
          </a:prstGeom>
          <a:noFill/>
          <a:ln>
            <a:noFill/>
          </a:ln>
        </p:spPr>
      </p:pic>
      <p:pic>
        <p:nvPicPr>
          <p:cNvPr id="355" name="Google Shape;355;p38"/>
          <p:cNvPicPr preferRelativeResize="0"/>
          <p:nvPr/>
        </p:nvPicPr>
        <p:blipFill rotWithShape="1">
          <a:blip r:embed="rId4">
            <a:alphaModFix/>
          </a:blip>
          <a:srcRect b="0" l="0" r="0" t="0"/>
          <a:stretch/>
        </p:blipFill>
        <p:spPr>
          <a:xfrm>
            <a:off x="6785975" y="4328710"/>
            <a:ext cx="504825" cy="438150"/>
          </a:xfrm>
          <a:prstGeom prst="rect">
            <a:avLst/>
          </a:prstGeom>
          <a:noFill/>
          <a:ln>
            <a:noFill/>
          </a:ln>
        </p:spPr>
      </p:pic>
      <p:pic>
        <p:nvPicPr>
          <p:cNvPr id="356" name="Google Shape;356;p38"/>
          <p:cNvPicPr preferRelativeResize="0"/>
          <p:nvPr/>
        </p:nvPicPr>
        <p:blipFill rotWithShape="1">
          <a:blip r:embed="rId4">
            <a:alphaModFix/>
          </a:blip>
          <a:srcRect b="0" l="0" r="0" t="0"/>
          <a:stretch/>
        </p:blipFill>
        <p:spPr>
          <a:xfrm>
            <a:off x="7484274" y="4301513"/>
            <a:ext cx="504825" cy="438150"/>
          </a:xfrm>
          <a:prstGeom prst="rect">
            <a:avLst/>
          </a:prstGeom>
          <a:noFill/>
          <a:ln>
            <a:noFill/>
          </a:ln>
        </p:spPr>
      </p:pic>
      <p:pic>
        <p:nvPicPr>
          <p:cNvPr id="357" name="Google Shape;357;p38"/>
          <p:cNvPicPr preferRelativeResize="0"/>
          <p:nvPr/>
        </p:nvPicPr>
        <p:blipFill rotWithShape="1">
          <a:blip r:embed="rId4">
            <a:alphaModFix/>
          </a:blip>
          <a:srcRect b="0" l="0" r="0" t="0"/>
          <a:stretch/>
        </p:blipFill>
        <p:spPr>
          <a:xfrm>
            <a:off x="8190469" y="4269760"/>
            <a:ext cx="504825" cy="438150"/>
          </a:xfrm>
          <a:prstGeom prst="rect">
            <a:avLst/>
          </a:prstGeom>
          <a:noFill/>
          <a:ln>
            <a:noFill/>
          </a:ln>
        </p:spPr>
      </p:pic>
      <p:pic>
        <p:nvPicPr>
          <p:cNvPr id="358" name="Google Shape;358;p38"/>
          <p:cNvPicPr preferRelativeResize="0"/>
          <p:nvPr/>
        </p:nvPicPr>
        <p:blipFill rotWithShape="1">
          <a:blip r:embed="rId4">
            <a:alphaModFix/>
          </a:blip>
          <a:srcRect b="0" l="0" r="0" t="0"/>
          <a:stretch/>
        </p:blipFill>
        <p:spPr>
          <a:xfrm>
            <a:off x="5402441" y="4794638"/>
            <a:ext cx="504825" cy="438150"/>
          </a:xfrm>
          <a:prstGeom prst="rect">
            <a:avLst/>
          </a:prstGeom>
          <a:noFill/>
          <a:ln>
            <a:noFill/>
          </a:ln>
        </p:spPr>
      </p:pic>
      <p:pic>
        <p:nvPicPr>
          <p:cNvPr id="359" name="Google Shape;359;p38"/>
          <p:cNvPicPr preferRelativeResize="0"/>
          <p:nvPr/>
        </p:nvPicPr>
        <p:blipFill rotWithShape="1">
          <a:blip r:embed="rId4">
            <a:alphaModFix/>
          </a:blip>
          <a:srcRect b="0" l="0" r="0" t="0"/>
          <a:stretch/>
        </p:blipFill>
        <p:spPr>
          <a:xfrm>
            <a:off x="6031384" y="4798716"/>
            <a:ext cx="504825" cy="438150"/>
          </a:xfrm>
          <a:prstGeom prst="rect">
            <a:avLst/>
          </a:prstGeom>
          <a:noFill/>
          <a:ln>
            <a:noFill/>
          </a:ln>
        </p:spPr>
      </p:pic>
      <p:pic>
        <p:nvPicPr>
          <p:cNvPr id="360" name="Google Shape;360;p38"/>
          <p:cNvPicPr preferRelativeResize="0"/>
          <p:nvPr/>
        </p:nvPicPr>
        <p:blipFill rotWithShape="1">
          <a:blip r:embed="rId4">
            <a:alphaModFix/>
          </a:blip>
          <a:srcRect b="0" l="0" r="0" t="0"/>
          <a:stretch/>
        </p:blipFill>
        <p:spPr>
          <a:xfrm>
            <a:off x="6741044" y="4830839"/>
            <a:ext cx="504825" cy="438150"/>
          </a:xfrm>
          <a:prstGeom prst="rect">
            <a:avLst/>
          </a:prstGeom>
          <a:noFill/>
          <a:ln>
            <a:noFill/>
          </a:ln>
        </p:spPr>
      </p:pic>
      <p:pic>
        <p:nvPicPr>
          <p:cNvPr id="361" name="Google Shape;361;p38"/>
          <p:cNvPicPr preferRelativeResize="0"/>
          <p:nvPr/>
        </p:nvPicPr>
        <p:blipFill rotWithShape="1">
          <a:blip r:embed="rId4">
            <a:alphaModFix/>
          </a:blip>
          <a:srcRect b="0" l="0" r="0" t="0"/>
          <a:stretch/>
        </p:blipFill>
        <p:spPr>
          <a:xfrm>
            <a:off x="7450704" y="4813024"/>
            <a:ext cx="504825" cy="438150"/>
          </a:xfrm>
          <a:prstGeom prst="rect">
            <a:avLst/>
          </a:prstGeom>
          <a:noFill/>
          <a:ln>
            <a:noFill/>
          </a:ln>
        </p:spPr>
      </p:pic>
      <p:pic>
        <p:nvPicPr>
          <p:cNvPr id="362" name="Google Shape;362;p38"/>
          <p:cNvPicPr preferRelativeResize="0"/>
          <p:nvPr/>
        </p:nvPicPr>
        <p:blipFill rotWithShape="1">
          <a:blip r:embed="rId4">
            <a:alphaModFix/>
          </a:blip>
          <a:srcRect b="0" l="0" r="0" t="0"/>
          <a:stretch/>
        </p:blipFill>
        <p:spPr>
          <a:xfrm>
            <a:off x="8097118" y="4790106"/>
            <a:ext cx="504825" cy="438150"/>
          </a:xfrm>
          <a:prstGeom prst="rect">
            <a:avLst/>
          </a:prstGeom>
          <a:noFill/>
          <a:ln>
            <a:noFill/>
          </a:ln>
        </p:spPr>
      </p:pic>
      <p:pic>
        <p:nvPicPr>
          <p:cNvPr id="363" name="Google Shape;363;p38"/>
          <p:cNvPicPr preferRelativeResize="0"/>
          <p:nvPr/>
        </p:nvPicPr>
        <p:blipFill rotWithShape="1">
          <a:blip r:embed="rId6">
            <a:alphaModFix/>
          </a:blip>
          <a:srcRect b="0" l="0" r="0" t="0"/>
          <a:stretch/>
        </p:blipFill>
        <p:spPr>
          <a:xfrm>
            <a:off x="8840945" y="4279285"/>
            <a:ext cx="447675" cy="428625"/>
          </a:xfrm>
          <a:prstGeom prst="rect">
            <a:avLst/>
          </a:prstGeom>
          <a:noFill/>
          <a:ln>
            <a:noFill/>
          </a:ln>
        </p:spPr>
      </p:pic>
      <p:pic>
        <p:nvPicPr>
          <p:cNvPr id="364" name="Google Shape;364;p38"/>
          <p:cNvPicPr preferRelativeResize="0"/>
          <p:nvPr/>
        </p:nvPicPr>
        <p:blipFill rotWithShape="1">
          <a:blip r:embed="rId6">
            <a:alphaModFix/>
          </a:blip>
          <a:srcRect b="0" l="0" r="0" t="0"/>
          <a:stretch/>
        </p:blipFill>
        <p:spPr>
          <a:xfrm>
            <a:off x="8907011" y="4787628"/>
            <a:ext cx="447675" cy="428625"/>
          </a:xfrm>
          <a:prstGeom prst="rect">
            <a:avLst/>
          </a:prstGeom>
          <a:noFill/>
          <a:ln>
            <a:noFill/>
          </a:ln>
        </p:spPr>
      </p:pic>
      <p:pic>
        <p:nvPicPr>
          <p:cNvPr id="365" name="Google Shape;365;p38"/>
          <p:cNvPicPr preferRelativeResize="0"/>
          <p:nvPr/>
        </p:nvPicPr>
        <p:blipFill rotWithShape="1">
          <a:blip r:embed="rId6">
            <a:alphaModFix/>
          </a:blip>
          <a:srcRect b="0" l="0" r="0" t="0"/>
          <a:stretch/>
        </p:blipFill>
        <p:spPr>
          <a:xfrm>
            <a:off x="9566789" y="4301513"/>
            <a:ext cx="447675" cy="428625"/>
          </a:xfrm>
          <a:prstGeom prst="rect">
            <a:avLst/>
          </a:prstGeom>
          <a:noFill/>
          <a:ln>
            <a:noFill/>
          </a:ln>
        </p:spPr>
      </p:pic>
      <p:pic>
        <p:nvPicPr>
          <p:cNvPr id="366" name="Google Shape;366;p38"/>
          <p:cNvPicPr preferRelativeResize="0"/>
          <p:nvPr/>
        </p:nvPicPr>
        <p:blipFill rotWithShape="1">
          <a:blip r:embed="rId6">
            <a:alphaModFix/>
          </a:blip>
          <a:srcRect b="0" l="0" r="0" t="0"/>
          <a:stretch/>
        </p:blipFill>
        <p:spPr>
          <a:xfrm>
            <a:off x="9540683" y="4787628"/>
            <a:ext cx="447675" cy="428625"/>
          </a:xfrm>
          <a:prstGeom prst="rect">
            <a:avLst/>
          </a:prstGeom>
          <a:noFill/>
          <a:ln>
            <a:noFill/>
          </a:ln>
        </p:spPr>
      </p:pic>
      <p:sp>
        <p:nvSpPr>
          <p:cNvPr id="367" name="Google Shape;367;p38">
            <a:hlinkClick r:id="rId7"/>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graphicFrame>
        <p:nvGraphicFramePr>
          <p:cNvPr id="368" name="Google Shape;368;p38"/>
          <p:cNvGraphicFramePr/>
          <p:nvPr/>
        </p:nvGraphicFramePr>
        <p:xfrm>
          <a:off x="2048026" y="3805011"/>
          <a:ext cx="3000000" cy="3000000"/>
        </p:xfrm>
        <a:graphic>
          <a:graphicData uri="http://schemas.openxmlformats.org/drawingml/2006/table">
            <a:tbl>
              <a:tblPr bandRow="1" firstRow="1">
                <a:noFill/>
                <a:tableStyleId>{519049DA-B371-4A47-A3D5-66740A5E580B}</a:tableStyleId>
              </a:tblPr>
              <a:tblGrid>
                <a:gridCol w="633050"/>
                <a:gridCol w="674800"/>
                <a:gridCol w="693275"/>
                <a:gridCol w="684025"/>
                <a:gridCol w="721000"/>
                <a:gridCol w="684025"/>
                <a:gridCol w="665550"/>
                <a:gridCol w="684025"/>
                <a:gridCol w="665550"/>
                <a:gridCol w="637825"/>
                <a:gridCol w="674800"/>
                <a:gridCol w="716525"/>
              </a:tblGrid>
              <a:tr h="459250">
                <a:tc>
                  <a:txBody>
                    <a:bodyPr/>
                    <a:lstStyle/>
                    <a:p>
                      <a:pPr indent="0" lvl="0" marL="0" marR="0" rtl="0" algn="l">
                        <a:spcBef>
                          <a:spcPts val="0"/>
                        </a:spcBef>
                        <a:spcAft>
                          <a:spcPts val="0"/>
                        </a:spcAft>
                        <a:buNone/>
                      </a:pPr>
                      <a:r>
                        <a:rPr lang="en-US" sz="1800" u="none" cap="none" strike="noStrike"/>
                        <a:t>Jan</a:t>
                      </a:r>
                      <a:endParaRPr/>
                    </a:p>
                  </a:txBody>
                  <a:tcPr marT="45725" marB="45725" marR="91450" marL="91450"/>
                </a:tc>
                <a:tc>
                  <a:txBody>
                    <a:bodyPr/>
                    <a:lstStyle/>
                    <a:p>
                      <a:pPr indent="0" lvl="0" marL="0" marR="0" rtl="0" algn="l">
                        <a:spcBef>
                          <a:spcPts val="0"/>
                        </a:spcBef>
                        <a:spcAft>
                          <a:spcPts val="0"/>
                        </a:spcAft>
                        <a:buNone/>
                      </a:pPr>
                      <a:r>
                        <a:rPr lang="en-US" sz="1800"/>
                        <a:t>Feb</a:t>
                      </a:r>
                      <a:endParaRPr/>
                    </a:p>
                  </a:txBody>
                  <a:tcPr marT="45725" marB="45725" marR="91450" marL="91450"/>
                </a:tc>
                <a:tc>
                  <a:txBody>
                    <a:bodyPr/>
                    <a:lstStyle/>
                    <a:p>
                      <a:pPr indent="0" lvl="0" marL="0" marR="0" rtl="0" algn="l">
                        <a:spcBef>
                          <a:spcPts val="0"/>
                        </a:spcBef>
                        <a:spcAft>
                          <a:spcPts val="0"/>
                        </a:spcAft>
                        <a:buNone/>
                      </a:pPr>
                      <a:r>
                        <a:rPr lang="en-US" sz="1800"/>
                        <a:t>Mar</a:t>
                      </a:r>
                      <a:endParaRPr/>
                    </a:p>
                  </a:txBody>
                  <a:tcPr marT="45725" marB="45725" marR="91450" marL="91450"/>
                </a:tc>
                <a:tc>
                  <a:txBody>
                    <a:bodyPr/>
                    <a:lstStyle/>
                    <a:p>
                      <a:pPr indent="0" lvl="0" marL="0" marR="0" rtl="0" algn="l">
                        <a:spcBef>
                          <a:spcPts val="0"/>
                        </a:spcBef>
                        <a:spcAft>
                          <a:spcPts val="0"/>
                        </a:spcAft>
                        <a:buNone/>
                      </a:pPr>
                      <a:r>
                        <a:rPr lang="en-US" sz="1800"/>
                        <a:t>Apr</a:t>
                      </a:r>
                      <a:endParaRPr/>
                    </a:p>
                  </a:txBody>
                  <a:tcPr marT="45725" marB="45725" marR="91450" marL="91450"/>
                </a:tc>
                <a:tc>
                  <a:txBody>
                    <a:bodyPr/>
                    <a:lstStyle/>
                    <a:p>
                      <a:pPr indent="0" lvl="0" marL="0" marR="0" rtl="0" algn="l">
                        <a:spcBef>
                          <a:spcPts val="0"/>
                        </a:spcBef>
                        <a:spcAft>
                          <a:spcPts val="0"/>
                        </a:spcAft>
                        <a:buNone/>
                      </a:pPr>
                      <a:r>
                        <a:rPr lang="en-US" sz="1800"/>
                        <a:t>May</a:t>
                      </a:r>
                      <a:endParaRPr/>
                    </a:p>
                  </a:txBody>
                  <a:tcPr marT="45725" marB="45725" marR="91450" marL="91450"/>
                </a:tc>
                <a:tc>
                  <a:txBody>
                    <a:bodyPr/>
                    <a:lstStyle/>
                    <a:p>
                      <a:pPr indent="0" lvl="0" marL="0" marR="0" rtl="0" algn="l">
                        <a:spcBef>
                          <a:spcPts val="0"/>
                        </a:spcBef>
                        <a:spcAft>
                          <a:spcPts val="0"/>
                        </a:spcAft>
                        <a:buNone/>
                      </a:pPr>
                      <a:r>
                        <a:rPr lang="en-US" sz="1800"/>
                        <a:t>Jun</a:t>
                      </a:r>
                      <a:endParaRPr/>
                    </a:p>
                  </a:txBody>
                  <a:tcPr marT="45725" marB="45725" marR="91450" marL="91450"/>
                </a:tc>
                <a:tc>
                  <a:txBody>
                    <a:bodyPr/>
                    <a:lstStyle/>
                    <a:p>
                      <a:pPr indent="0" lvl="0" marL="0" marR="0" rtl="0" algn="l">
                        <a:spcBef>
                          <a:spcPts val="0"/>
                        </a:spcBef>
                        <a:spcAft>
                          <a:spcPts val="0"/>
                        </a:spcAft>
                        <a:buNone/>
                      </a:pPr>
                      <a:r>
                        <a:rPr lang="en-US" sz="1800"/>
                        <a:t>Jul</a:t>
                      </a:r>
                      <a:endParaRPr/>
                    </a:p>
                  </a:txBody>
                  <a:tcPr marT="45725" marB="45725" marR="91450" marL="91450"/>
                </a:tc>
                <a:tc>
                  <a:txBody>
                    <a:bodyPr/>
                    <a:lstStyle/>
                    <a:p>
                      <a:pPr indent="0" lvl="0" marL="0" marR="0" rtl="0" algn="l">
                        <a:spcBef>
                          <a:spcPts val="0"/>
                        </a:spcBef>
                        <a:spcAft>
                          <a:spcPts val="0"/>
                        </a:spcAft>
                        <a:buNone/>
                      </a:pPr>
                      <a:r>
                        <a:rPr lang="en-US" sz="1800"/>
                        <a:t>Aug</a:t>
                      </a:r>
                      <a:endParaRPr/>
                    </a:p>
                  </a:txBody>
                  <a:tcPr marT="45725" marB="45725" marR="91450" marL="91450"/>
                </a:tc>
                <a:tc>
                  <a:txBody>
                    <a:bodyPr/>
                    <a:lstStyle/>
                    <a:p>
                      <a:pPr indent="0" lvl="0" marL="0" marR="0" rtl="0" algn="l">
                        <a:spcBef>
                          <a:spcPts val="0"/>
                        </a:spcBef>
                        <a:spcAft>
                          <a:spcPts val="0"/>
                        </a:spcAft>
                        <a:buNone/>
                      </a:pPr>
                      <a:r>
                        <a:rPr lang="en-US" sz="1800"/>
                        <a:t>Sep</a:t>
                      </a:r>
                      <a:endParaRPr/>
                    </a:p>
                  </a:txBody>
                  <a:tcPr marT="45725" marB="45725" marR="91450" marL="91450"/>
                </a:tc>
                <a:tc>
                  <a:txBody>
                    <a:bodyPr/>
                    <a:lstStyle/>
                    <a:p>
                      <a:pPr indent="0" lvl="0" marL="0" marR="0" rtl="0" algn="l">
                        <a:spcBef>
                          <a:spcPts val="0"/>
                        </a:spcBef>
                        <a:spcAft>
                          <a:spcPts val="0"/>
                        </a:spcAft>
                        <a:buNone/>
                      </a:pPr>
                      <a:r>
                        <a:rPr lang="en-US" sz="1800"/>
                        <a:t>Oct</a:t>
                      </a:r>
                      <a:endParaRPr/>
                    </a:p>
                  </a:txBody>
                  <a:tcPr marT="45725" marB="45725" marR="91450" marL="91450"/>
                </a:tc>
                <a:tc>
                  <a:txBody>
                    <a:bodyPr/>
                    <a:lstStyle/>
                    <a:p>
                      <a:pPr indent="0" lvl="0" marL="0" marR="0" rtl="0" algn="l">
                        <a:spcBef>
                          <a:spcPts val="0"/>
                        </a:spcBef>
                        <a:spcAft>
                          <a:spcPts val="0"/>
                        </a:spcAft>
                        <a:buNone/>
                      </a:pPr>
                      <a:r>
                        <a:rPr lang="en-US" sz="1800"/>
                        <a:t>Nov</a:t>
                      </a:r>
                      <a:endParaRPr/>
                    </a:p>
                  </a:txBody>
                  <a:tcPr marT="45725" marB="45725" marR="91450" marL="91450"/>
                </a:tc>
                <a:tc>
                  <a:txBody>
                    <a:bodyPr/>
                    <a:lstStyle/>
                    <a:p>
                      <a:pPr indent="0" lvl="0" marL="0" marR="0" rtl="0" algn="l">
                        <a:spcBef>
                          <a:spcPts val="0"/>
                        </a:spcBef>
                        <a:spcAft>
                          <a:spcPts val="0"/>
                        </a:spcAft>
                        <a:buNone/>
                      </a:pPr>
                      <a:r>
                        <a:rPr lang="en-US" sz="1800"/>
                        <a:t>Dec</a:t>
                      </a:r>
                      <a:endParaRPr/>
                    </a:p>
                  </a:txBody>
                  <a:tcPr marT="45725" marB="45725" marR="91450" marL="91450"/>
                </a:tc>
              </a:tr>
              <a:tr h="616975">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629125">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617675">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73" name="Shape 373"/>
        <p:cNvGrpSpPr/>
        <p:nvPr/>
      </p:nvGrpSpPr>
      <p:grpSpPr>
        <a:xfrm>
          <a:off x="0" y="0"/>
          <a:ext cx="0" cy="0"/>
          <a:chOff x="0" y="0"/>
          <a:chExt cx="0" cy="0"/>
        </a:xfrm>
      </p:grpSpPr>
      <p:sp>
        <p:nvSpPr>
          <p:cNvPr id="374" name="Google Shape;374;p39"/>
          <p:cNvSpPr/>
          <p:nvPr/>
        </p:nvSpPr>
        <p:spPr>
          <a:xfrm>
            <a:off x="2135057" y="4240896"/>
            <a:ext cx="10056943" cy="2605998"/>
          </a:xfrm>
          <a:custGeom>
            <a:rect b="b" l="l" r="r" t="t"/>
            <a:pathLst>
              <a:path extrusionOk="0" h="1322303" w="5102967">
                <a:moveTo>
                  <a:pt x="0" y="0"/>
                </a:moveTo>
                <a:lnTo>
                  <a:pt x="5102967" y="0"/>
                </a:lnTo>
                <a:lnTo>
                  <a:pt x="5102967" y="1322303"/>
                </a:lnTo>
                <a:lnTo>
                  <a:pt x="0" y="1322303"/>
                </a:lnTo>
                <a:close/>
              </a:path>
            </a:pathLst>
          </a:custGeom>
          <a:solidFill>
            <a:srgbClr val="2A5010"/>
          </a:solidFill>
          <a:ln>
            <a:noFill/>
          </a:ln>
        </p:spPr>
      </p:sp>
      <p:sp>
        <p:nvSpPr>
          <p:cNvPr id="375" name="Google Shape;375;p39"/>
          <p:cNvSpPr txBox="1"/>
          <p:nvPr/>
        </p:nvSpPr>
        <p:spPr>
          <a:xfrm>
            <a:off x="7588406" y="702667"/>
            <a:ext cx="3054313" cy="918008"/>
          </a:xfrm>
          <a:prstGeom prst="rect">
            <a:avLst/>
          </a:prstGeom>
          <a:noFill/>
          <a:ln>
            <a:noFill/>
          </a:ln>
        </p:spPr>
        <p:txBody>
          <a:bodyPr anchorCtr="0" anchor="t" bIns="0" lIns="0" spcFirstLastPara="1" rIns="0" wrap="square" tIns="0">
            <a:spAutoFit/>
          </a:bodyPr>
          <a:lstStyle/>
          <a:p>
            <a:pPr indent="0" lvl="0" marL="0" marR="0" rtl="0" algn="l">
              <a:lnSpc>
                <a:spcPct val="124433"/>
              </a:lnSpc>
              <a:spcBef>
                <a:spcPts val="0"/>
              </a:spcBef>
              <a:spcAft>
                <a:spcPts val="0"/>
              </a:spcAft>
              <a:buNone/>
            </a:pPr>
            <a:r>
              <a:rPr b="1" lang="en-US" sz="3000">
                <a:solidFill>
                  <a:srgbClr val="2A5010"/>
                </a:solidFill>
                <a:latin typeface="Montserrat Black"/>
                <a:ea typeface="Montserrat Black"/>
                <a:cs typeface="Montserrat Black"/>
                <a:sym typeface="Montserrat Black"/>
              </a:rPr>
              <a:t>Visa on arrival</a:t>
            </a:r>
            <a:endParaRPr/>
          </a:p>
          <a:p>
            <a:pPr indent="0" lvl="0" marL="0" marR="0" rtl="0" algn="l">
              <a:lnSpc>
                <a:spcPct val="124433"/>
              </a:lnSpc>
              <a:spcBef>
                <a:spcPts val="0"/>
              </a:spcBef>
              <a:spcAft>
                <a:spcPts val="0"/>
              </a:spcAft>
              <a:buNone/>
            </a:pPr>
            <a:r>
              <a:t/>
            </a:r>
            <a:endParaRPr b="1" sz="3000">
              <a:solidFill>
                <a:srgbClr val="2A5010"/>
              </a:solidFill>
              <a:latin typeface="Montserrat Black"/>
              <a:ea typeface="Montserrat Black"/>
              <a:cs typeface="Montserrat Black"/>
              <a:sym typeface="Montserrat Black"/>
            </a:endParaRPr>
          </a:p>
        </p:txBody>
      </p:sp>
      <p:sp>
        <p:nvSpPr>
          <p:cNvPr id="376" name="Google Shape;376;p39"/>
          <p:cNvSpPr txBox="1"/>
          <p:nvPr/>
        </p:nvSpPr>
        <p:spPr>
          <a:xfrm>
            <a:off x="3054654" y="5343208"/>
            <a:ext cx="1991553" cy="311624"/>
          </a:xfrm>
          <a:prstGeom prst="rect">
            <a:avLst/>
          </a:prstGeom>
          <a:noFill/>
          <a:ln>
            <a:noFill/>
          </a:ln>
        </p:spPr>
        <p:txBody>
          <a:bodyPr anchorCtr="0" anchor="t" bIns="0" lIns="0" spcFirstLastPara="1" rIns="0" wrap="square" tIns="0">
            <a:spAutoFit/>
          </a:bodyPr>
          <a:lstStyle/>
          <a:p>
            <a:pPr indent="0" lvl="0" marL="0" marR="0" rtl="0" algn="l">
              <a:lnSpc>
                <a:spcPct val="77766"/>
              </a:lnSpc>
              <a:spcBef>
                <a:spcPts val="0"/>
              </a:spcBef>
              <a:spcAft>
                <a:spcPts val="0"/>
              </a:spcAft>
              <a:buNone/>
            </a:pPr>
            <a:r>
              <a:rPr b="1" lang="en-US" sz="3000">
                <a:solidFill>
                  <a:schemeClr val="lt1"/>
                </a:solidFill>
                <a:latin typeface="Montserrat"/>
                <a:ea typeface="Montserrat"/>
                <a:cs typeface="Montserrat"/>
                <a:sym typeface="Montserrat"/>
              </a:rPr>
              <a:t>E -Visa</a:t>
            </a:r>
            <a:endParaRPr/>
          </a:p>
        </p:txBody>
      </p:sp>
      <p:sp>
        <p:nvSpPr>
          <p:cNvPr id="377" name="Google Shape;377;p39"/>
          <p:cNvSpPr txBox="1"/>
          <p:nvPr/>
        </p:nvSpPr>
        <p:spPr>
          <a:xfrm>
            <a:off x="4734077" y="5214067"/>
            <a:ext cx="7356446" cy="1343638"/>
          </a:xfrm>
          <a:prstGeom prst="rect">
            <a:avLst/>
          </a:prstGeom>
          <a:noFill/>
          <a:ln>
            <a:noFill/>
          </a:ln>
        </p:spPr>
        <p:txBody>
          <a:bodyPr anchorCtr="0" anchor="t" bIns="0" lIns="0" spcFirstLastPara="1" rIns="0" wrap="square" tIns="0">
            <a:spAutoFit/>
          </a:bodyPr>
          <a:lstStyle/>
          <a:p>
            <a:pPr indent="-285750" lvl="0" marL="297266" marR="0" rtl="0" algn="l">
              <a:lnSpc>
                <a:spcPct val="150000"/>
              </a:lnSpc>
              <a:spcBef>
                <a:spcPts val="0"/>
              </a:spcBef>
              <a:spcAft>
                <a:spcPts val="0"/>
              </a:spcAft>
              <a:buClr>
                <a:schemeClr val="lt1"/>
              </a:buClr>
              <a:buSzPts val="1500"/>
              <a:buFont typeface="Noto Sans Symbols"/>
              <a:buChar char="⮚"/>
            </a:pPr>
            <a:r>
              <a:rPr lang="en-US" sz="1500">
                <a:solidFill>
                  <a:schemeClr val="lt1"/>
                </a:solidFill>
                <a:latin typeface="Montserrat"/>
                <a:ea typeface="Montserrat"/>
                <a:cs typeface="Montserrat"/>
                <a:sym typeface="Montserrat"/>
              </a:rPr>
              <a:t>E-Visa can be done on your own or assisted by Threeland Travel</a:t>
            </a:r>
            <a:endParaRPr/>
          </a:p>
          <a:p>
            <a:pPr indent="-285750" lvl="0" marL="297266" marR="0" rtl="0" algn="l">
              <a:lnSpc>
                <a:spcPct val="150000"/>
              </a:lnSpc>
              <a:spcBef>
                <a:spcPts val="0"/>
              </a:spcBef>
              <a:spcAft>
                <a:spcPts val="0"/>
              </a:spcAft>
              <a:buClr>
                <a:schemeClr val="lt1"/>
              </a:buClr>
              <a:buSzPts val="1500"/>
              <a:buFont typeface="Noto Sans Symbols"/>
              <a:buChar char="⮚"/>
            </a:pPr>
            <a:r>
              <a:rPr lang="en-US" sz="1500">
                <a:solidFill>
                  <a:schemeClr val="lt1"/>
                </a:solidFill>
                <a:latin typeface="Montserrat"/>
                <a:ea typeface="Montserrat"/>
                <a:cs typeface="Montserrat"/>
                <a:sym typeface="Montserrat"/>
              </a:rPr>
              <a:t>Documents required: Passport copies, flight details and 1 passport-sized photo (clear, without glasses on)</a:t>
            </a:r>
            <a:endParaRPr/>
          </a:p>
          <a:p>
            <a:pPr indent="0" lvl="0" marL="11516" marR="0" rtl="0" algn="l">
              <a:lnSpc>
                <a:spcPct val="150000"/>
              </a:lnSpc>
              <a:spcBef>
                <a:spcPts val="0"/>
              </a:spcBef>
              <a:spcAft>
                <a:spcPts val="0"/>
              </a:spcAft>
              <a:buNone/>
            </a:pPr>
            <a:r>
              <a:t/>
            </a:r>
            <a:endParaRPr sz="1500">
              <a:solidFill>
                <a:schemeClr val="lt1"/>
              </a:solidFill>
              <a:latin typeface="Montserrat"/>
              <a:ea typeface="Montserrat"/>
              <a:cs typeface="Montserrat"/>
              <a:sym typeface="Montserrat"/>
            </a:endParaRPr>
          </a:p>
        </p:txBody>
      </p:sp>
      <p:sp>
        <p:nvSpPr>
          <p:cNvPr id="378" name="Google Shape;378;p39"/>
          <p:cNvSpPr txBox="1"/>
          <p:nvPr/>
        </p:nvSpPr>
        <p:spPr>
          <a:xfrm>
            <a:off x="7500391" y="1245842"/>
            <a:ext cx="4360522" cy="2850460"/>
          </a:xfrm>
          <a:prstGeom prst="rect">
            <a:avLst/>
          </a:prstGeom>
          <a:noFill/>
          <a:ln>
            <a:noFill/>
          </a:ln>
        </p:spPr>
        <p:txBody>
          <a:bodyPr anchorCtr="0" anchor="t" bIns="0" lIns="0" spcFirstLastPara="1" rIns="0" wrap="square" tIns="0">
            <a:spAutoFit/>
          </a:bodyPr>
          <a:lstStyle/>
          <a:p>
            <a:pPr indent="-285750" lvl="0" marL="285750" marR="0" rtl="0" algn="l">
              <a:lnSpc>
                <a:spcPct val="166600"/>
              </a:lnSpc>
              <a:spcBef>
                <a:spcPts val="0"/>
              </a:spcBef>
              <a:spcAft>
                <a:spcPts val="0"/>
              </a:spcAft>
              <a:buClr>
                <a:srgbClr val="545454"/>
              </a:buClr>
              <a:buSzPts val="1500"/>
              <a:buFont typeface="Noto Sans Symbols"/>
              <a:buChar char="⮚"/>
            </a:pPr>
            <a:r>
              <a:rPr lang="en-US" sz="1500">
                <a:solidFill>
                  <a:srgbClr val="545454"/>
                </a:solidFill>
                <a:latin typeface="Montserrat"/>
                <a:ea typeface="Montserrat"/>
                <a:cs typeface="Montserrat"/>
                <a:sym typeface="Montserrat"/>
              </a:rPr>
              <a:t>Documents required: passport copies, air tickets in/out Vietnam and travel insurance</a:t>
            </a:r>
            <a:endParaRPr/>
          </a:p>
          <a:p>
            <a:pPr indent="-285750" lvl="0" marL="285750" marR="0" rtl="0" algn="l">
              <a:lnSpc>
                <a:spcPct val="166600"/>
              </a:lnSpc>
              <a:spcBef>
                <a:spcPts val="0"/>
              </a:spcBef>
              <a:spcAft>
                <a:spcPts val="0"/>
              </a:spcAft>
              <a:buClr>
                <a:srgbClr val="545454"/>
              </a:buClr>
              <a:buSzPts val="1500"/>
              <a:buFont typeface="Noto Sans Symbols"/>
              <a:buChar char="⮚"/>
            </a:pPr>
            <a:r>
              <a:rPr lang="en-US" sz="1500">
                <a:solidFill>
                  <a:srgbClr val="545454"/>
                </a:solidFill>
                <a:latin typeface="Montserrat"/>
                <a:ea typeface="Montserrat"/>
                <a:cs typeface="Montserrat"/>
                <a:sym typeface="Montserrat"/>
              </a:rPr>
              <a:t>Cambodia Visa stamp fee at USD 30/pax, one month, single entry is to be settled directly at the Immigration Office at international airports. </a:t>
            </a:r>
            <a:endParaRPr/>
          </a:p>
          <a:p>
            <a:pPr indent="-285750" lvl="0" marL="285750" marR="0" rtl="0" algn="l">
              <a:lnSpc>
                <a:spcPct val="166600"/>
              </a:lnSpc>
              <a:spcBef>
                <a:spcPts val="0"/>
              </a:spcBef>
              <a:spcAft>
                <a:spcPts val="0"/>
              </a:spcAft>
              <a:buClr>
                <a:srgbClr val="545454"/>
              </a:buClr>
              <a:buSzPts val="1500"/>
              <a:buFont typeface="Noto Sans Symbols"/>
              <a:buChar char="⮚"/>
            </a:pPr>
            <a:r>
              <a:rPr lang="en-US" sz="1500">
                <a:solidFill>
                  <a:srgbClr val="545454"/>
                </a:solidFill>
                <a:latin typeface="Montserrat"/>
                <a:ea typeface="Montserrat"/>
                <a:cs typeface="Montserrat"/>
                <a:sym typeface="Montserrat"/>
              </a:rPr>
              <a:t>The process may take around 3 working days </a:t>
            </a:r>
            <a:endParaRPr/>
          </a:p>
        </p:txBody>
      </p:sp>
      <p:sp>
        <p:nvSpPr>
          <p:cNvPr id="379" name="Google Shape;379;p39"/>
          <p:cNvSpPr txBox="1"/>
          <p:nvPr/>
        </p:nvSpPr>
        <p:spPr>
          <a:xfrm>
            <a:off x="515506" y="6636244"/>
            <a:ext cx="993149" cy="221756"/>
          </a:xfrm>
          <a:prstGeom prst="rect">
            <a:avLst/>
          </a:prstGeom>
          <a:solidFill>
            <a:srgbClr val="6C643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lt1"/>
                </a:solidFill>
                <a:latin typeface="Trebuchet MS"/>
                <a:ea typeface="Trebuchet MS"/>
                <a:cs typeface="Trebuchet MS"/>
                <a:sym typeface="Trebuchet MS"/>
              </a:rPr>
              <a:t>7/31/2025</a:t>
            </a:r>
            <a:endParaRPr sz="1200">
              <a:solidFill>
                <a:schemeClr val="lt1"/>
              </a:solidFill>
              <a:latin typeface="Trebuchet MS"/>
              <a:ea typeface="Trebuchet MS"/>
              <a:cs typeface="Trebuchet MS"/>
              <a:sym typeface="Trebuchet MS"/>
            </a:endParaRPr>
          </a:p>
        </p:txBody>
      </p:sp>
      <p:pic>
        <p:nvPicPr>
          <p:cNvPr id="380" name="Google Shape;380;p39"/>
          <p:cNvPicPr preferRelativeResize="0"/>
          <p:nvPr/>
        </p:nvPicPr>
        <p:blipFill rotWithShape="1">
          <a:blip r:embed="rId3">
            <a:alphaModFix/>
          </a:blip>
          <a:srcRect b="0" l="0" r="0" t="0"/>
          <a:stretch/>
        </p:blipFill>
        <p:spPr>
          <a:xfrm>
            <a:off x="1798244" y="3225039"/>
            <a:ext cx="1241429" cy="938405"/>
          </a:xfrm>
          <a:prstGeom prst="rect">
            <a:avLst/>
          </a:prstGeom>
          <a:noFill/>
          <a:ln>
            <a:noFill/>
          </a:ln>
        </p:spPr>
      </p:pic>
      <p:grpSp>
        <p:nvGrpSpPr>
          <p:cNvPr id="381" name="Google Shape;381;p39"/>
          <p:cNvGrpSpPr/>
          <p:nvPr/>
        </p:nvGrpSpPr>
        <p:grpSpPr>
          <a:xfrm>
            <a:off x="669924" y="512760"/>
            <a:ext cx="1429094" cy="5616220"/>
            <a:chOff x="586374" y="-51075"/>
            <a:chExt cx="1505068" cy="11241794"/>
          </a:xfrm>
        </p:grpSpPr>
        <p:cxnSp>
          <p:nvCxnSpPr>
            <p:cNvPr id="382" name="Google Shape;382;p39"/>
            <p:cNvCxnSpPr/>
            <p:nvPr/>
          </p:nvCxnSpPr>
          <p:spPr>
            <a:xfrm rot="5410516">
              <a:off x="-4342987" y="6001302"/>
              <a:ext cx="10378883" cy="0"/>
            </a:xfrm>
            <a:prstGeom prst="straightConnector1">
              <a:avLst/>
            </a:prstGeom>
            <a:noFill/>
            <a:ln cap="rnd" cmpd="sng" w="63500">
              <a:solidFill>
                <a:srgbClr val="48432A"/>
              </a:solidFill>
              <a:prstDash val="solid"/>
              <a:round/>
              <a:headEnd len="sm" w="sm" type="none"/>
              <a:tailEnd len="sm" w="sm" type="none"/>
            </a:ln>
          </p:spPr>
        </p:cxnSp>
        <p:sp>
          <p:nvSpPr>
            <p:cNvPr id="383" name="Google Shape;383;p39"/>
            <p:cNvSpPr/>
            <p:nvPr/>
          </p:nvSpPr>
          <p:spPr>
            <a:xfrm>
              <a:off x="1381970" y="-38098"/>
              <a:ext cx="394901" cy="447288"/>
            </a:xfrm>
            <a:custGeom>
              <a:rect b="b" l="l" r="r" t="t"/>
              <a:pathLst>
                <a:path extrusionOk="0" h="5126990" w="635000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2A5010"/>
            </a:solidFill>
            <a:ln>
              <a:noFill/>
            </a:ln>
          </p:spPr>
        </p:sp>
        <p:sp>
          <p:nvSpPr>
            <p:cNvPr id="384" name="Google Shape;384;p39"/>
            <p:cNvSpPr/>
            <p:nvPr/>
          </p:nvSpPr>
          <p:spPr>
            <a:xfrm>
              <a:off x="1696541" y="-38098"/>
              <a:ext cx="394901" cy="447288"/>
            </a:xfrm>
            <a:custGeom>
              <a:rect b="b" l="l" r="r" t="t"/>
              <a:pathLst>
                <a:path extrusionOk="0" h="5126990" w="635000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2A5010"/>
            </a:solidFill>
            <a:ln>
              <a:noFill/>
            </a:ln>
          </p:spPr>
        </p:sp>
        <p:sp>
          <p:nvSpPr>
            <p:cNvPr id="385" name="Google Shape;385;p39"/>
            <p:cNvSpPr txBox="1"/>
            <p:nvPr/>
          </p:nvSpPr>
          <p:spPr>
            <a:xfrm>
              <a:off x="586374" y="-51075"/>
              <a:ext cx="1340836" cy="615296"/>
            </a:xfrm>
            <a:prstGeom prst="rect">
              <a:avLst/>
            </a:prstGeom>
            <a:noFill/>
            <a:ln>
              <a:noFill/>
            </a:ln>
          </p:spPr>
          <p:txBody>
            <a:bodyPr anchorCtr="0" anchor="t" bIns="0" lIns="0" spcFirstLastPara="1" rIns="0" wrap="square" tIns="0">
              <a:spAutoFit/>
            </a:bodyPr>
            <a:lstStyle/>
            <a:p>
              <a:pPr indent="0" lvl="0" marL="0" marR="0" rtl="0" algn="l">
                <a:lnSpc>
                  <a:spcPct val="97208"/>
                </a:lnSpc>
                <a:spcBef>
                  <a:spcPts val="0"/>
                </a:spcBef>
                <a:spcAft>
                  <a:spcPts val="0"/>
                </a:spcAft>
                <a:buNone/>
              </a:pPr>
              <a:r>
                <a:rPr lang="en-US" sz="2400">
                  <a:solidFill>
                    <a:srgbClr val="48432A"/>
                  </a:solidFill>
                  <a:latin typeface="Poppins Medium"/>
                  <a:ea typeface="Poppins Medium"/>
                  <a:cs typeface="Poppins Medium"/>
                  <a:sym typeface="Poppins Medium"/>
                </a:rPr>
                <a:t>VISA</a:t>
              </a:r>
              <a:endParaRPr/>
            </a:p>
          </p:txBody>
        </p:sp>
      </p:grpSp>
      <p:pic>
        <p:nvPicPr>
          <p:cNvPr descr="http://static.tumblr.com/f45faab49321958bb661be2e69124337/gltbmdt/p3amp94ag/tumblr_static_logo_threeland_281108.png" id="386" name="Google Shape;386;p39"/>
          <p:cNvPicPr preferRelativeResize="0"/>
          <p:nvPr/>
        </p:nvPicPr>
        <p:blipFill rotWithShape="1">
          <a:blip r:embed="rId4">
            <a:alphaModFix/>
          </a:blip>
          <a:srcRect b="0" l="0" r="0" t="0"/>
          <a:stretch/>
        </p:blipFill>
        <p:spPr>
          <a:xfrm>
            <a:off x="9680652" y="153628"/>
            <a:ext cx="2267743" cy="365615"/>
          </a:xfrm>
          <a:prstGeom prst="rect">
            <a:avLst/>
          </a:prstGeom>
          <a:noFill/>
          <a:ln>
            <a:noFill/>
          </a:ln>
        </p:spPr>
      </p:pic>
      <p:sp>
        <p:nvSpPr>
          <p:cNvPr id="387" name="Google Shape;387;p3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388" name="Google Shape;388;p3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Trebuchet MS"/>
                <a:ea typeface="Trebuchet MS"/>
                <a:cs typeface="Trebuchet MS"/>
                <a:sym typeface="Trebuchet MS"/>
              </a:rPr>
              <a:t>7/31/2025</a:t>
            </a:r>
            <a:endParaRPr sz="1200">
              <a:solidFill>
                <a:schemeClr val="dk1"/>
              </a:solidFill>
              <a:latin typeface="Trebuchet MS"/>
              <a:ea typeface="Trebuchet MS"/>
              <a:cs typeface="Trebuchet MS"/>
              <a:sym typeface="Trebuchet MS"/>
            </a:endParaRPr>
          </a:p>
        </p:txBody>
      </p:sp>
      <p:sp>
        <p:nvSpPr>
          <p:cNvPr id="389" name="Google Shape;389;p39"/>
          <p:cNvSpPr/>
          <p:nvPr/>
        </p:nvSpPr>
        <p:spPr>
          <a:xfrm>
            <a:off x="1352505" y="1358980"/>
            <a:ext cx="5834685" cy="3456317"/>
          </a:xfrm>
          <a:custGeom>
            <a:rect b="b" l="l" r="r" t="t"/>
            <a:pathLst>
              <a:path extrusionOk="0" h="6419850" w="12906356">
                <a:moveTo>
                  <a:pt x="0" y="0"/>
                </a:moveTo>
                <a:lnTo>
                  <a:pt x="12906356" y="0"/>
                </a:lnTo>
                <a:lnTo>
                  <a:pt x="12906356" y="6419850"/>
                </a:lnTo>
                <a:lnTo>
                  <a:pt x="0" y="6419850"/>
                </a:lnTo>
                <a:lnTo>
                  <a:pt x="0" y="0"/>
                </a:lnTo>
                <a:close/>
              </a:path>
            </a:pathLst>
          </a:custGeom>
          <a:blipFill rotWithShape="1">
            <a:blip r:embed="rId5">
              <a:alphaModFix/>
            </a:blip>
            <a:stretch>
              <a:fillRect b="-3026" l="-1903" r="-2865" t="-4120"/>
            </a:stretch>
          </a:blipFill>
          <a:ln cap="flat" cmpd="sng" w="76200">
            <a:solidFill>
              <a:schemeClr val="lt1"/>
            </a:solidFill>
            <a:prstDash val="solid"/>
            <a:round/>
            <a:headEnd len="sm" w="sm" type="none"/>
            <a:tailEnd len="sm" w="sm" type="none"/>
          </a:ln>
        </p:spPr>
      </p:sp>
      <p:sp>
        <p:nvSpPr>
          <p:cNvPr id="390" name="Google Shape;390;p39">
            <a:hlinkClick r:id="rId6"/>
          </p:cNvPr>
          <p:cNvSpPr/>
          <p:nvPr/>
        </p:nvSpPr>
        <p:spPr>
          <a:xfrm>
            <a:off x="11276905" y="6213143"/>
            <a:ext cx="914400" cy="685800"/>
          </a:xfrm>
          <a:prstGeom prst="leftArrow">
            <a:avLst>
              <a:gd fmla="val 50000" name="adj1"/>
              <a:gd fmla="val 50000" name="adj2"/>
            </a:avLst>
          </a:prstGeom>
          <a:solidFill>
            <a:srgbClr val="2A5010"/>
          </a:solidFill>
          <a:ln cap="rnd"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Ecology">
      <a:dk1>
        <a:srgbClr val="4D3E2F"/>
      </a:dk1>
      <a:lt1>
        <a:srgbClr val="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