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8" r:id="rId5"/>
    <p:sldMasterId id="214748367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Lst>
  <p:sldSz cy="6858000" cx="12192000"/>
  <p:notesSz cx="6858000" cy="9144000"/>
  <p:embeddedFontLst>
    <p:embeddedFont>
      <p:font typeface="Hammersmith One"/>
      <p:regular r:id="rId64"/>
    </p:embeddedFont>
    <p:embeddedFont>
      <p:font typeface="Corbel"/>
      <p:regular r:id="rId65"/>
      <p:bold r:id="rId66"/>
      <p:italic r:id="rId67"/>
      <p:boldItalic r:id="rId68"/>
    </p:embeddedFont>
    <p:embeddedFont>
      <p:font typeface="Poppins Light"/>
      <p:regular r:id="rId69"/>
      <p:bold r:id="rId70"/>
      <p:italic r:id="rId71"/>
      <p:boldItalic r:id="rId72"/>
    </p:embeddedFont>
    <p:embeddedFont>
      <p:font typeface="Libre Franklin Medium"/>
      <p:regular r:id="rId73"/>
      <p:bold r:id="rId74"/>
      <p:italic r:id="rId75"/>
      <p:boldItalic r:id="rId76"/>
    </p:embeddedFont>
    <p:embeddedFont>
      <p:font typeface="Century Gothic"/>
      <p:regular r:id="rId77"/>
      <p:bold r:id="rId78"/>
      <p:italic r:id="rId79"/>
      <p:boldItalic r:id="rId80"/>
    </p:embeddedFont>
    <p:embeddedFont>
      <p:font typeface="Montserrat SemiBold"/>
      <p:regular r:id="rId81"/>
      <p:bold r:id="rId82"/>
      <p:italic r:id="rId83"/>
      <p:boldItalic r:id="rId84"/>
    </p:embeddedFont>
    <p:embeddedFont>
      <p:font typeface="Tenor Sans"/>
      <p:regular r:id="rId85"/>
    </p:embeddedFont>
    <p:embeddedFont>
      <p:font typeface="Poppins"/>
      <p:bold r:id="rId86"/>
      <p:boldItalic r:id="rId87"/>
    </p:embeddedFont>
    <p:embeddedFont>
      <p:font typeface="Montserrat"/>
      <p:regular r:id="rId88"/>
      <p:bold r:id="rId89"/>
      <p:italic r:id="rId90"/>
      <p:boldItalic r:id="rId91"/>
    </p:embeddedFont>
    <p:embeddedFont>
      <p:font typeface="Tahoma"/>
      <p:regular r:id="rId92"/>
      <p:bold r:id="rId93"/>
    </p:embeddedFont>
    <p:embeddedFont>
      <p:font typeface="Poppins Medium"/>
      <p:regular r:id="rId94"/>
      <p:bold r:id="rId95"/>
      <p:italic r:id="rId96"/>
      <p:boldItalic r:id="rId97"/>
    </p:embeddedFont>
    <p:embeddedFont>
      <p:font typeface="Libre Baskerville"/>
      <p:regular r:id="rId98"/>
      <p:bold r:id="rId99"/>
      <p:italic r:id="rId100"/>
      <p:boldItalic r:id="rId101"/>
    </p:embeddedFont>
    <p:embeddedFont>
      <p:font typeface="Arial Black"/>
      <p:regular r:id="rId102"/>
    </p:embeddedFont>
    <p:embeddedFont>
      <p:font typeface="Stardos Stencil"/>
      <p:regular r:id="rId103"/>
      <p:bold r:id="rId10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guide id="3" orient="horz" pos="22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B4C71C1-4E99-49BB-A4A1-27121CEDA00E}">
  <a:tblStyle styleId="{2B4C71C1-4E99-49BB-A4A1-27121CEDA00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226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4" Type="http://schemas.openxmlformats.org/officeDocument/2006/relationships/font" Target="fonts/StardosStencil-bold.fntdata"/><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font" Target="fonts/StardosStencil-regular.fntdata"/><Relationship Id="rId102" Type="http://schemas.openxmlformats.org/officeDocument/2006/relationships/font" Target="fonts/ArialBlack-regular.fntdata"/><Relationship Id="rId101" Type="http://schemas.openxmlformats.org/officeDocument/2006/relationships/font" Target="fonts/LibreBaskerville-boldItalic.fntdata"/><Relationship Id="rId100" Type="http://schemas.openxmlformats.org/officeDocument/2006/relationships/font" Target="fonts/LibreBaskerville-italic.fntdata"/><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95" Type="http://schemas.openxmlformats.org/officeDocument/2006/relationships/font" Target="fonts/PoppinsMedium-bold.fntdata"/><Relationship Id="rId94" Type="http://schemas.openxmlformats.org/officeDocument/2006/relationships/font" Target="fonts/PoppinsMedium-regular.fntdata"/><Relationship Id="rId97" Type="http://schemas.openxmlformats.org/officeDocument/2006/relationships/font" Target="fonts/PoppinsMedium-boldItalic.fntdata"/><Relationship Id="rId96" Type="http://schemas.openxmlformats.org/officeDocument/2006/relationships/font" Target="fonts/PoppinsMedium-italic.fntdata"/><Relationship Id="rId11" Type="http://schemas.openxmlformats.org/officeDocument/2006/relationships/slide" Target="slides/slide4.xml"/><Relationship Id="rId99" Type="http://schemas.openxmlformats.org/officeDocument/2006/relationships/font" Target="fonts/LibreBaskerville-bold.fntdata"/><Relationship Id="rId10" Type="http://schemas.openxmlformats.org/officeDocument/2006/relationships/slide" Target="slides/slide3.xml"/><Relationship Id="rId98" Type="http://schemas.openxmlformats.org/officeDocument/2006/relationships/font" Target="fonts/LibreBaskerville-regular.fntdata"/><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font" Target="fonts/Montserrat-boldItalic.fntdata"/><Relationship Id="rId90" Type="http://schemas.openxmlformats.org/officeDocument/2006/relationships/font" Target="fonts/Montserrat-italic.fntdata"/><Relationship Id="rId93" Type="http://schemas.openxmlformats.org/officeDocument/2006/relationships/font" Target="fonts/Tahoma-bold.fntdata"/><Relationship Id="rId92" Type="http://schemas.openxmlformats.org/officeDocument/2006/relationships/font" Target="fonts/Tahoma-regular.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 Id="rId84" Type="http://schemas.openxmlformats.org/officeDocument/2006/relationships/font" Target="fonts/MontserratSemiBold-boldItalic.fntdata"/><Relationship Id="rId83" Type="http://schemas.openxmlformats.org/officeDocument/2006/relationships/font" Target="fonts/MontserratSemiBold-italic.fntdata"/><Relationship Id="rId86" Type="http://schemas.openxmlformats.org/officeDocument/2006/relationships/font" Target="fonts/Poppins-bold.fntdata"/><Relationship Id="rId85" Type="http://schemas.openxmlformats.org/officeDocument/2006/relationships/font" Target="fonts/TenorSans-regular.fntdata"/><Relationship Id="rId88" Type="http://schemas.openxmlformats.org/officeDocument/2006/relationships/font" Target="fonts/Montserrat-regular.fntdata"/><Relationship Id="rId87" Type="http://schemas.openxmlformats.org/officeDocument/2006/relationships/font" Target="fonts/Poppins-boldItalic.fntdata"/><Relationship Id="rId89" Type="http://schemas.openxmlformats.org/officeDocument/2006/relationships/font" Target="fonts/Montserrat-bold.fntdata"/><Relationship Id="rId80" Type="http://schemas.openxmlformats.org/officeDocument/2006/relationships/font" Target="fonts/CenturyGothic-boldItalic.fntdata"/><Relationship Id="rId82" Type="http://schemas.openxmlformats.org/officeDocument/2006/relationships/font" Target="fonts/MontserratSemiBold-bold.fntdata"/><Relationship Id="rId81" Type="http://schemas.openxmlformats.org/officeDocument/2006/relationships/font" Target="fonts/MontserratSemiBold-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LibreFranklinMedium-regular.fntdata"/><Relationship Id="rId72" Type="http://schemas.openxmlformats.org/officeDocument/2006/relationships/font" Target="fonts/PoppinsLight-boldItalic.fntdata"/><Relationship Id="rId75" Type="http://schemas.openxmlformats.org/officeDocument/2006/relationships/font" Target="fonts/LibreFranklinMedium-italic.fntdata"/><Relationship Id="rId74" Type="http://schemas.openxmlformats.org/officeDocument/2006/relationships/font" Target="fonts/LibreFranklinMedium-bold.fntdata"/><Relationship Id="rId77" Type="http://schemas.openxmlformats.org/officeDocument/2006/relationships/font" Target="fonts/CenturyGothic-regular.fntdata"/><Relationship Id="rId76" Type="http://schemas.openxmlformats.org/officeDocument/2006/relationships/font" Target="fonts/LibreFranklinMedium-boldItalic.fntdata"/><Relationship Id="rId79" Type="http://schemas.openxmlformats.org/officeDocument/2006/relationships/font" Target="fonts/CenturyGothic-italic.fntdata"/><Relationship Id="rId78" Type="http://schemas.openxmlformats.org/officeDocument/2006/relationships/font" Target="fonts/CenturyGothic-bold.fntdata"/><Relationship Id="rId71" Type="http://schemas.openxmlformats.org/officeDocument/2006/relationships/font" Target="fonts/PoppinsLight-italic.fntdata"/><Relationship Id="rId70" Type="http://schemas.openxmlformats.org/officeDocument/2006/relationships/font" Target="fonts/PoppinsLight-bold.fntdata"/><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font" Target="fonts/HammersmithOne-regular.fntdata"/><Relationship Id="rId63" Type="http://schemas.openxmlformats.org/officeDocument/2006/relationships/slide" Target="slides/slide56.xml"/><Relationship Id="rId66" Type="http://schemas.openxmlformats.org/officeDocument/2006/relationships/font" Target="fonts/Corbel-bold.fntdata"/><Relationship Id="rId65" Type="http://schemas.openxmlformats.org/officeDocument/2006/relationships/font" Target="fonts/Corbel-regular.fntdata"/><Relationship Id="rId68" Type="http://schemas.openxmlformats.org/officeDocument/2006/relationships/font" Target="fonts/Corbel-boldItalic.fntdata"/><Relationship Id="rId67" Type="http://schemas.openxmlformats.org/officeDocument/2006/relationships/font" Target="fonts/Corbel-italic.fntdata"/><Relationship Id="rId60" Type="http://schemas.openxmlformats.org/officeDocument/2006/relationships/slide" Target="slides/slide53.xml"/><Relationship Id="rId69" Type="http://schemas.openxmlformats.org/officeDocument/2006/relationships/font" Target="fonts/PoppinsLight-regular.fntdata"/><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indent="-228600" lvl="1" marL="9144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2pPr>
            <a:lvl3pPr indent="-228600" lvl="2" marL="13716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3pPr>
            <a:lvl4pPr indent="-228600" lvl="3" marL="18288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4pPr>
            <a:lvl5pPr indent="-228600" lvl="4" marL="22860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5pPr>
            <a:lvl6pPr indent="-228600" lvl="5" marL="27432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6pPr>
            <a:lvl7pPr indent="-228600" lvl="6" marL="32004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7pPr>
            <a:lvl8pPr indent="-228600" lvl="7" marL="36576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8pPr>
            <a:lvl9pPr indent="-228600" lvl="8" marL="41148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orbel"/>
                <a:ea typeface="Corbel"/>
                <a:cs typeface="Corbel"/>
                <a:sym typeface="Corbel"/>
              </a:rPr>
              <a:t>‹#›</a:t>
            </a:fld>
            <a:endParaRPr b="0" i="0" sz="1200" u="none" cap="none" strike="noStrike">
              <a:solidFill>
                <a:schemeClr val="dk1"/>
              </a:solidFill>
              <a:latin typeface="Corbel"/>
              <a:ea typeface="Corbel"/>
              <a:cs typeface="Corbel"/>
              <a:sym typeface="Corbe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6" name="Google Shape;59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7" name="Google Shape;59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0" name="Google Shape;62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2" name="Google Shape;63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3" name="Google Shape;64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2" name="Google Shape;66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2" name="Google Shape;682;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2" name="Google Shape;70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9" name="Google Shape;71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3" name="Google Shape;73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0" name="Google Shape;75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7" name="Google Shape;767;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4" name="Google Shape;784;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3" name="Google Shape;803;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7" name="Google Shape;817;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2" name="Google Shape;83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7" name="Google Shape;847;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5" name="Google Shape;865;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9" name="Google Shape;879;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3" name="Google Shape;89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7" name="Google Shape;90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7" name="Google Shape;917;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8" name="Google Shape;918;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6" name="Shape 926"/>
        <p:cNvGrpSpPr/>
        <p:nvPr/>
      </p:nvGrpSpPr>
      <p:grpSpPr>
        <a:xfrm>
          <a:off x="0" y="0"/>
          <a:ext cx="0" cy="0"/>
          <a:chOff x="0" y="0"/>
          <a:chExt cx="0" cy="0"/>
        </a:xfrm>
      </p:grpSpPr>
      <p:sp>
        <p:nvSpPr>
          <p:cNvPr id="927" name="Google Shape;927;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8" name="Google Shape;928;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0" name="Google Shape;940;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3" name="Google Shape;953;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6" name="Google Shape;976;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0" name="Shape 990"/>
        <p:cNvGrpSpPr/>
        <p:nvPr/>
      </p:nvGrpSpPr>
      <p:grpSpPr>
        <a:xfrm>
          <a:off x="0" y="0"/>
          <a:ext cx="0" cy="0"/>
          <a:chOff x="0" y="0"/>
          <a:chExt cx="0" cy="0"/>
        </a:xfrm>
      </p:grpSpPr>
      <p:sp>
        <p:nvSpPr>
          <p:cNvPr id="991" name="Google Shape;991;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2" name="Google Shape;992;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6" name="Google Shape;1006;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9" name="Google Shape;1029;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40" name="Google Shape;1040;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Easy to connect to: Rach Gia – Phu Quoc</a:t>
            </a:r>
            <a:endParaRPr/>
          </a:p>
          <a:p>
            <a:pPr indent="0" lvl="0" marL="0" rtl="0" algn="l">
              <a:spcBef>
                <a:spcPts val="0"/>
              </a:spcBef>
              <a:spcAft>
                <a:spcPts val="0"/>
              </a:spcAft>
              <a:buNone/>
            </a:pPr>
            <a:r>
              <a:rPr lang="en-US"/>
              <a:t>Chau Doc – Phnom Penh</a:t>
            </a:r>
            <a:endParaRPr/>
          </a:p>
        </p:txBody>
      </p:sp>
      <p:sp>
        <p:nvSpPr>
          <p:cNvPr id="1041" name="Google Shape;1041;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60" name="Google Shape;1060;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Easy to connect to: Rach Gia – Phu Quoc</a:t>
            </a:r>
            <a:endParaRPr/>
          </a:p>
          <a:p>
            <a:pPr indent="0" lvl="0" marL="0" rtl="0" algn="l">
              <a:spcBef>
                <a:spcPts val="0"/>
              </a:spcBef>
              <a:spcAft>
                <a:spcPts val="0"/>
              </a:spcAft>
              <a:buNone/>
            </a:pPr>
            <a:r>
              <a:rPr lang="en-US"/>
              <a:t>Chau Doc – Phnom Penh</a:t>
            </a:r>
            <a:endParaRPr/>
          </a:p>
        </p:txBody>
      </p:sp>
      <p:sp>
        <p:nvSpPr>
          <p:cNvPr id="1061" name="Google Shape;1061;p5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6" name="Shape 1076"/>
        <p:cNvGrpSpPr/>
        <p:nvPr/>
      </p:nvGrpSpPr>
      <p:grpSpPr>
        <a:xfrm>
          <a:off x="0" y="0"/>
          <a:ext cx="0" cy="0"/>
          <a:chOff x="0" y="0"/>
          <a:chExt cx="0" cy="0"/>
        </a:xfrm>
      </p:grpSpPr>
      <p:sp>
        <p:nvSpPr>
          <p:cNvPr id="1077" name="Google Shape;1077;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78" name="Google Shape;1078;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Easy to connect to: Rach Gia – Phu Quoc</a:t>
            </a:r>
            <a:endParaRPr/>
          </a:p>
          <a:p>
            <a:pPr indent="0" lvl="0" marL="0" rtl="0" algn="l">
              <a:spcBef>
                <a:spcPts val="0"/>
              </a:spcBef>
              <a:spcAft>
                <a:spcPts val="0"/>
              </a:spcAft>
              <a:buNone/>
            </a:pPr>
            <a:r>
              <a:rPr lang="en-US"/>
              <a:t>Chau Doc – Phnom Penh</a:t>
            </a:r>
            <a:endParaRPr/>
          </a:p>
        </p:txBody>
      </p:sp>
      <p:sp>
        <p:nvSpPr>
          <p:cNvPr id="1079" name="Google Shape;1079;p5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8" name="Google Shape;1098;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5" name="Shape 1115"/>
        <p:cNvGrpSpPr/>
        <p:nvPr/>
      </p:nvGrpSpPr>
      <p:grpSpPr>
        <a:xfrm>
          <a:off x="0" y="0"/>
          <a:ext cx="0" cy="0"/>
          <a:chOff x="0" y="0"/>
          <a:chExt cx="0" cy="0"/>
        </a:xfrm>
      </p:grpSpPr>
      <p:sp>
        <p:nvSpPr>
          <p:cNvPr id="1116" name="Google Shape;1116;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7" name="Google Shape;1117;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6" name="Google Shape;1136;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9" name="Shape 1149"/>
        <p:cNvGrpSpPr/>
        <p:nvPr/>
      </p:nvGrpSpPr>
      <p:grpSpPr>
        <a:xfrm>
          <a:off x="0" y="0"/>
          <a:ext cx="0" cy="0"/>
          <a:chOff x="0" y="0"/>
          <a:chExt cx="0" cy="0"/>
        </a:xfrm>
      </p:grpSpPr>
      <p:sp>
        <p:nvSpPr>
          <p:cNvPr id="1150" name="Google Shape;1150;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1" name="Google Shape;1151;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3" name="Shape 1163"/>
        <p:cNvGrpSpPr/>
        <p:nvPr/>
      </p:nvGrpSpPr>
      <p:grpSpPr>
        <a:xfrm>
          <a:off x="0" y="0"/>
          <a:ext cx="0" cy="0"/>
          <a:chOff x="0" y="0"/>
          <a:chExt cx="0" cy="0"/>
        </a:xfrm>
      </p:grpSpPr>
      <p:sp>
        <p:nvSpPr>
          <p:cNvPr id="1164" name="Google Shape;1164;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5" name="Google Shape;1165;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6" name="Shape 16"/>
        <p:cNvGrpSpPr/>
        <p:nvPr/>
      </p:nvGrpSpPr>
      <p:grpSpPr>
        <a:xfrm>
          <a:off x="0" y="0"/>
          <a:ext cx="0" cy="0"/>
          <a:chOff x="0" y="0"/>
          <a:chExt cx="0" cy="0"/>
        </a:xfrm>
      </p:grpSpPr>
      <p:sp>
        <p:nvSpPr>
          <p:cNvPr id="17" name="Google Shape;17;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68" name="Shape 68"/>
        <p:cNvGrpSpPr/>
        <p:nvPr/>
      </p:nvGrpSpPr>
      <p:grpSpPr>
        <a:xfrm>
          <a:off x="0" y="0"/>
          <a:ext cx="0" cy="0"/>
          <a:chOff x="0" y="0"/>
          <a:chExt cx="0" cy="0"/>
        </a:xfrm>
      </p:grpSpPr>
      <p:sp>
        <p:nvSpPr>
          <p:cNvPr id="69" name="Google Shape;69;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1" name="Google Shape;71;p1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2" name="Google Shape;72;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showMasterSp="0" type="vertTx">
  <p:cSld name="VERTICAL_TEXT">
    <p:spTree>
      <p:nvGrpSpPr>
        <p:cNvPr id="75" name="Shape 75"/>
        <p:cNvGrpSpPr/>
        <p:nvPr/>
      </p:nvGrpSpPr>
      <p:grpSpPr>
        <a:xfrm>
          <a:off x="0" y="0"/>
          <a:ext cx="0" cy="0"/>
          <a:chOff x="0" y="0"/>
          <a:chExt cx="0" cy="0"/>
        </a:xfrm>
      </p:grpSpPr>
      <p:sp>
        <p:nvSpPr>
          <p:cNvPr id="76" name="Google Shape;76;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81" name="Shape 81"/>
        <p:cNvGrpSpPr/>
        <p:nvPr/>
      </p:nvGrpSpPr>
      <p:grpSpPr>
        <a:xfrm>
          <a:off x="0" y="0"/>
          <a:ext cx="0" cy="0"/>
          <a:chOff x="0" y="0"/>
          <a:chExt cx="0" cy="0"/>
        </a:xfrm>
      </p:grpSpPr>
      <p:sp>
        <p:nvSpPr>
          <p:cNvPr id="82" name="Google Shape;82;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showMasterSp="0">
  <p:cSld name="1_Blank">
    <p:spTree>
      <p:nvGrpSpPr>
        <p:cNvPr id="87" name="Shape 87"/>
        <p:cNvGrpSpPr/>
        <p:nvPr/>
      </p:nvGrpSpPr>
      <p:grpSpPr>
        <a:xfrm>
          <a:off x="0" y="0"/>
          <a:ext cx="0" cy="0"/>
          <a:chOff x="0" y="0"/>
          <a:chExt cx="0" cy="0"/>
        </a:xfrm>
      </p:grpSpPr>
      <p:sp>
        <p:nvSpPr>
          <p:cNvPr id="88" name="Google Shape;88;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109" name="Shape 109"/>
        <p:cNvGrpSpPr/>
        <p:nvPr/>
      </p:nvGrpSpPr>
      <p:grpSpPr>
        <a:xfrm>
          <a:off x="0" y="0"/>
          <a:ext cx="0" cy="0"/>
          <a:chOff x="0" y="0"/>
          <a:chExt cx="0" cy="0"/>
        </a:xfrm>
      </p:grpSpPr>
      <p:sp>
        <p:nvSpPr>
          <p:cNvPr id="110" name="Google Shape;110;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标题和内容" type="obj">
  <p:cSld name="OBJECT">
    <p:spTree>
      <p:nvGrpSpPr>
        <p:cNvPr id="113" name="Shape 113"/>
        <p:cNvGrpSpPr/>
        <p:nvPr/>
      </p:nvGrpSpPr>
      <p:grpSpPr>
        <a:xfrm>
          <a:off x="0" y="0"/>
          <a:ext cx="0" cy="0"/>
          <a:chOff x="0" y="0"/>
          <a:chExt cx="0" cy="0"/>
        </a:xfrm>
      </p:grpSpPr>
      <p:sp>
        <p:nvSpPr>
          <p:cNvPr id="114" name="Google Shape;114;p17"/>
          <p:cNvSpPr txBox="1"/>
          <p:nvPr/>
        </p:nvSpPr>
        <p:spPr>
          <a:xfrm>
            <a:off x="4318000" y="2971800"/>
            <a:ext cx="3556000" cy="22987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00">
                <a:solidFill>
                  <a:schemeClr val="lt1"/>
                </a:solidFill>
                <a:latin typeface="Arial"/>
                <a:ea typeface="Arial"/>
                <a:cs typeface="Arial"/>
                <a:sym typeface="Arial"/>
              </a:rPr>
              <a:t>感谢您下载包图网平台上提供的PPT作品，为了您和包图网以及原创作者的利益，请勿复制、传播、销售，否则将承担法律责任！包图网将对作品进行维权，按照传播下载次数进行十倍的索取赔偿！</a:t>
            </a:r>
            <a:endParaRPr/>
          </a:p>
          <a:p>
            <a:pPr indent="0" lvl="0" marL="0" marR="0" rtl="0" algn="l">
              <a:spcBef>
                <a:spcPts val="0"/>
              </a:spcBef>
              <a:spcAft>
                <a:spcPts val="0"/>
              </a:spcAft>
              <a:buNone/>
            </a:pPr>
            <a:r>
              <a:rPr b="0" i="0" lang="en-US" sz="600">
                <a:solidFill>
                  <a:schemeClr val="lt1"/>
                </a:solidFill>
                <a:latin typeface="Arial"/>
                <a:ea typeface="Arial"/>
                <a:cs typeface="Arial"/>
                <a:sym typeface="Arial"/>
              </a:rPr>
              <a:t>ibaotu.com</a:t>
            </a:r>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15" name="Shape 115"/>
        <p:cNvGrpSpPr/>
        <p:nvPr/>
      </p:nvGrpSpPr>
      <p:grpSpPr>
        <a:xfrm>
          <a:off x="0" y="0"/>
          <a:ext cx="0" cy="0"/>
          <a:chOff x="0" y="0"/>
          <a:chExt cx="0" cy="0"/>
        </a:xfrm>
      </p:grpSpPr>
      <p:grpSp>
        <p:nvGrpSpPr>
          <p:cNvPr id="116" name="Google Shape;116;p18"/>
          <p:cNvGrpSpPr/>
          <p:nvPr/>
        </p:nvGrpSpPr>
        <p:grpSpPr>
          <a:xfrm>
            <a:off x="0" y="-8467"/>
            <a:ext cx="12192000" cy="6866467"/>
            <a:chOff x="0" y="-8467"/>
            <a:chExt cx="12192000" cy="6866467"/>
          </a:xfrm>
        </p:grpSpPr>
        <p:cxnSp>
          <p:nvCxnSpPr>
            <p:cNvPr id="117" name="Google Shape;117;p1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118" name="Google Shape;118;p1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119" name="Google Shape;119;p1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120" name="Google Shape;120;p1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21" name="Google Shape;121;p18"/>
            <p:cNvSpPr/>
            <p:nvPr/>
          </p:nvSpPr>
          <p:spPr>
            <a:xfrm>
              <a:off x="8932333" y="3048000"/>
              <a:ext cx="3259667" cy="3810000"/>
            </a:xfrm>
            <a:prstGeom prst="triangle">
              <a:avLst>
                <a:gd fmla="val 100000" name="adj"/>
              </a:avLst>
            </a:prstGeom>
            <a:solidFill>
              <a:schemeClr val="accent2">
                <a:alpha val="71764"/>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123" name="Google Shape;123;p1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124" name="Google Shape;124;p1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125" name="Google Shape;125;p1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8"/>
            <p:cNvSpPr/>
            <p:nvPr/>
          </p:nvSpPr>
          <p:spPr>
            <a:xfrm rot="10800000">
              <a:off x="0" y="0"/>
              <a:ext cx="842596" cy="5666154"/>
            </a:xfrm>
            <a:prstGeom prst="triangle">
              <a:avLst>
                <a:gd fmla="val 100000" name="adj"/>
              </a:avLst>
            </a:prstGeom>
            <a:solidFill>
              <a:schemeClr val="accent1">
                <a:alpha val="84705"/>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 name="Google Shape;127;p1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1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p:txBody>
      </p:sp>
      <p:sp>
        <p:nvSpPr>
          <p:cNvPr id="129" name="Google Shape;129;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spTree>
      <p:nvGrpSpPr>
        <p:cNvPr id="132" name="Shape 132"/>
        <p:cNvGrpSpPr/>
        <p:nvPr/>
      </p:nvGrpSpPr>
      <p:grpSpPr>
        <a:xfrm>
          <a:off x="0" y="0"/>
          <a:ext cx="0" cy="0"/>
          <a:chOff x="0" y="0"/>
          <a:chExt cx="0" cy="0"/>
        </a:xfrm>
      </p:grpSpPr>
      <p:sp>
        <p:nvSpPr>
          <p:cNvPr id="133" name="Google Shape;133;p1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3600"/>
              <a:buFont typeface="Trebuchet MS"/>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1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35" name="Google Shape;135;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138" name="Shape 138"/>
        <p:cNvGrpSpPr/>
        <p:nvPr/>
      </p:nvGrpSpPr>
      <p:grpSpPr>
        <a:xfrm>
          <a:off x="0" y="0"/>
          <a:ext cx="0" cy="0"/>
          <a:chOff x="0" y="0"/>
          <a:chExt cx="0" cy="0"/>
        </a:xfrm>
      </p:grpSpPr>
      <p:sp>
        <p:nvSpPr>
          <p:cNvPr id="139" name="Google Shape;139;p2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4000"/>
              <a:buFont typeface="Trebuchet MS"/>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2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600"/>
              <a:buNone/>
              <a:defRPr sz="2000">
                <a:solidFill>
                  <a:srgbClr val="7F7F7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41" name="Google Shape;141;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144" name="Shape 144"/>
        <p:cNvGrpSpPr/>
        <p:nvPr/>
      </p:nvGrpSpPr>
      <p:grpSpPr>
        <a:xfrm>
          <a:off x="0" y="0"/>
          <a:ext cx="0" cy="0"/>
          <a:chOff x="0" y="0"/>
          <a:chExt cx="0" cy="0"/>
        </a:xfrm>
      </p:grpSpPr>
      <p:sp>
        <p:nvSpPr>
          <p:cNvPr id="145" name="Google Shape;145;p2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2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47" name="Google Shape;147;p2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48" name="Google Shape;148;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22" name="Shape 22"/>
        <p:cNvGrpSpPr/>
        <p:nvPr/>
      </p:nvGrpSpPr>
      <p:grpSpPr>
        <a:xfrm>
          <a:off x="0" y="0"/>
          <a:ext cx="0" cy="0"/>
          <a:chOff x="0" y="0"/>
          <a:chExt cx="0" cy="0"/>
        </a:xfrm>
      </p:grpSpPr>
      <p:sp>
        <p:nvSpPr>
          <p:cNvPr id="23" name="Google Shape;23;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spTree>
      <p:nvGrpSpPr>
        <p:cNvPr id="151" name="Shape 151"/>
        <p:cNvGrpSpPr/>
        <p:nvPr/>
      </p:nvGrpSpPr>
      <p:grpSpPr>
        <a:xfrm>
          <a:off x="0" y="0"/>
          <a:ext cx="0" cy="0"/>
          <a:chOff x="0" y="0"/>
          <a:chExt cx="0" cy="0"/>
        </a:xfrm>
      </p:grpSpPr>
      <p:sp>
        <p:nvSpPr>
          <p:cNvPr id="152" name="Google Shape;152;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2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154" name="Google Shape;154;p2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55" name="Google Shape;155;p2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156" name="Google Shape;156;p2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57" name="Google Shape;157;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titleOnly">
  <p:cSld name="TITLE_ONLY">
    <p:spTree>
      <p:nvGrpSpPr>
        <p:cNvPr id="160" name="Shape 160"/>
        <p:cNvGrpSpPr/>
        <p:nvPr/>
      </p:nvGrpSpPr>
      <p:grpSpPr>
        <a:xfrm>
          <a:off x="0" y="0"/>
          <a:ext cx="0" cy="0"/>
          <a:chOff x="0" y="0"/>
          <a:chExt cx="0" cy="0"/>
        </a:xfrm>
      </p:grpSpPr>
      <p:sp>
        <p:nvSpPr>
          <p:cNvPr id="161" name="Google Shape;161;p2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 name="Google Shape;163;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165" name="Shape 165"/>
        <p:cNvGrpSpPr/>
        <p:nvPr/>
      </p:nvGrpSpPr>
      <p:grpSpPr>
        <a:xfrm>
          <a:off x="0" y="0"/>
          <a:ext cx="0" cy="0"/>
          <a:chOff x="0" y="0"/>
          <a:chExt cx="0" cy="0"/>
        </a:xfrm>
      </p:grpSpPr>
      <p:sp>
        <p:nvSpPr>
          <p:cNvPr id="166" name="Google Shape;166;p24"/>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24"/>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68" name="Google Shape;168;p24"/>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1120"/>
              <a:buNone/>
              <a:defRPr sz="1400"/>
            </a:lvl2pPr>
            <a:lvl3pPr indent="-228600" lvl="2" marL="1371600" algn="l">
              <a:spcBef>
                <a:spcPts val="1000"/>
              </a:spcBef>
              <a:spcAft>
                <a:spcPts val="0"/>
              </a:spcAft>
              <a:buSzPts val="960"/>
              <a:buNone/>
              <a:defRPr sz="1200"/>
            </a:lvl3pPr>
            <a:lvl4pPr indent="-228600" lvl="3" marL="1828800" algn="l">
              <a:spcBef>
                <a:spcPts val="1000"/>
              </a:spcBef>
              <a:spcAft>
                <a:spcPts val="0"/>
              </a:spcAft>
              <a:buSzPts val="800"/>
              <a:buNone/>
              <a:defRPr sz="1000"/>
            </a:lvl4pPr>
            <a:lvl5pPr indent="-228600" lvl="4" marL="2286000" algn="l">
              <a:spcBef>
                <a:spcPts val="1000"/>
              </a:spcBef>
              <a:spcAft>
                <a:spcPts val="0"/>
              </a:spcAft>
              <a:buSzPts val="800"/>
              <a:buNone/>
              <a:defRPr sz="1000"/>
            </a:lvl5pPr>
            <a:lvl6pPr indent="-228600" lvl="5" marL="2743200" algn="l">
              <a:spcBef>
                <a:spcPts val="1000"/>
              </a:spcBef>
              <a:spcAft>
                <a:spcPts val="0"/>
              </a:spcAft>
              <a:buSzPts val="800"/>
              <a:buNone/>
              <a:defRPr sz="1000"/>
            </a:lvl6pPr>
            <a:lvl7pPr indent="-228600" lvl="6" marL="3200400" algn="l">
              <a:spcBef>
                <a:spcPts val="1000"/>
              </a:spcBef>
              <a:spcAft>
                <a:spcPts val="0"/>
              </a:spcAft>
              <a:buSzPts val="800"/>
              <a:buNone/>
              <a:defRPr sz="1000"/>
            </a:lvl7pPr>
            <a:lvl8pPr indent="-228600" lvl="7" marL="3657600" algn="l">
              <a:spcBef>
                <a:spcPts val="1000"/>
              </a:spcBef>
              <a:spcAft>
                <a:spcPts val="0"/>
              </a:spcAft>
              <a:buSzPts val="800"/>
              <a:buNone/>
              <a:defRPr sz="1000"/>
            </a:lvl8pPr>
            <a:lvl9pPr indent="-228600" lvl="8" marL="4114800" algn="l">
              <a:spcBef>
                <a:spcPts val="1000"/>
              </a:spcBef>
              <a:spcAft>
                <a:spcPts val="0"/>
              </a:spcAft>
              <a:buSzPts val="800"/>
              <a:buNone/>
              <a:defRPr sz="1000"/>
            </a:lvl9pPr>
          </a:lstStyle>
          <a:p/>
        </p:txBody>
      </p:sp>
      <p:sp>
        <p:nvSpPr>
          <p:cNvPr id="169" name="Google Shape;169;p2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0" name="Google Shape;170;p2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1" name="Google Shape;171;p2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172" name="Shape 172"/>
        <p:cNvGrpSpPr/>
        <p:nvPr/>
      </p:nvGrpSpPr>
      <p:grpSpPr>
        <a:xfrm>
          <a:off x="0" y="0"/>
          <a:ext cx="0" cy="0"/>
          <a:chOff x="0" y="0"/>
          <a:chExt cx="0" cy="0"/>
        </a:xfrm>
      </p:grpSpPr>
      <p:sp>
        <p:nvSpPr>
          <p:cNvPr id="173" name="Google Shape;173;p25"/>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2400"/>
              <a:buFont typeface="Trebuchet MS"/>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25"/>
          <p:cNvSpPr/>
          <p:nvPr>
            <p:ph idx="2" type="pic"/>
          </p:nvPr>
        </p:nvSpPr>
        <p:spPr>
          <a:xfrm>
            <a:off x="677334" y="609600"/>
            <a:ext cx="8596668" cy="3845718"/>
          </a:xfrm>
          <a:prstGeom prst="rect">
            <a:avLst/>
          </a:prstGeom>
          <a:noFill/>
          <a:ln>
            <a:noFill/>
          </a:ln>
        </p:spPr>
      </p:sp>
      <p:sp>
        <p:nvSpPr>
          <p:cNvPr id="175" name="Google Shape;175;p25"/>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960"/>
              <a:buNone/>
              <a:defRPr sz="12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176" name="Google Shape;176;p2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7" name="Google Shape;177;p2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8" name="Google Shape;178;p2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showMasterSp="0">
  <p:cSld name="Title and Caption">
    <p:spTree>
      <p:nvGrpSpPr>
        <p:cNvPr id="179" name="Shape 179"/>
        <p:cNvGrpSpPr/>
        <p:nvPr/>
      </p:nvGrpSpPr>
      <p:grpSpPr>
        <a:xfrm>
          <a:off x="0" y="0"/>
          <a:ext cx="0" cy="0"/>
          <a:chOff x="0" y="0"/>
          <a:chExt cx="0" cy="0"/>
        </a:xfrm>
      </p:grpSpPr>
      <p:sp>
        <p:nvSpPr>
          <p:cNvPr id="180" name="Google Shape;180;p26"/>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26"/>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440"/>
              <a:buNone/>
              <a:defRPr sz="1800">
                <a:solidFill>
                  <a:srgbClr val="3F3F3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82" name="Google Shape;182;p2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2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2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showMasterSp="0">
  <p:cSld name="Quote with Caption">
    <p:spTree>
      <p:nvGrpSpPr>
        <p:cNvPr id="185" name="Shape 185"/>
        <p:cNvGrpSpPr/>
        <p:nvPr/>
      </p:nvGrpSpPr>
      <p:grpSpPr>
        <a:xfrm>
          <a:off x="0" y="0"/>
          <a:ext cx="0" cy="0"/>
          <a:chOff x="0" y="0"/>
          <a:chExt cx="0" cy="0"/>
        </a:xfrm>
      </p:grpSpPr>
      <p:sp>
        <p:nvSpPr>
          <p:cNvPr id="186" name="Google Shape;186;p27"/>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 name="Google Shape;187;p27"/>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280"/>
              <a:buFont typeface="Trebuchet MS"/>
              <a:buNone/>
              <a:defRPr sz="1600">
                <a:solidFill>
                  <a:srgbClr val="7F7F7F"/>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88" name="Google Shape;188;p27"/>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440"/>
              <a:buNone/>
              <a:defRPr sz="1800">
                <a:solidFill>
                  <a:srgbClr val="3F3F3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89" name="Google Shape;189;p2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0" name="Google Shape;190;p2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1" name="Google Shape;191;p2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92" name="Google Shape;192;p27"/>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BFE471"/>
                </a:solidFill>
                <a:latin typeface="Arial"/>
                <a:ea typeface="Arial"/>
                <a:cs typeface="Arial"/>
                <a:sym typeface="Arial"/>
              </a:rPr>
              <a:t>“</a:t>
            </a:r>
            <a:endParaRPr/>
          </a:p>
        </p:txBody>
      </p:sp>
      <p:sp>
        <p:nvSpPr>
          <p:cNvPr id="193" name="Google Shape;193;p27"/>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BFE471"/>
                </a:solidFill>
                <a:latin typeface="Arial"/>
                <a:ea typeface="Arial"/>
                <a:cs typeface="Arial"/>
                <a:sym typeface="Arial"/>
              </a:rPr>
              <a:t>”</a:t>
            </a:r>
            <a:endParaRPr sz="1800">
              <a:solidFill>
                <a:srgbClr val="BFE471"/>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showMasterSp="0">
  <p:cSld name="Name Card">
    <p:spTree>
      <p:nvGrpSpPr>
        <p:cNvPr id="194" name="Shape 194"/>
        <p:cNvGrpSpPr/>
        <p:nvPr/>
      </p:nvGrpSpPr>
      <p:grpSpPr>
        <a:xfrm>
          <a:off x="0" y="0"/>
          <a:ext cx="0" cy="0"/>
          <a:chOff x="0" y="0"/>
          <a:chExt cx="0" cy="0"/>
        </a:xfrm>
      </p:grpSpPr>
      <p:sp>
        <p:nvSpPr>
          <p:cNvPr id="195" name="Google Shape;195;p28"/>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28"/>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40"/>
              <a:buNone/>
              <a:defRPr sz="1800">
                <a:solidFill>
                  <a:srgbClr val="3F3F3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97" name="Google Shape;197;p2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8" name="Google Shape;198;p2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9" name="Google Shape;199;p2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showMasterSp="0">
  <p:cSld name="Quote Name Card">
    <p:spTree>
      <p:nvGrpSpPr>
        <p:cNvPr id="200" name="Shape 200"/>
        <p:cNvGrpSpPr/>
        <p:nvPr/>
      </p:nvGrpSpPr>
      <p:grpSpPr>
        <a:xfrm>
          <a:off x="0" y="0"/>
          <a:ext cx="0" cy="0"/>
          <a:chOff x="0" y="0"/>
          <a:chExt cx="0" cy="0"/>
        </a:xfrm>
      </p:grpSpPr>
      <p:sp>
        <p:nvSpPr>
          <p:cNvPr id="201" name="Google Shape;201;p29"/>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29"/>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Font typeface="Trebuchet MS"/>
              <a:buNone/>
              <a:defRPr sz="2400">
                <a:solidFill>
                  <a:srgbClr val="3F3F3F"/>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203" name="Google Shape;203;p29"/>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40"/>
              <a:buNone/>
              <a:defRPr sz="1800">
                <a:solidFill>
                  <a:srgbClr val="7F7F7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204" name="Google Shape;204;p2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5" name="Google Shape;205;p2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2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07" name="Google Shape;207;p29"/>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BFE471"/>
                </a:solidFill>
                <a:latin typeface="Arial"/>
                <a:ea typeface="Arial"/>
                <a:cs typeface="Arial"/>
                <a:sym typeface="Arial"/>
              </a:rPr>
              <a:t>“</a:t>
            </a:r>
            <a:endParaRPr/>
          </a:p>
        </p:txBody>
      </p:sp>
      <p:sp>
        <p:nvSpPr>
          <p:cNvPr id="208" name="Google Shape;208;p29"/>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BFE471"/>
                </a:solidFill>
                <a:latin typeface="Arial"/>
                <a:ea typeface="Arial"/>
                <a:cs typeface="Arial"/>
                <a:sym typeface="Arial"/>
              </a:rPr>
              <a:t>”</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showMasterSp="0">
  <p:cSld name="True or False">
    <p:spTree>
      <p:nvGrpSpPr>
        <p:cNvPr id="209" name="Shape 209"/>
        <p:cNvGrpSpPr/>
        <p:nvPr/>
      </p:nvGrpSpPr>
      <p:grpSpPr>
        <a:xfrm>
          <a:off x="0" y="0"/>
          <a:ext cx="0" cy="0"/>
          <a:chOff x="0" y="0"/>
          <a:chExt cx="0" cy="0"/>
        </a:xfrm>
      </p:grpSpPr>
      <p:sp>
        <p:nvSpPr>
          <p:cNvPr id="210" name="Google Shape;210;p30"/>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1" name="Google Shape;211;p3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Font typeface="Trebuchet MS"/>
              <a:buNone/>
              <a:defRPr sz="2400">
                <a:solidFill>
                  <a:schemeClr val="accent1"/>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212" name="Google Shape;212;p3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40"/>
              <a:buNone/>
              <a:defRPr sz="1800">
                <a:solidFill>
                  <a:srgbClr val="7F7F7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213" name="Google Shape;213;p3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3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3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showMasterSp="0" type="vertTx">
  <p:cSld name="VERTICAL_TEXT">
    <p:spTree>
      <p:nvGrpSpPr>
        <p:cNvPr id="216" name="Shape 216"/>
        <p:cNvGrpSpPr/>
        <p:nvPr/>
      </p:nvGrpSpPr>
      <p:grpSpPr>
        <a:xfrm>
          <a:off x="0" y="0"/>
          <a:ext cx="0" cy="0"/>
          <a:chOff x="0" y="0"/>
          <a:chExt cx="0" cy="0"/>
        </a:xfrm>
      </p:grpSpPr>
      <p:sp>
        <p:nvSpPr>
          <p:cNvPr id="217" name="Google Shape;217;p3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8" name="Google Shape;218;p31"/>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219" name="Google Shape;219;p3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0" name="Google Shape;220;p3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1" name="Google Shape;221;p3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标题和内容" type="obj">
  <p:cSld name="OBJECT">
    <p:spTree>
      <p:nvGrpSpPr>
        <p:cNvPr id="26" name="Shape 26"/>
        <p:cNvGrpSpPr/>
        <p:nvPr/>
      </p:nvGrpSpPr>
      <p:grpSpPr>
        <a:xfrm>
          <a:off x="0" y="0"/>
          <a:ext cx="0" cy="0"/>
          <a:chOff x="0" y="0"/>
          <a:chExt cx="0" cy="0"/>
        </a:xfrm>
      </p:grpSpPr>
      <p:sp>
        <p:nvSpPr>
          <p:cNvPr id="27" name="Google Shape;27;p4"/>
          <p:cNvSpPr txBox="1"/>
          <p:nvPr/>
        </p:nvSpPr>
        <p:spPr>
          <a:xfrm>
            <a:off x="4318000" y="2971800"/>
            <a:ext cx="3556000" cy="22987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00">
                <a:solidFill>
                  <a:schemeClr val="lt1"/>
                </a:solidFill>
                <a:latin typeface="Arial"/>
                <a:ea typeface="Arial"/>
                <a:cs typeface="Arial"/>
                <a:sym typeface="Arial"/>
              </a:rPr>
              <a:t>感谢您下载包图网平台上提供的PPT作品，为了您和包图网以及原创作者的利益，请勿复制、传播、销售，否则将承担法律责任！包图网将对作品进行维权，按照传播下载次数进行十倍的索取赔偿！</a:t>
            </a:r>
            <a:endParaRPr/>
          </a:p>
          <a:p>
            <a:pPr indent="0" lvl="0" marL="0" marR="0" rtl="0" algn="l">
              <a:spcBef>
                <a:spcPts val="0"/>
              </a:spcBef>
              <a:spcAft>
                <a:spcPts val="0"/>
              </a:spcAft>
              <a:buNone/>
            </a:pPr>
            <a:r>
              <a:rPr b="0" i="0" lang="en-US" sz="600">
                <a:solidFill>
                  <a:schemeClr val="lt1"/>
                </a:solidFill>
                <a:latin typeface="Arial"/>
                <a:ea typeface="Arial"/>
                <a:cs typeface="Arial"/>
                <a:sym typeface="Arial"/>
              </a:rPr>
              <a:t>ibaotu.com</a:t>
            </a:r>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222" name="Shape 222"/>
        <p:cNvGrpSpPr/>
        <p:nvPr/>
      </p:nvGrpSpPr>
      <p:grpSpPr>
        <a:xfrm>
          <a:off x="0" y="0"/>
          <a:ext cx="0" cy="0"/>
          <a:chOff x="0" y="0"/>
          <a:chExt cx="0" cy="0"/>
        </a:xfrm>
      </p:grpSpPr>
      <p:sp>
        <p:nvSpPr>
          <p:cNvPr id="223" name="Google Shape;223;p32"/>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4" name="Google Shape;224;p32"/>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225" name="Google Shape;225;p3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6" name="Google Shape;226;p3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7" name="Google Shape;227;p3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28" name="Shape 28"/>
        <p:cNvGrpSpPr/>
        <p:nvPr/>
      </p:nvGrpSpPr>
      <p:grpSpPr>
        <a:xfrm>
          <a:off x="0" y="0"/>
          <a:ext cx="0" cy="0"/>
          <a:chOff x="0" y="0"/>
          <a:chExt cx="0" cy="0"/>
        </a:xfrm>
      </p:grpSpPr>
      <p:sp>
        <p:nvSpPr>
          <p:cNvPr id="29" name="Google Shape;29;p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5"/>
          <p:cNvSpPr/>
          <p:nvPr>
            <p:ph idx="2" type="pic"/>
          </p:nvPr>
        </p:nvSpPr>
        <p:spPr>
          <a:xfrm>
            <a:off x="5183188" y="987425"/>
            <a:ext cx="6172200" cy="4873625"/>
          </a:xfrm>
          <a:prstGeom prst="rect">
            <a:avLst/>
          </a:prstGeom>
          <a:noFill/>
          <a:ln>
            <a:noFill/>
          </a:ln>
        </p:spPr>
      </p:sp>
      <p:sp>
        <p:nvSpPr>
          <p:cNvPr id="31" name="Google Shape;31;p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2" name="Google Shape;32;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spTree>
      <p:nvGrpSpPr>
        <p:cNvPr id="35" name="Shape 35"/>
        <p:cNvGrpSpPr/>
        <p:nvPr/>
      </p:nvGrpSpPr>
      <p:grpSpPr>
        <a:xfrm>
          <a:off x="0" y="0"/>
          <a:ext cx="0" cy="0"/>
          <a:chOff x="0" y="0"/>
          <a:chExt cx="0" cy="0"/>
        </a:xfrm>
      </p:grpSpPr>
      <p:sp>
        <p:nvSpPr>
          <p:cNvPr id="36" name="Google Shape;36;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41" name="Shape 41"/>
        <p:cNvGrpSpPr/>
        <p:nvPr/>
      </p:nvGrpSpPr>
      <p:grpSpPr>
        <a:xfrm>
          <a:off x="0" y="0"/>
          <a:ext cx="0" cy="0"/>
          <a:chOff x="0" y="0"/>
          <a:chExt cx="0" cy="0"/>
        </a:xfrm>
      </p:grpSpPr>
      <p:sp>
        <p:nvSpPr>
          <p:cNvPr id="42" name="Google Shape;42;p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4" name="Google Shape;4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47" name="Shape 47"/>
        <p:cNvGrpSpPr/>
        <p:nvPr/>
      </p:nvGrpSpPr>
      <p:grpSpPr>
        <a:xfrm>
          <a:off x="0" y="0"/>
          <a:ext cx="0" cy="0"/>
          <a:chOff x="0" y="0"/>
          <a:chExt cx="0" cy="0"/>
        </a:xfrm>
      </p:grpSpPr>
      <p:sp>
        <p:nvSpPr>
          <p:cNvPr id="48" name="Google Shape;48;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9" name="Google Shape;59;p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titleOnly">
  <p:cSld name="TITLE_ONLY">
    <p:spTree>
      <p:nvGrpSpPr>
        <p:cNvPr id="63" name="Shape 63"/>
        <p:cNvGrpSpPr/>
        <p:nvPr/>
      </p:nvGrpSpPr>
      <p:grpSpPr>
        <a:xfrm>
          <a:off x="0" y="0"/>
          <a:ext cx="0" cy="0"/>
          <a:chOff x="0" y="0"/>
          <a:chExt cx="0" cy="0"/>
        </a:xfrm>
      </p:grpSpPr>
      <p:sp>
        <p:nvSpPr>
          <p:cNvPr id="64" name="Google Shape;64;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5" Type="http://schemas.openxmlformats.org/officeDocument/2006/relationships/slideLayout" Target="../slideLayouts/slideLayout18.xml"/><Relationship Id="rId6" Type="http://schemas.openxmlformats.org/officeDocument/2006/relationships/slideLayout" Target="../slideLayouts/slideLayout19.xml"/><Relationship Id="rId18" Type="http://schemas.openxmlformats.org/officeDocument/2006/relationships/theme" Target="../theme/theme2.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1"/>
          <p:cNvSpPr/>
          <p:nvPr/>
        </p:nvSpPr>
        <p:spPr>
          <a:xfrm>
            <a:off x="0" y="6629400"/>
            <a:ext cx="1499616" cy="228600"/>
          </a:xfrm>
          <a:prstGeom prst="rect">
            <a:avLst/>
          </a:prstGeom>
          <a:gradFill>
            <a:gsLst>
              <a:gs pos="0">
                <a:srgbClr val="E2E8F6"/>
              </a:gs>
              <a:gs pos="100000">
                <a:srgbClr val="E2E8F6"/>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 name="Shape 91"/>
        <p:cNvGrpSpPr/>
        <p:nvPr/>
      </p:nvGrpSpPr>
      <p:grpSpPr>
        <a:xfrm>
          <a:off x="0" y="0"/>
          <a:ext cx="0" cy="0"/>
          <a:chOff x="0" y="0"/>
          <a:chExt cx="0" cy="0"/>
        </a:xfrm>
      </p:grpSpPr>
      <p:grpSp>
        <p:nvGrpSpPr>
          <p:cNvPr id="92" name="Google Shape;92;p15"/>
          <p:cNvGrpSpPr/>
          <p:nvPr/>
        </p:nvGrpSpPr>
        <p:grpSpPr>
          <a:xfrm>
            <a:off x="0" y="-8467"/>
            <a:ext cx="12192000" cy="6866467"/>
            <a:chOff x="0" y="-8467"/>
            <a:chExt cx="12192000" cy="6866467"/>
          </a:xfrm>
        </p:grpSpPr>
        <p:cxnSp>
          <p:nvCxnSpPr>
            <p:cNvPr id="93" name="Google Shape;93;p15"/>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94" name="Google Shape;94;p15"/>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5" name="Google Shape;95;p15"/>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96" name="Google Shape;96;p15"/>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97" name="Google Shape;97;p15"/>
            <p:cNvSpPr/>
            <p:nvPr/>
          </p:nvSpPr>
          <p:spPr>
            <a:xfrm>
              <a:off x="8932333" y="3048000"/>
              <a:ext cx="3259667" cy="3810000"/>
            </a:xfrm>
            <a:prstGeom prst="triangle">
              <a:avLst>
                <a:gd fmla="val 100000" name="adj"/>
              </a:avLst>
            </a:prstGeom>
            <a:solidFill>
              <a:schemeClr val="accent2">
                <a:alpha val="71764"/>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5"/>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99" name="Google Shape;99;p15"/>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100" name="Google Shape;100;p15"/>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101" name="Google Shape;101;p15"/>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5"/>
            <p:cNvSpPr/>
            <p:nvPr/>
          </p:nvSpPr>
          <p:spPr>
            <a:xfrm>
              <a:off x="0" y="4013200"/>
              <a:ext cx="448733" cy="2844800"/>
            </a:xfrm>
            <a:prstGeom prst="triangle">
              <a:avLst>
                <a:gd fmla="val 0" name="adj"/>
              </a:avLst>
            </a:prstGeom>
            <a:solidFill>
              <a:schemeClr val="accent1">
                <a:alpha val="84705"/>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5"/>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104" name="Google Shape;104;p15"/>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20" lvl="2" marL="1371600" marR="0" rtl="0" algn="l">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60" lvl="7" marL="36576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60" lvl="8" marL="41148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05" name="Google Shape;105;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sz="900">
                <a:solidFill>
                  <a:srgbClr val="888888"/>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9pPr>
          </a:lstStyle>
          <a:p/>
        </p:txBody>
      </p:sp>
      <p:sp>
        <p:nvSpPr>
          <p:cNvPr id="106" name="Google Shape;106;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900">
                <a:solidFill>
                  <a:srgbClr val="888888"/>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9pPr>
          </a:lstStyle>
          <a:p/>
        </p:txBody>
      </p:sp>
      <p:sp>
        <p:nvSpPr>
          <p:cNvPr id="107" name="Google Shape;107;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900">
                <a:solidFill>
                  <a:schemeClr val="accent1"/>
                </a:solidFill>
                <a:latin typeface="Trebuchet MS"/>
                <a:ea typeface="Trebuchet MS"/>
                <a:cs typeface="Trebuchet MS"/>
                <a:sym typeface="Trebuchet MS"/>
              </a:defRPr>
            </a:lvl1pPr>
            <a:lvl2pPr indent="0" lvl="1" marL="0" marR="0" rtl="0" algn="r">
              <a:spcBef>
                <a:spcPts val="0"/>
              </a:spcBef>
              <a:buNone/>
              <a:defRPr sz="900">
                <a:solidFill>
                  <a:schemeClr val="accent1"/>
                </a:solidFill>
                <a:latin typeface="Trebuchet MS"/>
                <a:ea typeface="Trebuchet MS"/>
                <a:cs typeface="Trebuchet MS"/>
                <a:sym typeface="Trebuchet MS"/>
              </a:defRPr>
            </a:lvl2pPr>
            <a:lvl3pPr indent="0" lvl="2" marL="0" marR="0" rtl="0" algn="r">
              <a:spcBef>
                <a:spcPts val="0"/>
              </a:spcBef>
              <a:buNone/>
              <a:defRPr sz="900">
                <a:solidFill>
                  <a:schemeClr val="accent1"/>
                </a:solidFill>
                <a:latin typeface="Trebuchet MS"/>
                <a:ea typeface="Trebuchet MS"/>
                <a:cs typeface="Trebuchet MS"/>
                <a:sym typeface="Trebuchet MS"/>
              </a:defRPr>
            </a:lvl3pPr>
            <a:lvl4pPr indent="0" lvl="3" marL="0" marR="0" rtl="0" algn="r">
              <a:spcBef>
                <a:spcPts val="0"/>
              </a:spcBef>
              <a:buNone/>
              <a:defRPr sz="900">
                <a:solidFill>
                  <a:schemeClr val="accent1"/>
                </a:solidFill>
                <a:latin typeface="Trebuchet MS"/>
                <a:ea typeface="Trebuchet MS"/>
                <a:cs typeface="Trebuchet MS"/>
                <a:sym typeface="Trebuchet MS"/>
              </a:defRPr>
            </a:lvl4pPr>
            <a:lvl5pPr indent="0" lvl="4" marL="0" marR="0" rtl="0" algn="r">
              <a:spcBef>
                <a:spcPts val="0"/>
              </a:spcBef>
              <a:buNone/>
              <a:defRPr sz="900">
                <a:solidFill>
                  <a:schemeClr val="accent1"/>
                </a:solidFill>
                <a:latin typeface="Trebuchet MS"/>
                <a:ea typeface="Trebuchet MS"/>
                <a:cs typeface="Trebuchet MS"/>
                <a:sym typeface="Trebuchet MS"/>
              </a:defRPr>
            </a:lvl5pPr>
            <a:lvl6pPr indent="0" lvl="5" marL="0" marR="0" rtl="0" algn="r">
              <a:spcBef>
                <a:spcPts val="0"/>
              </a:spcBef>
              <a:buNone/>
              <a:defRPr sz="900">
                <a:solidFill>
                  <a:schemeClr val="accent1"/>
                </a:solidFill>
                <a:latin typeface="Trebuchet MS"/>
                <a:ea typeface="Trebuchet MS"/>
                <a:cs typeface="Trebuchet MS"/>
                <a:sym typeface="Trebuchet MS"/>
              </a:defRPr>
            </a:lvl6pPr>
            <a:lvl7pPr indent="0" lvl="6" marL="0" marR="0" rtl="0" algn="r">
              <a:spcBef>
                <a:spcPts val="0"/>
              </a:spcBef>
              <a:buNone/>
              <a:defRPr sz="900">
                <a:solidFill>
                  <a:schemeClr val="accent1"/>
                </a:solidFill>
                <a:latin typeface="Trebuchet MS"/>
                <a:ea typeface="Trebuchet MS"/>
                <a:cs typeface="Trebuchet MS"/>
                <a:sym typeface="Trebuchet MS"/>
              </a:defRPr>
            </a:lvl7pPr>
            <a:lvl8pPr indent="0" lvl="7" marL="0" marR="0" rtl="0" algn="r">
              <a:spcBef>
                <a:spcPts val="0"/>
              </a:spcBef>
              <a:buNone/>
              <a:defRPr sz="900">
                <a:solidFill>
                  <a:schemeClr val="accent1"/>
                </a:solidFill>
                <a:latin typeface="Trebuchet MS"/>
                <a:ea typeface="Trebuchet MS"/>
                <a:cs typeface="Trebuchet MS"/>
                <a:sym typeface="Trebuchet MS"/>
              </a:defRPr>
            </a:lvl8pPr>
            <a:lvl9pPr indent="0" lvl="8" marL="0" marR="0" rtl="0" algn="r">
              <a:spcBef>
                <a:spcPts val="0"/>
              </a:spcBef>
              <a:buNone/>
              <a:defRPr sz="900">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08" name="Google Shape;108;p15"/>
          <p:cNvSpPr/>
          <p:nvPr/>
        </p:nvSpPr>
        <p:spPr>
          <a:xfrm>
            <a:off x="0" y="6629400"/>
            <a:ext cx="1499616" cy="228600"/>
          </a:xfrm>
          <a:prstGeom prst="rect">
            <a:avLst/>
          </a:prstGeom>
          <a:gradFill>
            <a:gsLst>
              <a:gs pos="0">
                <a:srgbClr val="EEF8DA"/>
              </a:gs>
              <a:gs pos="100000">
                <a:srgbClr val="EEF8DA"/>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24.png"/><Relationship Id="rId6" Type="http://schemas.openxmlformats.org/officeDocument/2006/relationships/image" Target="../media/image19.jpg"/><Relationship Id="rId7" Type="http://schemas.openxmlformats.org/officeDocument/2006/relationships/image" Target="../media/image2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14.jpg"/><Relationship Id="rId7"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20.jpg"/><Relationship Id="rId5" Type="http://schemas.openxmlformats.org/officeDocument/2006/relationships/image" Target="../media/image22.jpg"/><Relationship Id="rId6" Type="http://schemas.openxmlformats.org/officeDocument/2006/relationships/image" Target="../media/image37.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jpg"/><Relationship Id="rId4" Type="http://schemas.openxmlformats.org/officeDocument/2006/relationships/hyperlink" Target="about:blank" TargetMode="External"/><Relationship Id="rId5" Type="http://schemas.openxmlformats.org/officeDocument/2006/relationships/slide" Target="/ppt/slid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8.png"/><Relationship Id="rId4" Type="http://schemas.openxmlformats.org/officeDocument/2006/relationships/image" Target="../media/image25.jp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2.jpg"/><Relationship Id="rId4" Type="http://schemas.openxmlformats.org/officeDocument/2006/relationships/image" Target="../media/image33.jpg"/><Relationship Id="rId5" Type="http://schemas.openxmlformats.org/officeDocument/2006/relationships/image" Target="../media/image21.jpg"/><Relationship Id="rId6" Type="http://schemas.openxmlformats.org/officeDocument/2006/relationships/image" Target="../media/image31.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0.jpg"/><Relationship Id="rId4" Type="http://schemas.openxmlformats.org/officeDocument/2006/relationships/image" Target="../media/image40.jpg"/><Relationship Id="rId5" Type="http://schemas.openxmlformats.org/officeDocument/2006/relationships/image" Target="../media/image29.jpg"/><Relationship Id="rId6" Type="http://schemas.openxmlformats.org/officeDocument/2006/relationships/image" Target="../media/image35.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7.jpg"/><Relationship Id="rId4" Type="http://schemas.openxmlformats.org/officeDocument/2006/relationships/image" Target="../media/image34.jp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1.jpg"/><Relationship Id="rId4" Type="http://schemas.openxmlformats.org/officeDocument/2006/relationships/image" Target="../media/image36.jp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7.jpg"/><Relationship Id="rId4" Type="http://schemas.openxmlformats.org/officeDocument/2006/relationships/image" Target="../media/image61.jpg"/><Relationship Id="rId5" Type="http://schemas.openxmlformats.org/officeDocument/2006/relationships/image" Target="../media/image42.jpg"/><Relationship Id="rId6" Type="http://schemas.openxmlformats.org/officeDocument/2006/relationships/image" Target="../media/image43.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19.xml.rels><?xml version="1.0" encoding="UTF-8" standalone="yes"?><Relationships xmlns="http://schemas.openxmlformats.org/package/2006/relationships"><Relationship Id="rId20" Type="http://schemas.openxmlformats.org/officeDocument/2006/relationships/image" Target="../media/image60.png"/><Relationship Id="rId22" Type="http://schemas.openxmlformats.org/officeDocument/2006/relationships/image" Target="../media/image68.png"/><Relationship Id="rId21" Type="http://schemas.openxmlformats.org/officeDocument/2006/relationships/image" Target="../media/image84.png"/><Relationship Id="rId24" Type="http://schemas.openxmlformats.org/officeDocument/2006/relationships/image" Target="../media/image64.png"/><Relationship Id="rId23"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49.png"/><Relationship Id="rId9" Type="http://schemas.openxmlformats.org/officeDocument/2006/relationships/image" Target="../media/image44.png"/><Relationship Id="rId26" Type="http://schemas.openxmlformats.org/officeDocument/2006/relationships/image" Target="../media/image65.png"/><Relationship Id="rId25" Type="http://schemas.openxmlformats.org/officeDocument/2006/relationships/image" Target="../media/image81.png"/><Relationship Id="rId28" Type="http://schemas.openxmlformats.org/officeDocument/2006/relationships/image" Target="../media/image6.png"/><Relationship Id="rId27" Type="http://schemas.openxmlformats.org/officeDocument/2006/relationships/image" Target="../media/image67.jpg"/><Relationship Id="rId5" Type="http://schemas.openxmlformats.org/officeDocument/2006/relationships/image" Target="../media/image62.png"/><Relationship Id="rId6" Type="http://schemas.openxmlformats.org/officeDocument/2006/relationships/image" Target="../media/image38.png"/><Relationship Id="rId29" Type="http://schemas.openxmlformats.org/officeDocument/2006/relationships/image" Target="../media/image66.jpg"/><Relationship Id="rId7" Type="http://schemas.openxmlformats.org/officeDocument/2006/relationships/image" Target="../media/image48.png"/><Relationship Id="rId8" Type="http://schemas.openxmlformats.org/officeDocument/2006/relationships/image" Target="../media/image54.png"/><Relationship Id="rId31" Type="http://schemas.openxmlformats.org/officeDocument/2006/relationships/hyperlink" Target="about:blank" TargetMode="External"/><Relationship Id="rId30" Type="http://schemas.openxmlformats.org/officeDocument/2006/relationships/image" Target="../media/image70.jpg"/><Relationship Id="rId11" Type="http://schemas.openxmlformats.org/officeDocument/2006/relationships/image" Target="../media/image58.png"/><Relationship Id="rId10" Type="http://schemas.openxmlformats.org/officeDocument/2006/relationships/image" Target="../media/image75.png"/><Relationship Id="rId32" Type="http://schemas.openxmlformats.org/officeDocument/2006/relationships/slide" Target="/ppt/slides/slide2.xml"/><Relationship Id="rId13" Type="http://schemas.openxmlformats.org/officeDocument/2006/relationships/image" Target="../media/image46.png"/><Relationship Id="rId12" Type="http://schemas.openxmlformats.org/officeDocument/2006/relationships/image" Target="../media/image50.png"/><Relationship Id="rId15" Type="http://schemas.openxmlformats.org/officeDocument/2006/relationships/image" Target="../media/image53.png"/><Relationship Id="rId14" Type="http://schemas.openxmlformats.org/officeDocument/2006/relationships/image" Target="../media/image56.png"/><Relationship Id="rId17" Type="http://schemas.openxmlformats.org/officeDocument/2006/relationships/image" Target="../media/image59.png"/><Relationship Id="rId16" Type="http://schemas.openxmlformats.org/officeDocument/2006/relationships/image" Target="../media/image57.png"/><Relationship Id="rId19" Type="http://schemas.openxmlformats.org/officeDocument/2006/relationships/image" Target="../media/image55.png"/><Relationship Id="rId18" Type="http://schemas.openxmlformats.org/officeDocument/2006/relationships/image" Target="../media/image51.png"/></Relationships>
</file>

<file path=ppt/slides/_rels/slide2.xml.rels><?xml version="1.0" encoding="UTF-8" standalone="yes"?><Relationships xmlns="http://schemas.openxmlformats.org/package/2006/relationships"><Relationship Id="rId10"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slide" Target="/ppt/slides/slide3.xml"/><Relationship Id="rId9" Type="http://schemas.openxmlformats.org/officeDocument/2006/relationships/slide" Target="/ppt/slides/slide52.xml"/><Relationship Id="rId5" Type="http://schemas.openxmlformats.org/officeDocument/2006/relationships/slide" Target="/ppt/slides/slide14.xml"/><Relationship Id="rId6" Type="http://schemas.openxmlformats.org/officeDocument/2006/relationships/slide" Target="/ppt/slides/slide19.xml"/><Relationship Id="rId7" Type="http://schemas.openxmlformats.org/officeDocument/2006/relationships/slide" Target="/ppt/slides/slide28.xml"/><Relationship Id="rId8" Type="http://schemas.openxmlformats.org/officeDocument/2006/relationships/slide" Target="/ppt/slides/slide3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74.jpg"/><Relationship Id="rId4" Type="http://schemas.openxmlformats.org/officeDocument/2006/relationships/image" Target="../media/image73.jpg"/><Relationship Id="rId5" Type="http://schemas.openxmlformats.org/officeDocument/2006/relationships/image" Target="../media/image69.jpg"/><Relationship Id="rId6" Type="http://schemas.openxmlformats.org/officeDocument/2006/relationships/image" Target="../media/image7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77.jpg"/><Relationship Id="rId4" Type="http://schemas.openxmlformats.org/officeDocument/2006/relationships/image" Target="../media/image82.jpg"/><Relationship Id="rId5" Type="http://schemas.openxmlformats.org/officeDocument/2006/relationships/image" Target="../media/image78.jpg"/><Relationship Id="rId6" Type="http://schemas.openxmlformats.org/officeDocument/2006/relationships/image" Target="../media/image7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77.jpg"/><Relationship Id="rId4" Type="http://schemas.openxmlformats.org/officeDocument/2006/relationships/image" Target="../media/image82.jpg"/><Relationship Id="rId5" Type="http://schemas.openxmlformats.org/officeDocument/2006/relationships/image" Target="../media/image78.jpg"/><Relationship Id="rId6" Type="http://schemas.openxmlformats.org/officeDocument/2006/relationships/image" Target="../media/image7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85.png"/><Relationship Id="rId4" Type="http://schemas.openxmlformats.org/officeDocument/2006/relationships/image" Target="../media/image88.jpg"/><Relationship Id="rId5" Type="http://schemas.openxmlformats.org/officeDocument/2006/relationships/image" Target="../media/image8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image" Target="../media/image89.jpg"/><Relationship Id="rId5" Type="http://schemas.openxmlformats.org/officeDocument/2006/relationships/image" Target="../media/image93.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98.jpg"/><Relationship Id="rId7" Type="http://schemas.openxmlformats.org/officeDocument/2006/relationships/image" Target="../media/image9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87.jpg"/><Relationship Id="rId7" Type="http://schemas.openxmlformats.org/officeDocument/2006/relationships/image" Target="../media/image9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png"/><Relationship Id="rId4" Type="http://schemas.openxmlformats.org/officeDocument/2006/relationships/hyperlink" Target="about:blank" TargetMode="External"/><Relationship Id="rId9" Type="http://schemas.openxmlformats.org/officeDocument/2006/relationships/image" Target="../media/image96.jpg"/><Relationship Id="rId5" Type="http://schemas.openxmlformats.org/officeDocument/2006/relationships/slide" Target="/ppt/slides/slide2.xml"/><Relationship Id="rId6" Type="http://schemas.openxmlformats.org/officeDocument/2006/relationships/image" Target="../media/image90.jpg"/><Relationship Id="rId7" Type="http://schemas.openxmlformats.org/officeDocument/2006/relationships/image" Target="../media/image97.jpg"/><Relationship Id="rId8" Type="http://schemas.openxmlformats.org/officeDocument/2006/relationships/image" Target="../media/image9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95.jpg"/><Relationship Id="rId4" Type="http://schemas.openxmlformats.org/officeDocument/2006/relationships/image" Target="../media/image99.jpg"/><Relationship Id="rId9" Type="http://schemas.openxmlformats.org/officeDocument/2006/relationships/slide" Target="/ppt/slides/slide2.xml"/><Relationship Id="rId5" Type="http://schemas.openxmlformats.org/officeDocument/2006/relationships/image" Target="../media/image100.jpg"/><Relationship Id="rId6" Type="http://schemas.openxmlformats.org/officeDocument/2006/relationships/image" Target="../media/image102.png"/><Relationship Id="rId7" Type="http://schemas.openxmlformats.org/officeDocument/2006/relationships/image" Target="../media/image101.png"/><Relationship Id="rId8" Type="http://schemas.openxmlformats.org/officeDocument/2006/relationships/hyperlink" Target="about:blank"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png"/><Relationship Id="rId4" Type="http://schemas.openxmlformats.org/officeDocument/2006/relationships/hyperlink" Target="about:blank" TargetMode="External"/><Relationship Id="rId9" Type="http://schemas.openxmlformats.org/officeDocument/2006/relationships/image" Target="../media/image108.jpg"/><Relationship Id="rId5" Type="http://schemas.openxmlformats.org/officeDocument/2006/relationships/slide" Target="/ppt/slides/slide2.xml"/><Relationship Id="rId6" Type="http://schemas.openxmlformats.org/officeDocument/2006/relationships/image" Target="../media/image104.jpg"/><Relationship Id="rId7" Type="http://schemas.openxmlformats.org/officeDocument/2006/relationships/image" Target="../media/image106.jpg"/><Relationship Id="rId8" Type="http://schemas.openxmlformats.org/officeDocument/2006/relationships/image" Target="../media/image10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4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png"/><Relationship Id="rId4" Type="http://schemas.openxmlformats.org/officeDocument/2006/relationships/hyperlink" Target="about:blank" TargetMode="External"/><Relationship Id="rId9" Type="http://schemas.openxmlformats.org/officeDocument/2006/relationships/image" Target="../media/image119.jpg"/><Relationship Id="rId5" Type="http://schemas.openxmlformats.org/officeDocument/2006/relationships/slide" Target="/ppt/slides/slide2.xml"/><Relationship Id="rId6" Type="http://schemas.openxmlformats.org/officeDocument/2006/relationships/image" Target="../media/image107.jpg"/><Relationship Id="rId7" Type="http://schemas.openxmlformats.org/officeDocument/2006/relationships/image" Target="../media/image103.jpg"/><Relationship Id="rId8" Type="http://schemas.openxmlformats.org/officeDocument/2006/relationships/image" Target="../media/image10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png"/><Relationship Id="rId4" Type="http://schemas.openxmlformats.org/officeDocument/2006/relationships/hyperlink" Target="about:blank" TargetMode="External"/><Relationship Id="rId9" Type="http://schemas.openxmlformats.org/officeDocument/2006/relationships/image" Target="../media/image117.jpg"/><Relationship Id="rId5" Type="http://schemas.openxmlformats.org/officeDocument/2006/relationships/slide" Target="/ppt/slides/slide2.xml"/><Relationship Id="rId6" Type="http://schemas.openxmlformats.org/officeDocument/2006/relationships/image" Target="../media/image114.jpg"/><Relationship Id="rId7" Type="http://schemas.openxmlformats.org/officeDocument/2006/relationships/image" Target="../media/image125.jpg"/><Relationship Id="rId8" Type="http://schemas.openxmlformats.org/officeDocument/2006/relationships/image" Target="../media/image11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4.png"/><Relationship Id="rId4" Type="http://schemas.openxmlformats.org/officeDocument/2006/relationships/hyperlink" Target="about:blank" TargetMode="External"/><Relationship Id="rId9" Type="http://schemas.openxmlformats.org/officeDocument/2006/relationships/image" Target="../media/image118.jpg"/><Relationship Id="rId5" Type="http://schemas.openxmlformats.org/officeDocument/2006/relationships/slide" Target="/ppt/slides/slide2.xml"/><Relationship Id="rId6" Type="http://schemas.openxmlformats.org/officeDocument/2006/relationships/image" Target="../media/image116.jpg"/><Relationship Id="rId7" Type="http://schemas.openxmlformats.org/officeDocument/2006/relationships/image" Target="../media/image112.jpg"/><Relationship Id="rId8" Type="http://schemas.openxmlformats.org/officeDocument/2006/relationships/image" Target="../media/image11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115.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20.png"/><Relationship Id="rId4" Type="http://schemas.openxmlformats.org/officeDocument/2006/relationships/hyperlink" Target="about:blank" TargetMode="External"/><Relationship Id="rId9" Type="http://schemas.openxmlformats.org/officeDocument/2006/relationships/image" Target="../media/image123.png"/><Relationship Id="rId5" Type="http://schemas.openxmlformats.org/officeDocument/2006/relationships/slide" Target="/ppt/slides/slide2.xml"/><Relationship Id="rId6" Type="http://schemas.openxmlformats.org/officeDocument/2006/relationships/image" Target="../media/image121.jpg"/><Relationship Id="rId7" Type="http://schemas.openxmlformats.org/officeDocument/2006/relationships/image" Target="../media/image110.png"/><Relationship Id="rId8" Type="http://schemas.openxmlformats.org/officeDocument/2006/relationships/image" Target="../media/image124.png"/><Relationship Id="rId10" Type="http://schemas.openxmlformats.org/officeDocument/2006/relationships/image" Target="../media/image14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28.png"/><Relationship Id="rId4" Type="http://schemas.openxmlformats.org/officeDocument/2006/relationships/image" Target="../media/image127.jpg"/><Relationship Id="rId9" Type="http://schemas.openxmlformats.org/officeDocument/2006/relationships/image" Target="../media/image133.png"/><Relationship Id="rId5" Type="http://schemas.openxmlformats.org/officeDocument/2006/relationships/image" Target="../media/image126.jpg"/><Relationship Id="rId6" Type="http://schemas.openxmlformats.org/officeDocument/2006/relationships/image" Target="../media/image129.jpg"/><Relationship Id="rId7" Type="http://schemas.openxmlformats.org/officeDocument/2006/relationships/image" Target="../media/image122.jpg"/><Relationship Id="rId8" Type="http://schemas.openxmlformats.org/officeDocument/2006/relationships/image" Target="../media/image138.jpg"/><Relationship Id="rId11" Type="http://schemas.openxmlformats.org/officeDocument/2006/relationships/slide" Target="/ppt/slides/slide2.xml"/><Relationship Id="rId10" Type="http://schemas.openxmlformats.org/officeDocument/2006/relationships/hyperlink" Target="about:blank"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28.png"/><Relationship Id="rId4" Type="http://schemas.openxmlformats.org/officeDocument/2006/relationships/image" Target="../media/image136.jpg"/><Relationship Id="rId9" Type="http://schemas.openxmlformats.org/officeDocument/2006/relationships/image" Target="../media/image140.jpg"/><Relationship Id="rId5" Type="http://schemas.openxmlformats.org/officeDocument/2006/relationships/image" Target="../media/image150.jpg"/><Relationship Id="rId6" Type="http://schemas.openxmlformats.org/officeDocument/2006/relationships/image" Target="../media/image143.jpg"/><Relationship Id="rId7" Type="http://schemas.openxmlformats.org/officeDocument/2006/relationships/image" Target="../media/image134.jpg"/><Relationship Id="rId8" Type="http://schemas.openxmlformats.org/officeDocument/2006/relationships/image" Target="../media/image151.jpg"/><Relationship Id="rId11" Type="http://schemas.openxmlformats.org/officeDocument/2006/relationships/image" Target="../media/image139.png"/><Relationship Id="rId10" Type="http://schemas.openxmlformats.org/officeDocument/2006/relationships/image" Target="../media/image137.png"/><Relationship Id="rId13" Type="http://schemas.openxmlformats.org/officeDocument/2006/relationships/slide" Target="/ppt/slides/slide2.xml"/><Relationship Id="rId12" Type="http://schemas.openxmlformats.org/officeDocument/2006/relationships/hyperlink" Target="about:blank"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20.png"/><Relationship Id="rId4" Type="http://schemas.openxmlformats.org/officeDocument/2006/relationships/image" Target="../media/image148.jpg"/><Relationship Id="rId9" Type="http://schemas.openxmlformats.org/officeDocument/2006/relationships/slide" Target="/ppt/slides/slide2.xml"/><Relationship Id="rId5" Type="http://schemas.openxmlformats.org/officeDocument/2006/relationships/image" Target="../media/image144.jpg"/><Relationship Id="rId6" Type="http://schemas.openxmlformats.org/officeDocument/2006/relationships/image" Target="../media/image135.jpg"/><Relationship Id="rId7" Type="http://schemas.openxmlformats.org/officeDocument/2006/relationships/image" Target="../media/image121.jpg"/><Relationship Id="rId8" Type="http://schemas.openxmlformats.org/officeDocument/2006/relationships/hyperlink" Target="about:blank"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20.png"/><Relationship Id="rId4" Type="http://schemas.openxmlformats.org/officeDocument/2006/relationships/hyperlink" Target="about:blank" TargetMode="External"/><Relationship Id="rId9" Type="http://schemas.openxmlformats.org/officeDocument/2006/relationships/image" Target="../media/image145.jpg"/><Relationship Id="rId5" Type="http://schemas.openxmlformats.org/officeDocument/2006/relationships/slide" Target="/ppt/slides/slide2.xml"/><Relationship Id="rId6" Type="http://schemas.openxmlformats.org/officeDocument/2006/relationships/image" Target="../media/image141.jpg"/><Relationship Id="rId7" Type="http://schemas.openxmlformats.org/officeDocument/2006/relationships/image" Target="../media/image146.jpg"/><Relationship Id="rId8" Type="http://schemas.openxmlformats.org/officeDocument/2006/relationships/image" Target="../media/image144.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20.png"/><Relationship Id="rId4" Type="http://schemas.openxmlformats.org/officeDocument/2006/relationships/hyperlink" Target="about:blank" TargetMode="External"/><Relationship Id="rId9" Type="http://schemas.openxmlformats.org/officeDocument/2006/relationships/image" Target="../media/image152.png"/><Relationship Id="rId5" Type="http://schemas.openxmlformats.org/officeDocument/2006/relationships/slide" Target="/ppt/slides/slide2.xml"/><Relationship Id="rId6" Type="http://schemas.openxmlformats.org/officeDocument/2006/relationships/image" Target="../media/image156.jpg"/><Relationship Id="rId7" Type="http://schemas.openxmlformats.org/officeDocument/2006/relationships/image" Target="../media/image154.jpg"/><Relationship Id="rId8" Type="http://schemas.openxmlformats.org/officeDocument/2006/relationships/image" Target="../media/image14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5.jp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60.jpg"/><Relationship Id="rId4" Type="http://schemas.openxmlformats.org/officeDocument/2006/relationships/hyperlink" Target="about:blank" TargetMode="External"/><Relationship Id="rId5" Type="http://schemas.openxmlformats.org/officeDocument/2006/relationships/slide" Target="/ppt/slides/slide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64.jpg"/><Relationship Id="rId4" Type="http://schemas.openxmlformats.org/officeDocument/2006/relationships/image" Target="../media/image163.png"/><Relationship Id="rId5" Type="http://schemas.openxmlformats.org/officeDocument/2006/relationships/image" Target="../media/image17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4.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15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4.png"/><Relationship Id="rId4" Type="http://schemas.openxmlformats.org/officeDocument/2006/relationships/image" Target="../media/image25.jpg"/><Relationship Id="rId5" Type="http://schemas.openxmlformats.org/officeDocument/2006/relationships/image" Target="../media/image165.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4.png"/><Relationship Id="rId4" Type="http://schemas.openxmlformats.org/officeDocument/2006/relationships/image" Target="../media/image161.jpg"/><Relationship Id="rId9" Type="http://schemas.openxmlformats.org/officeDocument/2006/relationships/hyperlink" Target="about:blank" TargetMode="External"/><Relationship Id="rId5" Type="http://schemas.openxmlformats.org/officeDocument/2006/relationships/image" Target="../media/image155.jpg"/><Relationship Id="rId6" Type="http://schemas.openxmlformats.org/officeDocument/2006/relationships/image" Target="../media/image168.jpg"/><Relationship Id="rId7" Type="http://schemas.openxmlformats.org/officeDocument/2006/relationships/image" Target="../media/image162.jpg"/><Relationship Id="rId8" Type="http://schemas.openxmlformats.org/officeDocument/2006/relationships/image" Target="../media/image167.jpg"/><Relationship Id="rId10" Type="http://schemas.openxmlformats.org/officeDocument/2006/relationships/slide" Target="/ppt/slides/slide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4.png"/><Relationship Id="rId4" Type="http://schemas.openxmlformats.org/officeDocument/2006/relationships/image" Target="../media/image159.png"/><Relationship Id="rId5" Type="http://schemas.openxmlformats.org/officeDocument/2006/relationships/image" Target="../media/image174.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png"/><Relationship Id="rId4" Type="http://schemas.openxmlformats.org/officeDocument/2006/relationships/image" Target="../media/image169.jpg"/><Relationship Id="rId5" Type="http://schemas.openxmlformats.org/officeDocument/2006/relationships/image" Target="../media/image170.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4.png"/><Relationship Id="rId4" Type="http://schemas.openxmlformats.org/officeDocument/2006/relationships/slide" Target="/ppt/slides/slide38.xml"/><Relationship Id="rId9" Type="http://schemas.openxmlformats.org/officeDocument/2006/relationships/image" Target="../media/image175.jpg"/><Relationship Id="rId5" Type="http://schemas.openxmlformats.org/officeDocument/2006/relationships/image" Target="../media/image166.jpg"/><Relationship Id="rId6" Type="http://schemas.openxmlformats.org/officeDocument/2006/relationships/slide" Target="/ppt/slides/slide40.xml"/><Relationship Id="rId7" Type="http://schemas.openxmlformats.org/officeDocument/2006/relationships/image" Target="../media/image177.jpg"/><Relationship Id="rId8" Type="http://schemas.openxmlformats.org/officeDocument/2006/relationships/slide" Target="/ppt/slides/slide43.xml"/><Relationship Id="rId11" Type="http://schemas.openxmlformats.org/officeDocument/2006/relationships/image" Target="../media/image158.jpg"/><Relationship Id="rId10" Type="http://schemas.openxmlformats.org/officeDocument/2006/relationships/slide" Target="/ppt/slides/slide19.xml"/><Relationship Id="rId13" Type="http://schemas.openxmlformats.org/officeDocument/2006/relationships/image" Target="../media/image172.jpg"/><Relationship Id="rId12" Type="http://schemas.openxmlformats.org/officeDocument/2006/relationships/slide" Target="/ppt/slides/slide15.xml"/><Relationship Id="rId15" Type="http://schemas.openxmlformats.org/officeDocument/2006/relationships/slide" Target="/ppt/slides/slide29.xml"/><Relationship Id="rId14" Type="http://schemas.openxmlformats.org/officeDocument/2006/relationships/image" Target="../media/image200.jpg"/><Relationship Id="rId17" Type="http://schemas.openxmlformats.org/officeDocument/2006/relationships/hyperlink" Target="about:blank" TargetMode="External"/><Relationship Id="rId16" Type="http://schemas.openxmlformats.org/officeDocument/2006/relationships/image" Target="../media/image171.jpg"/><Relationship Id="rId18" Type="http://schemas.openxmlformats.org/officeDocument/2006/relationships/slide" Target="/ppt/slides/slide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178.png"/><Relationship Id="rId4" Type="http://schemas.openxmlformats.org/officeDocument/2006/relationships/image" Target="../media/image185.jpg"/><Relationship Id="rId5" Type="http://schemas.openxmlformats.org/officeDocument/2006/relationships/image" Target="../media/image176.jpg"/><Relationship Id="rId6" Type="http://schemas.openxmlformats.org/officeDocument/2006/relationships/image" Target="../media/image190.jpg"/><Relationship Id="rId7" Type="http://schemas.openxmlformats.org/officeDocument/2006/relationships/image" Target="../media/image17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4.png"/><Relationship Id="rId4" Type="http://schemas.openxmlformats.org/officeDocument/2006/relationships/hyperlink" Target="about:blank" TargetMode="External"/><Relationship Id="rId9" Type="http://schemas.openxmlformats.org/officeDocument/2006/relationships/image" Target="../media/image203.jpg"/><Relationship Id="rId5" Type="http://schemas.openxmlformats.org/officeDocument/2006/relationships/slide" Target="/ppt/slides/slide2.xml"/><Relationship Id="rId6" Type="http://schemas.openxmlformats.org/officeDocument/2006/relationships/image" Target="../media/image187.jpg"/><Relationship Id="rId7" Type="http://schemas.openxmlformats.org/officeDocument/2006/relationships/image" Target="../media/image188.jpg"/><Relationship Id="rId8" Type="http://schemas.openxmlformats.org/officeDocument/2006/relationships/image" Target="../media/image18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12.jpg"/><Relationship Id="rId7" Type="http://schemas.openxmlformats.org/officeDocument/2006/relationships/image" Target="../media/image7.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4.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192.jpg"/><Relationship Id="rId7" Type="http://schemas.openxmlformats.org/officeDocument/2006/relationships/image" Target="../media/image184.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 Id="rId3" Type="http://schemas.openxmlformats.org/officeDocument/2006/relationships/image" Target="../media/image4.png"/><Relationship Id="rId4" Type="http://schemas.openxmlformats.org/officeDocument/2006/relationships/hyperlink" Target="about:blank" TargetMode="External"/><Relationship Id="rId9" Type="http://schemas.openxmlformats.org/officeDocument/2006/relationships/image" Target="../media/image189.jpg"/><Relationship Id="rId5" Type="http://schemas.openxmlformats.org/officeDocument/2006/relationships/slide" Target="/ppt/slides/slide2.xml"/><Relationship Id="rId6" Type="http://schemas.openxmlformats.org/officeDocument/2006/relationships/image" Target="../media/image182.jpg"/><Relationship Id="rId7" Type="http://schemas.openxmlformats.org/officeDocument/2006/relationships/image" Target="../media/image186.jpg"/><Relationship Id="rId8" Type="http://schemas.openxmlformats.org/officeDocument/2006/relationships/image" Target="../media/image183.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181.jpg"/><Relationship Id="rId4" Type="http://schemas.openxmlformats.org/officeDocument/2006/relationships/image" Target="../media/image201.jpg"/><Relationship Id="rId9" Type="http://schemas.openxmlformats.org/officeDocument/2006/relationships/image" Target="../media/image219.jpg"/><Relationship Id="rId5" Type="http://schemas.openxmlformats.org/officeDocument/2006/relationships/image" Target="../media/image207.jpg"/><Relationship Id="rId6" Type="http://schemas.openxmlformats.org/officeDocument/2006/relationships/image" Target="../media/image191.jpg"/><Relationship Id="rId7" Type="http://schemas.openxmlformats.org/officeDocument/2006/relationships/image" Target="../media/image193.jpg"/><Relationship Id="rId8" Type="http://schemas.openxmlformats.org/officeDocument/2006/relationships/image" Target="../media/image194.jpg"/><Relationship Id="rId11" Type="http://schemas.openxmlformats.org/officeDocument/2006/relationships/image" Target="../media/image196.png"/><Relationship Id="rId10" Type="http://schemas.openxmlformats.org/officeDocument/2006/relationships/image" Target="../media/image198.png"/><Relationship Id="rId13" Type="http://schemas.openxmlformats.org/officeDocument/2006/relationships/slide" Target="/ppt/slides/slide2.xml"/><Relationship Id="rId12" Type="http://schemas.openxmlformats.org/officeDocument/2006/relationships/hyperlink" Target="about:blank"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95.jpg"/><Relationship Id="rId4" Type="http://schemas.openxmlformats.org/officeDocument/2006/relationships/image" Target="../media/image202.jpg"/><Relationship Id="rId9" Type="http://schemas.openxmlformats.org/officeDocument/2006/relationships/image" Target="../media/image213.jpg"/><Relationship Id="rId5" Type="http://schemas.openxmlformats.org/officeDocument/2006/relationships/image" Target="../media/image199.jpg"/><Relationship Id="rId6" Type="http://schemas.openxmlformats.org/officeDocument/2006/relationships/image" Target="../media/image210.jpg"/><Relationship Id="rId7" Type="http://schemas.openxmlformats.org/officeDocument/2006/relationships/image" Target="../media/image206.jpg"/><Relationship Id="rId8" Type="http://schemas.openxmlformats.org/officeDocument/2006/relationships/image" Target="../media/image204.jpg"/><Relationship Id="rId11" Type="http://schemas.openxmlformats.org/officeDocument/2006/relationships/image" Target="../media/image198.png"/><Relationship Id="rId10" Type="http://schemas.openxmlformats.org/officeDocument/2006/relationships/image" Target="../media/image211.png"/><Relationship Id="rId13" Type="http://schemas.openxmlformats.org/officeDocument/2006/relationships/slide" Target="/ppt/slides/slide2.xml"/><Relationship Id="rId12" Type="http://schemas.openxmlformats.org/officeDocument/2006/relationships/hyperlink" Target="about:blank"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216.jpg"/><Relationship Id="rId4" Type="http://schemas.openxmlformats.org/officeDocument/2006/relationships/image" Target="../media/image217.jpg"/><Relationship Id="rId9" Type="http://schemas.openxmlformats.org/officeDocument/2006/relationships/slide" Target="/ppt/slides/slide2.xml"/><Relationship Id="rId5" Type="http://schemas.openxmlformats.org/officeDocument/2006/relationships/image" Target="../media/image212.jpg"/><Relationship Id="rId6" Type="http://schemas.openxmlformats.org/officeDocument/2006/relationships/image" Target="../media/image218.png"/><Relationship Id="rId7" Type="http://schemas.openxmlformats.org/officeDocument/2006/relationships/image" Target="../media/image198.png"/><Relationship Id="rId8" Type="http://schemas.openxmlformats.org/officeDocument/2006/relationships/hyperlink" Target="about:blank"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214.jpg"/><Relationship Id="rId4" Type="http://schemas.openxmlformats.org/officeDocument/2006/relationships/image" Target="../media/image221.jpg"/><Relationship Id="rId5" Type="http://schemas.openxmlformats.org/officeDocument/2006/relationships/image" Target="../media/image220.jpg"/><Relationship Id="rId6" Type="http://schemas.openxmlformats.org/officeDocument/2006/relationships/image" Target="../media/image198.pn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208.jpg"/><Relationship Id="rId4" Type="http://schemas.openxmlformats.org/officeDocument/2006/relationships/image" Target="../media/image215.png"/><Relationship Id="rId5" Type="http://schemas.openxmlformats.org/officeDocument/2006/relationships/image" Target="../media/image209.png"/><Relationship Id="rId6" Type="http://schemas.openxmlformats.org/officeDocument/2006/relationships/image" Target="../media/image20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5.jp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16.jpg"/><Relationship Id="rId7" Type="http://schemas.openxmlformats.org/officeDocument/2006/relationships/image" Target="../media/image3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2" name="Shape 232"/>
        <p:cNvGrpSpPr/>
        <p:nvPr/>
      </p:nvGrpSpPr>
      <p:grpSpPr>
        <a:xfrm>
          <a:off x="0" y="0"/>
          <a:ext cx="0" cy="0"/>
          <a:chOff x="0" y="0"/>
          <a:chExt cx="0" cy="0"/>
        </a:xfrm>
      </p:grpSpPr>
      <p:sp>
        <p:nvSpPr>
          <p:cNvPr id="233" name="Google Shape;233;p33"/>
          <p:cNvSpPr txBox="1"/>
          <p:nvPr/>
        </p:nvSpPr>
        <p:spPr>
          <a:xfrm>
            <a:off x="7925320" y="1068783"/>
            <a:ext cx="4115117" cy="707886"/>
          </a:xfrm>
          <a:prstGeom prst="rect">
            <a:avLst/>
          </a:prstGeom>
          <a:solidFill>
            <a:srgbClr val="385623"/>
          </a:solidFill>
          <a:ln cap="flat" cmpd="sng" w="9525">
            <a:solidFill>
              <a:srgbClr val="38562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chemeClr val="lt1"/>
                </a:solidFill>
                <a:latin typeface="Angsana New"/>
                <a:ea typeface="Angsana New"/>
                <a:cs typeface="Angsana New"/>
                <a:sym typeface="Angsana New"/>
              </a:rPr>
              <a:t>LAOS</a:t>
            </a:r>
            <a:endParaRPr/>
          </a:p>
        </p:txBody>
      </p:sp>
      <p:pic>
        <p:nvPicPr>
          <p:cNvPr id="234" name="Google Shape;234;p33"/>
          <p:cNvPicPr preferRelativeResize="0"/>
          <p:nvPr/>
        </p:nvPicPr>
        <p:blipFill rotWithShape="1">
          <a:blip r:embed="rId3">
            <a:alphaModFix/>
          </a:blip>
          <a:srcRect b="0" l="0" r="0" t="0"/>
          <a:stretch/>
        </p:blipFill>
        <p:spPr>
          <a:xfrm>
            <a:off x="230464" y="53241"/>
            <a:ext cx="2700830" cy="1109931"/>
          </a:xfrm>
          <a:prstGeom prst="rect">
            <a:avLst/>
          </a:prstGeom>
          <a:noFill/>
          <a:ln>
            <a:noFill/>
          </a:ln>
        </p:spPr>
      </p:pic>
      <p:pic>
        <p:nvPicPr>
          <p:cNvPr descr="http://static.tumblr.com/f45faab49321958bb661be2e69124337/gltbmdt/p3amp94ag/tumblr_static_logo_threeland_281108.png" id="235" name="Google Shape;235;p33"/>
          <p:cNvPicPr preferRelativeResize="0"/>
          <p:nvPr/>
        </p:nvPicPr>
        <p:blipFill rotWithShape="1">
          <a:blip r:embed="rId4">
            <a:alphaModFix/>
          </a:blip>
          <a:srcRect b="0" l="0" r="0" t="0"/>
          <a:stretch/>
        </p:blipFill>
        <p:spPr>
          <a:xfrm>
            <a:off x="7998572" y="205568"/>
            <a:ext cx="3900394" cy="628839"/>
          </a:xfrm>
          <a:prstGeom prst="rect">
            <a:avLst/>
          </a:prstGeom>
          <a:noFill/>
          <a:ln>
            <a:noFill/>
          </a:ln>
        </p:spPr>
      </p:pic>
      <p:sp>
        <p:nvSpPr>
          <p:cNvPr id="236" name="Google Shape;236;p33"/>
          <p:cNvSpPr txBox="1"/>
          <p:nvPr/>
        </p:nvSpPr>
        <p:spPr>
          <a:xfrm>
            <a:off x="515506" y="6615752"/>
            <a:ext cx="993149" cy="242248"/>
          </a:xfrm>
          <a:prstGeom prst="rect">
            <a:avLst/>
          </a:prstGeom>
          <a:solidFill>
            <a:srgbClr val="2E9F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7/31/2025</a:t>
            </a:r>
            <a:endParaRPr b="0" i="0" sz="1200" u="none" cap="none" strike="noStrike">
              <a:solidFill>
                <a:schemeClr val="dk1"/>
              </a:solidFill>
              <a:latin typeface="Calibri"/>
              <a:ea typeface="Calibri"/>
              <a:cs typeface="Calibri"/>
              <a:sym typeface="Calibri"/>
            </a:endParaRPr>
          </a:p>
        </p:txBody>
      </p:sp>
      <p:sp>
        <p:nvSpPr>
          <p:cNvPr id="237" name="Google Shape;237;p3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id="238" name="Google Shape;238;p33"/>
          <p:cNvPicPr preferRelativeResize="0"/>
          <p:nvPr/>
        </p:nvPicPr>
        <p:blipFill rotWithShape="1">
          <a:blip r:embed="rId5">
            <a:alphaModFix/>
          </a:blip>
          <a:srcRect b="0" l="0" r="0" t="0"/>
          <a:stretch/>
        </p:blipFill>
        <p:spPr>
          <a:xfrm>
            <a:off x="7881815" y="2184936"/>
            <a:ext cx="4306839" cy="4338694"/>
          </a:xfrm>
          <a:prstGeom prst="rect">
            <a:avLst/>
          </a:prstGeom>
          <a:noFill/>
          <a:ln>
            <a:noFill/>
          </a:ln>
        </p:spPr>
      </p:pic>
      <p:pic>
        <p:nvPicPr>
          <p:cNvPr id="239" name="Google Shape;239;p33"/>
          <p:cNvPicPr preferRelativeResize="0"/>
          <p:nvPr/>
        </p:nvPicPr>
        <p:blipFill rotWithShape="1">
          <a:blip r:embed="rId6">
            <a:alphaModFix/>
          </a:blip>
          <a:srcRect b="0" l="0" r="0" t="0"/>
          <a:stretch/>
        </p:blipFill>
        <p:spPr>
          <a:xfrm>
            <a:off x="3224464" y="0"/>
            <a:ext cx="4585645" cy="6857039"/>
          </a:xfrm>
          <a:prstGeom prst="rect">
            <a:avLst/>
          </a:prstGeom>
          <a:noFill/>
          <a:ln>
            <a:noFill/>
          </a:ln>
        </p:spPr>
      </p:pic>
      <p:pic>
        <p:nvPicPr>
          <p:cNvPr id="240" name="Google Shape;240;p33"/>
          <p:cNvPicPr preferRelativeResize="0"/>
          <p:nvPr/>
        </p:nvPicPr>
        <p:blipFill rotWithShape="1">
          <a:blip r:embed="rId7">
            <a:alphaModFix/>
          </a:blip>
          <a:srcRect b="0" l="0" r="0" t="0"/>
          <a:stretch/>
        </p:blipFill>
        <p:spPr>
          <a:xfrm>
            <a:off x="9000" y="1209234"/>
            <a:ext cx="3143758" cy="471563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42"/>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406" name="Google Shape;406;p42"/>
          <p:cNvPicPr preferRelativeResize="0"/>
          <p:nvPr/>
        </p:nvPicPr>
        <p:blipFill rotWithShape="1">
          <a:blip r:embed="rId3">
            <a:alphaModFix/>
          </a:blip>
          <a:srcRect b="0" l="0" r="0" t="0"/>
          <a:stretch/>
        </p:blipFill>
        <p:spPr>
          <a:xfrm>
            <a:off x="10515600" y="141802"/>
            <a:ext cx="1568914" cy="252947"/>
          </a:xfrm>
          <a:prstGeom prst="rect">
            <a:avLst/>
          </a:prstGeom>
          <a:noFill/>
          <a:ln>
            <a:noFill/>
          </a:ln>
        </p:spPr>
      </p:pic>
      <p:sp>
        <p:nvSpPr>
          <p:cNvPr id="407" name="Google Shape;407;p42"/>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408" name="Google Shape;408;p42"/>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409" name="Google Shape;409;p42">
            <a:hlinkClick r:id="rId4"/>
          </p:cNvPr>
          <p:cNvSpPr/>
          <p:nvPr/>
        </p:nvSpPr>
        <p:spPr>
          <a:xfrm>
            <a:off x="11276905" y="6213143"/>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
        <p:nvSpPr>
          <p:cNvPr id="410" name="Google Shape;410;p42"/>
          <p:cNvSpPr/>
          <p:nvPr/>
        </p:nvSpPr>
        <p:spPr>
          <a:xfrm>
            <a:off x="4827311" y="459062"/>
            <a:ext cx="1776593" cy="491204"/>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rgbClr val="2E9F25"/>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2400">
                <a:solidFill>
                  <a:schemeClr val="lt1"/>
                </a:solidFill>
                <a:latin typeface="Libre Baskerville"/>
                <a:ea typeface="Libre Baskerville"/>
                <a:cs typeface="Libre Baskerville"/>
                <a:sym typeface="Libre Baskerville"/>
              </a:rPr>
              <a:t>Weather</a:t>
            </a:r>
            <a:endParaRPr/>
          </a:p>
        </p:txBody>
      </p:sp>
      <p:sp>
        <p:nvSpPr>
          <p:cNvPr id="411" name="Google Shape;411;p42"/>
          <p:cNvSpPr/>
          <p:nvPr/>
        </p:nvSpPr>
        <p:spPr>
          <a:xfrm>
            <a:off x="338776" y="960672"/>
            <a:ext cx="11203709" cy="181588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2E9F25"/>
                </a:solidFill>
                <a:latin typeface="Arial"/>
                <a:ea typeface="Arial"/>
                <a:cs typeface="Arial"/>
                <a:sym typeface="Arial"/>
              </a:rPr>
              <a:t>Laos – A tropical monsoon country</a:t>
            </a:r>
            <a:endParaRPr/>
          </a:p>
          <a:p>
            <a:pPr indent="0" lvl="0" marL="0" marR="0" rtl="0" algn="l">
              <a:spcBef>
                <a:spcPts val="0"/>
              </a:spcBef>
              <a:spcAft>
                <a:spcPts val="0"/>
              </a:spcAft>
              <a:buNone/>
            </a:pPr>
            <a:r>
              <a:t/>
            </a:r>
            <a:endParaRPr sz="1600">
              <a:solidFill>
                <a:srgbClr val="2E9F25"/>
              </a:solidFill>
              <a:latin typeface="Arial"/>
              <a:ea typeface="Arial"/>
              <a:cs typeface="Arial"/>
              <a:sym typeface="Arial"/>
            </a:endParaRPr>
          </a:p>
          <a:p>
            <a:pPr indent="-285750" lvl="0" marL="285750" marR="0" rtl="0" algn="l">
              <a:spcBef>
                <a:spcPts val="0"/>
              </a:spcBef>
              <a:spcAft>
                <a:spcPts val="0"/>
              </a:spcAft>
              <a:buClr>
                <a:srgbClr val="2E9F25"/>
              </a:buClr>
              <a:buSzPts val="1600"/>
              <a:buFont typeface="Noto Sans Symbols"/>
              <a:buChar char="✔"/>
            </a:pPr>
            <a:r>
              <a:rPr lang="en-US" sz="1600">
                <a:solidFill>
                  <a:srgbClr val="2E9F25"/>
                </a:solidFill>
                <a:latin typeface="Arial"/>
                <a:ea typeface="Arial"/>
                <a:cs typeface="Arial"/>
                <a:sym typeface="Arial"/>
              </a:rPr>
              <a:t>Laos have two distinct weather seasons:  a dry season - from October to late April &amp; a wet season - from May to late September. </a:t>
            </a:r>
            <a:endParaRPr/>
          </a:p>
          <a:p>
            <a:pPr indent="-285750" lvl="0" marL="285750" marR="0" rtl="0" algn="l">
              <a:spcBef>
                <a:spcPts val="0"/>
              </a:spcBef>
              <a:spcAft>
                <a:spcPts val="0"/>
              </a:spcAft>
              <a:buClr>
                <a:srgbClr val="2E9F25"/>
              </a:buClr>
              <a:buSzPts val="1600"/>
              <a:buFont typeface="Noto Sans Symbols"/>
              <a:buChar char="✔"/>
            </a:pPr>
            <a:r>
              <a:rPr lang="en-US" sz="1600">
                <a:solidFill>
                  <a:srgbClr val="2E9F25"/>
                </a:solidFill>
                <a:latin typeface="Arial"/>
                <a:ea typeface="Arial"/>
                <a:cs typeface="Arial"/>
                <a:sym typeface="Arial"/>
              </a:rPr>
              <a:t>March to June is the hottest time of the year. In May to July, it remains very hot and rainfall is often short lived, while from late July until September the rains become more constant and can be heavy at times, especially in southern parts of the country. </a:t>
            </a:r>
            <a:endParaRPr/>
          </a:p>
        </p:txBody>
      </p:sp>
      <p:sp>
        <p:nvSpPr>
          <p:cNvPr id="412" name="Google Shape;412;p42"/>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WHY LAOS</a:t>
            </a:r>
            <a:endParaRPr/>
          </a:p>
        </p:txBody>
      </p:sp>
      <p:pic>
        <p:nvPicPr>
          <p:cNvPr id="413" name="Google Shape;413;p42"/>
          <p:cNvPicPr preferRelativeResize="0"/>
          <p:nvPr/>
        </p:nvPicPr>
        <p:blipFill rotWithShape="1">
          <a:blip r:embed="rId6">
            <a:alphaModFix/>
          </a:blip>
          <a:srcRect b="0" l="0" r="0" t="0"/>
          <a:stretch/>
        </p:blipFill>
        <p:spPr>
          <a:xfrm>
            <a:off x="338776" y="2708628"/>
            <a:ext cx="6919460" cy="4108428"/>
          </a:xfrm>
          <a:prstGeom prst="rect">
            <a:avLst/>
          </a:prstGeom>
          <a:noFill/>
          <a:ln>
            <a:noFill/>
          </a:ln>
        </p:spPr>
      </p:pic>
      <p:pic>
        <p:nvPicPr>
          <p:cNvPr id="414" name="Google Shape;414;p42"/>
          <p:cNvPicPr preferRelativeResize="0"/>
          <p:nvPr/>
        </p:nvPicPr>
        <p:blipFill rotWithShape="1">
          <a:blip r:embed="rId7">
            <a:alphaModFix/>
          </a:blip>
          <a:srcRect b="0" l="0" r="0" t="0"/>
          <a:stretch/>
        </p:blipFill>
        <p:spPr>
          <a:xfrm>
            <a:off x="7512514" y="2716590"/>
            <a:ext cx="4572000" cy="34290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18" name="Shape 418"/>
        <p:cNvGrpSpPr/>
        <p:nvPr/>
      </p:nvGrpSpPr>
      <p:grpSpPr>
        <a:xfrm>
          <a:off x="0" y="0"/>
          <a:ext cx="0" cy="0"/>
          <a:chOff x="0" y="0"/>
          <a:chExt cx="0" cy="0"/>
        </a:xfrm>
      </p:grpSpPr>
      <p:sp>
        <p:nvSpPr>
          <p:cNvPr id="419" name="Google Shape;419;p4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420" name="Google Shape;420;p43"/>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421" name="Google Shape;421;p4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422" name="Google Shape;422;p43"/>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423" name="Google Shape;423;p43"/>
          <p:cNvSpPr txBox="1"/>
          <p:nvPr/>
        </p:nvSpPr>
        <p:spPr>
          <a:xfrm>
            <a:off x="6096000" y="2446196"/>
            <a:ext cx="6573520" cy="212365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2200">
              <a:solidFill>
                <a:srgbClr val="00863D"/>
              </a:solidFill>
              <a:latin typeface="Arial"/>
              <a:ea typeface="Arial"/>
              <a:cs typeface="Arial"/>
              <a:sym typeface="Arial"/>
            </a:endParaRPr>
          </a:p>
          <a:p>
            <a:pPr indent="-342900" lvl="0" marL="342900" marR="0" rtl="0" algn="l">
              <a:spcBef>
                <a:spcPts val="0"/>
              </a:spcBef>
              <a:spcAft>
                <a:spcPts val="0"/>
              </a:spcAft>
              <a:buClr>
                <a:srgbClr val="00863D"/>
              </a:buClr>
              <a:buSzPts val="2200"/>
              <a:buFont typeface="Noto Sans Symbols"/>
              <a:buChar char="✔"/>
            </a:pPr>
            <a:r>
              <a:rPr lang="en-US" sz="2200">
                <a:solidFill>
                  <a:srgbClr val="00863D"/>
                </a:solidFill>
                <a:latin typeface="Arial"/>
                <a:ea typeface="Arial"/>
                <a:cs typeface="Arial"/>
                <a:sym typeface="Arial"/>
              </a:rPr>
              <a:t>Two main international airports</a:t>
            </a:r>
            <a:endParaRPr/>
          </a:p>
          <a:p>
            <a:pPr indent="0" lvl="0" marL="0" marR="0" rtl="0" algn="l">
              <a:spcBef>
                <a:spcPts val="0"/>
              </a:spcBef>
              <a:spcAft>
                <a:spcPts val="0"/>
              </a:spcAft>
              <a:buNone/>
            </a:pPr>
            <a:r>
              <a:t/>
            </a:r>
            <a:endParaRPr sz="2200">
              <a:solidFill>
                <a:srgbClr val="00863D"/>
              </a:solidFill>
              <a:latin typeface="Arial"/>
              <a:ea typeface="Arial"/>
              <a:cs typeface="Arial"/>
              <a:sym typeface="Arial"/>
            </a:endParaRPr>
          </a:p>
          <a:p>
            <a:pPr indent="-342900" lvl="0" marL="342900" marR="0" rtl="0" algn="l">
              <a:spcBef>
                <a:spcPts val="0"/>
              </a:spcBef>
              <a:spcAft>
                <a:spcPts val="0"/>
              </a:spcAft>
              <a:buClr>
                <a:srgbClr val="00863D"/>
              </a:buClr>
              <a:buSzPts val="2200"/>
              <a:buFont typeface="Noto Sans Symbols"/>
              <a:buChar char="✔"/>
            </a:pPr>
            <a:r>
              <a:rPr lang="en-US" sz="2200">
                <a:solidFill>
                  <a:srgbClr val="00863D"/>
                </a:solidFill>
                <a:latin typeface="Arial"/>
                <a:ea typeface="Arial"/>
                <a:cs typeface="Arial"/>
                <a:sym typeface="Arial"/>
              </a:rPr>
              <a:t>Near to must-see attractions in the region</a:t>
            </a:r>
            <a:endParaRPr/>
          </a:p>
          <a:p>
            <a:pPr indent="-203200" lvl="0" marL="342900" marR="0" rtl="0" algn="l">
              <a:spcBef>
                <a:spcPts val="0"/>
              </a:spcBef>
              <a:spcAft>
                <a:spcPts val="0"/>
              </a:spcAft>
              <a:buClr>
                <a:schemeClr val="dk1"/>
              </a:buClr>
              <a:buSzPts val="2200"/>
              <a:buFont typeface="Noto Sans Symbols"/>
              <a:buNone/>
            </a:pPr>
            <a:r>
              <a:t/>
            </a:r>
            <a:endParaRPr sz="2200">
              <a:solidFill>
                <a:srgbClr val="00863D"/>
              </a:solidFill>
              <a:latin typeface="Arial"/>
              <a:ea typeface="Arial"/>
              <a:cs typeface="Arial"/>
              <a:sym typeface="Arial"/>
            </a:endParaRPr>
          </a:p>
          <a:p>
            <a:pPr indent="-342900" lvl="0" marL="342900" marR="0" rtl="0" algn="l">
              <a:spcBef>
                <a:spcPts val="0"/>
              </a:spcBef>
              <a:spcAft>
                <a:spcPts val="0"/>
              </a:spcAft>
              <a:buClr>
                <a:srgbClr val="00863D"/>
              </a:buClr>
              <a:buSzPts val="2200"/>
              <a:buFont typeface="Noto Sans Symbols"/>
              <a:buChar char="✔"/>
            </a:pPr>
            <a:r>
              <a:rPr lang="en-US" sz="2200">
                <a:solidFill>
                  <a:srgbClr val="00863D"/>
                </a:solidFill>
                <a:latin typeface="Arial"/>
                <a:ea typeface="Arial"/>
                <a:cs typeface="Arial"/>
                <a:sym typeface="Arial"/>
              </a:rPr>
              <a:t>Convenient for your immigration process</a:t>
            </a:r>
            <a:endParaRPr/>
          </a:p>
        </p:txBody>
      </p:sp>
      <p:sp>
        <p:nvSpPr>
          <p:cNvPr id="424" name="Google Shape;424;p43"/>
          <p:cNvSpPr/>
          <p:nvPr/>
        </p:nvSpPr>
        <p:spPr>
          <a:xfrm>
            <a:off x="6223492" y="1592566"/>
            <a:ext cx="5349923"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rgbClr val="2E9F25"/>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3500">
                <a:solidFill>
                  <a:schemeClr val="lt1"/>
                </a:solidFill>
                <a:latin typeface="Libre Baskerville"/>
                <a:ea typeface="Libre Baskerville"/>
                <a:cs typeface="Libre Baskerville"/>
                <a:sym typeface="Libre Baskerville"/>
              </a:rPr>
              <a:t>International Airports</a:t>
            </a:r>
            <a:endParaRPr/>
          </a:p>
        </p:txBody>
      </p:sp>
      <p:pic>
        <p:nvPicPr>
          <p:cNvPr id="425" name="Google Shape;425;p43"/>
          <p:cNvPicPr preferRelativeResize="0"/>
          <p:nvPr/>
        </p:nvPicPr>
        <p:blipFill rotWithShape="1">
          <a:blip r:embed="rId4">
            <a:alphaModFix/>
          </a:blip>
          <a:srcRect b="0" l="0" r="0" t="0"/>
          <a:stretch/>
        </p:blipFill>
        <p:spPr>
          <a:xfrm>
            <a:off x="2833226" y="883998"/>
            <a:ext cx="1428442" cy="950563"/>
          </a:xfrm>
          <a:prstGeom prst="rect">
            <a:avLst/>
          </a:prstGeom>
          <a:noFill/>
          <a:ln>
            <a:noFill/>
          </a:ln>
        </p:spPr>
      </p:pic>
      <p:pic>
        <p:nvPicPr>
          <p:cNvPr id="426" name="Google Shape;426;p43"/>
          <p:cNvPicPr preferRelativeResize="0"/>
          <p:nvPr/>
        </p:nvPicPr>
        <p:blipFill rotWithShape="1">
          <a:blip r:embed="rId5">
            <a:alphaModFix/>
          </a:blip>
          <a:srcRect b="0" l="0" r="0" t="0"/>
          <a:stretch/>
        </p:blipFill>
        <p:spPr>
          <a:xfrm>
            <a:off x="1111981" y="3459360"/>
            <a:ext cx="1437558" cy="956630"/>
          </a:xfrm>
          <a:prstGeom prst="rect">
            <a:avLst/>
          </a:prstGeom>
          <a:noFill/>
          <a:ln>
            <a:noFill/>
          </a:ln>
        </p:spPr>
      </p:pic>
      <p:pic>
        <p:nvPicPr>
          <p:cNvPr id="427" name="Google Shape;427;p43"/>
          <p:cNvPicPr preferRelativeResize="0"/>
          <p:nvPr/>
        </p:nvPicPr>
        <p:blipFill rotWithShape="1">
          <a:blip r:embed="rId6">
            <a:alphaModFix/>
          </a:blip>
          <a:srcRect b="0" l="0" r="0" t="0"/>
          <a:stretch/>
        </p:blipFill>
        <p:spPr>
          <a:xfrm>
            <a:off x="1111981" y="843068"/>
            <a:ext cx="3954163" cy="5680561"/>
          </a:xfrm>
          <a:prstGeom prst="rect">
            <a:avLst/>
          </a:prstGeom>
          <a:noFill/>
          <a:ln>
            <a:noFill/>
          </a:ln>
        </p:spPr>
      </p:pic>
      <p:sp>
        <p:nvSpPr>
          <p:cNvPr id="428" name="Google Shape;428;p43"/>
          <p:cNvSpPr txBox="1"/>
          <p:nvPr/>
        </p:nvSpPr>
        <p:spPr>
          <a:xfrm>
            <a:off x="307506" y="4490234"/>
            <a:ext cx="3954162" cy="369332"/>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Wattay International Airport (Vientiane)</a:t>
            </a:r>
            <a:endParaRPr/>
          </a:p>
        </p:txBody>
      </p:sp>
      <p:sp>
        <p:nvSpPr>
          <p:cNvPr id="429" name="Google Shape;429;p43"/>
          <p:cNvSpPr txBox="1"/>
          <p:nvPr/>
        </p:nvSpPr>
        <p:spPr>
          <a:xfrm>
            <a:off x="2287926" y="1073950"/>
            <a:ext cx="3613491" cy="369332"/>
          </a:xfrm>
          <a:prstGeom prst="rect">
            <a:avLst/>
          </a:prstGeom>
          <a:solidFill>
            <a:schemeClr val="lt1"/>
          </a:solidFill>
          <a:ln cap="flat" cmpd="sng" w="12700">
            <a:solidFill>
              <a:schemeClr val="accent6"/>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 Luang Prabang International Airport</a:t>
            </a:r>
            <a:endParaRPr/>
          </a:p>
        </p:txBody>
      </p:sp>
      <p:sp>
        <p:nvSpPr>
          <p:cNvPr id="430" name="Google Shape;430;p43"/>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WHY LAOS</a:t>
            </a:r>
            <a:endParaRPr/>
          </a:p>
        </p:txBody>
      </p:sp>
      <p:sp>
        <p:nvSpPr>
          <p:cNvPr id="431" name="Google Shape;431;p43">
            <a:hlinkClick r:id="rId7"/>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35" name="Shape 435"/>
        <p:cNvGrpSpPr/>
        <p:nvPr/>
      </p:nvGrpSpPr>
      <p:grpSpPr>
        <a:xfrm>
          <a:off x="0" y="0"/>
          <a:ext cx="0" cy="0"/>
          <a:chOff x="0" y="0"/>
          <a:chExt cx="0" cy="0"/>
        </a:xfrm>
      </p:grpSpPr>
      <p:sp>
        <p:nvSpPr>
          <p:cNvPr id="436" name="Google Shape;436;p44"/>
          <p:cNvSpPr txBox="1"/>
          <p:nvPr/>
        </p:nvSpPr>
        <p:spPr>
          <a:xfrm>
            <a:off x="981072" y="2276614"/>
            <a:ext cx="4572000" cy="4493538"/>
          </a:xfrm>
          <a:prstGeom prst="rect">
            <a:avLst/>
          </a:prstGeom>
          <a:noFill/>
          <a:ln cap="flat" cmpd="sng" w="9525">
            <a:solidFill>
              <a:srgbClr val="8296B0"/>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VIP services (business lounge, meeting rooms, shower).</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Tourism information counters</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Currency exchange counters</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Free Wi-Fi</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Ticketing</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Exchange currency </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Smoking area</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ATM </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Post and telegraph offices</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Airport information counter</a:t>
            </a:r>
            <a:endParaRPr sz="22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Duty free shops</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Restaurants &amp; cafes</a:t>
            </a:r>
            <a:endParaRPr/>
          </a:p>
        </p:txBody>
      </p:sp>
      <p:sp>
        <p:nvSpPr>
          <p:cNvPr id="437" name="Google Shape;437;p44"/>
          <p:cNvSpPr txBox="1"/>
          <p:nvPr/>
        </p:nvSpPr>
        <p:spPr>
          <a:xfrm>
            <a:off x="5766381" y="1399331"/>
            <a:ext cx="4809403" cy="1446550"/>
          </a:xfrm>
          <a:prstGeom prst="rect">
            <a:avLst/>
          </a:prstGeom>
          <a:noFill/>
          <a:ln cap="flat" cmpd="sng" w="9525">
            <a:solidFill>
              <a:srgbClr val="8296B0"/>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Free drinking water</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Car rental service</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Medical service</a:t>
            </a:r>
            <a:endParaRPr/>
          </a:p>
          <a:p>
            <a:pPr indent="-457200" lvl="0" marL="4572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Baggage wrapping service</a:t>
            </a:r>
            <a:endParaRPr sz="2200">
              <a:solidFill>
                <a:srgbClr val="2E9F25"/>
              </a:solidFill>
              <a:latin typeface="Arial"/>
              <a:ea typeface="Arial"/>
              <a:cs typeface="Arial"/>
              <a:sym typeface="Arial"/>
            </a:endParaRPr>
          </a:p>
        </p:txBody>
      </p:sp>
      <p:sp>
        <p:nvSpPr>
          <p:cNvPr id="438" name="Google Shape;438;p44"/>
          <p:cNvSpPr/>
          <p:nvPr/>
        </p:nvSpPr>
        <p:spPr>
          <a:xfrm>
            <a:off x="4180393" y="477505"/>
            <a:ext cx="5349923"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rgbClr val="2E9F25"/>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3500">
                <a:solidFill>
                  <a:schemeClr val="lt1"/>
                </a:solidFill>
                <a:latin typeface="Libre Baskerville"/>
                <a:ea typeface="Libre Baskerville"/>
                <a:cs typeface="Libre Baskerville"/>
                <a:sym typeface="Libre Baskerville"/>
              </a:rPr>
              <a:t>International Airports</a:t>
            </a:r>
            <a:endParaRPr/>
          </a:p>
        </p:txBody>
      </p:sp>
      <p:sp>
        <p:nvSpPr>
          <p:cNvPr id="439" name="Google Shape;439;p44"/>
          <p:cNvSpPr txBox="1"/>
          <p:nvPr/>
        </p:nvSpPr>
        <p:spPr>
          <a:xfrm>
            <a:off x="867267" y="1658746"/>
            <a:ext cx="256006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SERVICE AVAILABLE</a:t>
            </a:r>
            <a:endParaRPr/>
          </a:p>
        </p:txBody>
      </p:sp>
      <p:sp>
        <p:nvSpPr>
          <p:cNvPr id="440" name="Google Shape;440;p44"/>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441" name="Google Shape;441;p44"/>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id="442" name="Google Shape;442;p44"/>
          <p:cNvPicPr preferRelativeResize="0"/>
          <p:nvPr/>
        </p:nvPicPr>
        <p:blipFill rotWithShape="1">
          <a:blip r:embed="rId3">
            <a:alphaModFix/>
          </a:blip>
          <a:srcRect b="0" l="0" r="0" t="0"/>
          <a:stretch/>
        </p:blipFill>
        <p:spPr>
          <a:xfrm>
            <a:off x="5766381" y="3065747"/>
            <a:ext cx="5704867" cy="2915272"/>
          </a:xfrm>
          <a:prstGeom prst="rect">
            <a:avLst/>
          </a:prstGeom>
          <a:noFill/>
          <a:ln>
            <a:noFill/>
          </a:ln>
        </p:spPr>
      </p:pic>
      <p:sp>
        <p:nvSpPr>
          <p:cNvPr id="443" name="Google Shape;443;p44"/>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WHY LAOS</a:t>
            </a:r>
            <a:endParaRPr/>
          </a:p>
        </p:txBody>
      </p:sp>
      <p:sp>
        <p:nvSpPr>
          <p:cNvPr id="444" name="Google Shape;444;p44">
            <a:hlinkClick r:id="rId4"/>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48" name="Shape 448"/>
        <p:cNvGrpSpPr/>
        <p:nvPr/>
      </p:nvGrpSpPr>
      <p:grpSpPr>
        <a:xfrm>
          <a:off x="0" y="0"/>
          <a:ext cx="0" cy="0"/>
          <a:chOff x="0" y="0"/>
          <a:chExt cx="0" cy="0"/>
        </a:xfrm>
      </p:grpSpPr>
      <p:sp>
        <p:nvSpPr>
          <p:cNvPr id="449" name="Google Shape;449;p45"/>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450" name="Google Shape;450;p45"/>
          <p:cNvSpPr/>
          <p:nvPr/>
        </p:nvSpPr>
        <p:spPr>
          <a:xfrm>
            <a:off x="515507" y="473837"/>
            <a:ext cx="3924472"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WHY VIETNAM –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451" name="Google Shape;451;p45"/>
          <p:cNvPicPr preferRelativeResize="0"/>
          <p:nvPr/>
        </p:nvPicPr>
        <p:blipFill rotWithShape="1">
          <a:blip r:embed="rId3">
            <a:alphaModFix/>
          </a:blip>
          <a:srcRect b="0" l="0" r="0" t="0"/>
          <a:stretch/>
        </p:blipFill>
        <p:spPr>
          <a:xfrm>
            <a:off x="10025052" y="141802"/>
            <a:ext cx="2059462" cy="332035"/>
          </a:xfrm>
          <a:prstGeom prst="rect">
            <a:avLst/>
          </a:prstGeom>
          <a:noFill/>
          <a:ln>
            <a:noFill/>
          </a:ln>
        </p:spPr>
      </p:pic>
      <p:sp>
        <p:nvSpPr>
          <p:cNvPr id="452" name="Google Shape;452;p45"/>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453" name="Google Shape;453;p45"/>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454" name="Google Shape;454;p45"/>
          <p:cNvSpPr/>
          <p:nvPr/>
        </p:nvSpPr>
        <p:spPr>
          <a:xfrm>
            <a:off x="6020933" y="2762024"/>
            <a:ext cx="5328939" cy="1785104"/>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Visa upon arrival in Laos</a:t>
            </a:r>
            <a:endParaRPr sz="2200">
              <a:solidFill>
                <a:srgbClr val="2E9F25"/>
              </a:solidFill>
              <a:latin typeface="Arial"/>
              <a:ea typeface="Arial"/>
              <a:cs typeface="Arial"/>
              <a:sym typeface="Arial"/>
            </a:endParaRPr>
          </a:p>
          <a:p>
            <a:pPr indent="-342900" lvl="0" marL="342900" marR="0" rtl="0" algn="l">
              <a:spcBef>
                <a:spcPts val="0"/>
              </a:spcBef>
              <a:spcAft>
                <a:spcPts val="0"/>
              </a:spcAft>
              <a:buClr>
                <a:srgbClr val="2E9F25"/>
              </a:buClr>
              <a:buSzPts val="2200"/>
              <a:buFont typeface="Noto Sans Symbols"/>
              <a:buChar char="✔"/>
            </a:pPr>
            <a:r>
              <a:rPr lang="en-US" sz="2200">
                <a:solidFill>
                  <a:srgbClr val="2E9F25"/>
                </a:solidFill>
                <a:latin typeface="Arial"/>
                <a:ea typeface="Arial"/>
                <a:cs typeface="Arial"/>
                <a:sym typeface="Arial"/>
              </a:rPr>
              <a:t>Laos Visa stamp fee at USD 35/pax, one month single entry is to be settled directly at the Immigration Office at international airports</a:t>
            </a:r>
            <a:endParaRPr sz="2200">
              <a:solidFill>
                <a:srgbClr val="2E9F25"/>
              </a:solidFill>
              <a:latin typeface="Arial"/>
              <a:ea typeface="Arial"/>
              <a:cs typeface="Arial"/>
              <a:sym typeface="Arial"/>
            </a:endParaRPr>
          </a:p>
        </p:txBody>
      </p:sp>
      <p:sp>
        <p:nvSpPr>
          <p:cNvPr id="455" name="Google Shape;455;p45"/>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http://1.bp.blogspot.com/-lv6tKHljTak/UrK9A77kwLI/AAAAAAAAD1E/R_m2ou0YuKc/s640/airport+fast+track+services.jpg" id="456" name="Google Shape;456;p45"/>
          <p:cNvPicPr preferRelativeResize="0"/>
          <p:nvPr/>
        </p:nvPicPr>
        <p:blipFill rotWithShape="1">
          <a:blip r:embed="rId4">
            <a:alphaModFix/>
          </a:blip>
          <a:srcRect b="0" l="0" r="0" t="0"/>
          <a:stretch/>
        </p:blipFill>
        <p:spPr>
          <a:xfrm>
            <a:off x="1508656" y="2501465"/>
            <a:ext cx="3882968" cy="2644776"/>
          </a:xfrm>
          <a:prstGeom prst="rect">
            <a:avLst/>
          </a:prstGeom>
          <a:noFill/>
          <a:ln>
            <a:noFill/>
          </a:ln>
        </p:spPr>
      </p:pic>
      <p:sp>
        <p:nvSpPr>
          <p:cNvPr id="457" name="Google Shape;457;p45"/>
          <p:cNvSpPr/>
          <p:nvPr/>
        </p:nvSpPr>
        <p:spPr>
          <a:xfrm>
            <a:off x="3376847" y="1134275"/>
            <a:ext cx="5151552" cy="731520"/>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rgbClr val="2E9F25"/>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3500">
                <a:solidFill>
                  <a:schemeClr val="lt1"/>
                </a:solidFill>
                <a:latin typeface="Libre Baskerville"/>
                <a:ea typeface="Libre Baskerville"/>
                <a:cs typeface="Libre Baskerville"/>
                <a:sym typeface="Libre Baskerville"/>
              </a:rPr>
              <a:t>Visa and Immigration</a:t>
            </a:r>
            <a:endParaRPr/>
          </a:p>
        </p:txBody>
      </p:sp>
      <p:sp>
        <p:nvSpPr>
          <p:cNvPr id="458" name="Google Shape;458;p45"/>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WHY LAOS</a:t>
            </a:r>
            <a:endParaRPr/>
          </a:p>
        </p:txBody>
      </p:sp>
      <p:sp>
        <p:nvSpPr>
          <p:cNvPr id="459" name="Google Shape;459;p45">
            <a:hlinkClick r:id="rId5"/>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grpSp>
        <p:nvGrpSpPr>
          <p:cNvPr id="464" name="Google Shape;464;p46"/>
          <p:cNvGrpSpPr/>
          <p:nvPr/>
        </p:nvGrpSpPr>
        <p:grpSpPr>
          <a:xfrm>
            <a:off x="4324175" y="2853517"/>
            <a:ext cx="2994774" cy="521889"/>
            <a:chOff x="0" y="-38100"/>
            <a:chExt cx="2552557" cy="444825"/>
          </a:xfrm>
        </p:grpSpPr>
        <p:sp>
          <p:nvSpPr>
            <p:cNvPr id="465" name="Google Shape;465;p46"/>
            <p:cNvSpPr/>
            <p:nvPr/>
          </p:nvSpPr>
          <p:spPr>
            <a:xfrm>
              <a:off x="203200" y="-326"/>
              <a:ext cx="2349357" cy="407051"/>
            </a:xfrm>
            <a:custGeom>
              <a:rect b="b" l="l" r="r" t="t"/>
              <a:pathLst>
                <a:path extrusionOk="0" h="407051" w="2349357">
                  <a:moveTo>
                    <a:pt x="2349357" y="326"/>
                  </a:moveTo>
                  <a:cubicBezTo>
                    <a:pt x="2276544" y="0"/>
                    <a:pt x="2209123" y="38659"/>
                    <a:pt x="2172622" y="101663"/>
                  </a:cubicBezTo>
                  <a:cubicBezTo>
                    <a:pt x="2136121" y="164667"/>
                    <a:pt x="2136121" y="242385"/>
                    <a:pt x="2172622" y="305389"/>
                  </a:cubicBezTo>
                  <a:cubicBezTo>
                    <a:pt x="2209123" y="368393"/>
                    <a:pt x="2276544" y="407052"/>
                    <a:pt x="2349357"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46"/>
            <p:cNvSpPr txBox="1"/>
            <p:nvPr/>
          </p:nvSpPr>
          <p:spPr>
            <a:xfrm>
              <a:off x="0" y="-38100"/>
              <a:ext cx="812800" cy="444500"/>
            </a:xfrm>
            <a:prstGeom prst="rect">
              <a:avLst/>
            </a:prstGeom>
            <a:noFill/>
            <a:ln>
              <a:noFill/>
            </a:ln>
          </p:spPr>
          <p:txBody>
            <a:bodyPr anchorCtr="0" anchor="ctr" bIns="33850" lIns="33850" spcFirstLastPara="1" rIns="33850" wrap="square" tIns="33850">
              <a:noAutofit/>
            </a:bodyPr>
            <a:lstStyle/>
            <a:p>
              <a:pPr indent="0" lvl="0" marL="0" marR="0" rtl="0" algn="ctr">
                <a:lnSpc>
                  <a:spcPct val="140028"/>
                </a:lnSpc>
                <a:spcBef>
                  <a:spcPts val="0"/>
                </a:spcBef>
                <a:spcAft>
                  <a:spcPts val="0"/>
                </a:spcAft>
                <a:buNone/>
              </a:pPr>
              <a:r>
                <a:rPr b="1" lang="en-US" sz="1399">
                  <a:solidFill>
                    <a:srgbClr val="FFFFFF"/>
                  </a:solidFill>
                  <a:latin typeface="Montserrat SemiBold"/>
                  <a:ea typeface="Montserrat SemiBold"/>
                  <a:cs typeface="Montserrat SemiBold"/>
                  <a:sym typeface="Montserrat SemiBold"/>
                </a:rPr>
                <a:t>Wat Xieng Thong</a:t>
              </a:r>
              <a:endParaRPr/>
            </a:p>
          </p:txBody>
        </p:sp>
      </p:grpSp>
      <p:grpSp>
        <p:nvGrpSpPr>
          <p:cNvPr id="467" name="Google Shape;467;p46"/>
          <p:cNvGrpSpPr/>
          <p:nvPr/>
        </p:nvGrpSpPr>
        <p:grpSpPr>
          <a:xfrm>
            <a:off x="8202300" y="6050102"/>
            <a:ext cx="2994774" cy="521889"/>
            <a:chOff x="0" y="-38100"/>
            <a:chExt cx="2552557" cy="444825"/>
          </a:xfrm>
        </p:grpSpPr>
        <p:sp>
          <p:nvSpPr>
            <p:cNvPr id="468" name="Google Shape;468;p46"/>
            <p:cNvSpPr/>
            <p:nvPr/>
          </p:nvSpPr>
          <p:spPr>
            <a:xfrm>
              <a:off x="203200" y="-326"/>
              <a:ext cx="2349357" cy="407051"/>
            </a:xfrm>
            <a:custGeom>
              <a:rect b="b" l="l" r="r" t="t"/>
              <a:pathLst>
                <a:path extrusionOk="0" h="407051" w="2349357">
                  <a:moveTo>
                    <a:pt x="2349357" y="326"/>
                  </a:moveTo>
                  <a:cubicBezTo>
                    <a:pt x="2276544" y="0"/>
                    <a:pt x="2209123" y="38659"/>
                    <a:pt x="2172622" y="101663"/>
                  </a:cubicBezTo>
                  <a:cubicBezTo>
                    <a:pt x="2136121" y="164667"/>
                    <a:pt x="2136121" y="242385"/>
                    <a:pt x="2172622" y="305389"/>
                  </a:cubicBezTo>
                  <a:cubicBezTo>
                    <a:pt x="2209123" y="368393"/>
                    <a:pt x="2276544" y="407052"/>
                    <a:pt x="2349357"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46"/>
            <p:cNvSpPr txBox="1"/>
            <p:nvPr/>
          </p:nvSpPr>
          <p:spPr>
            <a:xfrm>
              <a:off x="0" y="-38100"/>
              <a:ext cx="812800" cy="444500"/>
            </a:xfrm>
            <a:prstGeom prst="rect">
              <a:avLst/>
            </a:prstGeom>
            <a:noFill/>
            <a:ln>
              <a:noFill/>
            </a:ln>
          </p:spPr>
          <p:txBody>
            <a:bodyPr anchorCtr="0" anchor="ctr" bIns="33850" lIns="33850" spcFirstLastPara="1" rIns="33850" wrap="square" tIns="33850">
              <a:noAutofit/>
            </a:bodyPr>
            <a:lstStyle/>
            <a:p>
              <a:pPr indent="0" lvl="0" marL="0" marR="0" rtl="0" algn="ctr">
                <a:lnSpc>
                  <a:spcPct val="140028"/>
                </a:lnSpc>
                <a:spcBef>
                  <a:spcPts val="0"/>
                </a:spcBef>
                <a:spcAft>
                  <a:spcPts val="0"/>
                </a:spcAft>
                <a:buNone/>
              </a:pPr>
              <a:r>
                <a:rPr b="1" lang="en-US" sz="1399">
                  <a:solidFill>
                    <a:srgbClr val="FFFFFF"/>
                  </a:solidFill>
                  <a:latin typeface="Montserrat SemiBold"/>
                  <a:ea typeface="Montserrat SemiBold"/>
                  <a:cs typeface="Montserrat SemiBold"/>
                  <a:sym typeface="Montserrat SemiBold"/>
                </a:rPr>
                <a:t>Handicraft Village</a:t>
              </a:r>
              <a:endParaRPr/>
            </a:p>
          </p:txBody>
        </p:sp>
      </p:grpSp>
      <p:grpSp>
        <p:nvGrpSpPr>
          <p:cNvPr id="470" name="Google Shape;470;p46"/>
          <p:cNvGrpSpPr/>
          <p:nvPr/>
        </p:nvGrpSpPr>
        <p:grpSpPr>
          <a:xfrm>
            <a:off x="4324175" y="6050102"/>
            <a:ext cx="2994774" cy="521889"/>
            <a:chOff x="0" y="-38100"/>
            <a:chExt cx="2552557" cy="444825"/>
          </a:xfrm>
        </p:grpSpPr>
        <p:sp>
          <p:nvSpPr>
            <p:cNvPr id="471" name="Google Shape;471;p46"/>
            <p:cNvSpPr/>
            <p:nvPr/>
          </p:nvSpPr>
          <p:spPr>
            <a:xfrm>
              <a:off x="203200" y="-326"/>
              <a:ext cx="2349357" cy="407051"/>
            </a:xfrm>
            <a:custGeom>
              <a:rect b="b" l="l" r="r" t="t"/>
              <a:pathLst>
                <a:path extrusionOk="0" h="407051" w="2349357">
                  <a:moveTo>
                    <a:pt x="2349357" y="326"/>
                  </a:moveTo>
                  <a:cubicBezTo>
                    <a:pt x="2276544" y="0"/>
                    <a:pt x="2209123" y="38659"/>
                    <a:pt x="2172622" y="101663"/>
                  </a:cubicBezTo>
                  <a:cubicBezTo>
                    <a:pt x="2136121" y="164667"/>
                    <a:pt x="2136121" y="242385"/>
                    <a:pt x="2172622" y="305389"/>
                  </a:cubicBezTo>
                  <a:cubicBezTo>
                    <a:pt x="2209123" y="368393"/>
                    <a:pt x="2276544" y="407052"/>
                    <a:pt x="2349357"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46"/>
            <p:cNvSpPr txBox="1"/>
            <p:nvPr/>
          </p:nvSpPr>
          <p:spPr>
            <a:xfrm>
              <a:off x="0" y="-38100"/>
              <a:ext cx="812800" cy="444500"/>
            </a:xfrm>
            <a:prstGeom prst="rect">
              <a:avLst/>
            </a:prstGeom>
            <a:noFill/>
            <a:ln>
              <a:noFill/>
            </a:ln>
          </p:spPr>
          <p:txBody>
            <a:bodyPr anchorCtr="0" anchor="ctr" bIns="33850" lIns="33850" spcFirstLastPara="1" rIns="33850" wrap="square" tIns="33850">
              <a:noAutofit/>
            </a:bodyPr>
            <a:lstStyle/>
            <a:p>
              <a:pPr indent="0" lvl="0" marL="0" marR="0" rtl="0" algn="ctr">
                <a:lnSpc>
                  <a:spcPct val="140028"/>
                </a:lnSpc>
                <a:spcBef>
                  <a:spcPts val="0"/>
                </a:spcBef>
                <a:spcAft>
                  <a:spcPts val="0"/>
                </a:spcAft>
                <a:buNone/>
              </a:pPr>
              <a:r>
                <a:rPr b="1" lang="en-US" sz="1399">
                  <a:solidFill>
                    <a:srgbClr val="FFFFFF"/>
                  </a:solidFill>
                  <a:latin typeface="Montserrat SemiBold"/>
                  <a:ea typeface="Montserrat SemiBold"/>
                  <a:cs typeface="Montserrat SemiBold"/>
                  <a:sym typeface="Montserrat SemiBold"/>
                </a:rPr>
                <a:t>Phousi Moutain</a:t>
              </a:r>
              <a:endParaRPr/>
            </a:p>
          </p:txBody>
        </p:sp>
      </p:grpSp>
      <p:sp>
        <p:nvSpPr>
          <p:cNvPr id="473" name="Google Shape;473;p46"/>
          <p:cNvSpPr txBox="1"/>
          <p:nvPr/>
        </p:nvSpPr>
        <p:spPr>
          <a:xfrm>
            <a:off x="475176" y="2136474"/>
            <a:ext cx="3478391" cy="2289088"/>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lang="en-US" sz="1276">
                <a:solidFill>
                  <a:srgbClr val="000000"/>
                </a:solidFill>
                <a:latin typeface="Montserrat"/>
                <a:ea typeface="Montserrat"/>
                <a:cs typeface="Montserrat"/>
                <a:sym typeface="Montserrat"/>
              </a:rPr>
              <a:t>Luang Prabang locates in the Northern Laos at the heart of a mountainous region. The town is built on a peninsula formed by the Mekong and the Nam Khan River. Mountain ranges encircle the city in lush greenery</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sp>
        <p:nvSpPr>
          <p:cNvPr id="474" name="Google Shape;474;p46"/>
          <p:cNvSpPr txBox="1"/>
          <p:nvPr/>
        </p:nvSpPr>
        <p:spPr>
          <a:xfrm>
            <a:off x="475176" y="3911629"/>
            <a:ext cx="4713789" cy="2750753"/>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b="1" lang="en-US" sz="1276">
                <a:solidFill>
                  <a:srgbClr val="000000"/>
                </a:solidFill>
                <a:latin typeface="Montserrat"/>
                <a:ea typeface="Montserrat"/>
                <a:cs typeface="Montserrat"/>
                <a:sym typeface="Montserrat"/>
              </a:rPr>
              <a:t>Highlights: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Wat Xieng Thong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Royal Palace (National Museum)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Phousi Mountain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Kuang Si Waterfall</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The Pak Ou Caves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Handicraft Villages </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pic>
        <p:nvPicPr>
          <p:cNvPr id="475" name="Google Shape;475;p46"/>
          <p:cNvPicPr preferRelativeResize="0"/>
          <p:nvPr/>
        </p:nvPicPr>
        <p:blipFill rotWithShape="1">
          <a:blip r:embed="rId3">
            <a:alphaModFix/>
          </a:blip>
          <a:srcRect b="0" l="1703" r="1703" t="0"/>
          <a:stretch/>
        </p:blipFill>
        <p:spPr>
          <a:xfrm>
            <a:off x="4100076" y="624653"/>
            <a:ext cx="3812626" cy="2571500"/>
          </a:xfrm>
          <a:prstGeom prst="rect">
            <a:avLst/>
          </a:prstGeom>
          <a:noFill/>
          <a:ln>
            <a:noFill/>
          </a:ln>
        </p:spPr>
      </p:pic>
      <p:pic>
        <p:nvPicPr>
          <p:cNvPr id="476" name="Google Shape;476;p46"/>
          <p:cNvPicPr preferRelativeResize="0"/>
          <p:nvPr/>
        </p:nvPicPr>
        <p:blipFill rotWithShape="1">
          <a:blip r:embed="rId4">
            <a:alphaModFix/>
          </a:blip>
          <a:srcRect b="392" l="0" r="0" t="392"/>
          <a:stretch/>
        </p:blipFill>
        <p:spPr>
          <a:xfrm>
            <a:off x="8059211" y="3315218"/>
            <a:ext cx="3787732" cy="2778821"/>
          </a:xfrm>
          <a:prstGeom prst="rect">
            <a:avLst/>
          </a:prstGeom>
          <a:noFill/>
          <a:ln>
            <a:noFill/>
          </a:ln>
        </p:spPr>
      </p:pic>
      <p:grpSp>
        <p:nvGrpSpPr>
          <p:cNvPr id="477" name="Google Shape;477;p46"/>
          <p:cNvGrpSpPr/>
          <p:nvPr/>
        </p:nvGrpSpPr>
        <p:grpSpPr>
          <a:xfrm>
            <a:off x="8215000" y="2761442"/>
            <a:ext cx="2994774" cy="521889"/>
            <a:chOff x="0" y="-38100"/>
            <a:chExt cx="2552557" cy="444825"/>
          </a:xfrm>
        </p:grpSpPr>
        <p:sp>
          <p:nvSpPr>
            <p:cNvPr id="478" name="Google Shape;478;p46"/>
            <p:cNvSpPr/>
            <p:nvPr/>
          </p:nvSpPr>
          <p:spPr>
            <a:xfrm>
              <a:off x="203200" y="-326"/>
              <a:ext cx="2349357" cy="407051"/>
            </a:xfrm>
            <a:custGeom>
              <a:rect b="b" l="l" r="r" t="t"/>
              <a:pathLst>
                <a:path extrusionOk="0" h="407051" w="2349357">
                  <a:moveTo>
                    <a:pt x="2349357" y="326"/>
                  </a:moveTo>
                  <a:cubicBezTo>
                    <a:pt x="2276544" y="0"/>
                    <a:pt x="2209123" y="38659"/>
                    <a:pt x="2172622" y="101663"/>
                  </a:cubicBezTo>
                  <a:cubicBezTo>
                    <a:pt x="2136121" y="164667"/>
                    <a:pt x="2136121" y="242385"/>
                    <a:pt x="2172622" y="305389"/>
                  </a:cubicBezTo>
                  <a:cubicBezTo>
                    <a:pt x="2209123" y="368393"/>
                    <a:pt x="2276544" y="407052"/>
                    <a:pt x="2349357"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46"/>
            <p:cNvSpPr txBox="1"/>
            <p:nvPr/>
          </p:nvSpPr>
          <p:spPr>
            <a:xfrm>
              <a:off x="0" y="-38100"/>
              <a:ext cx="812800" cy="444500"/>
            </a:xfrm>
            <a:prstGeom prst="rect">
              <a:avLst/>
            </a:prstGeom>
            <a:noFill/>
            <a:ln>
              <a:noFill/>
            </a:ln>
          </p:spPr>
          <p:txBody>
            <a:bodyPr anchorCtr="0" anchor="ctr" bIns="33850" lIns="33850" spcFirstLastPara="1" rIns="33850" wrap="square" tIns="33850">
              <a:noAutofit/>
            </a:bodyPr>
            <a:lstStyle/>
            <a:p>
              <a:pPr indent="0" lvl="0" marL="0" marR="0" rtl="0" algn="ctr">
                <a:lnSpc>
                  <a:spcPct val="140028"/>
                </a:lnSpc>
                <a:spcBef>
                  <a:spcPts val="0"/>
                </a:spcBef>
                <a:spcAft>
                  <a:spcPts val="0"/>
                </a:spcAft>
                <a:buNone/>
              </a:pPr>
              <a:r>
                <a:rPr b="1" lang="en-US" sz="1399">
                  <a:solidFill>
                    <a:srgbClr val="FFFFFF"/>
                  </a:solidFill>
                  <a:latin typeface="Montserrat SemiBold"/>
                  <a:ea typeface="Montserrat SemiBold"/>
                  <a:cs typeface="Montserrat SemiBold"/>
                  <a:sym typeface="Montserrat SemiBold"/>
                </a:rPr>
                <a:t>Kuang Si Waterfall</a:t>
              </a:r>
              <a:endParaRPr/>
            </a:p>
          </p:txBody>
        </p:sp>
      </p:grpSp>
      <p:pic>
        <p:nvPicPr>
          <p:cNvPr id="480" name="Google Shape;480;p46"/>
          <p:cNvPicPr preferRelativeResize="0"/>
          <p:nvPr/>
        </p:nvPicPr>
        <p:blipFill rotWithShape="1">
          <a:blip r:embed="rId5">
            <a:alphaModFix/>
          </a:blip>
          <a:srcRect b="6951" l="4058" r="0" t="9003"/>
          <a:stretch/>
        </p:blipFill>
        <p:spPr>
          <a:xfrm>
            <a:off x="8059211" y="624652"/>
            <a:ext cx="3787732" cy="2571499"/>
          </a:xfrm>
          <a:prstGeom prst="rect">
            <a:avLst/>
          </a:prstGeom>
          <a:noFill/>
          <a:ln>
            <a:noFill/>
          </a:ln>
        </p:spPr>
      </p:pic>
      <p:sp>
        <p:nvSpPr>
          <p:cNvPr id="481" name="Google Shape;481;p46"/>
          <p:cNvSpPr txBox="1"/>
          <p:nvPr/>
        </p:nvSpPr>
        <p:spPr>
          <a:xfrm>
            <a:off x="248642" y="1025867"/>
            <a:ext cx="3765632" cy="769954"/>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lang="en-US" sz="4561">
                <a:solidFill>
                  <a:srgbClr val="000000"/>
                </a:solidFill>
                <a:latin typeface="Arial"/>
                <a:ea typeface="Arial"/>
                <a:cs typeface="Arial"/>
                <a:sym typeface="Arial"/>
              </a:rPr>
              <a:t>Luang Prabang</a:t>
            </a:r>
            <a:endParaRPr/>
          </a:p>
        </p:txBody>
      </p:sp>
      <p:pic>
        <p:nvPicPr>
          <p:cNvPr id="482" name="Google Shape;482;p46"/>
          <p:cNvPicPr preferRelativeResize="0"/>
          <p:nvPr/>
        </p:nvPicPr>
        <p:blipFill rotWithShape="1">
          <a:blip r:embed="rId6">
            <a:alphaModFix/>
          </a:blip>
          <a:srcRect b="0" l="0" r="0" t="0"/>
          <a:stretch/>
        </p:blipFill>
        <p:spPr>
          <a:xfrm>
            <a:off x="4100177" y="3315218"/>
            <a:ext cx="3812626" cy="2750754"/>
          </a:xfrm>
          <a:prstGeom prst="rect">
            <a:avLst/>
          </a:prstGeom>
          <a:noFill/>
          <a:ln>
            <a:noFill/>
          </a:ln>
        </p:spPr>
      </p:pic>
      <p:sp>
        <p:nvSpPr>
          <p:cNvPr id="483" name="Google Shape;483;p46"/>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KEY CITIES</a:t>
            </a:r>
            <a:endParaRPr/>
          </a:p>
        </p:txBody>
      </p:sp>
      <p:sp>
        <p:nvSpPr>
          <p:cNvPr id="484" name="Google Shape;484;p46">
            <a:hlinkClick r:id="rId7"/>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47"/>
          <p:cNvSpPr/>
          <p:nvPr/>
        </p:nvSpPr>
        <p:spPr>
          <a:xfrm>
            <a:off x="0" y="1"/>
            <a:ext cx="6397216" cy="6858000"/>
          </a:xfrm>
          <a:prstGeom prst="rect">
            <a:avLst/>
          </a:prstGeom>
          <a:blipFill rotWithShape="1">
            <a:blip r:embed="rId3">
              <a:alphaModFix/>
            </a:blip>
            <a:stretch>
              <a:fillRect b="0" l="-28937" r="-2918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47"/>
          <p:cNvSpPr txBox="1"/>
          <p:nvPr/>
        </p:nvSpPr>
        <p:spPr>
          <a:xfrm>
            <a:off x="6348746" y="285138"/>
            <a:ext cx="2754813" cy="74879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lang="en-US" sz="4561">
                <a:solidFill>
                  <a:srgbClr val="000000"/>
                </a:solidFill>
                <a:latin typeface="Arial"/>
                <a:ea typeface="Arial"/>
                <a:cs typeface="Arial"/>
                <a:sym typeface="Arial"/>
              </a:rPr>
              <a:t>Vientiane</a:t>
            </a:r>
            <a:endParaRPr/>
          </a:p>
        </p:txBody>
      </p:sp>
      <p:sp>
        <p:nvSpPr>
          <p:cNvPr id="491" name="Google Shape;491;p47"/>
          <p:cNvSpPr txBox="1"/>
          <p:nvPr/>
        </p:nvSpPr>
        <p:spPr>
          <a:xfrm>
            <a:off x="6566095" y="1060348"/>
            <a:ext cx="5223870" cy="1365758"/>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lang="en-US" sz="1276">
                <a:solidFill>
                  <a:srgbClr val="000000"/>
                </a:solidFill>
                <a:latin typeface="Montserrat"/>
                <a:ea typeface="Montserrat"/>
                <a:cs typeface="Montserrat"/>
                <a:sym typeface="Montserrat"/>
              </a:rPr>
              <a:t>Located in the Northwest of Laos, Vientiane is the capital as well as the largest city of Laos. Compared to the hectic, bustling capitals in other Southeast Asian countries, Vientiane is known for its laidback atmosphere.</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sp>
        <p:nvSpPr>
          <p:cNvPr id="492" name="Google Shape;492;p47"/>
          <p:cNvSpPr txBox="1"/>
          <p:nvPr/>
        </p:nvSpPr>
        <p:spPr>
          <a:xfrm>
            <a:off x="6540981" y="2312953"/>
            <a:ext cx="3768909" cy="2289088"/>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b="1" lang="en-US" sz="1276">
                <a:solidFill>
                  <a:srgbClr val="000000"/>
                </a:solidFill>
                <a:latin typeface="Montserrat"/>
                <a:ea typeface="Montserrat"/>
                <a:cs typeface="Montserrat"/>
                <a:sym typeface="Montserrat"/>
              </a:rPr>
              <a:t>Highlights:</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Buddha Park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The Wat Si Saket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Pha That Luang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The Patuxai Victory Gate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The riverside area </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pic>
        <p:nvPicPr>
          <p:cNvPr id="493" name="Google Shape;493;p47"/>
          <p:cNvPicPr preferRelativeResize="0"/>
          <p:nvPr/>
        </p:nvPicPr>
        <p:blipFill rotWithShape="1">
          <a:blip r:embed="rId4">
            <a:alphaModFix/>
          </a:blip>
          <a:srcRect b="0" l="4194" r="4194" t="0"/>
          <a:stretch/>
        </p:blipFill>
        <p:spPr>
          <a:xfrm>
            <a:off x="9321795" y="1751657"/>
            <a:ext cx="2756370" cy="2206875"/>
          </a:xfrm>
          <a:prstGeom prst="rect">
            <a:avLst/>
          </a:prstGeom>
          <a:noFill/>
          <a:ln>
            <a:noFill/>
          </a:ln>
        </p:spPr>
      </p:pic>
      <p:pic>
        <p:nvPicPr>
          <p:cNvPr id="494" name="Google Shape;494;p47"/>
          <p:cNvPicPr preferRelativeResize="0"/>
          <p:nvPr/>
        </p:nvPicPr>
        <p:blipFill rotWithShape="1">
          <a:blip r:embed="rId5">
            <a:alphaModFix/>
          </a:blip>
          <a:srcRect b="2023" l="0" r="8689" t="2023"/>
          <a:stretch/>
        </p:blipFill>
        <p:spPr>
          <a:xfrm>
            <a:off x="4780627" y="4359881"/>
            <a:ext cx="3233177" cy="2467500"/>
          </a:xfrm>
          <a:prstGeom prst="rect">
            <a:avLst/>
          </a:prstGeom>
          <a:noFill/>
          <a:ln cap="flat" cmpd="sng" w="76200">
            <a:solidFill>
              <a:schemeClr val="lt1"/>
            </a:solidFill>
            <a:prstDash val="solid"/>
            <a:round/>
            <a:headEnd len="sm" w="sm" type="none"/>
            <a:tailEnd len="sm" w="sm" type="none"/>
          </a:ln>
        </p:spPr>
      </p:pic>
      <p:pic>
        <p:nvPicPr>
          <p:cNvPr id="495" name="Google Shape;495;p47"/>
          <p:cNvPicPr preferRelativeResize="0"/>
          <p:nvPr/>
        </p:nvPicPr>
        <p:blipFill rotWithShape="1">
          <a:blip r:embed="rId6">
            <a:alphaModFix/>
          </a:blip>
          <a:srcRect b="0" l="0" r="0" t="0"/>
          <a:stretch/>
        </p:blipFill>
        <p:spPr>
          <a:xfrm>
            <a:off x="8127267" y="4060829"/>
            <a:ext cx="3962400" cy="2858814"/>
          </a:xfrm>
          <a:prstGeom prst="rect">
            <a:avLst/>
          </a:prstGeom>
          <a:noFill/>
          <a:ln>
            <a:noFill/>
          </a:ln>
        </p:spPr>
      </p:pic>
      <p:sp>
        <p:nvSpPr>
          <p:cNvPr id="496" name="Google Shape;496;p47"/>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KEY CITIES</a:t>
            </a:r>
            <a:endParaRPr/>
          </a:p>
        </p:txBody>
      </p:sp>
      <p:sp>
        <p:nvSpPr>
          <p:cNvPr id="497" name="Google Shape;497;p47">
            <a:hlinkClick r:id="rId7"/>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pic>
        <p:nvPicPr>
          <p:cNvPr id="502" name="Google Shape;502;p48"/>
          <p:cNvPicPr preferRelativeResize="0"/>
          <p:nvPr/>
        </p:nvPicPr>
        <p:blipFill rotWithShape="1">
          <a:blip r:embed="rId3">
            <a:alphaModFix/>
          </a:blip>
          <a:srcRect b="0" l="45370" r="5246" t="0"/>
          <a:stretch/>
        </p:blipFill>
        <p:spPr>
          <a:xfrm>
            <a:off x="6096000" y="0"/>
            <a:ext cx="6096000" cy="6858000"/>
          </a:xfrm>
          <a:prstGeom prst="rect">
            <a:avLst/>
          </a:prstGeom>
          <a:noFill/>
          <a:ln>
            <a:noFill/>
          </a:ln>
        </p:spPr>
      </p:pic>
      <p:pic>
        <p:nvPicPr>
          <p:cNvPr id="503" name="Google Shape;503;p48"/>
          <p:cNvPicPr preferRelativeResize="0"/>
          <p:nvPr/>
        </p:nvPicPr>
        <p:blipFill rotWithShape="1">
          <a:blip r:embed="rId4">
            <a:alphaModFix/>
          </a:blip>
          <a:srcRect b="14301" l="0" r="0" t="14301"/>
          <a:stretch/>
        </p:blipFill>
        <p:spPr>
          <a:xfrm>
            <a:off x="572474" y="3758890"/>
            <a:ext cx="4744840" cy="3031983"/>
          </a:xfrm>
          <a:prstGeom prst="rect">
            <a:avLst/>
          </a:prstGeom>
          <a:noFill/>
          <a:ln>
            <a:noFill/>
          </a:ln>
        </p:spPr>
      </p:pic>
      <p:sp>
        <p:nvSpPr>
          <p:cNvPr id="504" name="Google Shape;504;p48"/>
          <p:cNvSpPr txBox="1"/>
          <p:nvPr/>
        </p:nvSpPr>
        <p:spPr>
          <a:xfrm>
            <a:off x="559774" y="1134550"/>
            <a:ext cx="5304089" cy="1596591"/>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lang="en-US" sz="1276">
                <a:solidFill>
                  <a:srgbClr val="000000"/>
                </a:solidFill>
                <a:latin typeface="Montserrat"/>
                <a:ea typeface="Montserrat"/>
                <a:cs typeface="Montserrat"/>
                <a:sym typeface="Montserrat"/>
              </a:rPr>
              <a:t>Located only around 4 hours driving to the north of Vientiane, Vang Vieng is not just a bus stop on the long journey up to Luang Prabang, but also is a real tourism destination in its own right. The town lies on the western side of Nam Song River with incredible view to the river with the karst hill landscape as the background. </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sp>
        <p:nvSpPr>
          <p:cNvPr id="505" name="Google Shape;505;p48"/>
          <p:cNvSpPr txBox="1"/>
          <p:nvPr/>
        </p:nvSpPr>
        <p:spPr>
          <a:xfrm>
            <a:off x="578824" y="2565425"/>
            <a:ext cx="3768909" cy="2519921"/>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b="1" lang="en-US" sz="1276">
                <a:solidFill>
                  <a:srgbClr val="000000"/>
                </a:solidFill>
                <a:latin typeface="Montserrat"/>
                <a:ea typeface="Montserrat"/>
                <a:cs typeface="Montserrat"/>
                <a:sym typeface="Montserrat"/>
              </a:rPr>
              <a:t>Highlights: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The amazing caves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Nam Song River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The lagoons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Towering karst mountains</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sp>
        <p:nvSpPr>
          <p:cNvPr id="506" name="Google Shape;506;p48"/>
          <p:cNvSpPr txBox="1"/>
          <p:nvPr/>
        </p:nvSpPr>
        <p:spPr>
          <a:xfrm>
            <a:off x="502624" y="414700"/>
            <a:ext cx="2754813" cy="1569532"/>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lang="en-US" sz="4561">
                <a:solidFill>
                  <a:srgbClr val="000000"/>
                </a:solidFill>
                <a:latin typeface="Arial"/>
                <a:ea typeface="Arial"/>
                <a:cs typeface="Arial"/>
                <a:sym typeface="Arial"/>
              </a:rPr>
              <a:t>Vang Vieng</a:t>
            </a:r>
            <a:endParaRPr sz="4561">
              <a:solidFill>
                <a:srgbClr val="000000"/>
              </a:solidFill>
              <a:latin typeface="Arial"/>
              <a:ea typeface="Arial"/>
              <a:cs typeface="Arial"/>
              <a:sym typeface="Arial"/>
            </a:endParaRPr>
          </a:p>
        </p:txBody>
      </p:sp>
      <p:sp>
        <p:nvSpPr>
          <p:cNvPr id="507" name="Google Shape;507;p48"/>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KEY CITIES</a:t>
            </a:r>
            <a:endParaRPr/>
          </a:p>
        </p:txBody>
      </p:sp>
      <p:sp>
        <p:nvSpPr>
          <p:cNvPr id="508" name="Google Shape;508;p48">
            <a:hlinkClick r:id="rId5"/>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49"/>
          <p:cNvSpPr/>
          <p:nvPr/>
        </p:nvSpPr>
        <p:spPr>
          <a:xfrm>
            <a:off x="0" y="0"/>
            <a:ext cx="42799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4" name="Google Shape;514;p49"/>
          <p:cNvPicPr preferRelativeResize="0"/>
          <p:nvPr/>
        </p:nvPicPr>
        <p:blipFill rotWithShape="1">
          <a:blip r:embed="rId3">
            <a:alphaModFix/>
          </a:blip>
          <a:srcRect b="7493" l="0" r="0" t="28571"/>
          <a:stretch/>
        </p:blipFill>
        <p:spPr>
          <a:xfrm>
            <a:off x="685800" y="685800"/>
            <a:ext cx="7188200" cy="2743200"/>
          </a:xfrm>
          <a:prstGeom prst="rect">
            <a:avLst/>
          </a:prstGeom>
          <a:noFill/>
          <a:ln>
            <a:noFill/>
          </a:ln>
        </p:spPr>
      </p:pic>
      <p:pic>
        <p:nvPicPr>
          <p:cNvPr id="515" name="Google Shape;515;p49"/>
          <p:cNvPicPr preferRelativeResize="0"/>
          <p:nvPr/>
        </p:nvPicPr>
        <p:blipFill rotWithShape="1">
          <a:blip r:embed="rId4">
            <a:alphaModFix/>
          </a:blip>
          <a:srcRect b="3766" l="0" r="0" t="28947"/>
          <a:stretch/>
        </p:blipFill>
        <p:spPr>
          <a:xfrm>
            <a:off x="685800" y="3566192"/>
            <a:ext cx="7188200" cy="2743200"/>
          </a:xfrm>
          <a:prstGeom prst="rect">
            <a:avLst/>
          </a:prstGeom>
          <a:noFill/>
          <a:ln>
            <a:noFill/>
          </a:ln>
        </p:spPr>
      </p:pic>
      <p:sp>
        <p:nvSpPr>
          <p:cNvPr id="516" name="Google Shape;516;p49"/>
          <p:cNvSpPr txBox="1"/>
          <p:nvPr/>
        </p:nvSpPr>
        <p:spPr>
          <a:xfrm>
            <a:off x="8150098" y="2482802"/>
            <a:ext cx="3213417" cy="2750753"/>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lang="en-US" sz="1276">
                <a:solidFill>
                  <a:srgbClr val="000000"/>
                </a:solidFill>
                <a:latin typeface="Montserrat"/>
                <a:ea typeface="Montserrat"/>
                <a:cs typeface="Montserrat"/>
                <a:sym typeface="Montserrat"/>
              </a:rPr>
              <a:t>Lies in the northeast of Laos near the Laos-Vietnam border, the province best known for the mysterious Plain of Jars site near Phonsavan, the provincial capital. </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sp>
        <p:nvSpPr>
          <p:cNvPr id="517" name="Google Shape;517;p49"/>
          <p:cNvSpPr txBox="1"/>
          <p:nvPr/>
        </p:nvSpPr>
        <p:spPr>
          <a:xfrm>
            <a:off x="8150098" y="4180472"/>
            <a:ext cx="5304089" cy="2519921"/>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lang="en-US" sz="1276">
                <a:solidFill>
                  <a:srgbClr val="000000"/>
                </a:solidFill>
                <a:latin typeface="Montserrat"/>
                <a:ea typeface="Montserrat"/>
                <a:cs typeface="Montserrat"/>
                <a:sym typeface="Montserrat"/>
              </a:rPr>
              <a:t>Highlights: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Plain of Jars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Moung Khoune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Wat Phia Wat temple </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sp>
        <p:nvSpPr>
          <p:cNvPr id="518" name="Google Shape;518;p49"/>
          <p:cNvSpPr txBox="1"/>
          <p:nvPr/>
        </p:nvSpPr>
        <p:spPr>
          <a:xfrm>
            <a:off x="7780547" y="1150255"/>
            <a:ext cx="3725653" cy="769954"/>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lang="en-US" sz="4561">
                <a:solidFill>
                  <a:srgbClr val="000000"/>
                </a:solidFill>
                <a:latin typeface="Arial"/>
                <a:ea typeface="Arial"/>
                <a:cs typeface="Arial"/>
                <a:sym typeface="Arial"/>
              </a:rPr>
              <a:t>Xieng Khoang</a:t>
            </a:r>
            <a:endParaRPr sz="4561">
              <a:solidFill>
                <a:srgbClr val="000000"/>
              </a:solidFill>
              <a:latin typeface="Arial"/>
              <a:ea typeface="Arial"/>
              <a:cs typeface="Arial"/>
              <a:sym typeface="Arial"/>
            </a:endParaRPr>
          </a:p>
        </p:txBody>
      </p:sp>
      <p:sp>
        <p:nvSpPr>
          <p:cNvPr id="519" name="Google Shape;519;p49"/>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KEY CITIES</a:t>
            </a:r>
            <a:endParaRPr/>
          </a:p>
        </p:txBody>
      </p:sp>
      <p:sp>
        <p:nvSpPr>
          <p:cNvPr id="520" name="Google Shape;520;p49">
            <a:hlinkClick r:id="rId5"/>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50"/>
          <p:cNvSpPr/>
          <p:nvPr/>
        </p:nvSpPr>
        <p:spPr>
          <a:xfrm>
            <a:off x="8842004" y="-296155"/>
            <a:ext cx="3577469" cy="3578184"/>
          </a:xfrm>
          <a:custGeom>
            <a:rect b="b" l="l" r="r" t="t"/>
            <a:pathLst>
              <a:path extrusionOk="0" h="6351270" w="635000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blip>
            <a:stretch>
              <a:fillRect b="0" l="-43227" r="-32227"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50"/>
          <p:cNvSpPr/>
          <p:nvPr/>
        </p:nvSpPr>
        <p:spPr>
          <a:xfrm>
            <a:off x="4128261" y="0"/>
            <a:ext cx="4572000" cy="6858000"/>
          </a:xfrm>
          <a:custGeom>
            <a:rect b="b" l="l" r="r" t="t"/>
            <a:pathLst>
              <a:path extrusionOk="0" h="9525000" w="6350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rotWithShape="1">
            <a:blip r:embed="rId4">
              <a:alphaModFix/>
            </a:blip>
            <a:stretch>
              <a:fillRect b="0" l="-65997" r="-59997"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7" name="Google Shape;527;p50"/>
          <p:cNvSpPr/>
          <p:nvPr/>
        </p:nvSpPr>
        <p:spPr>
          <a:xfrm>
            <a:off x="8842004" y="3441090"/>
            <a:ext cx="3577469" cy="3578184"/>
          </a:xfrm>
          <a:custGeom>
            <a:rect b="b" l="l" r="r" t="t"/>
            <a:pathLst>
              <a:path extrusionOk="0" h="6351270" w="635000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5">
              <a:alphaModFix/>
            </a:blip>
            <a:stretch>
              <a:fillRect b="0" l="-5333" r="-4536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50"/>
          <p:cNvSpPr txBox="1"/>
          <p:nvPr/>
        </p:nvSpPr>
        <p:spPr>
          <a:xfrm>
            <a:off x="286963" y="2304352"/>
            <a:ext cx="3593229" cy="2750753"/>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lang="en-US" sz="1276">
                <a:solidFill>
                  <a:srgbClr val="000000"/>
                </a:solidFill>
                <a:latin typeface="Montserrat"/>
                <a:ea typeface="Montserrat"/>
                <a:cs typeface="Montserrat"/>
                <a:sym typeface="Montserrat"/>
              </a:rPr>
              <a:t>This area is a riverine archipelago with the most islands in Indochina. Southern Laos not only has a beautiful scenery but also attracts many tourists thanks to the unique location. A perfect place to stop if we travel from Laos to Cambodia by land or the other way round</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sp>
        <p:nvSpPr>
          <p:cNvPr id="529" name="Google Shape;529;p50"/>
          <p:cNvSpPr txBox="1"/>
          <p:nvPr/>
        </p:nvSpPr>
        <p:spPr>
          <a:xfrm>
            <a:off x="381993" y="4317399"/>
            <a:ext cx="4955334" cy="2289088"/>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lang="en-US" sz="1276">
                <a:solidFill>
                  <a:srgbClr val="000000"/>
                </a:solidFill>
                <a:latin typeface="Montserrat"/>
                <a:ea typeface="Montserrat"/>
                <a:cs typeface="Montserrat"/>
                <a:sym typeface="Montserrat"/>
              </a:rPr>
              <a:t>Highlights: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Pakse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Si Phan Don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Wat Phou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Bolaven Plateau </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sp>
        <p:nvSpPr>
          <p:cNvPr id="530" name="Google Shape;530;p50"/>
          <p:cNvSpPr txBox="1"/>
          <p:nvPr/>
        </p:nvSpPr>
        <p:spPr>
          <a:xfrm>
            <a:off x="104847" y="928243"/>
            <a:ext cx="3709345" cy="769954"/>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lang="en-US" sz="4561">
                <a:solidFill>
                  <a:srgbClr val="000000"/>
                </a:solidFill>
                <a:latin typeface="Arial"/>
                <a:ea typeface="Arial"/>
                <a:cs typeface="Arial"/>
                <a:sym typeface="Arial"/>
              </a:rPr>
              <a:t>Southern Laos</a:t>
            </a:r>
            <a:endParaRPr/>
          </a:p>
        </p:txBody>
      </p:sp>
      <p:pic>
        <p:nvPicPr>
          <p:cNvPr id="531" name="Google Shape;531;p50"/>
          <p:cNvPicPr preferRelativeResize="0"/>
          <p:nvPr/>
        </p:nvPicPr>
        <p:blipFill rotWithShape="1">
          <a:blip r:embed="rId6">
            <a:alphaModFix/>
          </a:blip>
          <a:srcRect b="0" l="0" r="0" t="0"/>
          <a:stretch/>
        </p:blipFill>
        <p:spPr>
          <a:xfrm>
            <a:off x="2083577" y="3897426"/>
            <a:ext cx="4103442" cy="2960574"/>
          </a:xfrm>
          <a:prstGeom prst="rect">
            <a:avLst/>
          </a:prstGeom>
          <a:noFill/>
          <a:ln>
            <a:noFill/>
          </a:ln>
        </p:spPr>
      </p:pic>
      <p:sp>
        <p:nvSpPr>
          <p:cNvPr id="532" name="Google Shape;532;p50"/>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KEY CITIES</a:t>
            </a:r>
            <a:endParaRPr/>
          </a:p>
        </p:txBody>
      </p:sp>
      <p:sp>
        <p:nvSpPr>
          <p:cNvPr id="533" name="Google Shape;533;p50">
            <a:hlinkClick r:id="rId7"/>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37" name="Shape 537"/>
        <p:cNvGrpSpPr/>
        <p:nvPr/>
      </p:nvGrpSpPr>
      <p:grpSpPr>
        <a:xfrm>
          <a:off x="0" y="0"/>
          <a:ext cx="0" cy="0"/>
          <a:chOff x="0" y="0"/>
          <a:chExt cx="0" cy="0"/>
        </a:xfrm>
      </p:grpSpPr>
      <p:sp>
        <p:nvSpPr>
          <p:cNvPr id="538" name="Google Shape;538;p5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539" name="Google Shape;539;p51"/>
          <p:cNvSpPr/>
          <p:nvPr/>
        </p:nvSpPr>
        <p:spPr>
          <a:xfrm>
            <a:off x="532263" y="419246"/>
            <a:ext cx="1691489"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ACTIVITIES</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540" name="Google Shape;540;p51"/>
          <p:cNvPicPr preferRelativeResize="0"/>
          <p:nvPr/>
        </p:nvPicPr>
        <p:blipFill rotWithShape="1">
          <a:blip r:embed="rId3">
            <a:alphaModFix/>
          </a:blip>
          <a:srcRect b="0" l="0" r="0" t="0"/>
          <a:stretch/>
        </p:blipFill>
        <p:spPr>
          <a:xfrm>
            <a:off x="9861828" y="78853"/>
            <a:ext cx="2267743" cy="365615"/>
          </a:xfrm>
          <a:prstGeom prst="rect">
            <a:avLst/>
          </a:prstGeom>
          <a:noFill/>
          <a:ln>
            <a:noFill/>
          </a:ln>
        </p:spPr>
      </p:pic>
      <p:sp>
        <p:nvSpPr>
          <p:cNvPr id="541" name="Google Shape;541;p5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542" name="Google Shape;542;p51"/>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543" name="Google Shape;543;p51"/>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4" name="Google Shape;544;p51"/>
          <p:cNvSpPr/>
          <p:nvPr/>
        </p:nvSpPr>
        <p:spPr>
          <a:xfrm>
            <a:off x="531273" y="850133"/>
            <a:ext cx="2931762"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rgbClr val="F8E9B2"/>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2500">
                <a:solidFill>
                  <a:srgbClr val="2E9F25"/>
                </a:solidFill>
                <a:latin typeface="Libre Baskerville"/>
                <a:ea typeface="Libre Baskerville"/>
                <a:cs typeface="Libre Baskerville"/>
                <a:sym typeface="Libre Baskerville"/>
              </a:rPr>
              <a:t>In Laos</a:t>
            </a:r>
            <a:endParaRPr/>
          </a:p>
        </p:txBody>
      </p:sp>
      <p:sp>
        <p:nvSpPr>
          <p:cNvPr id="545" name="Google Shape;545;p51"/>
          <p:cNvSpPr txBox="1"/>
          <p:nvPr/>
        </p:nvSpPr>
        <p:spPr>
          <a:xfrm>
            <a:off x="0" y="6629400"/>
            <a:ext cx="410402" cy="2286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rgbClr val="1F3864"/>
              </a:buClr>
              <a:buSzPts val="1100"/>
              <a:buFont typeface="Calibri"/>
              <a:buNone/>
            </a:pPr>
            <a:fld id="{00000000-1234-1234-1234-123412341234}" type="slidenum">
              <a:rPr lang="en-US" sz="1100">
                <a:solidFill>
                  <a:srgbClr val="1F3864"/>
                </a:solidFill>
                <a:latin typeface="Calibri"/>
                <a:ea typeface="Calibri"/>
                <a:cs typeface="Calibri"/>
                <a:sym typeface="Calibri"/>
              </a:rPr>
              <a:t>‹#›</a:t>
            </a:fld>
            <a:endParaRPr sz="1100">
              <a:solidFill>
                <a:srgbClr val="1F3864"/>
              </a:solidFill>
              <a:latin typeface="Calibri"/>
              <a:ea typeface="Calibri"/>
              <a:cs typeface="Calibri"/>
              <a:sym typeface="Calibri"/>
            </a:endParaRPr>
          </a:p>
        </p:txBody>
      </p:sp>
      <p:sp>
        <p:nvSpPr>
          <p:cNvPr id="546" name="Google Shape;546;p51"/>
          <p:cNvSpPr txBox="1"/>
          <p:nvPr/>
        </p:nvSpPr>
        <p:spPr>
          <a:xfrm>
            <a:off x="-1954048" y="4289481"/>
            <a:ext cx="1658938" cy="1111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547" name="Google Shape;547;p51"/>
          <p:cNvSpPr/>
          <p:nvPr/>
        </p:nvSpPr>
        <p:spPr>
          <a:xfrm>
            <a:off x="-1678221" y="7299435"/>
            <a:ext cx="12192000" cy="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8" name="Google Shape;548;p51"/>
          <p:cNvSpPr/>
          <p:nvPr/>
        </p:nvSpPr>
        <p:spPr>
          <a:xfrm>
            <a:off x="-1" y="250817"/>
            <a:ext cx="1691489"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ACTIVITIES </a:t>
            </a:r>
            <a:endParaRPr/>
          </a:p>
        </p:txBody>
      </p:sp>
      <p:sp>
        <p:nvSpPr>
          <p:cNvPr id="549" name="Google Shape;549;p51"/>
          <p:cNvSpPr txBox="1"/>
          <p:nvPr/>
        </p:nvSpPr>
        <p:spPr>
          <a:xfrm>
            <a:off x="652824" y="1846001"/>
            <a:ext cx="4556911" cy="4351338"/>
          </a:xfrm>
          <a:prstGeom prst="rect">
            <a:avLst/>
          </a:prstGeom>
          <a:noFill/>
          <a:ln>
            <a:noFill/>
          </a:ln>
        </p:spPr>
        <p:txBody>
          <a:bodyPr anchorCtr="0" anchor="t" bIns="45700" lIns="91425" spcFirstLastPara="1" rIns="91425" wrap="square" tIns="45700">
            <a:noAutofit/>
          </a:bodyPr>
          <a:lstStyle/>
          <a:p>
            <a:pPr indent="-210312" lvl="0" marL="210312" marR="0" rtl="0" algn="l">
              <a:lnSpc>
                <a:spcPct val="90000"/>
              </a:lnSpc>
              <a:spcBef>
                <a:spcPts val="0"/>
              </a:spcBef>
              <a:spcAft>
                <a:spcPts val="0"/>
              </a:spcAft>
              <a:buClr>
                <a:srgbClr val="2E9F25"/>
              </a:buClr>
              <a:buSzPts val="1600"/>
              <a:buFont typeface="Arial"/>
              <a:buChar char="•"/>
            </a:pPr>
            <a:r>
              <a:rPr lang="en-US" sz="1600">
                <a:solidFill>
                  <a:srgbClr val="2E9F25"/>
                </a:solidFill>
                <a:latin typeface="Arial"/>
                <a:ea typeface="Arial"/>
                <a:cs typeface="Arial"/>
                <a:sym typeface="Arial"/>
              </a:rPr>
              <a:t>Cultural tours in Luang Prabang (Northern Laos) and Champasak (Southern Laos), with excursions by land or riverway to their surrounding prefectures.</a:t>
            </a:r>
            <a:endParaRPr/>
          </a:p>
          <a:p>
            <a:pPr indent="-210312" lvl="0" marL="210312" marR="0" rtl="0" algn="l">
              <a:lnSpc>
                <a:spcPct val="90000"/>
              </a:lnSpc>
              <a:spcBef>
                <a:spcPts val="1100"/>
              </a:spcBef>
              <a:spcAft>
                <a:spcPts val="0"/>
              </a:spcAft>
              <a:buClr>
                <a:srgbClr val="2E9F25"/>
              </a:buClr>
              <a:buSzPts val="1600"/>
              <a:buFont typeface="Arial"/>
              <a:buChar char="•"/>
            </a:pPr>
            <a:r>
              <a:rPr lang="en-US" sz="1600">
                <a:solidFill>
                  <a:srgbClr val="2E9F25"/>
                </a:solidFill>
                <a:latin typeface="Arial"/>
                <a:ea typeface="Arial"/>
                <a:cs typeface="Arial"/>
                <a:sym typeface="Arial"/>
              </a:rPr>
              <a:t>Two-way river cruises from the Golden Triangle to Luang Prabang and Vientiane; short boat trips in their suburb to numerous vestiges and villages; Elephant Camp.</a:t>
            </a:r>
            <a:endParaRPr/>
          </a:p>
          <a:p>
            <a:pPr indent="-210312" lvl="0" marL="210312" marR="0" rtl="0" algn="l">
              <a:lnSpc>
                <a:spcPct val="90000"/>
              </a:lnSpc>
              <a:spcBef>
                <a:spcPts val="1100"/>
              </a:spcBef>
              <a:spcAft>
                <a:spcPts val="0"/>
              </a:spcAft>
              <a:buClr>
                <a:srgbClr val="2E9F25"/>
              </a:buClr>
              <a:buSzPts val="1600"/>
              <a:buFont typeface="Arial"/>
              <a:buChar char="•"/>
            </a:pPr>
            <a:r>
              <a:rPr lang="en-US" sz="1600">
                <a:solidFill>
                  <a:srgbClr val="2E9F25"/>
                </a:solidFill>
                <a:latin typeface="Arial"/>
                <a:ea typeface="Arial"/>
                <a:cs typeface="Arial"/>
                <a:sym typeface="Arial"/>
              </a:rPr>
              <a:t>Adventure from moderate to expert level: mountain biking, hard trek, easy hiking, rock climbing, river rafting, zip lining, kayaking, caravan and motor biking.</a:t>
            </a:r>
            <a:endParaRPr/>
          </a:p>
          <a:p>
            <a:pPr indent="-210312" lvl="0" marL="210312" marR="0" rtl="0" algn="l">
              <a:lnSpc>
                <a:spcPct val="90000"/>
              </a:lnSpc>
              <a:spcBef>
                <a:spcPts val="1100"/>
              </a:spcBef>
              <a:spcAft>
                <a:spcPts val="0"/>
              </a:spcAft>
              <a:buClr>
                <a:srgbClr val="2E9F25"/>
              </a:buClr>
              <a:buSzPts val="1600"/>
              <a:buFont typeface="Arial"/>
              <a:buChar char="•"/>
            </a:pPr>
            <a:r>
              <a:rPr lang="en-US" sz="1600">
                <a:solidFill>
                  <a:srgbClr val="2E9F25"/>
                </a:solidFill>
                <a:latin typeface="Arial"/>
                <a:ea typeface="Arial"/>
                <a:cs typeface="Arial"/>
                <a:sym typeface="Arial"/>
              </a:rPr>
              <a:t>Photo tour, wildlife expedition, elephant riding, meditation and yoga, agriculture tours throughout the country. </a:t>
            </a:r>
            <a:endParaRPr/>
          </a:p>
        </p:txBody>
      </p:sp>
      <p:grpSp>
        <p:nvGrpSpPr>
          <p:cNvPr id="550" name="Google Shape;550;p51"/>
          <p:cNvGrpSpPr/>
          <p:nvPr/>
        </p:nvGrpSpPr>
        <p:grpSpPr>
          <a:xfrm>
            <a:off x="526664" y="1924418"/>
            <a:ext cx="388968" cy="1175385"/>
            <a:chOff x="14219" y="1131"/>
            <a:chExt cx="612" cy="1851"/>
          </a:xfrm>
        </p:grpSpPr>
        <p:pic>
          <p:nvPicPr>
            <p:cNvPr id="551" name="Google Shape;551;p51"/>
            <p:cNvPicPr preferRelativeResize="0"/>
            <p:nvPr/>
          </p:nvPicPr>
          <p:blipFill rotWithShape="1">
            <a:blip r:embed="rId4">
              <a:alphaModFix/>
            </a:blip>
            <a:srcRect b="0" l="0" r="0" t="0"/>
            <a:stretch/>
          </p:blipFill>
          <p:spPr>
            <a:xfrm>
              <a:off x="14219" y="2389"/>
              <a:ext cx="539" cy="593"/>
            </a:xfrm>
            <a:prstGeom prst="rect">
              <a:avLst/>
            </a:prstGeom>
            <a:noFill/>
            <a:ln>
              <a:noFill/>
            </a:ln>
          </p:spPr>
        </p:pic>
        <p:pic>
          <p:nvPicPr>
            <p:cNvPr id="552" name="Google Shape;552;p51"/>
            <p:cNvPicPr preferRelativeResize="0"/>
            <p:nvPr/>
          </p:nvPicPr>
          <p:blipFill rotWithShape="1">
            <a:blip r:embed="rId5">
              <a:alphaModFix/>
            </a:blip>
            <a:srcRect b="0" l="0" r="0" t="0"/>
            <a:stretch/>
          </p:blipFill>
          <p:spPr>
            <a:xfrm>
              <a:off x="14374" y="1131"/>
              <a:ext cx="390" cy="193"/>
            </a:xfrm>
            <a:prstGeom prst="rect">
              <a:avLst/>
            </a:prstGeom>
            <a:noFill/>
            <a:ln>
              <a:noFill/>
            </a:ln>
          </p:spPr>
        </p:pic>
        <p:sp>
          <p:nvSpPr>
            <p:cNvPr id="553" name="Google Shape;553;p51"/>
            <p:cNvSpPr/>
            <p:nvPr/>
          </p:nvSpPr>
          <p:spPr>
            <a:xfrm>
              <a:off x="14277" y="1288"/>
              <a:ext cx="554" cy="206"/>
            </a:xfrm>
            <a:custGeom>
              <a:rect b="b" l="l" r="r" t="t"/>
              <a:pathLst>
                <a:path extrusionOk="0" h="206" w="554">
                  <a:moveTo>
                    <a:pt x="281" y="0"/>
                  </a:moveTo>
                  <a:lnTo>
                    <a:pt x="222" y="10"/>
                  </a:lnTo>
                  <a:lnTo>
                    <a:pt x="163" y="38"/>
                  </a:lnTo>
                  <a:lnTo>
                    <a:pt x="105" y="81"/>
                  </a:lnTo>
                  <a:lnTo>
                    <a:pt x="50" y="138"/>
                  </a:lnTo>
                  <a:lnTo>
                    <a:pt x="0" y="206"/>
                  </a:lnTo>
                  <a:lnTo>
                    <a:pt x="68" y="158"/>
                  </a:lnTo>
                  <a:lnTo>
                    <a:pt x="139" y="121"/>
                  </a:lnTo>
                  <a:lnTo>
                    <a:pt x="211" y="98"/>
                  </a:lnTo>
                  <a:lnTo>
                    <a:pt x="283" y="90"/>
                  </a:lnTo>
                  <a:lnTo>
                    <a:pt x="463" y="90"/>
                  </a:lnTo>
                  <a:lnTo>
                    <a:pt x="452" y="78"/>
                  </a:lnTo>
                  <a:lnTo>
                    <a:pt x="396" y="36"/>
                  </a:lnTo>
                  <a:lnTo>
                    <a:pt x="339" y="10"/>
                  </a:lnTo>
                  <a:lnTo>
                    <a:pt x="281" y="0"/>
                  </a:lnTo>
                  <a:close/>
                  <a:moveTo>
                    <a:pt x="463" y="90"/>
                  </a:moveTo>
                  <a:lnTo>
                    <a:pt x="283" y="90"/>
                  </a:lnTo>
                  <a:lnTo>
                    <a:pt x="352" y="98"/>
                  </a:lnTo>
                  <a:lnTo>
                    <a:pt x="421" y="120"/>
                  </a:lnTo>
                  <a:lnTo>
                    <a:pt x="488" y="154"/>
                  </a:lnTo>
                  <a:lnTo>
                    <a:pt x="553" y="200"/>
                  </a:lnTo>
                  <a:lnTo>
                    <a:pt x="504" y="134"/>
                  </a:lnTo>
                  <a:lnTo>
                    <a:pt x="463" y="90"/>
                  </a:lnTo>
                  <a:close/>
                </a:path>
              </a:pathLst>
            </a:custGeom>
            <a:solidFill>
              <a:srgbClr val="61BA4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554" name="Google Shape;554;p51"/>
          <p:cNvPicPr preferRelativeResize="0"/>
          <p:nvPr/>
        </p:nvPicPr>
        <p:blipFill rotWithShape="1">
          <a:blip r:embed="rId6">
            <a:alphaModFix/>
          </a:blip>
          <a:srcRect b="0" l="0" r="0" t="0"/>
          <a:stretch/>
        </p:blipFill>
        <p:spPr>
          <a:xfrm>
            <a:off x="584146" y="3824803"/>
            <a:ext cx="295910" cy="295275"/>
          </a:xfrm>
          <a:prstGeom prst="rect">
            <a:avLst/>
          </a:prstGeom>
          <a:noFill/>
          <a:ln>
            <a:noFill/>
          </a:ln>
        </p:spPr>
      </p:pic>
      <p:grpSp>
        <p:nvGrpSpPr>
          <p:cNvPr id="555" name="Google Shape;555;p51"/>
          <p:cNvGrpSpPr/>
          <p:nvPr/>
        </p:nvGrpSpPr>
        <p:grpSpPr>
          <a:xfrm>
            <a:off x="572266" y="4905812"/>
            <a:ext cx="352425" cy="207963"/>
            <a:chOff x="17798" y="602"/>
            <a:chExt cx="556" cy="329"/>
          </a:xfrm>
        </p:grpSpPr>
        <p:sp>
          <p:nvSpPr>
            <p:cNvPr id="556" name="Google Shape;556;p51"/>
            <p:cNvSpPr/>
            <p:nvPr/>
          </p:nvSpPr>
          <p:spPr>
            <a:xfrm>
              <a:off x="17798" y="604"/>
              <a:ext cx="556" cy="326"/>
            </a:xfrm>
            <a:custGeom>
              <a:rect b="b" l="l" r="r" t="t"/>
              <a:pathLst>
                <a:path extrusionOk="0" h="326" w="556">
                  <a:moveTo>
                    <a:pt x="193" y="324"/>
                  </a:moveTo>
                  <a:lnTo>
                    <a:pt x="185" y="324"/>
                  </a:lnTo>
                  <a:lnTo>
                    <a:pt x="187" y="326"/>
                  </a:lnTo>
                  <a:lnTo>
                    <a:pt x="191" y="326"/>
                  </a:lnTo>
                  <a:lnTo>
                    <a:pt x="193" y="324"/>
                  </a:lnTo>
                  <a:close/>
                  <a:moveTo>
                    <a:pt x="354" y="324"/>
                  </a:moveTo>
                  <a:lnTo>
                    <a:pt x="336" y="324"/>
                  </a:lnTo>
                  <a:lnTo>
                    <a:pt x="338" y="326"/>
                  </a:lnTo>
                  <a:lnTo>
                    <a:pt x="353" y="326"/>
                  </a:lnTo>
                  <a:lnTo>
                    <a:pt x="354" y="324"/>
                  </a:lnTo>
                  <a:close/>
                  <a:moveTo>
                    <a:pt x="205" y="322"/>
                  </a:moveTo>
                  <a:lnTo>
                    <a:pt x="179" y="322"/>
                  </a:lnTo>
                  <a:lnTo>
                    <a:pt x="181" y="324"/>
                  </a:lnTo>
                  <a:lnTo>
                    <a:pt x="199" y="324"/>
                  </a:lnTo>
                  <a:lnTo>
                    <a:pt x="205" y="322"/>
                  </a:lnTo>
                  <a:close/>
                  <a:moveTo>
                    <a:pt x="371" y="174"/>
                  </a:moveTo>
                  <a:lnTo>
                    <a:pt x="305" y="174"/>
                  </a:lnTo>
                  <a:lnTo>
                    <a:pt x="306" y="176"/>
                  </a:lnTo>
                  <a:lnTo>
                    <a:pt x="306" y="178"/>
                  </a:lnTo>
                  <a:lnTo>
                    <a:pt x="312" y="196"/>
                  </a:lnTo>
                  <a:lnTo>
                    <a:pt x="318" y="206"/>
                  </a:lnTo>
                  <a:lnTo>
                    <a:pt x="321" y="210"/>
                  </a:lnTo>
                  <a:lnTo>
                    <a:pt x="321" y="212"/>
                  </a:lnTo>
                  <a:lnTo>
                    <a:pt x="322" y="224"/>
                  </a:lnTo>
                  <a:lnTo>
                    <a:pt x="322" y="226"/>
                  </a:lnTo>
                  <a:lnTo>
                    <a:pt x="323" y="230"/>
                  </a:lnTo>
                  <a:lnTo>
                    <a:pt x="324" y="238"/>
                  </a:lnTo>
                  <a:lnTo>
                    <a:pt x="328" y="250"/>
                  </a:lnTo>
                  <a:lnTo>
                    <a:pt x="327" y="266"/>
                  </a:lnTo>
                  <a:lnTo>
                    <a:pt x="327" y="272"/>
                  </a:lnTo>
                  <a:lnTo>
                    <a:pt x="325" y="272"/>
                  </a:lnTo>
                  <a:lnTo>
                    <a:pt x="317" y="278"/>
                  </a:lnTo>
                  <a:lnTo>
                    <a:pt x="314" y="284"/>
                  </a:lnTo>
                  <a:lnTo>
                    <a:pt x="312" y="292"/>
                  </a:lnTo>
                  <a:lnTo>
                    <a:pt x="312" y="296"/>
                  </a:lnTo>
                  <a:lnTo>
                    <a:pt x="312" y="298"/>
                  </a:lnTo>
                  <a:lnTo>
                    <a:pt x="313" y="300"/>
                  </a:lnTo>
                  <a:lnTo>
                    <a:pt x="313" y="304"/>
                  </a:lnTo>
                  <a:lnTo>
                    <a:pt x="314" y="306"/>
                  </a:lnTo>
                  <a:lnTo>
                    <a:pt x="316" y="308"/>
                  </a:lnTo>
                  <a:lnTo>
                    <a:pt x="317" y="312"/>
                  </a:lnTo>
                  <a:lnTo>
                    <a:pt x="318" y="314"/>
                  </a:lnTo>
                  <a:lnTo>
                    <a:pt x="320" y="316"/>
                  </a:lnTo>
                  <a:lnTo>
                    <a:pt x="320" y="318"/>
                  </a:lnTo>
                  <a:lnTo>
                    <a:pt x="322" y="322"/>
                  </a:lnTo>
                  <a:lnTo>
                    <a:pt x="327" y="324"/>
                  </a:lnTo>
                  <a:lnTo>
                    <a:pt x="365" y="324"/>
                  </a:lnTo>
                  <a:lnTo>
                    <a:pt x="368" y="322"/>
                  </a:lnTo>
                  <a:lnTo>
                    <a:pt x="373" y="322"/>
                  </a:lnTo>
                  <a:lnTo>
                    <a:pt x="379" y="320"/>
                  </a:lnTo>
                  <a:lnTo>
                    <a:pt x="380" y="318"/>
                  </a:lnTo>
                  <a:lnTo>
                    <a:pt x="383" y="318"/>
                  </a:lnTo>
                  <a:lnTo>
                    <a:pt x="388" y="314"/>
                  </a:lnTo>
                  <a:lnTo>
                    <a:pt x="385" y="308"/>
                  </a:lnTo>
                  <a:lnTo>
                    <a:pt x="383" y="306"/>
                  </a:lnTo>
                  <a:lnTo>
                    <a:pt x="382" y="306"/>
                  </a:lnTo>
                  <a:lnTo>
                    <a:pt x="376" y="300"/>
                  </a:lnTo>
                  <a:lnTo>
                    <a:pt x="371" y="292"/>
                  </a:lnTo>
                  <a:lnTo>
                    <a:pt x="369" y="288"/>
                  </a:lnTo>
                  <a:lnTo>
                    <a:pt x="372" y="280"/>
                  </a:lnTo>
                  <a:lnTo>
                    <a:pt x="373" y="276"/>
                  </a:lnTo>
                  <a:lnTo>
                    <a:pt x="375" y="258"/>
                  </a:lnTo>
                  <a:lnTo>
                    <a:pt x="375" y="250"/>
                  </a:lnTo>
                  <a:lnTo>
                    <a:pt x="377" y="242"/>
                  </a:lnTo>
                  <a:lnTo>
                    <a:pt x="377" y="240"/>
                  </a:lnTo>
                  <a:lnTo>
                    <a:pt x="381" y="226"/>
                  </a:lnTo>
                  <a:lnTo>
                    <a:pt x="379" y="216"/>
                  </a:lnTo>
                  <a:lnTo>
                    <a:pt x="376" y="210"/>
                  </a:lnTo>
                  <a:lnTo>
                    <a:pt x="375" y="208"/>
                  </a:lnTo>
                  <a:lnTo>
                    <a:pt x="373" y="202"/>
                  </a:lnTo>
                  <a:lnTo>
                    <a:pt x="373" y="198"/>
                  </a:lnTo>
                  <a:lnTo>
                    <a:pt x="370" y="176"/>
                  </a:lnTo>
                  <a:lnTo>
                    <a:pt x="371" y="174"/>
                  </a:lnTo>
                  <a:close/>
                  <a:moveTo>
                    <a:pt x="222" y="316"/>
                  </a:moveTo>
                  <a:lnTo>
                    <a:pt x="171" y="316"/>
                  </a:lnTo>
                  <a:lnTo>
                    <a:pt x="172" y="318"/>
                  </a:lnTo>
                  <a:lnTo>
                    <a:pt x="174" y="320"/>
                  </a:lnTo>
                  <a:lnTo>
                    <a:pt x="176" y="320"/>
                  </a:lnTo>
                  <a:lnTo>
                    <a:pt x="178" y="322"/>
                  </a:lnTo>
                  <a:lnTo>
                    <a:pt x="210" y="322"/>
                  </a:lnTo>
                  <a:lnTo>
                    <a:pt x="214" y="320"/>
                  </a:lnTo>
                  <a:lnTo>
                    <a:pt x="221" y="318"/>
                  </a:lnTo>
                  <a:lnTo>
                    <a:pt x="222" y="316"/>
                  </a:lnTo>
                  <a:close/>
                  <a:moveTo>
                    <a:pt x="202" y="232"/>
                  </a:moveTo>
                  <a:lnTo>
                    <a:pt x="150" y="232"/>
                  </a:lnTo>
                  <a:lnTo>
                    <a:pt x="151" y="234"/>
                  </a:lnTo>
                  <a:lnTo>
                    <a:pt x="154" y="242"/>
                  </a:lnTo>
                  <a:lnTo>
                    <a:pt x="158" y="256"/>
                  </a:lnTo>
                  <a:lnTo>
                    <a:pt x="161" y="268"/>
                  </a:lnTo>
                  <a:lnTo>
                    <a:pt x="164" y="278"/>
                  </a:lnTo>
                  <a:lnTo>
                    <a:pt x="164" y="282"/>
                  </a:lnTo>
                  <a:lnTo>
                    <a:pt x="168" y="288"/>
                  </a:lnTo>
                  <a:lnTo>
                    <a:pt x="171" y="296"/>
                  </a:lnTo>
                  <a:lnTo>
                    <a:pt x="169" y="312"/>
                  </a:lnTo>
                  <a:lnTo>
                    <a:pt x="169" y="314"/>
                  </a:lnTo>
                  <a:lnTo>
                    <a:pt x="170" y="316"/>
                  </a:lnTo>
                  <a:lnTo>
                    <a:pt x="223" y="316"/>
                  </a:lnTo>
                  <a:lnTo>
                    <a:pt x="224" y="314"/>
                  </a:lnTo>
                  <a:lnTo>
                    <a:pt x="226" y="314"/>
                  </a:lnTo>
                  <a:lnTo>
                    <a:pt x="229" y="312"/>
                  </a:lnTo>
                  <a:lnTo>
                    <a:pt x="230" y="310"/>
                  </a:lnTo>
                  <a:lnTo>
                    <a:pt x="231" y="304"/>
                  </a:lnTo>
                  <a:lnTo>
                    <a:pt x="230" y="300"/>
                  </a:lnTo>
                  <a:lnTo>
                    <a:pt x="227" y="300"/>
                  </a:lnTo>
                  <a:lnTo>
                    <a:pt x="227" y="298"/>
                  </a:lnTo>
                  <a:lnTo>
                    <a:pt x="223" y="298"/>
                  </a:lnTo>
                  <a:lnTo>
                    <a:pt x="222" y="296"/>
                  </a:lnTo>
                  <a:lnTo>
                    <a:pt x="221" y="296"/>
                  </a:lnTo>
                  <a:lnTo>
                    <a:pt x="218" y="294"/>
                  </a:lnTo>
                  <a:lnTo>
                    <a:pt x="215" y="286"/>
                  </a:lnTo>
                  <a:lnTo>
                    <a:pt x="207" y="264"/>
                  </a:lnTo>
                  <a:lnTo>
                    <a:pt x="206" y="258"/>
                  </a:lnTo>
                  <a:lnTo>
                    <a:pt x="205" y="250"/>
                  </a:lnTo>
                  <a:lnTo>
                    <a:pt x="204" y="240"/>
                  </a:lnTo>
                  <a:lnTo>
                    <a:pt x="202" y="232"/>
                  </a:lnTo>
                  <a:close/>
                  <a:moveTo>
                    <a:pt x="492" y="146"/>
                  </a:moveTo>
                  <a:lnTo>
                    <a:pt x="449" y="146"/>
                  </a:lnTo>
                  <a:lnTo>
                    <a:pt x="450" y="150"/>
                  </a:lnTo>
                  <a:lnTo>
                    <a:pt x="451" y="152"/>
                  </a:lnTo>
                  <a:lnTo>
                    <a:pt x="453" y="160"/>
                  </a:lnTo>
                  <a:lnTo>
                    <a:pt x="456" y="172"/>
                  </a:lnTo>
                  <a:lnTo>
                    <a:pt x="458" y="182"/>
                  </a:lnTo>
                  <a:lnTo>
                    <a:pt x="460" y="200"/>
                  </a:lnTo>
                  <a:lnTo>
                    <a:pt x="462" y="212"/>
                  </a:lnTo>
                  <a:lnTo>
                    <a:pt x="464" y="226"/>
                  </a:lnTo>
                  <a:lnTo>
                    <a:pt x="464" y="236"/>
                  </a:lnTo>
                  <a:lnTo>
                    <a:pt x="464" y="254"/>
                  </a:lnTo>
                  <a:lnTo>
                    <a:pt x="463" y="268"/>
                  </a:lnTo>
                  <a:lnTo>
                    <a:pt x="462" y="280"/>
                  </a:lnTo>
                  <a:lnTo>
                    <a:pt x="460" y="288"/>
                  </a:lnTo>
                  <a:lnTo>
                    <a:pt x="459" y="292"/>
                  </a:lnTo>
                  <a:lnTo>
                    <a:pt x="459" y="294"/>
                  </a:lnTo>
                  <a:lnTo>
                    <a:pt x="457" y="294"/>
                  </a:lnTo>
                  <a:lnTo>
                    <a:pt x="455" y="296"/>
                  </a:lnTo>
                  <a:lnTo>
                    <a:pt x="454" y="298"/>
                  </a:lnTo>
                  <a:lnTo>
                    <a:pt x="454" y="300"/>
                  </a:lnTo>
                  <a:lnTo>
                    <a:pt x="454" y="302"/>
                  </a:lnTo>
                  <a:lnTo>
                    <a:pt x="453" y="304"/>
                  </a:lnTo>
                  <a:lnTo>
                    <a:pt x="452" y="304"/>
                  </a:lnTo>
                  <a:lnTo>
                    <a:pt x="451" y="306"/>
                  </a:lnTo>
                  <a:lnTo>
                    <a:pt x="450" y="306"/>
                  </a:lnTo>
                  <a:lnTo>
                    <a:pt x="450" y="310"/>
                  </a:lnTo>
                  <a:lnTo>
                    <a:pt x="450" y="312"/>
                  </a:lnTo>
                  <a:lnTo>
                    <a:pt x="457" y="316"/>
                  </a:lnTo>
                  <a:lnTo>
                    <a:pt x="465" y="316"/>
                  </a:lnTo>
                  <a:lnTo>
                    <a:pt x="470" y="310"/>
                  </a:lnTo>
                  <a:lnTo>
                    <a:pt x="475" y="308"/>
                  </a:lnTo>
                  <a:lnTo>
                    <a:pt x="478" y="300"/>
                  </a:lnTo>
                  <a:lnTo>
                    <a:pt x="481" y="290"/>
                  </a:lnTo>
                  <a:lnTo>
                    <a:pt x="484" y="282"/>
                  </a:lnTo>
                  <a:lnTo>
                    <a:pt x="486" y="272"/>
                  </a:lnTo>
                  <a:lnTo>
                    <a:pt x="487" y="260"/>
                  </a:lnTo>
                  <a:lnTo>
                    <a:pt x="489" y="252"/>
                  </a:lnTo>
                  <a:lnTo>
                    <a:pt x="491" y="228"/>
                  </a:lnTo>
                  <a:lnTo>
                    <a:pt x="492" y="216"/>
                  </a:lnTo>
                  <a:lnTo>
                    <a:pt x="492" y="202"/>
                  </a:lnTo>
                  <a:lnTo>
                    <a:pt x="492" y="194"/>
                  </a:lnTo>
                  <a:lnTo>
                    <a:pt x="492" y="180"/>
                  </a:lnTo>
                  <a:lnTo>
                    <a:pt x="523" y="180"/>
                  </a:lnTo>
                  <a:lnTo>
                    <a:pt x="520" y="178"/>
                  </a:lnTo>
                  <a:lnTo>
                    <a:pt x="513" y="174"/>
                  </a:lnTo>
                  <a:lnTo>
                    <a:pt x="507" y="172"/>
                  </a:lnTo>
                  <a:lnTo>
                    <a:pt x="503" y="170"/>
                  </a:lnTo>
                  <a:lnTo>
                    <a:pt x="496" y="164"/>
                  </a:lnTo>
                  <a:lnTo>
                    <a:pt x="492" y="162"/>
                  </a:lnTo>
                  <a:lnTo>
                    <a:pt x="492" y="150"/>
                  </a:lnTo>
                  <a:lnTo>
                    <a:pt x="492" y="146"/>
                  </a:lnTo>
                  <a:close/>
                  <a:moveTo>
                    <a:pt x="136" y="306"/>
                  </a:moveTo>
                  <a:lnTo>
                    <a:pt x="99" y="306"/>
                  </a:lnTo>
                  <a:lnTo>
                    <a:pt x="101" y="308"/>
                  </a:lnTo>
                  <a:lnTo>
                    <a:pt x="103" y="310"/>
                  </a:lnTo>
                  <a:lnTo>
                    <a:pt x="124" y="310"/>
                  </a:lnTo>
                  <a:lnTo>
                    <a:pt x="125" y="308"/>
                  </a:lnTo>
                  <a:lnTo>
                    <a:pt x="135" y="308"/>
                  </a:lnTo>
                  <a:lnTo>
                    <a:pt x="136" y="306"/>
                  </a:lnTo>
                  <a:close/>
                  <a:moveTo>
                    <a:pt x="130" y="308"/>
                  </a:moveTo>
                  <a:lnTo>
                    <a:pt x="125" y="308"/>
                  </a:lnTo>
                  <a:lnTo>
                    <a:pt x="126" y="310"/>
                  </a:lnTo>
                  <a:lnTo>
                    <a:pt x="128" y="310"/>
                  </a:lnTo>
                  <a:lnTo>
                    <a:pt x="130" y="308"/>
                  </a:lnTo>
                  <a:close/>
                  <a:moveTo>
                    <a:pt x="140" y="304"/>
                  </a:moveTo>
                  <a:lnTo>
                    <a:pt x="93" y="304"/>
                  </a:lnTo>
                  <a:lnTo>
                    <a:pt x="96" y="306"/>
                  </a:lnTo>
                  <a:lnTo>
                    <a:pt x="139" y="306"/>
                  </a:lnTo>
                  <a:lnTo>
                    <a:pt x="140" y="304"/>
                  </a:lnTo>
                  <a:close/>
                  <a:moveTo>
                    <a:pt x="142" y="302"/>
                  </a:moveTo>
                  <a:lnTo>
                    <a:pt x="90" y="302"/>
                  </a:lnTo>
                  <a:lnTo>
                    <a:pt x="91" y="304"/>
                  </a:lnTo>
                  <a:lnTo>
                    <a:pt x="142" y="304"/>
                  </a:lnTo>
                  <a:lnTo>
                    <a:pt x="142" y="302"/>
                  </a:lnTo>
                  <a:close/>
                  <a:moveTo>
                    <a:pt x="404" y="134"/>
                  </a:moveTo>
                  <a:lnTo>
                    <a:pt x="106" y="134"/>
                  </a:lnTo>
                  <a:lnTo>
                    <a:pt x="109" y="144"/>
                  </a:lnTo>
                  <a:lnTo>
                    <a:pt x="112" y="154"/>
                  </a:lnTo>
                  <a:lnTo>
                    <a:pt x="112" y="156"/>
                  </a:lnTo>
                  <a:lnTo>
                    <a:pt x="111" y="168"/>
                  </a:lnTo>
                  <a:lnTo>
                    <a:pt x="109" y="178"/>
                  </a:lnTo>
                  <a:lnTo>
                    <a:pt x="108" y="186"/>
                  </a:lnTo>
                  <a:lnTo>
                    <a:pt x="108" y="190"/>
                  </a:lnTo>
                  <a:lnTo>
                    <a:pt x="108" y="206"/>
                  </a:lnTo>
                  <a:lnTo>
                    <a:pt x="107" y="214"/>
                  </a:lnTo>
                  <a:lnTo>
                    <a:pt x="106" y="222"/>
                  </a:lnTo>
                  <a:lnTo>
                    <a:pt x="98" y="236"/>
                  </a:lnTo>
                  <a:lnTo>
                    <a:pt x="94" y="244"/>
                  </a:lnTo>
                  <a:lnTo>
                    <a:pt x="92" y="272"/>
                  </a:lnTo>
                  <a:lnTo>
                    <a:pt x="91" y="276"/>
                  </a:lnTo>
                  <a:lnTo>
                    <a:pt x="90" y="282"/>
                  </a:lnTo>
                  <a:lnTo>
                    <a:pt x="87" y="286"/>
                  </a:lnTo>
                  <a:lnTo>
                    <a:pt x="86" y="286"/>
                  </a:lnTo>
                  <a:lnTo>
                    <a:pt x="84" y="292"/>
                  </a:lnTo>
                  <a:lnTo>
                    <a:pt x="89" y="302"/>
                  </a:lnTo>
                  <a:lnTo>
                    <a:pt x="143" y="302"/>
                  </a:lnTo>
                  <a:lnTo>
                    <a:pt x="143" y="300"/>
                  </a:lnTo>
                  <a:lnTo>
                    <a:pt x="144" y="300"/>
                  </a:lnTo>
                  <a:lnTo>
                    <a:pt x="145" y="296"/>
                  </a:lnTo>
                  <a:lnTo>
                    <a:pt x="143" y="294"/>
                  </a:lnTo>
                  <a:lnTo>
                    <a:pt x="142" y="292"/>
                  </a:lnTo>
                  <a:lnTo>
                    <a:pt x="141" y="292"/>
                  </a:lnTo>
                  <a:lnTo>
                    <a:pt x="140" y="290"/>
                  </a:lnTo>
                  <a:lnTo>
                    <a:pt x="138" y="290"/>
                  </a:lnTo>
                  <a:lnTo>
                    <a:pt x="136" y="288"/>
                  </a:lnTo>
                  <a:lnTo>
                    <a:pt x="133" y="286"/>
                  </a:lnTo>
                  <a:lnTo>
                    <a:pt x="131" y="278"/>
                  </a:lnTo>
                  <a:lnTo>
                    <a:pt x="129" y="276"/>
                  </a:lnTo>
                  <a:lnTo>
                    <a:pt x="136" y="258"/>
                  </a:lnTo>
                  <a:lnTo>
                    <a:pt x="146" y="242"/>
                  </a:lnTo>
                  <a:lnTo>
                    <a:pt x="147" y="240"/>
                  </a:lnTo>
                  <a:lnTo>
                    <a:pt x="148" y="238"/>
                  </a:lnTo>
                  <a:lnTo>
                    <a:pt x="149" y="234"/>
                  </a:lnTo>
                  <a:lnTo>
                    <a:pt x="150" y="232"/>
                  </a:lnTo>
                  <a:lnTo>
                    <a:pt x="202" y="232"/>
                  </a:lnTo>
                  <a:lnTo>
                    <a:pt x="198" y="218"/>
                  </a:lnTo>
                  <a:lnTo>
                    <a:pt x="197" y="206"/>
                  </a:lnTo>
                  <a:lnTo>
                    <a:pt x="196" y="200"/>
                  </a:lnTo>
                  <a:lnTo>
                    <a:pt x="249" y="200"/>
                  </a:lnTo>
                  <a:lnTo>
                    <a:pt x="254" y="198"/>
                  </a:lnTo>
                  <a:lnTo>
                    <a:pt x="262" y="196"/>
                  </a:lnTo>
                  <a:lnTo>
                    <a:pt x="264" y="196"/>
                  </a:lnTo>
                  <a:lnTo>
                    <a:pt x="276" y="192"/>
                  </a:lnTo>
                  <a:lnTo>
                    <a:pt x="282" y="188"/>
                  </a:lnTo>
                  <a:lnTo>
                    <a:pt x="288" y="186"/>
                  </a:lnTo>
                  <a:lnTo>
                    <a:pt x="291" y="184"/>
                  </a:lnTo>
                  <a:lnTo>
                    <a:pt x="296" y="182"/>
                  </a:lnTo>
                  <a:lnTo>
                    <a:pt x="302" y="178"/>
                  </a:lnTo>
                  <a:lnTo>
                    <a:pt x="305" y="174"/>
                  </a:lnTo>
                  <a:lnTo>
                    <a:pt x="371" y="174"/>
                  </a:lnTo>
                  <a:lnTo>
                    <a:pt x="372" y="154"/>
                  </a:lnTo>
                  <a:lnTo>
                    <a:pt x="377" y="146"/>
                  </a:lnTo>
                  <a:lnTo>
                    <a:pt x="399" y="146"/>
                  </a:lnTo>
                  <a:lnTo>
                    <a:pt x="400" y="144"/>
                  </a:lnTo>
                  <a:lnTo>
                    <a:pt x="402" y="142"/>
                  </a:lnTo>
                  <a:lnTo>
                    <a:pt x="403" y="140"/>
                  </a:lnTo>
                  <a:lnTo>
                    <a:pt x="404" y="138"/>
                  </a:lnTo>
                  <a:lnTo>
                    <a:pt x="404" y="134"/>
                  </a:lnTo>
                  <a:close/>
                  <a:moveTo>
                    <a:pt x="31" y="258"/>
                  </a:moveTo>
                  <a:lnTo>
                    <a:pt x="27" y="258"/>
                  </a:lnTo>
                  <a:lnTo>
                    <a:pt x="25" y="264"/>
                  </a:lnTo>
                  <a:lnTo>
                    <a:pt x="25" y="266"/>
                  </a:lnTo>
                  <a:lnTo>
                    <a:pt x="28" y="266"/>
                  </a:lnTo>
                  <a:lnTo>
                    <a:pt x="29" y="264"/>
                  </a:lnTo>
                  <a:lnTo>
                    <a:pt x="29" y="262"/>
                  </a:lnTo>
                  <a:lnTo>
                    <a:pt x="30" y="260"/>
                  </a:lnTo>
                  <a:lnTo>
                    <a:pt x="31" y="258"/>
                  </a:lnTo>
                  <a:close/>
                  <a:moveTo>
                    <a:pt x="207" y="6"/>
                  </a:moveTo>
                  <a:lnTo>
                    <a:pt x="190" y="6"/>
                  </a:lnTo>
                  <a:lnTo>
                    <a:pt x="169" y="12"/>
                  </a:lnTo>
                  <a:lnTo>
                    <a:pt x="149" y="26"/>
                  </a:lnTo>
                  <a:lnTo>
                    <a:pt x="132" y="44"/>
                  </a:lnTo>
                  <a:lnTo>
                    <a:pt x="121" y="58"/>
                  </a:lnTo>
                  <a:lnTo>
                    <a:pt x="120" y="58"/>
                  </a:lnTo>
                  <a:lnTo>
                    <a:pt x="117" y="62"/>
                  </a:lnTo>
                  <a:lnTo>
                    <a:pt x="111" y="72"/>
                  </a:lnTo>
                  <a:lnTo>
                    <a:pt x="103" y="88"/>
                  </a:lnTo>
                  <a:lnTo>
                    <a:pt x="96" y="110"/>
                  </a:lnTo>
                  <a:lnTo>
                    <a:pt x="89" y="134"/>
                  </a:lnTo>
                  <a:lnTo>
                    <a:pt x="79" y="156"/>
                  </a:lnTo>
                  <a:lnTo>
                    <a:pt x="66" y="178"/>
                  </a:lnTo>
                  <a:lnTo>
                    <a:pt x="51" y="192"/>
                  </a:lnTo>
                  <a:lnTo>
                    <a:pt x="46" y="194"/>
                  </a:lnTo>
                  <a:lnTo>
                    <a:pt x="17" y="194"/>
                  </a:lnTo>
                  <a:lnTo>
                    <a:pt x="11" y="200"/>
                  </a:lnTo>
                  <a:lnTo>
                    <a:pt x="2" y="206"/>
                  </a:lnTo>
                  <a:lnTo>
                    <a:pt x="0" y="220"/>
                  </a:lnTo>
                  <a:lnTo>
                    <a:pt x="6" y="230"/>
                  </a:lnTo>
                  <a:lnTo>
                    <a:pt x="7" y="230"/>
                  </a:lnTo>
                  <a:lnTo>
                    <a:pt x="7" y="238"/>
                  </a:lnTo>
                  <a:lnTo>
                    <a:pt x="10" y="242"/>
                  </a:lnTo>
                  <a:lnTo>
                    <a:pt x="14" y="246"/>
                  </a:lnTo>
                  <a:lnTo>
                    <a:pt x="17" y="246"/>
                  </a:lnTo>
                  <a:lnTo>
                    <a:pt x="20" y="250"/>
                  </a:lnTo>
                  <a:lnTo>
                    <a:pt x="24" y="254"/>
                  </a:lnTo>
                  <a:lnTo>
                    <a:pt x="27" y="256"/>
                  </a:lnTo>
                  <a:lnTo>
                    <a:pt x="27" y="258"/>
                  </a:lnTo>
                  <a:lnTo>
                    <a:pt x="31" y="258"/>
                  </a:lnTo>
                  <a:lnTo>
                    <a:pt x="32" y="256"/>
                  </a:lnTo>
                  <a:lnTo>
                    <a:pt x="32" y="254"/>
                  </a:lnTo>
                  <a:lnTo>
                    <a:pt x="33" y="252"/>
                  </a:lnTo>
                  <a:lnTo>
                    <a:pt x="33" y="250"/>
                  </a:lnTo>
                  <a:lnTo>
                    <a:pt x="32" y="246"/>
                  </a:lnTo>
                  <a:lnTo>
                    <a:pt x="31" y="244"/>
                  </a:lnTo>
                  <a:lnTo>
                    <a:pt x="29" y="242"/>
                  </a:lnTo>
                  <a:lnTo>
                    <a:pt x="24" y="238"/>
                  </a:lnTo>
                  <a:lnTo>
                    <a:pt x="21" y="232"/>
                  </a:lnTo>
                  <a:lnTo>
                    <a:pt x="22" y="228"/>
                  </a:lnTo>
                  <a:lnTo>
                    <a:pt x="26" y="218"/>
                  </a:lnTo>
                  <a:lnTo>
                    <a:pt x="29" y="216"/>
                  </a:lnTo>
                  <a:lnTo>
                    <a:pt x="35" y="212"/>
                  </a:lnTo>
                  <a:lnTo>
                    <a:pt x="11" y="212"/>
                  </a:lnTo>
                  <a:lnTo>
                    <a:pt x="11" y="210"/>
                  </a:lnTo>
                  <a:lnTo>
                    <a:pt x="12" y="208"/>
                  </a:lnTo>
                  <a:lnTo>
                    <a:pt x="47" y="208"/>
                  </a:lnTo>
                  <a:lnTo>
                    <a:pt x="51" y="204"/>
                  </a:lnTo>
                  <a:lnTo>
                    <a:pt x="54" y="202"/>
                  </a:lnTo>
                  <a:lnTo>
                    <a:pt x="62" y="196"/>
                  </a:lnTo>
                  <a:lnTo>
                    <a:pt x="75" y="186"/>
                  </a:lnTo>
                  <a:lnTo>
                    <a:pt x="91" y="164"/>
                  </a:lnTo>
                  <a:lnTo>
                    <a:pt x="106" y="134"/>
                  </a:lnTo>
                  <a:lnTo>
                    <a:pt x="404" y="134"/>
                  </a:lnTo>
                  <a:lnTo>
                    <a:pt x="406" y="128"/>
                  </a:lnTo>
                  <a:lnTo>
                    <a:pt x="406" y="124"/>
                  </a:lnTo>
                  <a:lnTo>
                    <a:pt x="489" y="124"/>
                  </a:lnTo>
                  <a:lnTo>
                    <a:pt x="489" y="122"/>
                  </a:lnTo>
                  <a:lnTo>
                    <a:pt x="488" y="120"/>
                  </a:lnTo>
                  <a:lnTo>
                    <a:pt x="487" y="118"/>
                  </a:lnTo>
                  <a:lnTo>
                    <a:pt x="487" y="116"/>
                  </a:lnTo>
                  <a:lnTo>
                    <a:pt x="486" y="116"/>
                  </a:lnTo>
                  <a:lnTo>
                    <a:pt x="484" y="108"/>
                  </a:lnTo>
                  <a:lnTo>
                    <a:pt x="477" y="74"/>
                  </a:lnTo>
                  <a:lnTo>
                    <a:pt x="476" y="68"/>
                  </a:lnTo>
                  <a:lnTo>
                    <a:pt x="471" y="56"/>
                  </a:lnTo>
                  <a:lnTo>
                    <a:pt x="464" y="42"/>
                  </a:lnTo>
                  <a:lnTo>
                    <a:pt x="457" y="30"/>
                  </a:lnTo>
                  <a:lnTo>
                    <a:pt x="451" y="22"/>
                  </a:lnTo>
                  <a:lnTo>
                    <a:pt x="447" y="18"/>
                  </a:lnTo>
                  <a:lnTo>
                    <a:pt x="278" y="18"/>
                  </a:lnTo>
                  <a:lnTo>
                    <a:pt x="254" y="16"/>
                  </a:lnTo>
                  <a:lnTo>
                    <a:pt x="207" y="6"/>
                  </a:lnTo>
                  <a:close/>
                  <a:moveTo>
                    <a:pt x="47" y="208"/>
                  </a:moveTo>
                  <a:lnTo>
                    <a:pt x="12" y="208"/>
                  </a:lnTo>
                  <a:lnTo>
                    <a:pt x="11" y="210"/>
                  </a:lnTo>
                  <a:lnTo>
                    <a:pt x="11" y="212"/>
                  </a:lnTo>
                  <a:lnTo>
                    <a:pt x="35" y="212"/>
                  </a:lnTo>
                  <a:lnTo>
                    <a:pt x="47" y="208"/>
                  </a:lnTo>
                  <a:close/>
                  <a:moveTo>
                    <a:pt x="233" y="202"/>
                  </a:moveTo>
                  <a:lnTo>
                    <a:pt x="210" y="202"/>
                  </a:lnTo>
                  <a:lnTo>
                    <a:pt x="215" y="204"/>
                  </a:lnTo>
                  <a:lnTo>
                    <a:pt x="226" y="204"/>
                  </a:lnTo>
                  <a:lnTo>
                    <a:pt x="233" y="202"/>
                  </a:lnTo>
                  <a:close/>
                  <a:moveTo>
                    <a:pt x="249" y="200"/>
                  </a:moveTo>
                  <a:lnTo>
                    <a:pt x="197" y="200"/>
                  </a:lnTo>
                  <a:lnTo>
                    <a:pt x="202" y="202"/>
                  </a:lnTo>
                  <a:lnTo>
                    <a:pt x="243" y="202"/>
                  </a:lnTo>
                  <a:lnTo>
                    <a:pt x="249" y="200"/>
                  </a:lnTo>
                  <a:close/>
                  <a:moveTo>
                    <a:pt x="540" y="186"/>
                  </a:moveTo>
                  <a:lnTo>
                    <a:pt x="504" y="186"/>
                  </a:lnTo>
                  <a:lnTo>
                    <a:pt x="511" y="188"/>
                  </a:lnTo>
                  <a:lnTo>
                    <a:pt x="516" y="190"/>
                  </a:lnTo>
                  <a:lnTo>
                    <a:pt x="521" y="192"/>
                  </a:lnTo>
                  <a:lnTo>
                    <a:pt x="524" y="192"/>
                  </a:lnTo>
                  <a:lnTo>
                    <a:pt x="529" y="194"/>
                  </a:lnTo>
                  <a:lnTo>
                    <a:pt x="556" y="194"/>
                  </a:lnTo>
                  <a:lnTo>
                    <a:pt x="556" y="190"/>
                  </a:lnTo>
                  <a:lnTo>
                    <a:pt x="555" y="188"/>
                  </a:lnTo>
                  <a:lnTo>
                    <a:pt x="545" y="188"/>
                  </a:lnTo>
                  <a:lnTo>
                    <a:pt x="540" y="186"/>
                  </a:lnTo>
                  <a:close/>
                  <a:moveTo>
                    <a:pt x="523" y="180"/>
                  </a:moveTo>
                  <a:lnTo>
                    <a:pt x="492" y="180"/>
                  </a:lnTo>
                  <a:lnTo>
                    <a:pt x="496" y="182"/>
                  </a:lnTo>
                  <a:lnTo>
                    <a:pt x="502" y="186"/>
                  </a:lnTo>
                  <a:lnTo>
                    <a:pt x="537" y="186"/>
                  </a:lnTo>
                  <a:lnTo>
                    <a:pt x="534" y="184"/>
                  </a:lnTo>
                  <a:lnTo>
                    <a:pt x="523" y="180"/>
                  </a:lnTo>
                  <a:close/>
                  <a:moveTo>
                    <a:pt x="398" y="146"/>
                  </a:moveTo>
                  <a:lnTo>
                    <a:pt x="382" y="146"/>
                  </a:lnTo>
                  <a:lnTo>
                    <a:pt x="385" y="148"/>
                  </a:lnTo>
                  <a:lnTo>
                    <a:pt x="396" y="148"/>
                  </a:lnTo>
                  <a:lnTo>
                    <a:pt x="398" y="146"/>
                  </a:lnTo>
                  <a:close/>
                  <a:moveTo>
                    <a:pt x="489" y="124"/>
                  </a:moveTo>
                  <a:lnTo>
                    <a:pt x="412" y="124"/>
                  </a:lnTo>
                  <a:lnTo>
                    <a:pt x="413" y="126"/>
                  </a:lnTo>
                  <a:lnTo>
                    <a:pt x="416" y="130"/>
                  </a:lnTo>
                  <a:lnTo>
                    <a:pt x="421" y="134"/>
                  </a:lnTo>
                  <a:lnTo>
                    <a:pt x="422" y="136"/>
                  </a:lnTo>
                  <a:lnTo>
                    <a:pt x="425" y="138"/>
                  </a:lnTo>
                  <a:lnTo>
                    <a:pt x="429" y="138"/>
                  </a:lnTo>
                  <a:lnTo>
                    <a:pt x="430" y="140"/>
                  </a:lnTo>
                  <a:lnTo>
                    <a:pt x="434" y="144"/>
                  </a:lnTo>
                  <a:lnTo>
                    <a:pt x="447" y="144"/>
                  </a:lnTo>
                  <a:lnTo>
                    <a:pt x="449" y="146"/>
                  </a:lnTo>
                  <a:lnTo>
                    <a:pt x="492" y="146"/>
                  </a:lnTo>
                  <a:lnTo>
                    <a:pt x="492" y="144"/>
                  </a:lnTo>
                  <a:lnTo>
                    <a:pt x="491" y="142"/>
                  </a:lnTo>
                  <a:lnTo>
                    <a:pt x="492" y="142"/>
                  </a:lnTo>
                  <a:lnTo>
                    <a:pt x="492" y="140"/>
                  </a:lnTo>
                  <a:lnTo>
                    <a:pt x="491" y="140"/>
                  </a:lnTo>
                  <a:lnTo>
                    <a:pt x="491" y="138"/>
                  </a:lnTo>
                  <a:lnTo>
                    <a:pt x="491" y="134"/>
                  </a:lnTo>
                  <a:lnTo>
                    <a:pt x="490" y="128"/>
                  </a:lnTo>
                  <a:lnTo>
                    <a:pt x="489" y="126"/>
                  </a:lnTo>
                  <a:lnTo>
                    <a:pt x="489" y="124"/>
                  </a:lnTo>
                  <a:close/>
                  <a:moveTo>
                    <a:pt x="371" y="0"/>
                  </a:moveTo>
                  <a:lnTo>
                    <a:pt x="343" y="0"/>
                  </a:lnTo>
                  <a:lnTo>
                    <a:pt x="333" y="2"/>
                  </a:lnTo>
                  <a:lnTo>
                    <a:pt x="322" y="6"/>
                  </a:lnTo>
                  <a:lnTo>
                    <a:pt x="312" y="8"/>
                  </a:lnTo>
                  <a:lnTo>
                    <a:pt x="303" y="14"/>
                  </a:lnTo>
                  <a:lnTo>
                    <a:pt x="296" y="18"/>
                  </a:lnTo>
                  <a:lnTo>
                    <a:pt x="447" y="18"/>
                  </a:lnTo>
                  <a:lnTo>
                    <a:pt x="445" y="16"/>
                  </a:lnTo>
                  <a:lnTo>
                    <a:pt x="431" y="10"/>
                  </a:lnTo>
                  <a:lnTo>
                    <a:pt x="419" y="8"/>
                  </a:lnTo>
                  <a:lnTo>
                    <a:pt x="395" y="8"/>
                  </a:lnTo>
                  <a:lnTo>
                    <a:pt x="384" y="4"/>
                  </a:lnTo>
                  <a:lnTo>
                    <a:pt x="371" y="0"/>
                  </a:lnTo>
                  <a:close/>
                </a:path>
              </a:pathLst>
            </a:custGeom>
            <a:solidFill>
              <a:srgbClr val="382B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57" name="Google Shape;557;p51"/>
            <p:cNvPicPr preferRelativeResize="0"/>
            <p:nvPr/>
          </p:nvPicPr>
          <p:blipFill rotWithShape="1">
            <a:blip r:embed="rId7">
              <a:alphaModFix/>
            </a:blip>
            <a:srcRect b="0" l="0" r="0" t="0"/>
            <a:stretch/>
          </p:blipFill>
          <p:spPr>
            <a:xfrm>
              <a:off x="18120" y="808"/>
              <a:ext cx="50" cy="99"/>
            </a:xfrm>
            <a:prstGeom prst="rect">
              <a:avLst/>
            </a:prstGeom>
            <a:noFill/>
            <a:ln>
              <a:noFill/>
            </a:ln>
          </p:spPr>
        </p:pic>
        <p:sp>
          <p:nvSpPr>
            <p:cNvPr id="558" name="Google Shape;558;p51"/>
            <p:cNvSpPr/>
            <p:nvPr/>
          </p:nvSpPr>
          <p:spPr>
            <a:xfrm>
              <a:off x="18166" y="910"/>
              <a:ext cx="19" cy="16"/>
            </a:xfrm>
            <a:custGeom>
              <a:rect b="b" l="l" r="r" t="t"/>
              <a:pathLst>
                <a:path extrusionOk="0" h="16" w="19">
                  <a:moveTo>
                    <a:pt x="14" y="0"/>
                  </a:moveTo>
                  <a:lnTo>
                    <a:pt x="14" y="0"/>
                  </a:lnTo>
                  <a:lnTo>
                    <a:pt x="13" y="2"/>
                  </a:lnTo>
                  <a:lnTo>
                    <a:pt x="14" y="7"/>
                  </a:lnTo>
                  <a:lnTo>
                    <a:pt x="14" y="9"/>
                  </a:lnTo>
                  <a:lnTo>
                    <a:pt x="17" y="7"/>
                  </a:lnTo>
                  <a:lnTo>
                    <a:pt x="19" y="6"/>
                  </a:lnTo>
                  <a:lnTo>
                    <a:pt x="17" y="0"/>
                  </a:lnTo>
                  <a:lnTo>
                    <a:pt x="14" y="0"/>
                  </a:lnTo>
                  <a:close/>
                  <a:moveTo>
                    <a:pt x="4" y="2"/>
                  </a:moveTo>
                  <a:lnTo>
                    <a:pt x="3" y="3"/>
                  </a:lnTo>
                  <a:lnTo>
                    <a:pt x="0" y="6"/>
                  </a:lnTo>
                  <a:lnTo>
                    <a:pt x="0" y="10"/>
                  </a:lnTo>
                  <a:lnTo>
                    <a:pt x="2" y="15"/>
                  </a:lnTo>
                  <a:lnTo>
                    <a:pt x="4" y="14"/>
                  </a:lnTo>
                  <a:lnTo>
                    <a:pt x="9" y="12"/>
                  </a:lnTo>
                  <a:lnTo>
                    <a:pt x="11" y="11"/>
                  </a:lnTo>
                  <a:lnTo>
                    <a:pt x="11" y="10"/>
                  </a:lnTo>
                  <a:lnTo>
                    <a:pt x="11" y="5"/>
                  </a:lnTo>
                  <a:lnTo>
                    <a:pt x="4" y="2"/>
                  </a:lnTo>
                  <a:close/>
                </a:path>
              </a:pathLst>
            </a:custGeom>
            <a:solidFill>
              <a:srgbClr val="B0A39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9" name="Google Shape;559;p51"/>
            <p:cNvSpPr/>
            <p:nvPr/>
          </p:nvSpPr>
          <p:spPr>
            <a:xfrm>
              <a:off x="18166" y="911"/>
              <a:ext cx="17" cy="13"/>
            </a:xfrm>
            <a:custGeom>
              <a:rect b="b" l="l" r="r" t="t"/>
              <a:pathLst>
                <a:path extrusionOk="0" h="13" w="17">
                  <a:moveTo>
                    <a:pt x="4" y="3"/>
                  </a:moveTo>
                  <a:lnTo>
                    <a:pt x="3" y="3"/>
                  </a:lnTo>
                  <a:lnTo>
                    <a:pt x="2" y="4"/>
                  </a:lnTo>
                  <a:lnTo>
                    <a:pt x="0" y="6"/>
                  </a:lnTo>
                  <a:lnTo>
                    <a:pt x="0" y="10"/>
                  </a:lnTo>
                  <a:lnTo>
                    <a:pt x="1" y="12"/>
                  </a:lnTo>
                  <a:lnTo>
                    <a:pt x="3" y="12"/>
                  </a:lnTo>
                  <a:lnTo>
                    <a:pt x="7" y="11"/>
                  </a:lnTo>
                  <a:lnTo>
                    <a:pt x="9" y="10"/>
                  </a:lnTo>
                  <a:lnTo>
                    <a:pt x="9" y="5"/>
                  </a:lnTo>
                  <a:lnTo>
                    <a:pt x="5" y="4"/>
                  </a:lnTo>
                  <a:lnTo>
                    <a:pt x="4" y="3"/>
                  </a:lnTo>
                  <a:close/>
                  <a:moveTo>
                    <a:pt x="13" y="0"/>
                  </a:moveTo>
                  <a:lnTo>
                    <a:pt x="13" y="0"/>
                  </a:lnTo>
                  <a:lnTo>
                    <a:pt x="13" y="2"/>
                  </a:lnTo>
                  <a:lnTo>
                    <a:pt x="14" y="5"/>
                  </a:lnTo>
                  <a:lnTo>
                    <a:pt x="14" y="7"/>
                  </a:lnTo>
                  <a:lnTo>
                    <a:pt x="17" y="5"/>
                  </a:lnTo>
                  <a:lnTo>
                    <a:pt x="15" y="1"/>
                  </a:lnTo>
                  <a:lnTo>
                    <a:pt x="14" y="0"/>
                  </a:lnTo>
                  <a:lnTo>
                    <a:pt x="13" y="0"/>
                  </a:lnTo>
                  <a:close/>
                </a:path>
              </a:pathLst>
            </a:custGeom>
            <a:solidFill>
              <a:srgbClr val="C2B5A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60" name="Google Shape;560;p51"/>
            <p:cNvPicPr preferRelativeResize="0"/>
            <p:nvPr/>
          </p:nvPicPr>
          <p:blipFill rotWithShape="1">
            <a:blip r:embed="rId8">
              <a:alphaModFix/>
            </a:blip>
            <a:srcRect b="0" l="0" r="0" t="0"/>
            <a:stretch/>
          </p:blipFill>
          <p:spPr>
            <a:xfrm>
              <a:off x="17834" y="796"/>
              <a:ext cx="20" cy="17"/>
            </a:xfrm>
            <a:prstGeom prst="rect">
              <a:avLst/>
            </a:prstGeom>
            <a:noFill/>
            <a:ln>
              <a:noFill/>
            </a:ln>
          </p:spPr>
        </p:pic>
        <p:pic>
          <p:nvPicPr>
            <p:cNvPr id="561" name="Google Shape;561;p51"/>
            <p:cNvPicPr preferRelativeResize="0"/>
            <p:nvPr/>
          </p:nvPicPr>
          <p:blipFill rotWithShape="1">
            <a:blip r:embed="rId9">
              <a:alphaModFix/>
            </a:blip>
            <a:srcRect b="0" l="0" r="0" t="0"/>
            <a:stretch/>
          </p:blipFill>
          <p:spPr>
            <a:xfrm>
              <a:off x="17875" y="675"/>
              <a:ext cx="43" cy="110"/>
            </a:xfrm>
            <a:prstGeom prst="rect">
              <a:avLst/>
            </a:prstGeom>
            <a:noFill/>
            <a:ln>
              <a:noFill/>
            </a:ln>
          </p:spPr>
        </p:pic>
        <p:sp>
          <p:nvSpPr>
            <p:cNvPr id="562" name="Google Shape;562;p51"/>
            <p:cNvSpPr/>
            <p:nvPr/>
          </p:nvSpPr>
          <p:spPr>
            <a:xfrm>
              <a:off x="17884" y="610"/>
              <a:ext cx="294" cy="319"/>
            </a:xfrm>
            <a:custGeom>
              <a:rect b="b" l="l" r="r" t="t"/>
              <a:pathLst>
                <a:path extrusionOk="0" h="319" w="294">
                  <a:moveTo>
                    <a:pt x="294" y="220"/>
                  </a:moveTo>
                  <a:lnTo>
                    <a:pt x="249" y="220"/>
                  </a:lnTo>
                  <a:lnTo>
                    <a:pt x="254" y="232"/>
                  </a:lnTo>
                  <a:lnTo>
                    <a:pt x="251" y="249"/>
                  </a:lnTo>
                  <a:lnTo>
                    <a:pt x="248" y="264"/>
                  </a:lnTo>
                  <a:lnTo>
                    <a:pt x="243" y="267"/>
                  </a:lnTo>
                  <a:lnTo>
                    <a:pt x="233" y="273"/>
                  </a:lnTo>
                  <a:lnTo>
                    <a:pt x="231" y="279"/>
                  </a:lnTo>
                  <a:lnTo>
                    <a:pt x="227" y="291"/>
                  </a:lnTo>
                  <a:lnTo>
                    <a:pt x="232" y="303"/>
                  </a:lnTo>
                  <a:lnTo>
                    <a:pt x="241" y="316"/>
                  </a:lnTo>
                  <a:lnTo>
                    <a:pt x="258" y="319"/>
                  </a:lnTo>
                  <a:lnTo>
                    <a:pt x="271" y="317"/>
                  </a:lnTo>
                  <a:lnTo>
                    <a:pt x="271" y="315"/>
                  </a:lnTo>
                  <a:lnTo>
                    <a:pt x="276" y="309"/>
                  </a:lnTo>
                  <a:lnTo>
                    <a:pt x="270" y="309"/>
                  </a:lnTo>
                  <a:lnTo>
                    <a:pt x="274" y="299"/>
                  </a:lnTo>
                  <a:lnTo>
                    <a:pt x="277" y="291"/>
                  </a:lnTo>
                  <a:lnTo>
                    <a:pt x="286" y="274"/>
                  </a:lnTo>
                  <a:lnTo>
                    <a:pt x="287" y="270"/>
                  </a:lnTo>
                  <a:lnTo>
                    <a:pt x="288" y="256"/>
                  </a:lnTo>
                  <a:lnTo>
                    <a:pt x="289" y="239"/>
                  </a:lnTo>
                  <a:lnTo>
                    <a:pt x="294" y="221"/>
                  </a:lnTo>
                  <a:lnTo>
                    <a:pt x="294" y="220"/>
                  </a:lnTo>
                  <a:close/>
                  <a:moveTo>
                    <a:pt x="128" y="277"/>
                  </a:moveTo>
                  <a:lnTo>
                    <a:pt x="83" y="277"/>
                  </a:lnTo>
                  <a:lnTo>
                    <a:pt x="88" y="292"/>
                  </a:lnTo>
                  <a:lnTo>
                    <a:pt x="85" y="302"/>
                  </a:lnTo>
                  <a:lnTo>
                    <a:pt x="85" y="303"/>
                  </a:lnTo>
                  <a:lnTo>
                    <a:pt x="86" y="310"/>
                  </a:lnTo>
                  <a:lnTo>
                    <a:pt x="90" y="313"/>
                  </a:lnTo>
                  <a:lnTo>
                    <a:pt x="110" y="318"/>
                  </a:lnTo>
                  <a:lnTo>
                    <a:pt x="116" y="315"/>
                  </a:lnTo>
                  <a:lnTo>
                    <a:pt x="141" y="308"/>
                  </a:lnTo>
                  <a:lnTo>
                    <a:pt x="142" y="302"/>
                  </a:lnTo>
                  <a:lnTo>
                    <a:pt x="142" y="293"/>
                  </a:lnTo>
                  <a:lnTo>
                    <a:pt x="138" y="293"/>
                  </a:lnTo>
                  <a:lnTo>
                    <a:pt x="131" y="287"/>
                  </a:lnTo>
                  <a:lnTo>
                    <a:pt x="131" y="284"/>
                  </a:lnTo>
                  <a:lnTo>
                    <a:pt x="128" y="277"/>
                  </a:lnTo>
                  <a:close/>
                  <a:moveTo>
                    <a:pt x="25" y="200"/>
                  </a:moveTo>
                  <a:lnTo>
                    <a:pt x="22" y="219"/>
                  </a:lnTo>
                  <a:lnTo>
                    <a:pt x="17" y="224"/>
                  </a:lnTo>
                  <a:lnTo>
                    <a:pt x="10" y="238"/>
                  </a:lnTo>
                  <a:lnTo>
                    <a:pt x="9" y="262"/>
                  </a:lnTo>
                  <a:lnTo>
                    <a:pt x="8" y="271"/>
                  </a:lnTo>
                  <a:lnTo>
                    <a:pt x="6" y="276"/>
                  </a:lnTo>
                  <a:lnTo>
                    <a:pt x="0" y="284"/>
                  </a:lnTo>
                  <a:lnTo>
                    <a:pt x="4" y="290"/>
                  </a:lnTo>
                  <a:lnTo>
                    <a:pt x="8" y="298"/>
                  </a:lnTo>
                  <a:lnTo>
                    <a:pt x="23" y="302"/>
                  </a:lnTo>
                  <a:lnTo>
                    <a:pt x="48" y="301"/>
                  </a:lnTo>
                  <a:lnTo>
                    <a:pt x="56" y="297"/>
                  </a:lnTo>
                  <a:lnTo>
                    <a:pt x="58" y="289"/>
                  </a:lnTo>
                  <a:lnTo>
                    <a:pt x="54" y="285"/>
                  </a:lnTo>
                  <a:lnTo>
                    <a:pt x="46" y="280"/>
                  </a:lnTo>
                  <a:lnTo>
                    <a:pt x="46" y="274"/>
                  </a:lnTo>
                  <a:lnTo>
                    <a:pt x="42" y="269"/>
                  </a:lnTo>
                  <a:lnTo>
                    <a:pt x="45" y="262"/>
                  </a:lnTo>
                  <a:lnTo>
                    <a:pt x="50" y="249"/>
                  </a:lnTo>
                  <a:lnTo>
                    <a:pt x="56" y="240"/>
                  </a:lnTo>
                  <a:lnTo>
                    <a:pt x="63" y="230"/>
                  </a:lnTo>
                  <a:lnTo>
                    <a:pt x="64" y="222"/>
                  </a:lnTo>
                  <a:lnTo>
                    <a:pt x="114" y="222"/>
                  </a:lnTo>
                  <a:lnTo>
                    <a:pt x="111" y="208"/>
                  </a:lnTo>
                  <a:lnTo>
                    <a:pt x="110" y="202"/>
                  </a:lnTo>
                  <a:lnTo>
                    <a:pt x="25" y="202"/>
                  </a:lnTo>
                  <a:lnTo>
                    <a:pt x="25" y="200"/>
                  </a:lnTo>
                  <a:close/>
                  <a:moveTo>
                    <a:pt x="114" y="222"/>
                  </a:moveTo>
                  <a:lnTo>
                    <a:pt x="64" y="222"/>
                  </a:lnTo>
                  <a:lnTo>
                    <a:pt x="67" y="227"/>
                  </a:lnTo>
                  <a:lnTo>
                    <a:pt x="70" y="235"/>
                  </a:lnTo>
                  <a:lnTo>
                    <a:pt x="74" y="249"/>
                  </a:lnTo>
                  <a:lnTo>
                    <a:pt x="78" y="262"/>
                  </a:lnTo>
                  <a:lnTo>
                    <a:pt x="80" y="271"/>
                  </a:lnTo>
                  <a:lnTo>
                    <a:pt x="82" y="278"/>
                  </a:lnTo>
                  <a:lnTo>
                    <a:pt x="83" y="277"/>
                  </a:lnTo>
                  <a:lnTo>
                    <a:pt x="128" y="277"/>
                  </a:lnTo>
                  <a:lnTo>
                    <a:pt x="126" y="272"/>
                  </a:lnTo>
                  <a:lnTo>
                    <a:pt x="120" y="258"/>
                  </a:lnTo>
                  <a:lnTo>
                    <a:pt x="119" y="244"/>
                  </a:lnTo>
                  <a:lnTo>
                    <a:pt x="116" y="228"/>
                  </a:lnTo>
                  <a:lnTo>
                    <a:pt x="114" y="222"/>
                  </a:lnTo>
                  <a:close/>
                  <a:moveTo>
                    <a:pt x="290" y="204"/>
                  </a:moveTo>
                  <a:lnTo>
                    <a:pt x="239" y="204"/>
                  </a:lnTo>
                  <a:lnTo>
                    <a:pt x="247" y="221"/>
                  </a:lnTo>
                  <a:lnTo>
                    <a:pt x="249" y="220"/>
                  </a:lnTo>
                  <a:lnTo>
                    <a:pt x="294" y="220"/>
                  </a:lnTo>
                  <a:lnTo>
                    <a:pt x="293" y="212"/>
                  </a:lnTo>
                  <a:lnTo>
                    <a:pt x="290" y="204"/>
                  </a:lnTo>
                  <a:close/>
                  <a:moveTo>
                    <a:pt x="284" y="166"/>
                  </a:moveTo>
                  <a:lnTo>
                    <a:pt x="221" y="166"/>
                  </a:lnTo>
                  <a:lnTo>
                    <a:pt x="224" y="172"/>
                  </a:lnTo>
                  <a:lnTo>
                    <a:pt x="226" y="186"/>
                  </a:lnTo>
                  <a:lnTo>
                    <a:pt x="239" y="207"/>
                  </a:lnTo>
                  <a:lnTo>
                    <a:pt x="239" y="204"/>
                  </a:lnTo>
                  <a:lnTo>
                    <a:pt x="290" y="204"/>
                  </a:lnTo>
                  <a:lnTo>
                    <a:pt x="286" y="196"/>
                  </a:lnTo>
                  <a:lnTo>
                    <a:pt x="286" y="188"/>
                  </a:lnTo>
                  <a:lnTo>
                    <a:pt x="284" y="170"/>
                  </a:lnTo>
                  <a:lnTo>
                    <a:pt x="284" y="166"/>
                  </a:lnTo>
                  <a:close/>
                  <a:moveTo>
                    <a:pt x="105" y="0"/>
                  </a:moveTo>
                  <a:lnTo>
                    <a:pt x="83" y="8"/>
                  </a:lnTo>
                  <a:lnTo>
                    <a:pt x="62" y="25"/>
                  </a:lnTo>
                  <a:lnTo>
                    <a:pt x="45" y="43"/>
                  </a:lnTo>
                  <a:lnTo>
                    <a:pt x="35" y="54"/>
                  </a:lnTo>
                  <a:lnTo>
                    <a:pt x="30" y="62"/>
                  </a:lnTo>
                  <a:lnTo>
                    <a:pt x="25" y="74"/>
                  </a:lnTo>
                  <a:lnTo>
                    <a:pt x="21" y="89"/>
                  </a:lnTo>
                  <a:lnTo>
                    <a:pt x="20" y="105"/>
                  </a:lnTo>
                  <a:lnTo>
                    <a:pt x="21" y="117"/>
                  </a:lnTo>
                  <a:lnTo>
                    <a:pt x="22" y="126"/>
                  </a:lnTo>
                  <a:lnTo>
                    <a:pt x="24" y="135"/>
                  </a:lnTo>
                  <a:lnTo>
                    <a:pt x="29" y="149"/>
                  </a:lnTo>
                  <a:lnTo>
                    <a:pt x="28" y="154"/>
                  </a:lnTo>
                  <a:lnTo>
                    <a:pt x="27" y="164"/>
                  </a:lnTo>
                  <a:lnTo>
                    <a:pt x="25" y="177"/>
                  </a:lnTo>
                  <a:lnTo>
                    <a:pt x="25" y="186"/>
                  </a:lnTo>
                  <a:lnTo>
                    <a:pt x="25" y="202"/>
                  </a:lnTo>
                  <a:lnTo>
                    <a:pt x="110" y="202"/>
                  </a:lnTo>
                  <a:lnTo>
                    <a:pt x="110" y="191"/>
                  </a:lnTo>
                  <a:lnTo>
                    <a:pt x="167" y="191"/>
                  </a:lnTo>
                  <a:lnTo>
                    <a:pt x="188" y="186"/>
                  </a:lnTo>
                  <a:lnTo>
                    <a:pt x="202" y="181"/>
                  </a:lnTo>
                  <a:lnTo>
                    <a:pt x="211" y="175"/>
                  </a:lnTo>
                  <a:lnTo>
                    <a:pt x="221" y="166"/>
                  </a:lnTo>
                  <a:lnTo>
                    <a:pt x="284" y="166"/>
                  </a:lnTo>
                  <a:lnTo>
                    <a:pt x="286" y="146"/>
                  </a:lnTo>
                  <a:lnTo>
                    <a:pt x="292" y="135"/>
                  </a:lnTo>
                  <a:lnTo>
                    <a:pt x="294" y="132"/>
                  </a:lnTo>
                  <a:lnTo>
                    <a:pt x="222" y="15"/>
                  </a:lnTo>
                  <a:lnTo>
                    <a:pt x="210" y="13"/>
                  </a:lnTo>
                  <a:lnTo>
                    <a:pt x="182" y="12"/>
                  </a:lnTo>
                  <a:lnTo>
                    <a:pt x="162" y="10"/>
                  </a:lnTo>
                  <a:lnTo>
                    <a:pt x="144" y="6"/>
                  </a:lnTo>
                  <a:lnTo>
                    <a:pt x="125" y="2"/>
                  </a:lnTo>
                  <a:lnTo>
                    <a:pt x="105" y="0"/>
                  </a:lnTo>
                  <a:close/>
                  <a:moveTo>
                    <a:pt x="167" y="191"/>
                  </a:moveTo>
                  <a:lnTo>
                    <a:pt x="110" y="191"/>
                  </a:lnTo>
                  <a:lnTo>
                    <a:pt x="113" y="192"/>
                  </a:lnTo>
                  <a:lnTo>
                    <a:pt x="123" y="194"/>
                  </a:lnTo>
                  <a:lnTo>
                    <a:pt x="141" y="195"/>
                  </a:lnTo>
                  <a:lnTo>
                    <a:pt x="165" y="191"/>
                  </a:lnTo>
                  <a:lnTo>
                    <a:pt x="167" y="191"/>
                  </a:lnTo>
                  <a:close/>
                </a:path>
              </a:pathLst>
            </a:custGeom>
            <a:solidFill>
              <a:srgbClr val="998C7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63" name="Google Shape;563;p51"/>
            <p:cNvPicPr preferRelativeResize="0"/>
            <p:nvPr/>
          </p:nvPicPr>
          <p:blipFill rotWithShape="1">
            <a:blip r:embed="rId10">
              <a:alphaModFix/>
            </a:blip>
            <a:srcRect b="0" l="0" r="0" t="0"/>
            <a:stretch/>
          </p:blipFill>
          <p:spPr>
            <a:xfrm>
              <a:off x="17909" y="631"/>
              <a:ext cx="257" cy="277"/>
            </a:xfrm>
            <a:prstGeom prst="rect">
              <a:avLst/>
            </a:prstGeom>
            <a:noFill/>
            <a:ln>
              <a:noFill/>
            </a:ln>
          </p:spPr>
        </p:pic>
        <p:sp>
          <p:nvSpPr>
            <p:cNvPr id="564" name="Google Shape;564;p51"/>
            <p:cNvSpPr/>
            <p:nvPr/>
          </p:nvSpPr>
          <p:spPr>
            <a:xfrm>
              <a:off x="18119" y="915"/>
              <a:ext cx="39" cy="16"/>
            </a:xfrm>
            <a:custGeom>
              <a:rect b="b" l="l" r="r" t="t"/>
              <a:pathLst>
                <a:path extrusionOk="0" h="16" w="39">
                  <a:moveTo>
                    <a:pt x="35" y="2"/>
                  </a:moveTo>
                  <a:lnTo>
                    <a:pt x="33" y="5"/>
                  </a:lnTo>
                  <a:lnTo>
                    <a:pt x="33" y="9"/>
                  </a:lnTo>
                  <a:lnTo>
                    <a:pt x="33" y="11"/>
                  </a:lnTo>
                  <a:lnTo>
                    <a:pt x="36" y="11"/>
                  </a:lnTo>
                  <a:lnTo>
                    <a:pt x="38" y="9"/>
                  </a:lnTo>
                  <a:lnTo>
                    <a:pt x="38" y="5"/>
                  </a:lnTo>
                  <a:lnTo>
                    <a:pt x="37" y="3"/>
                  </a:lnTo>
                  <a:lnTo>
                    <a:pt x="35" y="2"/>
                  </a:lnTo>
                  <a:close/>
                  <a:moveTo>
                    <a:pt x="25" y="3"/>
                  </a:moveTo>
                  <a:lnTo>
                    <a:pt x="22" y="4"/>
                  </a:lnTo>
                  <a:lnTo>
                    <a:pt x="19" y="8"/>
                  </a:lnTo>
                  <a:lnTo>
                    <a:pt x="17" y="12"/>
                  </a:lnTo>
                  <a:lnTo>
                    <a:pt x="19" y="13"/>
                  </a:lnTo>
                  <a:lnTo>
                    <a:pt x="26" y="15"/>
                  </a:lnTo>
                  <a:lnTo>
                    <a:pt x="31" y="12"/>
                  </a:lnTo>
                  <a:lnTo>
                    <a:pt x="31" y="6"/>
                  </a:lnTo>
                  <a:lnTo>
                    <a:pt x="25" y="3"/>
                  </a:lnTo>
                  <a:close/>
                  <a:moveTo>
                    <a:pt x="5" y="0"/>
                  </a:moveTo>
                  <a:lnTo>
                    <a:pt x="3" y="1"/>
                  </a:lnTo>
                  <a:lnTo>
                    <a:pt x="0" y="3"/>
                  </a:lnTo>
                  <a:lnTo>
                    <a:pt x="0" y="6"/>
                  </a:lnTo>
                  <a:lnTo>
                    <a:pt x="2" y="8"/>
                  </a:lnTo>
                  <a:lnTo>
                    <a:pt x="8" y="11"/>
                  </a:lnTo>
                  <a:lnTo>
                    <a:pt x="10" y="11"/>
                  </a:lnTo>
                  <a:lnTo>
                    <a:pt x="11" y="10"/>
                  </a:lnTo>
                  <a:lnTo>
                    <a:pt x="14" y="5"/>
                  </a:lnTo>
                  <a:lnTo>
                    <a:pt x="8" y="1"/>
                  </a:lnTo>
                  <a:lnTo>
                    <a:pt x="5" y="0"/>
                  </a:lnTo>
                  <a:close/>
                </a:path>
              </a:pathLst>
            </a:custGeom>
            <a:solidFill>
              <a:srgbClr val="B0A39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5" name="Google Shape;565;p51"/>
            <p:cNvSpPr/>
            <p:nvPr/>
          </p:nvSpPr>
          <p:spPr>
            <a:xfrm>
              <a:off x="18121" y="915"/>
              <a:ext cx="37" cy="12"/>
            </a:xfrm>
            <a:custGeom>
              <a:rect b="b" l="l" r="r" t="t"/>
              <a:pathLst>
                <a:path extrusionOk="0" h="12" w="37">
                  <a:moveTo>
                    <a:pt x="25" y="4"/>
                  </a:moveTo>
                  <a:lnTo>
                    <a:pt x="22" y="4"/>
                  </a:lnTo>
                  <a:lnTo>
                    <a:pt x="21" y="5"/>
                  </a:lnTo>
                  <a:lnTo>
                    <a:pt x="19" y="7"/>
                  </a:lnTo>
                  <a:lnTo>
                    <a:pt x="18" y="11"/>
                  </a:lnTo>
                  <a:lnTo>
                    <a:pt x="19" y="11"/>
                  </a:lnTo>
                  <a:lnTo>
                    <a:pt x="21" y="12"/>
                  </a:lnTo>
                  <a:lnTo>
                    <a:pt x="26" y="12"/>
                  </a:lnTo>
                  <a:lnTo>
                    <a:pt x="28" y="12"/>
                  </a:lnTo>
                  <a:lnTo>
                    <a:pt x="29" y="11"/>
                  </a:lnTo>
                  <a:lnTo>
                    <a:pt x="29" y="7"/>
                  </a:lnTo>
                  <a:lnTo>
                    <a:pt x="29" y="5"/>
                  </a:lnTo>
                  <a:lnTo>
                    <a:pt x="26" y="4"/>
                  </a:lnTo>
                  <a:lnTo>
                    <a:pt x="25" y="4"/>
                  </a:lnTo>
                  <a:close/>
                  <a:moveTo>
                    <a:pt x="35" y="2"/>
                  </a:moveTo>
                  <a:lnTo>
                    <a:pt x="35" y="3"/>
                  </a:lnTo>
                  <a:lnTo>
                    <a:pt x="34" y="5"/>
                  </a:lnTo>
                  <a:lnTo>
                    <a:pt x="33" y="8"/>
                  </a:lnTo>
                  <a:lnTo>
                    <a:pt x="33" y="9"/>
                  </a:lnTo>
                  <a:lnTo>
                    <a:pt x="33" y="10"/>
                  </a:lnTo>
                  <a:lnTo>
                    <a:pt x="35" y="9"/>
                  </a:lnTo>
                  <a:lnTo>
                    <a:pt x="37" y="8"/>
                  </a:lnTo>
                  <a:lnTo>
                    <a:pt x="37" y="5"/>
                  </a:lnTo>
                  <a:lnTo>
                    <a:pt x="36" y="3"/>
                  </a:lnTo>
                  <a:lnTo>
                    <a:pt x="35" y="2"/>
                  </a:lnTo>
                  <a:close/>
                  <a:moveTo>
                    <a:pt x="6" y="0"/>
                  </a:moveTo>
                  <a:lnTo>
                    <a:pt x="4" y="0"/>
                  </a:lnTo>
                  <a:lnTo>
                    <a:pt x="4" y="1"/>
                  </a:lnTo>
                  <a:lnTo>
                    <a:pt x="2" y="1"/>
                  </a:lnTo>
                  <a:lnTo>
                    <a:pt x="0" y="3"/>
                  </a:lnTo>
                  <a:lnTo>
                    <a:pt x="1" y="4"/>
                  </a:lnTo>
                  <a:lnTo>
                    <a:pt x="2" y="7"/>
                  </a:lnTo>
                  <a:lnTo>
                    <a:pt x="6" y="9"/>
                  </a:lnTo>
                  <a:lnTo>
                    <a:pt x="8" y="9"/>
                  </a:lnTo>
                  <a:lnTo>
                    <a:pt x="9" y="9"/>
                  </a:lnTo>
                  <a:lnTo>
                    <a:pt x="10" y="9"/>
                  </a:lnTo>
                  <a:lnTo>
                    <a:pt x="12" y="5"/>
                  </a:lnTo>
                  <a:lnTo>
                    <a:pt x="8" y="1"/>
                  </a:lnTo>
                  <a:lnTo>
                    <a:pt x="6" y="0"/>
                  </a:lnTo>
                  <a:close/>
                </a:path>
              </a:pathLst>
            </a:custGeom>
            <a:solidFill>
              <a:srgbClr val="C2B5A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6" name="Google Shape;566;p51"/>
            <p:cNvSpPr/>
            <p:nvPr/>
          </p:nvSpPr>
          <p:spPr>
            <a:xfrm>
              <a:off x="17975" y="900"/>
              <a:ext cx="54" cy="28"/>
            </a:xfrm>
            <a:custGeom>
              <a:rect b="b" l="l" r="r" t="t"/>
              <a:pathLst>
                <a:path extrusionOk="0" h="28" w="54">
                  <a:moveTo>
                    <a:pt x="31" y="8"/>
                  </a:moveTo>
                  <a:lnTo>
                    <a:pt x="27" y="11"/>
                  </a:lnTo>
                  <a:lnTo>
                    <a:pt x="27" y="17"/>
                  </a:lnTo>
                  <a:lnTo>
                    <a:pt x="24" y="21"/>
                  </a:lnTo>
                  <a:lnTo>
                    <a:pt x="30" y="24"/>
                  </a:lnTo>
                  <a:lnTo>
                    <a:pt x="35" y="22"/>
                  </a:lnTo>
                  <a:lnTo>
                    <a:pt x="40" y="21"/>
                  </a:lnTo>
                  <a:lnTo>
                    <a:pt x="44" y="20"/>
                  </a:lnTo>
                  <a:lnTo>
                    <a:pt x="44" y="17"/>
                  </a:lnTo>
                  <a:lnTo>
                    <a:pt x="44" y="16"/>
                  </a:lnTo>
                  <a:lnTo>
                    <a:pt x="43" y="13"/>
                  </a:lnTo>
                  <a:lnTo>
                    <a:pt x="39" y="9"/>
                  </a:lnTo>
                  <a:lnTo>
                    <a:pt x="31" y="8"/>
                  </a:lnTo>
                  <a:close/>
                  <a:moveTo>
                    <a:pt x="43" y="0"/>
                  </a:moveTo>
                  <a:lnTo>
                    <a:pt x="48" y="13"/>
                  </a:lnTo>
                  <a:lnTo>
                    <a:pt x="49" y="14"/>
                  </a:lnTo>
                  <a:lnTo>
                    <a:pt x="53" y="12"/>
                  </a:lnTo>
                  <a:lnTo>
                    <a:pt x="53" y="4"/>
                  </a:lnTo>
                  <a:lnTo>
                    <a:pt x="43" y="0"/>
                  </a:lnTo>
                  <a:close/>
                  <a:moveTo>
                    <a:pt x="7" y="12"/>
                  </a:moveTo>
                  <a:lnTo>
                    <a:pt x="0" y="21"/>
                  </a:lnTo>
                  <a:lnTo>
                    <a:pt x="2" y="24"/>
                  </a:lnTo>
                  <a:lnTo>
                    <a:pt x="13" y="27"/>
                  </a:lnTo>
                  <a:lnTo>
                    <a:pt x="22" y="26"/>
                  </a:lnTo>
                  <a:lnTo>
                    <a:pt x="14" y="13"/>
                  </a:lnTo>
                  <a:lnTo>
                    <a:pt x="7" y="12"/>
                  </a:lnTo>
                  <a:close/>
                </a:path>
              </a:pathLst>
            </a:custGeom>
            <a:solidFill>
              <a:srgbClr val="B0A39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7" name="Google Shape;567;p51"/>
            <p:cNvSpPr/>
            <p:nvPr/>
          </p:nvSpPr>
          <p:spPr>
            <a:xfrm>
              <a:off x="17978" y="902"/>
              <a:ext cx="50" cy="23"/>
            </a:xfrm>
            <a:custGeom>
              <a:rect b="b" l="l" r="r" t="t"/>
              <a:pathLst>
                <a:path extrusionOk="0" h="23" w="50">
                  <a:moveTo>
                    <a:pt x="10" y="13"/>
                  </a:moveTo>
                  <a:lnTo>
                    <a:pt x="5" y="13"/>
                  </a:lnTo>
                  <a:lnTo>
                    <a:pt x="3" y="14"/>
                  </a:lnTo>
                  <a:lnTo>
                    <a:pt x="1" y="17"/>
                  </a:lnTo>
                  <a:lnTo>
                    <a:pt x="0" y="18"/>
                  </a:lnTo>
                  <a:lnTo>
                    <a:pt x="1" y="21"/>
                  </a:lnTo>
                  <a:lnTo>
                    <a:pt x="2" y="22"/>
                  </a:lnTo>
                  <a:lnTo>
                    <a:pt x="6" y="23"/>
                  </a:lnTo>
                  <a:lnTo>
                    <a:pt x="8" y="23"/>
                  </a:lnTo>
                  <a:lnTo>
                    <a:pt x="13" y="23"/>
                  </a:lnTo>
                  <a:lnTo>
                    <a:pt x="15" y="22"/>
                  </a:lnTo>
                  <a:lnTo>
                    <a:pt x="16" y="20"/>
                  </a:lnTo>
                  <a:lnTo>
                    <a:pt x="15" y="18"/>
                  </a:lnTo>
                  <a:lnTo>
                    <a:pt x="13" y="14"/>
                  </a:lnTo>
                  <a:lnTo>
                    <a:pt x="10" y="13"/>
                  </a:lnTo>
                  <a:close/>
                  <a:moveTo>
                    <a:pt x="34" y="7"/>
                  </a:moveTo>
                  <a:lnTo>
                    <a:pt x="29" y="7"/>
                  </a:lnTo>
                  <a:lnTo>
                    <a:pt x="26" y="10"/>
                  </a:lnTo>
                  <a:lnTo>
                    <a:pt x="26" y="13"/>
                  </a:lnTo>
                  <a:lnTo>
                    <a:pt x="25" y="17"/>
                  </a:lnTo>
                  <a:lnTo>
                    <a:pt x="24" y="19"/>
                  </a:lnTo>
                  <a:lnTo>
                    <a:pt x="27" y="20"/>
                  </a:lnTo>
                  <a:lnTo>
                    <a:pt x="30" y="20"/>
                  </a:lnTo>
                  <a:lnTo>
                    <a:pt x="36" y="18"/>
                  </a:lnTo>
                  <a:lnTo>
                    <a:pt x="39" y="17"/>
                  </a:lnTo>
                  <a:lnTo>
                    <a:pt x="41" y="17"/>
                  </a:lnTo>
                  <a:lnTo>
                    <a:pt x="41" y="15"/>
                  </a:lnTo>
                  <a:lnTo>
                    <a:pt x="41" y="14"/>
                  </a:lnTo>
                  <a:lnTo>
                    <a:pt x="40" y="11"/>
                  </a:lnTo>
                  <a:lnTo>
                    <a:pt x="37" y="8"/>
                  </a:lnTo>
                  <a:lnTo>
                    <a:pt x="34" y="7"/>
                  </a:lnTo>
                  <a:close/>
                  <a:moveTo>
                    <a:pt x="45" y="0"/>
                  </a:moveTo>
                  <a:lnTo>
                    <a:pt x="45" y="0"/>
                  </a:lnTo>
                  <a:lnTo>
                    <a:pt x="45" y="1"/>
                  </a:lnTo>
                  <a:lnTo>
                    <a:pt x="44" y="2"/>
                  </a:lnTo>
                  <a:lnTo>
                    <a:pt x="46" y="9"/>
                  </a:lnTo>
                  <a:lnTo>
                    <a:pt x="47" y="11"/>
                  </a:lnTo>
                  <a:lnTo>
                    <a:pt x="48" y="10"/>
                  </a:lnTo>
                  <a:lnTo>
                    <a:pt x="49" y="8"/>
                  </a:lnTo>
                  <a:lnTo>
                    <a:pt x="49" y="4"/>
                  </a:lnTo>
                  <a:lnTo>
                    <a:pt x="48" y="1"/>
                  </a:lnTo>
                  <a:lnTo>
                    <a:pt x="45" y="0"/>
                  </a:lnTo>
                  <a:close/>
                </a:path>
              </a:pathLst>
            </a:custGeom>
            <a:solidFill>
              <a:srgbClr val="C2B5A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8" name="Google Shape;568;p51"/>
            <p:cNvSpPr/>
            <p:nvPr/>
          </p:nvSpPr>
          <p:spPr>
            <a:xfrm>
              <a:off x="17900" y="894"/>
              <a:ext cx="41" cy="19"/>
            </a:xfrm>
            <a:custGeom>
              <a:rect b="b" l="l" r="r" t="t"/>
              <a:pathLst>
                <a:path extrusionOk="0" h="19" w="41">
                  <a:moveTo>
                    <a:pt x="36" y="0"/>
                  </a:moveTo>
                  <a:lnTo>
                    <a:pt x="36" y="2"/>
                  </a:lnTo>
                  <a:lnTo>
                    <a:pt x="36" y="4"/>
                  </a:lnTo>
                  <a:lnTo>
                    <a:pt x="39" y="15"/>
                  </a:lnTo>
                  <a:lnTo>
                    <a:pt x="41" y="6"/>
                  </a:lnTo>
                  <a:lnTo>
                    <a:pt x="40" y="4"/>
                  </a:lnTo>
                  <a:lnTo>
                    <a:pt x="39" y="2"/>
                  </a:lnTo>
                  <a:lnTo>
                    <a:pt x="36" y="0"/>
                  </a:lnTo>
                  <a:close/>
                  <a:moveTo>
                    <a:pt x="24" y="6"/>
                  </a:moveTo>
                  <a:lnTo>
                    <a:pt x="21" y="7"/>
                  </a:lnTo>
                  <a:lnTo>
                    <a:pt x="19" y="17"/>
                  </a:lnTo>
                  <a:lnTo>
                    <a:pt x="24" y="18"/>
                  </a:lnTo>
                  <a:lnTo>
                    <a:pt x="34" y="15"/>
                  </a:lnTo>
                  <a:lnTo>
                    <a:pt x="34" y="9"/>
                  </a:lnTo>
                  <a:lnTo>
                    <a:pt x="31" y="7"/>
                  </a:lnTo>
                  <a:lnTo>
                    <a:pt x="24" y="6"/>
                  </a:lnTo>
                  <a:close/>
                  <a:moveTo>
                    <a:pt x="10" y="9"/>
                  </a:moveTo>
                  <a:lnTo>
                    <a:pt x="1" y="9"/>
                  </a:lnTo>
                  <a:lnTo>
                    <a:pt x="1" y="12"/>
                  </a:lnTo>
                  <a:lnTo>
                    <a:pt x="0" y="15"/>
                  </a:lnTo>
                  <a:lnTo>
                    <a:pt x="2" y="18"/>
                  </a:lnTo>
                  <a:lnTo>
                    <a:pt x="7" y="18"/>
                  </a:lnTo>
                  <a:lnTo>
                    <a:pt x="17" y="16"/>
                  </a:lnTo>
                  <a:lnTo>
                    <a:pt x="10" y="9"/>
                  </a:lnTo>
                  <a:close/>
                </a:path>
              </a:pathLst>
            </a:custGeom>
            <a:solidFill>
              <a:srgbClr val="9C91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9" name="Google Shape;569;p51"/>
            <p:cNvSpPr/>
            <p:nvPr/>
          </p:nvSpPr>
          <p:spPr>
            <a:xfrm>
              <a:off x="17901" y="894"/>
              <a:ext cx="40" cy="16"/>
            </a:xfrm>
            <a:custGeom>
              <a:rect b="b" l="l" r="r" t="t"/>
              <a:pathLst>
                <a:path extrusionOk="0" h="16" w="40">
                  <a:moveTo>
                    <a:pt x="8" y="8"/>
                  </a:moveTo>
                  <a:lnTo>
                    <a:pt x="6" y="8"/>
                  </a:lnTo>
                  <a:lnTo>
                    <a:pt x="1" y="8"/>
                  </a:lnTo>
                  <a:lnTo>
                    <a:pt x="0" y="13"/>
                  </a:lnTo>
                  <a:lnTo>
                    <a:pt x="1" y="14"/>
                  </a:lnTo>
                  <a:lnTo>
                    <a:pt x="3" y="15"/>
                  </a:lnTo>
                  <a:lnTo>
                    <a:pt x="8" y="15"/>
                  </a:lnTo>
                  <a:lnTo>
                    <a:pt x="10" y="15"/>
                  </a:lnTo>
                  <a:lnTo>
                    <a:pt x="12" y="14"/>
                  </a:lnTo>
                  <a:lnTo>
                    <a:pt x="12" y="13"/>
                  </a:lnTo>
                  <a:lnTo>
                    <a:pt x="12" y="11"/>
                  </a:lnTo>
                  <a:lnTo>
                    <a:pt x="8" y="8"/>
                  </a:lnTo>
                  <a:close/>
                  <a:moveTo>
                    <a:pt x="26" y="5"/>
                  </a:moveTo>
                  <a:lnTo>
                    <a:pt x="22" y="5"/>
                  </a:lnTo>
                  <a:lnTo>
                    <a:pt x="20" y="6"/>
                  </a:lnTo>
                  <a:lnTo>
                    <a:pt x="19" y="11"/>
                  </a:lnTo>
                  <a:lnTo>
                    <a:pt x="20" y="12"/>
                  </a:lnTo>
                  <a:lnTo>
                    <a:pt x="21" y="14"/>
                  </a:lnTo>
                  <a:lnTo>
                    <a:pt x="23" y="14"/>
                  </a:lnTo>
                  <a:lnTo>
                    <a:pt x="25" y="14"/>
                  </a:lnTo>
                  <a:lnTo>
                    <a:pt x="26" y="14"/>
                  </a:lnTo>
                  <a:lnTo>
                    <a:pt x="30" y="13"/>
                  </a:lnTo>
                  <a:lnTo>
                    <a:pt x="32" y="12"/>
                  </a:lnTo>
                  <a:lnTo>
                    <a:pt x="32" y="7"/>
                  </a:lnTo>
                  <a:lnTo>
                    <a:pt x="30" y="5"/>
                  </a:lnTo>
                  <a:lnTo>
                    <a:pt x="26" y="5"/>
                  </a:lnTo>
                  <a:close/>
                  <a:moveTo>
                    <a:pt x="35" y="0"/>
                  </a:moveTo>
                  <a:lnTo>
                    <a:pt x="36" y="2"/>
                  </a:lnTo>
                  <a:lnTo>
                    <a:pt x="37" y="6"/>
                  </a:lnTo>
                  <a:lnTo>
                    <a:pt x="38" y="7"/>
                  </a:lnTo>
                  <a:lnTo>
                    <a:pt x="38" y="6"/>
                  </a:lnTo>
                  <a:lnTo>
                    <a:pt x="39" y="4"/>
                  </a:lnTo>
                  <a:lnTo>
                    <a:pt x="38" y="2"/>
                  </a:lnTo>
                  <a:lnTo>
                    <a:pt x="37" y="1"/>
                  </a:lnTo>
                  <a:lnTo>
                    <a:pt x="36" y="0"/>
                  </a:lnTo>
                  <a:lnTo>
                    <a:pt x="35" y="0"/>
                  </a:lnTo>
                  <a:close/>
                </a:path>
              </a:pathLst>
            </a:custGeom>
            <a:solidFill>
              <a:srgbClr val="C2B5A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70" name="Google Shape;570;p51"/>
            <p:cNvPicPr preferRelativeResize="0"/>
            <p:nvPr/>
          </p:nvPicPr>
          <p:blipFill rotWithShape="1">
            <a:blip r:embed="rId11">
              <a:alphaModFix/>
            </a:blip>
            <a:srcRect b="0" l="0" r="0" t="0"/>
            <a:stretch/>
          </p:blipFill>
          <p:spPr>
            <a:xfrm>
              <a:off x="17966" y="684"/>
              <a:ext cx="124" cy="96"/>
            </a:xfrm>
            <a:prstGeom prst="rect">
              <a:avLst/>
            </a:prstGeom>
            <a:noFill/>
            <a:ln>
              <a:noFill/>
            </a:ln>
          </p:spPr>
        </p:pic>
        <p:pic>
          <p:nvPicPr>
            <p:cNvPr id="571" name="Google Shape;571;p51"/>
            <p:cNvPicPr preferRelativeResize="0"/>
            <p:nvPr/>
          </p:nvPicPr>
          <p:blipFill rotWithShape="1">
            <a:blip r:embed="rId12">
              <a:alphaModFix/>
            </a:blip>
            <a:srcRect b="0" l="0" r="0" t="0"/>
            <a:stretch/>
          </p:blipFill>
          <p:spPr>
            <a:xfrm>
              <a:off x="17936" y="631"/>
              <a:ext cx="151" cy="40"/>
            </a:xfrm>
            <a:prstGeom prst="rect">
              <a:avLst/>
            </a:prstGeom>
            <a:noFill/>
            <a:ln>
              <a:noFill/>
            </a:ln>
          </p:spPr>
        </p:pic>
        <p:sp>
          <p:nvSpPr>
            <p:cNvPr id="572" name="Google Shape;572;p51"/>
            <p:cNvSpPr/>
            <p:nvPr/>
          </p:nvSpPr>
          <p:spPr>
            <a:xfrm>
              <a:off x="18131" y="837"/>
              <a:ext cx="41" cy="41"/>
            </a:xfrm>
            <a:custGeom>
              <a:rect b="b" l="l" r="r" t="t"/>
              <a:pathLst>
                <a:path extrusionOk="0" h="41" w="41">
                  <a:moveTo>
                    <a:pt x="12" y="35"/>
                  </a:moveTo>
                  <a:lnTo>
                    <a:pt x="4" y="35"/>
                  </a:lnTo>
                  <a:lnTo>
                    <a:pt x="4" y="36"/>
                  </a:lnTo>
                  <a:lnTo>
                    <a:pt x="4" y="37"/>
                  </a:lnTo>
                  <a:lnTo>
                    <a:pt x="6" y="37"/>
                  </a:lnTo>
                  <a:lnTo>
                    <a:pt x="10" y="36"/>
                  </a:lnTo>
                  <a:lnTo>
                    <a:pt x="12" y="35"/>
                  </a:lnTo>
                  <a:close/>
                  <a:moveTo>
                    <a:pt x="4" y="32"/>
                  </a:moveTo>
                  <a:lnTo>
                    <a:pt x="3" y="33"/>
                  </a:lnTo>
                  <a:lnTo>
                    <a:pt x="2" y="34"/>
                  </a:lnTo>
                  <a:lnTo>
                    <a:pt x="2" y="35"/>
                  </a:lnTo>
                  <a:lnTo>
                    <a:pt x="12" y="35"/>
                  </a:lnTo>
                  <a:lnTo>
                    <a:pt x="15" y="34"/>
                  </a:lnTo>
                  <a:lnTo>
                    <a:pt x="16" y="33"/>
                  </a:lnTo>
                  <a:lnTo>
                    <a:pt x="8" y="33"/>
                  </a:lnTo>
                  <a:lnTo>
                    <a:pt x="6" y="33"/>
                  </a:lnTo>
                  <a:lnTo>
                    <a:pt x="4" y="32"/>
                  </a:lnTo>
                  <a:close/>
                  <a:moveTo>
                    <a:pt x="12" y="35"/>
                  </a:moveTo>
                  <a:lnTo>
                    <a:pt x="2" y="35"/>
                  </a:lnTo>
                  <a:lnTo>
                    <a:pt x="4" y="35"/>
                  </a:lnTo>
                  <a:lnTo>
                    <a:pt x="12" y="35"/>
                  </a:lnTo>
                  <a:close/>
                  <a:moveTo>
                    <a:pt x="31" y="32"/>
                  </a:moveTo>
                  <a:lnTo>
                    <a:pt x="29" y="32"/>
                  </a:lnTo>
                  <a:lnTo>
                    <a:pt x="27" y="32"/>
                  </a:lnTo>
                  <a:lnTo>
                    <a:pt x="25" y="32"/>
                  </a:lnTo>
                  <a:lnTo>
                    <a:pt x="25" y="35"/>
                  </a:lnTo>
                  <a:lnTo>
                    <a:pt x="28" y="34"/>
                  </a:lnTo>
                  <a:lnTo>
                    <a:pt x="29" y="33"/>
                  </a:lnTo>
                  <a:lnTo>
                    <a:pt x="31" y="32"/>
                  </a:lnTo>
                  <a:close/>
                  <a:moveTo>
                    <a:pt x="3" y="23"/>
                  </a:moveTo>
                  <a:lnTo>
                    <a:pt x="7" y="28"/>
                  </a:lnTo>
                  <a:lnTo>
                    <a:pt x="6" y="29"/>
                  </a:lnTo>
                  <a:lnTo>
                    <a:pt x="6" y="30"/>
                  </a:lnTo>
                  <a:lnTo>
                    <a:pt x="5" y="30"/>
                  </a:lnTo>
                  <a:lnTo>
                    <a:pt x="6" y="31"/>
                  </a:lnTo>
                  <a:lnTo>
                    <a:pt x="8" y="32"/>
                  </a:lnTo>
                  <a:lnTo>
                    <a:pt x="9" y="32"/>
                  </a:lnTo>
                  <a:lnTo>
                    <a:pt x="8" y="33"/>
                  </a:lnTo>
                  <a:lnTo>
                    <a:pt x="16" y="33"/>
                  </a:lnTo>
                  <a:lnTo>
                    <a:pt x="20" y="28"/>
                  </a:lnTo>
                  <a:lnTo>
                    <a:pt x="20" y="26"/>
                  </a:lnTo>
                  <a:lnTo>
                    <a:pt x="17" y="26"/>
                  </a:lnTo>
                  <a:lnTo>
                    <a:pt x="3" y="23"/>
                  </a:lnTo>
                  <a:close/>
                  <a:moveTo>
                    <a:pt x="36" y="25"/>
                  </a:moveTo>
                  <a:lnTo>
                    <a:pt x="33" y="26"/>
                  </a:lnTo>
                  <a:lnTo>
                    <a:pt x="28" y="27"/>
                  </a:lnTo>
                  <a:lnTo>
                    <a:pt x="27" y="27"/>
                  </a:lnTo>
                  <a:lnTo>
                    <a:pt x="28" y="30"/>
                  </a:lnTo>
                  <a:lnTo>
                    <a:pt x="31" y="31"/>
                  </a:lnTo>
                  <a:lnTo>
                    <a:pt x="34" y="29"/>
                  </a:lnTo>
                  <a:lnTo>
                    <a:pt x="35" y="27"/>
                  </a:lnTo>
                  <a:lnTo>
                    <a:pt x="28" y="27"/>
                  </a:lnTo>
                  <a:lnTo>
                    <a:pt x="35" y="27"/>
                  </a:lnTo>
                  <a:lnTo>
                    <a:pt x="35" y="26"/>
                  </a:lnTo>
                  <a:lnTo>
                    <a:pt x="36" y="25"/>
                  </a:lnTo>
                  <a:close/>
                  <a:moveTo>
                    <a:pt x="28" y="27"/>
                  </a:moveTo>
                  <a:lnTo>
                    <a:pt x="28" y="27"/>
                  </a:lnTo>
                  <a:close/>
                  <a:moveTo>
                    <a:pt x="23" y="22"/>
                  </a:moveTo>
                  <a:lnTo>
                    <a:pt x="24" y="27"/>
                  </a:lnTo>
                  <a:lnTo>
                    <a:pt x="28" y="27"/>
                  </a:lnTo>
                  <a:lnTo>
                    <a:pt x="32" y="25"/>
                  </a:lnTo>
                  <a:lnTo>
                    <a:pt x="34" y="24"/>
                  </a:lnTo>
                  <a:lnTo>
                    <a:pt x="28" y="24"/>
                  </a:lnTo>
                  <a:lnTo>
                    <a:pt x="23" y="22"/>
                  </a:lnTo>
                  <a:close/>
                  <a:moveTo>
                    <a:pt x="18" y="25"/>
                  </a:moveTo>
                  <a:lnTo>
                    <a:pt x="17" y="26"/>
                  </a:lnTo>
                  <a:lnTo>
                    <a:pt x="20" y="26"/>
                  </a:lnTo>
                  <a:lnTo>
                    <a:pt x="20" y="25"/>
                  </a:lnTo>
                  <a:lnTo>
                    <a:pt x="19" y="25"/>
                  </a:lnTo>
                  <a:lnTo>
                    <a:pt x="18" y="25"/>
                  </a:lnTo>
                  <a:close/>
                  <a:moveTo>
                    <a:pt x="19" y="24"/>
                  </a:moveTo>
                  <a:lnTo>
                    <a:pt x="18" y="25"/>
                  </a:lnTo>
                  <a:lnTo>
                    <a:pt x="19" y="25"/>
                  </a:lnTo>
                  <a:lnTo>
                    <a:pt x="19" y="24"/>
                  </a:lnTo>
                  <a:close/>
                  <a:moveTo>
                    <a:pt x="19" y="25"/>
                  </a:moveTo>
                  <a:lnTo>
                    <a:pt x="19" y="25"/>
                  </a:lnTo>
                  <a:lnTo>
                    <a:pt x="20" y="25"/>
                  </a:lnTo>
                  <a:lnTo>
                    <a:pt x="19" y="25"/>
                  </a:lnTo>
                  <a:close/>
                  <a:moveTo>
                    <a:pt x="20" y="24"/>
                  </a:moveTo>
                  <a:lnTo>
                    <a:pt x="19" y="24"/>
                  </a:lnTo>
                  <a:lnTo>
                    <a:pt x="19" y="25"/>
                  </a:lnTo>
                  <a:lnTo>
                    <a:pt x="20" y="24"/>
                  </a:lnTo>
                  <a:close/>
                  <a:moveTo>
                    <a:pt x="22" y="21"/>
                  </a:moveTo>
                  <a:lnTo>
                    <a:pt x="12" y="21"/>
                  </a:lnTo>
                  <a:lnTo>
                    <a:pt x="18" y="25"/>
                  </a:lnTo>
                  <a:lnTo>
                    <a:pt x="19" y="24"/>
                  </a:lnTo>
                  <a:lnTo>
                    <a:pt x="20" y="24"/>
                  </a:lnTo>
                  <a:lnTo>
                    <a:pt x="22" y="21"/>
                  </a:lnTo>
                  <a:close/>
                  <a:moveTo>
                    <a:pt x="35" y="17"/>
                  </a:moveTo>
                  <a:lnTo>
                    <a:pt x="33" y="22"/>
                  </a:lnTo>
                  <a:lnTo>
                    <a:pt x="28" y="24"/>
                  </a:lnTo>
                  <a:lnTo>
                    <a:pt x="34" y="24"/>
                  </a:lnTo>
                  <a:lnTo>
                    <a:pt x="34" y="22"/>
                  </a:lnTo>
                  <a:lnTo>
                    <a:pt x="36" y="19"/>
                  </a:lnTo>
                  <a:lnTo>
                    <a:pt x="37" y="18"/>
                  </a:lnTo>
                  <a:lnTo>
                    <a:pt x="35" y="17"/>
                  </a:lnTo>
                  <a:close/>
                  <a:moveTo>
                    <a:pt x="9" y="19"/>
                  </a:moveTo>
                  <a:lnTo>
                    <a:pt x="7" y="19"/>
                  </a:lnTo>
                  <a:lnTo>
                    <a:pt x="7" y="21"/>
                  </a:lnTo>
                  <a:lnTo>
                    <a:pt x="7" y="22"/>
                  </a:lnTo>
                  <a:lnTo>
                    <a:pt x="6" y="23"/>
                  </a:lnTo>
                  <a:lnTo>
                    <a:pt x="12" y="21"/>
                  </a:lnTo>
                  <a:lnTo>
                    <a:pt x="22" y="21"/>
                  </a:lnTo>
                  <a:lnTo>
                    <a:pt x="23" y="19"/>
                  </a:lnTo>
                  <a:lnTo>
                    <a:pt x="11" y="19"/>
                  </a:lnTo>
                  <a:lnTo>
                    <a:pt x="9" y="19"/>
                  </a:lnTo>
                  <a:close/>
                  <a:moveTo>
                    <a:pt x="26" y="17"/>
                  </a:moveTo>
                  <a:lnTo>
                    <a:pt x="26" y="20"/>
                  </a:lnTo>
                  <a:lnTo>
                    <a:pt x="28" y="21"/>
                  </a:lnTo>
                  <a:lnTo>
                    <a:pt x="31" y="20"/>
                  </a:lnTo>
                  <a:lnTo>
                    <a:pt x="32" y="19"/>
                  </a:lnTo>
                  <a:lnTo>
                    <a:pt x="32" y="18"/>
                  </a:lnTo>
                  <a:lnTo>
                    <a:pt x="31" y="18"/>
                  </a:lnTo>
                  <a:lnTo>
                    <a:pt x="26" y="17"/>
                  </a:lnTo>
                  <a:close/>
                  <a:moveTo>
                    <a:pt x="22" y="8"/>
                  </a:moveTo>
                  <a:lnTo>
                    <a:pt x="10" y="8"/>
                  </a:lnTo>
                  <a:lnTo>
                    <a:pt x="11" y="8"/>
                  </a:lnTo>
                  <a:lnTo>
                    <a:pt x="11" y="11"/>
                  </a:lnTo>
                  <a:lnTo>
                    <a:pt x="9" y="15"/>
                  </a:lnTo>
                  <a:lnTo>
                    <a:pt x="8" y="17"/>
                  </a:lnTo>
                  <a:lnTo>
                    <a:pt x="10" y="17"/>
                  </a:lnTo>
                  <a:lnTo>
                    <a:pt x="11" y="18"/>
                  </a:lnTo>
                  <a:lnTo>
                    <a:pt x="13" y="18"/>
                  </a:lnTo>
                  <a:lnTo>
                    <a:pt x="11" y="19"/>
                  </a:lnTo>
                  <a:lnTo>
                    <a:pt x="23" y="19"/>
                  </a:lnTo>
                  <a:lnTo>
                    <a:pt x="18" y="19"/>
                  </a:lnTo>
                  <a:lnTo>
                    <a:pt x="17" y="16"/>
                  </a:lnTo>
                  <a:lnTo>
                    <a:pt x="20" y="16"/>
                  </a:lnTo>
                  <a:lnTo>
                    <a:pt x="24" y="16"/>
                  </a:lnTo>
                  <a:lnTo>
                    <a:pt x="23" y="15"/>
                  </a:lnTo>
                  <a:lnTo>
                    <a:pt x="24" y="15"/>
                  </a:lnTo>
                  <a:lnTo>
                    <a:pt x="25" y="14"/>
                  </a:lnTo>
                  <a:lnTo>
                    <a:pt x="22" y="13"/>
                  </a:lnTo>
                  <a:lnTo>
                    <a:pt x="22" y="8"/>
                  </a:lnTo>
                  <a:close/>
                  <a:moveTo>
                    <a:pt x="21" y="18"/>
                  </a:moveTo>
                  <a:lnTo>
                    <a:pt x="18" y="19"/>
                  </a:lnTo>
                  <a:lnTo>
                    <a:pt x="23" y="19"/>
                  </a:lnTo>
                  <a:lnTo>
                    <a:pt x="21" y="18"/>
                  </a:lnTo>
                  <a:close/>
                  <a:moveTo>
                    <a:pt x="33" y="17"/>
                  </a:moveTo>
                  <a:lnTo>
                    <a:pt x="31" y="18"/>
                  </a:lnTo>
                  <a:lnTo>
                    <a:pt x="32" y="18"/>
                  </a:lnTo>
                  <a:lnTo>
                    <a:pt x="33" y="17"/>
                  </a:lnTo>
                  <a:close/>
                  <a:moveTo>
                    <a:pt x="38" y="11"/>
                  </a:moveTo>
                  <a:lnTo>
                    <a:pt x="37" y="12"/>
                  </a:lnTo>
                  <a:lnTo>
                    <a:pt x="36" y="15"/>
                  </a:lnTo>
                  <a:lnTo>
                    <a:pt x="38" y="17"/>
                  </a:lnTo>
                  <a:lnTo>
                    <a:pt x="39" y="15"/>
                  </a:lnTo>
                  <a:lnTo>
                    <a:pt x="38" y="14"/>
                  </a:lnTo>
                  <a:lnTo>
                    <a:pt x="38" y="13"/>
                  </a:lnTo>
                  <a:lnTo>
                    <a:pt x="38" y="11"/>
                  </a:lnTo>
                  <a:close/>
                  <a:moveTo>
                    <a:pt x="27" y="15"/>
                  </a:moveTo>
                  <a:lnTo>
                    <a:pt x="27" y="17"/>
                  </a:lnTo>
                  <a:lnTo>
                    <a:pt x="31" y="16"/>
                  </a:lnTo>
                  <a:lnTo>
                    <a:pt x="33" y="15"/>
                  </a:lnTo>
                  <a:lnTo>
                    <a:pt x="29" y="15"/>
                  </a:lnTo>
                  <a:lnTo>
                    <a:pt x="27" y="15"/>
                  </a:lnTo>
                  <a:close/>
                  <a:moveTo>
                    <a:pt x="24" y="16"/>
                  </a:moveTo>
                  <a:lnTo>
                    <a:pt x="20" y="16"/>
                  </a:lnTo>
                  <a:lnTo>
                    <a:pt x="22" y="17"/>
                  </a:lnTo>
                  <a:lnTo>
                    <a:pt x="24" y="16"/>
                  </a:lnTo>
                  <a:close/>
                  <a:moveTo>
                    <a:pt x="36" y="13"/>
                  </a:moveTo>
                  <a:lnTo>
                    <a:pt x="31" y="13"/>
                  </a:lnTo>
                  <a:lnTo>
                    <a:pt x="30" y="14"/>
                  </a:lnTo>
                  <a:lnTo>
                    <a:pt x="29" y="15"/>
                  </a:lnTo>
                  <a:lnTo>
                    <a:pt x="33" y="15"/>
                  </a:lnTo>
                  <a:lnTo>
                    <a:pt x="36" y="13"/>
                  </a:lnTo>
                  <a:close/>
                  <a:moveTo>
                    <a:pt x="8" y="10"/>
                  </a:moveTo>
                  <a:lnTo>
                    <a:pt x="6" y="13"/>
                  </a:lnTo>
                  <a:lnTo>
                    <a:pt x="9" y="14"/>
                  </a:lnTo>
                  <a:lnTo>
                    <a:pt x="8" y="12"/>
                  </a:lnTo>
                  <a:lnTo>
                    <a:pt x="8" y="10"/>
                  </a:lnTo>
                  <a:close/>
                  <a:moveTo>
                    <a:pt x="30" y="5"/>
                  </a:moveTo>
                  <a:lnTo>
                    <a:pt x="25" y="8"/>
                  </a:lnTo>
                  <a:lnTo>
                    <a:pt x="25" y="9"/>
                  </a:lnTo>
                  <a:lnTo>
                    <a:pt x="25" y="11"/>
                  </a:lnTo>
                  <a:lnTo>
                    <a:pt x="26" y="12"/>
                  </a:lnTo>
                  <a:lnTo>
                    <a:pt x="29" y="13"/>
                  </a:lnTo>
                  <a:lnTo>
                    <a:pt x="36" y="13"/>
                  </a:lnTo>
                  <a:lnTo>
                    <a:pt x="36" y="8"/>
                  </a:lnTo>
                  <a:lnTo>
                    <a:pt x="38" y="6"/>
                  </a:lnTo>
                  <a:lnTo>
                    <a:pt x="34" y="6"/>
                  </a:lnTo>
                  <a:lnTo>
                    <a:pt x="30" y="5"/>
                  </a:lnTo>
                  <a:close/>
                  <a:moveTo>
                    <a:pt x="40" y="5"/>
                  </a:moveTo>
                  <a:lnTo>
                    <a:pt x="40" y="6"/>
                  </a:lnTo>
                  <a:lnTo>
                    <a:pt x="39" y="8"/>
                  </a:lnTo>
                  <a:lnTo>
                    <a:pt x="38" y="9"/>
                  </a:lnTo>
                  <a:lnTo>
                    <a:pt x="40" y="8"/>
                  </a:lnTo>
                  <a:lnTo>
                    <a:pt x="41" y="7"/>
                  </a:lnTo>
                  <a:lnTo>
                    <a:pt x="40" y="6"/>
                  </a:lnTo>
                  <a:lnTo>
                    <a:pt x="40" y="5"/>
                  </a:lnTo>
                  <a:close/>
                  <a:moveTo>
                    <a:pt x="10" y="4"/>
                  </a:moveTo>
                  <a:lnTo>
                    <a:pt x="10" y="5"/>
                  </a:lnTo>
                  <a:lnTo>
                    <a:pt x="10" y="8"/>
                  </a:lnTo>
                  <a:lnTo>
                    <a:pt x="22" y="8"/>
                  </a:lnTo>
                  <a:lnTo>
                    <a:pt x="21" y="8"/>
                  </a:lnTo>
                  <a:lnTo>
                    <a:pt x="22" y="7"/>
                  </a:lnTo>
                  <a:lnTo>
                    <a:pt x="14" y="7"/>
                  </a:lnTo>
                  <a:lnTo>
                    <a:pt x="12" y="7"/>
                  </a:lnTo>
                  <a:lnTo>
                    <a:pt x="11" y="5"/>
                  </a:lnTo>
                  <a:lnTo>
                    <a:pt x="10" y="4"/>
                  </a:lnTo>
                  <a:close/>
                  <a:moveTo>
                    <a:pt x="14" y="0"/>
                  </a:moveTo>
                  <a:lnTo>
                    <a:pt x="14" y="7"/>
                  </a:lnTo>
                  <a:lnTo>
                    <a:pt x="22" y="7"/>
                  </a:lnTo>
                  <a:lnTo>
                    <a:pt x="24" y="5"/>
                  </a:lnTo>
                  <a:lnTo>
                    <a:pt x="20" y="4"/>
                  </a:lnTo>
                  <a:lnTo>
                    <a:pt x="14" y="0"/>
                  </a:lnTo>
                  <a:close/>
                  <a:moveTo>
                    <a:pt x="37" y="5"/>
                  </a:moveTo>
                  <a:lnTo>
                    <a:pt x="34" y="6"/>
                  </a:lnTo>
                  <a:lnTo>
                    <a:pt x="38" y="6"/>
                  </a:lnTo>
                  <a:lnTo>
                    <a:pt x="37" y="5"/>
                  </a:lnTo>
                  <a:close/>
                  <a:moveTo>
                    <a:pt x="10" y="0"/>
                  </a:moveTo>
                  <a:lnTo>
                    <a:pt x="10" y="2"/>
                  </a:lnTo>
                  <a:lnTo>
                    <a:pt x="11" y="3"/>
                  </a:lnTo>
                  <a:lnTo>
                    <a:pt x="12" y="4"/>
                  </a:lnTo>
                  <a:lnTo>
                    <a:pt x="13" y="3"/>
                  </a:lnTo>
                  <a:lnTo>
                    <a:pt x="13" y="2"/>
                  </a:lnTo>
                  <a:lnTo>
                    <a:pt x="10" y="0"/>
                  </a:lnTo>
                  <a:close/>
                  <a:moveTo>
                    <a:pt x="2" y="37"/>
                  </a:moveTo>
                  <a:lnTo>
                    <a:pt x="1" y="37"/>
                  </a:lnTo>
                  <a:lnTo>
                    <a:pt x="0" y="38"/>
                  </a:lnTo>
                  <a:lnTo>
                    <a:pt x="0" y="39"/>
                  </a:lnTo>
                  <a:lnTo>
                    <a:pt x="1" y="40"/>
                  </a:lnTo>
                  <a:lnTo>
                    <a:pt x="4" y="40"/>
                  </a:lnTo>
                  <a:lnTo>
                    <a:pt x="6" y="39"/>
                  </a:lnTo>
                  <a:lnTo>
                    <a:pt x="3" y="39"/>
                  </a:lnTo>
                  <a:lnTo>
                    <a:pt x="2" y="37"/>
                  </a:lnTo>
                  <a:close/>
                  <a:moveTo>
                    <a:pt x="7" y="38"/>
                  </a:moveTo>
                  <a:lnTo>
                    <a:pt x="5" y="39"/>
                  </a:lnTo>
                  <a:lnTo>
                    <a:pt x="6" y="39"/>
                  </a:lnTo>
                  <a:lnTo>
                    <a:pt x="7" y="38"/>
                  </a:lnTo>
                  <a:close/>
                </a:path>
              </a:pathLst>
            </a:custGeom>
            <a:solidFill>
              <a:srgbClr val="998C7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73" name="Google Shape;573;p51"/>
            <p:cNvPicPr preferRelativeResize="0"/>
            <p:nvPr/>
          </p:nvPicPr>
          <p:blipFill rotWithShape="1">
            <a:blip r:embed="rId13">
              <a:alphaModFix/>
            </a:blip>
            <a:srcRect b="0" l="0" r="0" t="0"/>
            <a:stretch/>
          </p:blipFill>
          <p:spPr>
            <a:xfrm>
              <a:off x="17899" y="786"/>
              <a:ext cx="108" cy="122"/>
            </a:xfrm>
            <a:prstGeom prst="rect">
              <a:avLst/>
            </a:prstGeom>
            <a:noFill/>
            <a:ln>
              <a:noFill/>
            </a:ln>
          </p:spPr>
        </p:pic>
        <p:pic>
          <p:nvPicPr>
            <p:cNvPr id="574" name="Google Shape;574;p51"/>
            <p:cNvPicPr preferRelativeResize="0"/>
            <p:nvPr/>
          </p:nvPicPr>
          <p:blipFill rotWithShape="1">
            <a:blip r:embed="rId14">
              <a:alphaModFix/>
            </a:blip>
            <a:srcRect b="0" l="0" r="0" t="0"/>
            <a:stretch/>
          </p:blipFill>
          <p:spPr>
            <a:xfrm>
              <a:off x="17922" y="686"/>
              <a:ext cx="238" cy="161"/>
            </a:xfrm>
            <a:prstGeom prst="rect">
              <a:avLst/>
            </a:prstGeom>
            <a:noFill/>
            <a:ln>
              <a:noFill/>
            </a:ln>
          </p:spPr>
        </p:pic>
        <p:pic>
          <p:nvPicPr>
            <p:cNvPr id="575" name="Google Shape;575;p51"/>
            <p:cNvPicPr preferRelativeResize="0"/>
            <p:nvPr/>
          </p:nvPicPr>
          <p:blipFill rotWithShape="1">
            <a:blip r:embed="rId15">
              <a:alphaModFix/>
            </a:blip>
            <a:srcRect b="0" l="0" r="0" t="0"/>
            <a:stretch/>
          </p:blipFill>
          <p:spPr>
            <a:xfrm>
              <a:off x="17948" y="711"/>
              <a:ext cx="43" cy="81"/>
            </a:xfrm>
            <a:prstGeom prst="rect">
              <a:avLst/>
            </a:prstGeom>
            <a:noFill/>
            <a:ln>
              <a:noFill/>
            </a:ln>
          </p:spPr>
        </p:pic>
        <p:pic>
          <p:nvPicPr>
            <p:cNvPr id="576" name="Google Shape;576;p51"/>
            <p:cNvPicPr preferRelativeResize="0"/>
            <p:nvPr/>
          </p:nvPicPr>
          <p:blipFill rotWithShape="1">
            <a:blip r:embed="rId16">
              <a:alphaModFix/>
            </a:blip>
            <a:srcRect b="0" l="0" r="0" t="0"/>
            <a:stretch/>
          </p:blipFill>
          <p:spPr>
            <a:xfrm>
              <a:off x="18084" y="707"/>
              <a:ext cx="62" cy="72"/>
            </a:xfrm>
            <a:prstGeom prst="rect">
              <a:avLst/>
            </a:prstGeom>
            <a:noFill/>
            <a:ln>
              <a:noFill/>
            </a:ln>
          </p:spPr>
        </p:pic>
        <p:pic>
          <p:nvPicPr>
            <p:cNvPr id="577" name="Google Shape;577;p51"/>
            <p:cNvPicPr preferRelativeResize="0"/>
            <p:nvPr/>
          </p:nvPicPr>
          <p:blipFill rotWithShape="1">
            <a:blip r:embed="rId17">
              <a:alphaModFix/>
            </a:blip>
            <a:srcRect b="0" l="0" r="0" t="0"/>
            <a:stretch/>
          </p:blipFill>
          <p:spPr>
            <a:xfrm>
              <a:off x="17929" y="612"/>
              <a:ext cx="213" cy="182"/>
            </a:xfrm>
            <a:prstGeom prst="rect">
              <a:avLst/>
            </a:prstGeom>
            <a:noFill/>
            <a:ln>
              <a:noFill/>
            </a:ln>
          </p:spPr>
        </p:pic>
        <p:pic>
          <p:nvPicPr>
            <p:cNvPr id="578" name="Google Shape;578;p51"/>
            <p:cNvPicPr preferRelativeResize="0"/>
            <p:nvPr/>
          </p:nvPicPr>
          <p:blipFill rotWithShape="1">
            <a:blip r:embed="rId18">
              <a:alphaModFix/>
            </a:blip>
            <a:srcRect b="0" l="0" r="0" t="0"/>
            <a:stretch/>
          </p:blipFill>
          <p:spPr>
            <a:xfrm>
              <a:off x="18043" y="781"/>
              <a:ext cx="54" cy="20"/>
            </a:xfrm>
            <a:prstGeom prst="rect">
              <a:avLst/>
            </a:prstGeom>
            <a:noFill/>
            <a:ln>
              <a:noFill/>
            </a:ln>
          </p:spPr>
        </p:pic>
        <p:sp>
          <p:nvSpPr>
            <p:cNvPr id="579" name="Google Shape;579;p51"/>
            <p:cNvSpPr/>
            <p:nvPr/>
          </p:nvSpPr>
          <p:spPr>
            <a:xfrm>
              <a:off x="18082" y="602"/>
              <a:ext cx="207" cy="318"/>
            </a:xfrm>
            <a:custGeom>
              <a:rect b="b" l="l" r="r" t="t"/>
              <a:pathLst>
                <a:path extrusionOk="0" h="318" w="207">
                  <a:moveTo>
                    <a:pt x="206" y="144"/>
                  </a:moveTo>
                  <a:lnTo>
                    <a:pt x="165" y="144"/>
                  </a:lnTo>
                  <a:lnTo>
                    <a:pt x="167" y="149"/>
                  </a:lnTo>
                  <a:lnTo>
                    <a:pt x="172" y="165"/>
                  </a:lnTo>
                  <a:lnTo>
                    <a:pt x="178" y="201"/>
                  </a:lnTo>
                  <a:lnTo>
                    <a:pt x="184" y="237"/>
                  </a:lnTo>
                  <a:lnTo>
                    <a:pt x="185" y="259"/>
                  </a:lnTo>
                  <a:lnTo>
                    <a:pt x="183" y="276"/>
                  </a:lnTo>
                  <a:lnTo>
                    <a:pt x="176" y="296"/>
                  </a:lnTo>
                  <a:lnTo>
                    <a:pt x="170" y="298"/>
                  </a:lnTo>
                  <a:lnTo>
                    <a:pt x="173" y="305"/>
                  </a:lnTo>
                  <a:lnTo>
                    <a:pt x="167" y="309"/>
                  </a:lnTo>
                  <a:lnTo>
                    <a:pt x="167" y="312"/>
                  </a:lnTo>
                  <a:lnTo>
                    <a:pt x="179" y="317"/>
                  </a:lnTo>
                  <a:lnTo>
                    <a:pt x="185" y="311"/>
                  </a:lnTo>
                  <a:lnTo>
                    <a:pt x="193" y="299"/>
                  </a:lnTo>
                  <a:lnTo>
                    <a:pt x="199" y="280"/>
                  </a:lnTo>
                  <a:lnTo>
                    <a:pt x="202" y="257"/>
                  </a:lnTo>
                  <a:lnTo>
                    <a:pt x="205" y="233"/>
                  </a:lnTo>
                  <a:lnTo>
                    <a:pt x="207" y="204"/>
                  </a:lnTo>
                  <a:lnTo>
                    <a:pt x="207" y="170"/>
                  </a:lnTo>
                  <a:lnTo>
                    <a:pt x="206" y="144"/>
                  </a:lnTo>
                  <a:close/>
                  <a:moveTo>
                    <a:pt x="83" y="0"/>
                  </a:moveTo>
                  <a:lnTo>
                    <a:pt x="70" y="1"/>
                  </a:lnTo>
                  <a:lnTo>
                    <a:pt x="49" y="5"/>
                  </a:lnTo>
                  <a:lnTo>
                    <a:pt x="23" y="11"/>
                  </a:lnTo>
                  <a:lnTo>
                    <a:pt x="10" y="17"/>
                  </a:lnTo>
                  <a:lnTo>
                    <a:pt x="3" y="25"/>
                  </a:lnTo>
                  <a:lnTo>
                    <a:pt x="0" y="40"/>
                  </a:lnTo>
                  <a:lnTo>
                    <a:pt x="7" y="63"/>
                  </a:lnTo>
                  <a:lnTo>
                    <a:pt x="16" y="79"/>
                  </a:lnTo>
                  <a:lnTo>
                    <a:pt x="24" y="90"/>
                  </a:lnTo>
                  <a:lnTo>
                    <a:pt x="31" y="97"/>
                  </a:lnTo>
                  <a:lnTo>
                    <a:pt x="38" y="104"/>
                  </a:lnTo>
                  <a:lnTo>
                    <a:pt x="48" y="106"/>
                  </a:lnTo>
                  <a:lnTo>
                    <a:pt x="61" y="116"/>
                  </a:lnTo>
                  <a:lnTo>
                    <a:pt x="68" y="126"/>
                  </a:lnTo>
                  <a:lnTo>
                    <a:pt x="91" y="149"/>
                  </a:lnTo>
                  <a:lnTo>
                    <a:pt x="105" y="148"/>
                  </a:lnTo>
                  <a:lnTo>
                    <a:pt x="119" y="146"/>
                  </a:lnTo>
                  <a:lnTo>
                    <a:pt x="121" y="122"/>
                  </a:lnTo>
                  <a:lnTo>
                    <a:pt x="202" y="122"/>
                  </a:lnTo>
                  <a:lnTo>
                    <a:pt x="202" y="121"/>
                  </a:lnTo>
                  <a:lnTo>
                    <a:pt x="198" y="110"/>
                  </a:lnTo>
                  <a:lnTo>
                    <a:pt x="195" y="97"/>
                  </a:lnTo>
                  <a:lnTo>
                    <a:pt x="193" y="83"/>
                  </a:lnTo>
                  <a:lnTo>
                    <a:pt x="190" y="70"/>
                  </a:lnTo>
                  <a:lnTo>
                    <a:pt x="185" y="57"/>
                  </a:lnTo>
                  <a:lnTo>
                    <a:pt x="178" y="43"/>
                  </a:lnTo>
                  <a:lnTo>
                    <a:pt x="171" y="31"/>
                  </a:lnTo>
                  <a:lnTo>
                    <a:pt x="166" y="24"/>
                  </a:lnTo>
                  <a:lnTo>
                    <a:pt x="160" y="18"/>
                  </a:lnTo>
                  <a:lnTo>
                    <a:pt x="147" y="13"/>
                  </a:lnTo>
                  <a:lnTo>
                    <a:pt x="141" y="12"/>
                  </a:lnTo>
                  <a:lnTo>
                    <a:pt x="110" y="12"/>
                  </a:lnTo>
                  <a:lnTo>
                    <a:pt x="95" y="4"/>
                  </a:lnTo>
                  <a:lnTo>
                    <a:pt x="83" y="0"/>
                  </a:lnTo>
                  <a:close/>
                  <a:moveTo>
                    <a:pt x="205" y="137"/>
                  </a:moveTo>
                  <a:lnTo>
                    <a:pt x="145" y="137"/>
                  </a:lnTo>
                  <a:lnTo>
                    <a:pt x="147" y="141"/>
                  </a:lnTo>
                  <a:lnTo>
                    <a:pt x="154" y="146"/>
                  </a:lnTo>
                  <a:lnTo>
                    <a:pt x="164" y="144"/>
                  </a:lnTo>
                  <a:lnTo>
                    <a:pt x="165" y="144"/>
                  </a:lnTo>
                  <a:lnTo>
                    <a:pt x="206" y="144"/>
                  </a:lnTo>
                  <a:lnTo>
                    <a:pt x="205" y="141"/>
                  </a:lnTo>
                  <a:lnTo>
                    <a:pt x="205" y="139"/>
                  </a:lnTo>
                  <a:lnTo>
                    <a:pt x="205" y="137"/>
                  </a:lnTo>
                  <a:close/>
                  <a:moveTo>
                    <a:pt x="203" y="124"/>
                  </a:moveTo>
                  <a:lnTo>
                    <a:pt x="129" y="124"/>
                  </a:lnTo>
                  <a:lnTo>
                    <a:pt x="132" y="129"/>
                  </a:lnTo>
                  <a:lnTo>
                    <a:pt x="143" y="139"/>
                  </a:lnTo>
                  <a:lnTo>
                    <a:pt x="145" y="137"/>
                  </a:lnTo>
                  <a:lnTo>
                    <a:pt x="205" y="137"/>
                  </a:lnTo>
                  <a:lnTo>
                    <a:pt x="203" y="124"/>
                  </a:lnTo>
                  <a:close/>
                  <a:moveTo>
                    <a:pt x="202" y="122"/>
                  </a:moveTo>
                  <a:lnTo>
                    <a:pt x="121" y="122"/>
                  </a:lnTo>
                  <a:lnTo>
                    <a:pt x="125" y="126"/>
                  </a:lnTo>
                  <a:lnTo>
                    <a:pt x="129" y="124"/>
                  </a:lnTo>
                  <a:lnTo>
                    <a:pt x="203" y="124"/>
                  </a:lnTo>
                  <a:lnTo>
                    <a:pt x="202" y="122"/>
                  </a:lnTo>
                  <a:close/>
                  <a:moveTo>
                    <a:pt x="127" y="9"/>
                  </a:moveTo>
                  <a:lnTo>
                    <a:pt x="110" y="12"/>
                  </a:lnTo>
                  <a:lnTo>
                    <a:pt x="141" y="12"/>
                  </a:lnTo>
                  <a:lnTo>
                    <a:pt x="127" y="9"/>
                  </a:lnTo>
                  <a:close/>
                </a:path>
              </a:pathLst>
            </a:custGeom>
            <a:solidFill>
              <a:srgbClr val="998C7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80" name="Google Shape;580;p51"/>
            <p:cNvPicPr preferRelativeResize="0"/>
            <p:nvPr/>
          </p:nvPicPr>
          <p:blipFill rotWithShape="1">
            <a:blip r:embed="rId19">
              <a:alphaModFix/>
            </a:blip>
            <a:srcRect b="0" l="0" r="0" t="0"/>
            <a:stretch/>
          </p:blipFill>
          <p:spPr>
            <a:xfrm>
              <a:off x="18189" y="643"/>
              <a:ext cx="76" cy="127"/>
            </a:xfrm>
            <a:prstGeom prst="rect">
              <a:avLst/>
            </a:prstGeom>
            <a:noFill/>
            <a:ln>
              <a:noFill/>
            </a:ln>
          </p:spPr>
        </p:pic>
        <p:pic>
          <p:nvPicPr>
            <p:cNvPr id="581" name="Google Shape;581;p51"/>
            <p:cNvPicPr preferRelativeResize="0"/>
            <p:nvPr/>
          </p:nvPicPr>
          <p:blipFill rotWithShape="1">
            <a:blip r:embed="rId20">
              <a:alphaModFix/>
            </a:blip>
            <a:srcRect b="0" l="0" r="0" t="0"/>
            <a:stretch/>
          </p:blipFill>
          <p:spPr>
            <a:xfrm>
              <a:off x="18255" y="798"/>
              <a:ext cx="8" cy="102"/>
            </a:xfrm>
            <a:prstGeom prst="rect">
              <a:avLst/>
            </a:prstGeom>
            <a:noFill/>
            <a:ln>
              <a:noFill/>
            </a:ln>
          </p:spPr>
        </p:pic>
        <p:sp>
          <p:nvSpPr>
            <p:cNvPr id="582" name="Google Shape;582;p51"/>
            <p:cNvSpPr/>
            <p:nvPr/>
          </p:nvSpPr>
          <p:spPr>
            <a:xfrm>
              <a:off x="18215" y="716"/>
              <a:ext cx="13" cy="22"/>
            </a:xfrm>
            <a:custGeom>
              <a:rect b="b" l="l" r="r" t="t"/>
              <a:pathLst>
                <a:path extrusionOk="0" h="22" w="13">
                  <a:moveTo>
                    <a:pt x="8" y="1"/>
                  </a:moveTo>
                  <a:lnTo>
                    <a:pt x="10" y="7"/>
                  </a:lnTo>
                  <a:lnTo>
                    <a:pt x="11" y="9"/>
                  </a:lnTo>
                  <a:lnTo>
                    <a:pt x="12" y="14"/>
                  </a:lnTo>
                  <a:lnTo>
                    <a:pt x="12" y="18"/>
                  </a:lnTo>
                  <a:lnTo>
                    <a:pt x="13" y="21"/>
                  </a:lnTo>
                  <a:lnTo>
                    <a:pt x="12" y="14"/>
                  </a:lnTo>
                  <a:lnTo>
                    <a:pt x="11" y="7"/>
                  </a:lnTo>
                  <a:lnTo>
                    <a:pt x="8" y="1"/>
                  </a:lnTo>
                  <a:close/>
                  <a:moveTo>
                    <a:pt x="3" y="0"/>
                  </a:moveTo>
                  <a:lnTo>
                    <a:pt x="0" y="1"/>
                  </a:lnTo>
                  <a:lnTo>
                    <a:pt x="5" y="1"/>
                  </a:lnTo>
                  <a:lnTo>
                    <a:pt x="3" y="0"/>
                  </a:lnTo>
                  <a:close/>
                  <a:moveTo>
                    <a:pt x="8" y="1"/>
                  </a:moveTo>
                  <a:lnTo>
                    <a:pt x="5" y="1"/>
                  </a:lnTo>
                  <a:lnTo>
                    <a:pt x="8" y="1"/>
                  </a:lnTo>
                  <a:close/>
                  <a:moveTo>
                    <a:pt x="5" y="1"/>
                  </a:moveTo>
                  <a:lnTo>
                    <a:pt x="5" y="1"/>
                  </a:lnTo>
                  <a:close/>
                  <a:moveTo>
                    <a:pt x="5" y="1"/>
                  </a:moveTo>
                  <a:lnTo>
                    <a:pt x="4" y="1"/>
                  </a:lnTo>
                  <a:lnTo>
                    <a:pt x="5" y="1"/>
                  </a:lnTo>
                  <a:close/>
                </a:path>
              </a:pathLst>
            </a:custGeom>
            <a:solidFill>
              <a:srgbClr val="3326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83" name="Google Shape;583;p51"/>
            <p:cNvPicPr preferRelativeResize="0"/>
            <p:nvPr/>
          </p:nvPicPr>
          <p:blipFill rotWithShape="1">
            <a:blip r:embed="rId21">
              <a:alphaModFix/>
            </a:blip>
            <a:srcRect b="0" l="0" r="0" t="0"/>
            <a:stretch/>
          </p:blipFill>
          <p:spPr>
            <a:xfrm>
              <a:off x="18082" y="606"/>
              <a:ext cx="201" cy="143"/>
            </a:xfrm>
            <a:prstGeom prst="rect">
              <a:avLst/>
            </a:prstGeom>
            <a:noFill/>
            <a:ln>
              <a:noFill/>
            </a:ln>
          </p:spPr>
        </p:pic>
        <p:pic>
          <p:nvPicPr>
            <p:cNvPr id="584" name="Google Shape;584;p51"/>
            <p:cNvPicPr preferRelativeResize="0"/>
            <p:nvPr/>
          </p:nvPicPr>
          <p:blipFill rotWithShape="1">
            <a:blip r:embed="rId22">
              <a:alphaModFix/>
            </a:blip>
            <a:srcRect b="0" l="0" r="0" t="0"/>
            <a:stretch/>
          </p:blipFill>
          <p:spPr>
            <a:xfrm>
              <a:off x="18088" y="638"/>
              <a:ext cx="108" cy="109"/>
            </a:xfrm>
            <a:prstGeom prst="rect">
              <a:avLst/>
            </a:prstGeom>
            <a:noFill/>
            <a:ln>
              <a:noFill/>
            </a:ln>
          </p:spPr>
        </p:pic>
        <p:pic>
          <p:nvPicPr>
            <p:cNvPr id="585" name="Google Shape;585;p51"/>
            <p:cNvPicPr preferRelativeResize="0"/>
            <p:nvPr/>
          </p:nvPicPr>
          <p:blipFill rotWithShape="1">
            <a:blip r:embed="rId23">
              <a:alphaModFix/>
            </a:blip>
            <a:srcRect b="0" l="0" r="0" t="0"/>
            <a:stretch/>
          </p:blipFill>
          <p:spPr>
            <a:xfrm>
              <a:off x="18200" y="690"/>
              <a:ext cx="44" cy="35"/>
            </a:xfrm>
            <a:prstGeom prst="rect">
              <a:avLst/>
            </a:prstGeom>
            <a:noFill/>
            <a:ln>
              <a:noFill/>
            </a:ln>
          </p:spPr>
        </p:pic>
        <p:pic>
          <p:nvPicPr>
            <p:cNvPr id="586" name="Google Shape;586;p51"/>
            <p:cNvPicPr preferRelativeResize="0"/>
            <p:nvPr/>
          </p:nvPicPr>
          <p:blipFill rotWithShape="1">
            <a:blip r:embed="rId24">
              <a:alphaModFix/>
            </a:blip>
            <a:srcRect b="0" l="0" r="0" t="0"/>
            <a:stretch/>
          </p:blipFill>
          <p:spPr>
            <a:xfrm>
              <a:off x="18093" y="609"/>
              <a:ext cx="180" cy="246"/>
            </a:xfrm>
            <a:prstGeom prst="rect">
              <a:avLst/>
            </a:prstGeom>
            <a:noFill/>
            <a:ln>
              <a:noFill/>
            </a:ln>
          </p:spPr>
        </p:pic>
        <p:pic>
          <p:nvPicPr>
            <p:cNvPr id="587" name="Google Shape;587;p51"/>
            <p:cNvPicPr preferRelativeResize="0"/>
            <p:nvPr/>
          </p:nvPicPr>
          <p:blipFill rotWithShape="1">
            <a:blip r:embed="rId25">
              <a:alphaModFix/>
            </a:blip>
            <a:srcRect b="0" l="0" r="0" t="0"/>
            <a:stretch/>
          </p:blipFill>
          <p:spPr>
            <a:xfrm>
              <a:off x="18245" y="734"/>
              <a:ext cx="74" cy="59"/>
            </a:xfrm>
            <a:prstGeom prst="rect">
              <a:avLst/>
            </a:prstGeom>
            <a:noFill/>
            <a:ln>
              <a:noFill/>
            </a:ln>
          </p:spPr>
        </p:pic>
      </p:grpSp>
      <p:pic>
        <p:nvPicPr>
          <p:cNvPr id="588" name="Google Shape;588;p51"/>
          <p:cNvPicPr preferRelativeResize="0"/>
          <p:nvPr/>
        </p:nvPicPr>
        <p:blipFill rotWithShape="1">
          <a:blip r:embed="rId26">
            <a:alphaModFix/>
          </a:blip>
          <a:srcRect b="0" l="0" r="0" t="0"/>
          <a:stretch/>
        </p:blipFill>
        <p:spPr>
          <a:xfrm>
            <a:off x="545820" y="5219000"/>
            <a:ext cx="276860" cy="166370"/>
          </a:xfrm>
          <a:prstGeom prst="rect">
            <a:avLst/>
          </a:prstGeom>
          <a:noFill/>
          <a:ln>
            <a:noFill/>
          </a:ln>
        </p:spPr>
      </p:pic>
      <p:pic>
        <p:nvPicPr>
          <p:cNvPr id="589" name="Google Shape;589;p51"/>
          <p:cNvPicPr preferRelativeResize="0"/>
          <p:nvPr/>
        </p:nvPicPr>
        <p:blipFill rotWithShape="1">
          <a:blip r:embed="rId27">
            <a:alphaModFix/>
          </a:blip>
          <a:srcRect b="0" l="0" r="0" t="0"/>
          <a:stretch/>
        </p:blipFill>
        <p:spPr>
          <a:xfrm>
            <a:off x="5176139" y="609978"/>
            <a:ext cx="6192445" cy="4128297"/>
          </a:xfrm>
          <a:prstGeom prst="rect">
            <a:avLst/>
          </a:prstGeom>
          <a:noFill/>
          <a:ln>
            <a:noFill/>
          </a:ln>
          <a:effectLst>
            <a:outerShdw blurRad="292100" rotWithShape="0" algn="tl" dir="2700000" dist="139700">
              <a:srgbClr val="333333">
                <a:alpha val="64705"/>
              </a:srgbClr>
            </a:outerShdw>
          </a:effectLst>
        </p:spPr>
      </p:pic>
      <p:pic>
        <p:nvPicPr>
          <p:cNvPr id="590" name="Google Shape;590;p51"/>
          <p:cNvPicPr preferRelativeResize="0"/>
          <p:nvPr/>
        </p:nvPicPr>
        <p:blipFill rotWithShape="1">
          <a:blip r:embed="rId28">
            <a:alphaModFix/>
          </a:blip>
          <a:srcRect b="0" l="0" r="0" t="0"/>
          <a:stretch/>
        </p:blipFill>
        <p:spPr>
          <a:xfrm>
            <a:off x="9372731" y="481793"/>
            <a:ext cx="2845782" cy="3130360"/>
          </a:xfrm>
          <a:prstGeom prst="rect">
            <a:avLst/>
          </a:prstGeom>
          <a:noFill/>
          <a:ln>
            <a:noFill/>
          </a:ln>
        </p:spPr>
      </p:pic>
      <p:pic>
        <p:nvPicPr>
          <p:cNvPr id="591" name="Google Shape;591;p51"/>
          <p:cNvPicPr preferRelativeResize="0"/>
          <p:nvPr/>
        </p:nvPicPr>
        <p:blipFill rotWithShape="1">
          <a:blip r:embed="rId29">
            <a:alphaModFix/>
          </a:blip>
          <a:srcRect b="0" l="0" r="0" t="0"/>
          <a:stretch/>
        </p:blipFill>
        <p:spPr>
          <a:xfrm>
            <a:off x="5339002" y="3507474"/>
            <a:ext cx="2840995" cy="2941092"/>
          </a:xfrm>
          <a:prstGeom prst="rect">
            <a:avLst/>
          </a:prstGeom>
          <a:noFill/>
          <a:ln>
            <a:noFill/>
          </a:ln>
          <a:effectLst>
            <a:outerShdw blurRad="292100" rotWithShape="0" algn="tl" dir="2700000" dist="139700">
              <a:srgbClr val="333333">
                <a:alpha val="64705"/>
              </a:srgbClr>
            </a:outerShdw>
          </a:effectLst>
        </p:spPr>
      </p:pic>
      <p:pic>
        <p:nvPicPr>
          <p:cNvPr id="592" name="Google Shape;592;p51"/>
          <p:cNvPicPr preferRelativeResize="0"/>
          <p:nvPr/>
        </p:nvPicPr>
        <p:blipFill rotWithShape="1">
          <a:blip r:embed="rId30">
            <a:alphaModFix/>
          </a:blip>
          <a:srcRect b="0" l="0" r="0" t="0"/>
          <a:stretch/>
        </p:blipFill>
        <p:spPr>
          <a:xfrm>
            <a:off x="8352429" y="4414250"/>
            <a:ext cx="3303896" cy="2201431"/>
          </a:xfrm>
          <a:prstGeom prst="rect">
            <a:avLst/>
          </a:prstGeom>
          <a:noFill/>
          <a:ln>
            <a:noFill/>
          </a:ln>
          <a:effectLst>
            <a:outerShdw blurRad="292100" rotWithShape="0" algn="tl" dir="2700000" dist="139700">
              <a:srgbClr val="333333">
                <a:alpha val="64705"/>
              </a:srgbClr>
            </a:outerShdw>
          </a:effectLst>
        </p:spPr>
      </p:pic>
      <p:sp>
        <p:nvSpPr>
          <p:cNvPr id="593" name="Google Shape;593;p51">
            <a:hlinkClick r:id="rId31"/>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32"/>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4"/>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246" name="Google Shape;246;p34"/>
          <p:cNvPicPr preferRelativeResize="0"/>
          <p:nvPr/>
        </p:nvPicPr>
        <p:blipFill rotWithShape="1">
          <a:blip r:embed="rId3">
            <a:alphaModFix/>
          </a:blip>
          <a:srcRect b="0" l="0" r="0" t="0"/>
          <a:stretch/>
        </p:blipFill>
        <p:spPr>
          <a:xfrm>
            <a:off x="9724455" y="266323"/>
            <a:ext cx="2267743" cy="365615"/>
          </a:xfrm>
          <a:prstGeom prst="rect">
            <a:avLst/>
          </a:prstGeom>
          <a:noFill/>
          <a:ln>
            <a:noFill/>
          </a:ln>
        </p:spPr>
      </p:pic>
      <p:sp>
        <p:nvSpPr>
          <p:cNvPr id="247" name="Google Shape;247;p34"/>
          <p:cNvSpPr txBox="1"/>
          <p:nvPr/>
        </p:nvSpPr>
        <p:spPr>
          <a:xfrm>
            <a:off x="515506" y="6615752"/>
            <a:ext cx="993149" cy="242248"/>
          </a:xfrm>
          <a:prstGeom prst="rect">
            <a:avLst/>
          </a:prstGeom>
          <a:solidFill>
            <a:srgbClr val="5481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lt1"/>
                </a:solidFill>
                <a:latin typeface="Calibri"/>
                <a:ea typeface="Calibri"/>
                <a:cs typeface="Calibri"/>
                <a:sym typeface="Calibri"/>
              </a:rPr>
              <a:t>7/31/2025</a:t>
            </a:r>
            <a:endParaRPr b="0" i="0" sz="1200" u="none" cap="none" strike="noStrike">
              <a:solidFill>
                <a:schemeClr val="lt1"/>
              </a:solidFill>
              <a:latin typeface="Calibri"/>
              <a:ea typeface="Calibri"/>
              <a:cs typeface="Calibri"/>
              <a:sym typeface="Calibri"/>
            </a:endParaRPr>
          </a:p>
        </p:txBody>
      </p:sp>
      <p:sp>
        <p:nvSpPr>
          <p:cNvPr id="248" name="Google Shape;248;p34"/>
          <p:cNvSpPr/>
          <p:nvPr/>
        </p:nvSpPr>
        <p:spPr>
          <a:xfrm>
            <a:off x="0" y="387844"/>
            <a:ext cx="1962336" cy="409433"/>
          </a:xfrm>
          <a:prstGeom prst="homePlate">
            <a:avLst>
              <a:gd fmla="val 50000" name="adj"/>
            </a:avLst>
          </a:prstGeom>
          <a:solidFill>
            <a:srgbClr val="385623"/>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400" u="none" cap="none" strike="noStrike">
                <a:solidFill>
                  <a:schemeClr val="lt1"/>
                </a:solidFill>
                <a:latin typeface="Poppins Medium"/>
                <a:ea typeface="Poppins Medium"/>
                <a:cs typeface="Poppins Medium"/>
                <a:sym typeface="Poppins Medium"/>
              </a:rPr>
              <a:t>HEADLINES</a:t>
            </a:r>
            <a:endParaRPr/>
          </a:p>
        </p:txBody>
      </p:sp>
      <p:sp>
        <p:nvSpPr>
          <p:cNvPr id="249" name="Google Shape;249;p34"/>
          <p:cNvSpPr txBox="1"/>
          <p:nvPr/>
        </p:nvSpPr>
        <p:spPr>
          <a:xfrm>
            <a:off x="2083934" y="4277761"/>
            <a:ext cx="191141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u="none" cap="none" strike="noStrike">
                <a:solidFill>
                  <a:schemeClr val="lt1"/>
                </a:solidFill>
                <a:latin typeface="Calibri"/>
                <a:ea typeface="Calibri"/>
                <a:cs typeface="Calibri"/>
                <a:sym typeface="Calibri"/>
              </a:rPr>
              <a:t>Cambodia</a:t>
            </a:r>
            <a:endParaRPr/>
          </a:p>
        </p:txBody>
      </p:sp>
      <p:sp>
        <p:nvSpPr>
          <p:cNvPr id="250" name="Google Shape;250;p34"/>
          <p:cNvSpPr txBox="1"/>
          <p:nvPr/>
        </p:nvSpPr>
        <p:spPr>
          <a:xfrm>
            <a:off x="2083934" y="2508588"/>
            <a:ext cx="191141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Vietnam</a:t>
            </a:r>
            <a:endParaRPr/>
          </a:p>
        </p:txBody>
      </p:sp>
      <p:sp>
        <p:nvSpPr>
          <p:cNvPr id="251" name="Google Shape;251;p34"/>
          <p:cNvSpPr txBox="1"/>
          <p:nvPr/>
        </p:nvSpPr>
        <p:spPr>
          <a:xfrm>
            <a:off x="1752784" y="2837939"/>
            <a:ext cx="16745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Laos</a:t>
            </a:r>
            <a:endParaRPr/>
          </a:p>
        </p:txBody>
      </p:sp>
      <p:sp>
        <p:nvSpPr>
          <p:cNvPr id="252" name="Google Shape;252;p34"/>
          <p:cNvSpPr txBox="1"/>
          <p:nvPr/>
        </p:nvSpPr>
        <p:spPr>
          <a:xfrm>
            <a:off x="474099" y="2482560"/>
            <a:ext cx="189580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Myanmar</a:t>
            </a:r>
            <a:endParaRPr/>
          </a:p>
        </p:txBody>
      </p:sp>
      <p:sp>
        <p:nvSpPr>
          <p:cNvPr id="253" name="Google Shape;253;p34"/>
          <p:cNvSpPr/>
          <p:nvPr/>
        </p:nvSpPr>
        <p:spPr>
          <a:xfrm>
            <a:off x="0" y="1159100"/>
            <a:ext cx="12192000" cy="109607"/>
          </a:xfrm>
          <a:custGeom>
            <a:rect b="b" l="l" r="r" t="t"/>
            <a:pathLst>
              <a:path extrusionOk="0" h="219214" w="24384000">
                <a:moveTo>
                  <a:pt x="0" y="0"/>
                </a:moveTo>
                <a:lnTo>
                  <a:pt x="24384000" y="0"/>
                </a:lnTo>
                <a:lnTo>
                  <a:pt x="24384000" y="219214"/>
                </a:lnTo>
                <a:lnTo>
                  <a:pt x="0" y="219214"/>
                </a:lnTo>
                <a:close/>
              </a:path>
            </a:pathLst>
          </a:custGeom>
          <a:solidFill>
            <a:srgbClr val="385623"/>
          </a:solidFill>
          <a:ln>
            <a:noFill/>
          </a:ln>
        </p:spPr>
      </p:sp>
      <p:sp>
        <p:nvSpPr>
          <p:cNvPr id="254" name="Google Shape;254;p34"/>
          <p:cNvSpPr/>
          <p:nvPr/>
        </p:nvSpPr>
        <p:spPr>
          <a:xfrm>
            <a:off x="4333741" y="1213836"/>
            <a:ext cx="108014" cy="5644134"/>
          </a:xfrm>
          <a:custGeom>
            <a:rect b="b" l="l" r="r" t="t"/>
            <a:pathLst>
              <a:path extrusionOk="0" h="11288268" w="216027">
                <a:moveTo>
                  <a:pt x="0" y="0"/>
                </a:moveTo>
                <a:lnTo>
                  <a:pt x="216027" y="0"/>
                </a:lnTo>
                <a:lnTo>
                  <a:pt x="216027" y="11288268"/>
                </a:lnTo>
                <a:lnTo>
                  <a:pt x="0" y="11288268"/>
                </a:lnTo>
                <a:close/>
              </a:path>
            </a:pathLst>
          </a:custGeom>
          <a:solidFill>
            <a:srgbClr val="385623"/>
          </a:solidFill>
          <a:ln>
            <a:noFill/>
          </a:ln>
        </p:spPr>
      </p:sp>
      <p:sp>
        <p:nvSpPr>
          <p:cNvPr id="255" name="Google Shape;255;p34"/>
          <p:cNvSpPr txBox="1"/>
          <p:nvPr/>
        </p:nvSpPr>
        <p:spPr>
          <a:xfrm>
            <a:off x="4986513" y="2598427"/>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1</a:t>
            </a:r>
            <a:endParaRPr/>
          </a:p>
        </p:txBody>
      </p:sp>
      <p:sp>
        <p:nvSpPr>
          <p:cNvPr id="256" name="Google Shape;256;p34"/>
          <p:cNvSpPr txBox="1"/>
          <p:nvPr/>
        </p:nvSpPr>
        <p:spPr>
          <a:xfrm>
            <a:off x="5536422" y="2870049"/>
            <a:ext cx="1673823"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4"/>
              </a:rPr>
              <a:t>Why Laos</a:t>
            </a:r>
            <a:endParaRPr sz="2000">
              <a:solidFill>
                <a:srgbClr val="000000"/>
              </a:solidFill>
              <a:latin typeface="Poppins Light"/>
              <a:ea typeface="Poppins Light"/>
              <a:cs typeface="Poppins Light"/>
              <a:sym typeface="Poppins Light"/>
            </a:endParaRPr>
          </a:p>
        </p:txBody>
      </p:sp>
      <p:sp>
        <p:nvSpPr>
          <p:cNvPr id="257" name="Google Shape;257;p34"/>
          <p:cNvSpPr txBox="1"/>
          <p:nvPr/>
        </p:nvSpPr>
        <p:spPr>
          <a:xfrm>
            <a:off x="8536740" y="2598427"/>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2</a:t>
            </a:r>
            <a:endParaRPr/>
          </a:p>
        </p:txBody>
      </p:sp>
      <p:sp>
        <p:nvSpPr>
          <p:cNvPr id="258" name="Google Shape;258;p34"/>
          <p:cNvSpPr txBox="1"/>
          <p:nvPr/>
        </p:nvSpPr>
        <p:spPr>
          <a:xfrm>
            <a:off x="9086649" y="2870049"/>
            <a:ext cx="2419551"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5"/>
              </a:rPr>
              <a:t>Key cities</a:t>
            </a:r>
            <a:endParaRPr sz="2000">
              <a:solidFill>
                <a:srgbClr val="000000"/>
              </a:solidFill>
              <a:latin typeface="Poppins Light"/>
              <a:ea typeface="Poppins Light"/>
              <a:cs typeface="Poppins Light"/>
              <a:sym typeface="Poppins Light"/>
            </a:endParaRPr>
          </a:p>
        </p:txBody>
      </p:sp>
      <p:sp>
        <p:nvSpPr>
          <p:cNvPr id="259" name="Google Shape;259;p34"/>
          <p:cNvSpPr txBox="1"/>
          <p:nvPr/>
        </p:nvSpPr>
        <p:spPr>
          <a:xfrm>
            <a:off x="4986513" y="3644907"/>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3</a:t>
            </a:r>
            <a:endParaRPr/>
          </a:p>
        </p:txBody>
      </p:sp>
      <p:sp>
        <p:nvSpPr>
          <p:cNvPr id="260" name="Google Shape;260;p34"/>
          <p:cNvSpPr txBox="1"/>
          <p:nvPr/>
        </p:nvSpPr>
        <p:spPr>
          <a:xfrm>
            <a:off x="5536422" y="3916528"/>
            <a:ext cx="2668214"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6"/>
              </a:rPr>
              <a:t>Activities</a:t>
            </a:r>
            <a:endParaRPr sz="2000">
              <a:solidFill>
                <a:srgbClr val="000000"/>
              </a:solidFill>
              <a:latin typeface="Poppins Light"/>
              <a:ea typeface="Poppins Light"/>
              <a:cs typeface="Poppins Light"/>
              <a:sym typeface="Poppins Light"/>
            </a:endParaRPr>
          </a:p>
        </p:txBody>
      </p:sp>
      <p:sp>
        <p:nvSpPr>
          <p:cNvPr id="261" name="Google Shape;261;p34"/>
          <p:cNvSpPr txBox="1"/>
          <p:nvPr/>
        </p:nvSpPr>
        <p:spPr>
          <a:xfrm>
            <a:off x="8536740" y="3644907"/>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4</a:t>
            </a:r>
            <a:endParaRPr/>
          </a:p>
        </p:txBody>
      </p:sp>
      <p:sp>
        <p:nvSpPr>
          <p:cNvPr id="262" name="Google Shape;262;p34"/>
          <p:cNvSpPr txBox="1"/>
          <p:nvPr/>
        </p:nvSpPr>
        <p:spPr>
          <a:xfrm>
            <a:off x="4986513" y="4691387"/>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5</a:t>
            </a:r>
            <a:endParaRPr/>
          </a:p>
        </p:txBody>
      </p:sp>
      <p:sp>
        <p:nvSpPr>
          <p:cNvPr id="263" name="Google Shape;263;p34"/>
          <p:cNvSpPr txBox="1"/>
          <p:nvPr/>
        </p:nvSpPr>
        <p:spPr>
          <a:xfrm>
            <a:off x="9151177" y="3853480"/>
            <a:ext cx="2668214"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7"/>
              </a:rPr>
              <a:t>Dining experiences</a:t>
            </a:r>
            <a:endParaRPr sz="2000">
              <a:solidFill>
                <a:srgbClr val="000000"/>
              </a:solidFill>
              <a:latin typeface="Poppins Light"/>
              <a:ea typeface="Poppins Light"/>
              <a:cs typeface="Poppins Light"/>
              <a:sym typeface="Poppins Light"/>
            </a:endParaRPr>
          </a:p>
        </p:txBody>
      </p:sp>
      <p:sp>
        <p:nvSpPr>
          <p:cNvPr id="264" name="Google Shape;264;p34"/>
          <p:cNvSpPr txBox="1"/>
          <p:nvPr/>
        </p:nvSpPr>
        <p:spPr>
          <a:xfrm>
            <a:off x="8536740" y="4691387"/>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6</a:t>
            </a:r>
            <a:endParaRPr/>
          </a:p>
        </p:txBody>
      </p:sp>
      <p:sp>
        <p:nvSpPr>
          <p:cNvPr id="265" name="Google Shape;265;p34"/>
          <p:cNvSpPr txBox="1"/>
          <p:nvPr/>
        </p:nvSpPr>
        <p:spPr>
          <a:xfrm>
            <a:off x="5589872" y="4920710"/>
            <a:ext cx="2229293"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8"/>
              </a:rPr>
              <a:t>Accommodation</a:t>
            </a:r>
            <a:endParaRPr sz="2000">
              <a:solidFill>
                <a:srgbClr val="000000"/>
              </a:solidFill>
              <a:latin typeface="Poppins Light"/>
              <a:ea typeface="Poppins Light"/>
              <a:cs typeface="Poppins Light"/>
              <a:sym typeface="Poppins Light"/>
            </a:endParaRPr>
          </a:p>
        </p:txBody>
      </p:sp>
      <p:sp>
        <p:nvSpPr>
          <p:cNvPr id="266" name="Google Shape;266;p34"/>
          <p:cNvSpPr txBox="1"/>
          <p:nvPr/>
        </p:nvSpPr>
        <p:spPr>
          <a:xfrm>
            <a:off x="9151177" y="4814435"/>
            <a:ext cx="2668214"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9"/>
              </a:rPr>
              <a:t>Tour sample</a:t>
            </a:r>
            <a:endParaRPr sz="2000">
              <a:solidFill>
                <a:srgbClr val="000000"/>
              </a:solidFill>
              <a:latin typeface="Poppins Light"/>
              <a:ea typeface="Poppins Light"/>
              <a:cs typeface="Poppins Light"/>
              <a:sym typeface="Poppins Light"/>
            </a:endParaRPr>
          </a:p>
        </p:txBody>
      </p:sp>
      <p:pic>
        <p:nvPicPr>
          <p:cNvPr id="267" name="Google Shape;267;p34"/>
          <p:cNvPicPr preferRelativeResize="0"/>
          <p:nvPr/>
        </p:nvPicPr>
        <p:blipFill rotWithShape="1">
          <a:blip r:embed="rId10">
            <a:alphaModFix/>
          </a:blip>
          <a:srcRect b="0" l="0" r="0" t="0"/>
          <a:stretch/>
        </p:blipFill>
        <p:spPr>
          <a:xfrm>
            <a:off x="224172" y="1791438"/>
            <a:ext cx="3832014" cy="421521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52"/>
          <p:cNvSpPr/>
          <p:nvPr/>
        </p:nvSpPr>
        <p:spPr>
          <a:xfrm>
            <a:off x="71719" y="627528"/>
            <a:ext cx="5773270" cy="125507"/>
          </a:xfrm>
          <a:prstGeom prst="rect">
            <a:avLst/>
          </a:prstGeom>
          <a:solidFill>
            <a:srgbClr val="1E90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0" name="Google Shape;600;p52"/>
          <p:cNvSpPr txBox="1"/>
          <p:nvPr/>
        </p:nvSpPr>
        <p:spPr>
          <a:xfrm>
            <a:off x="5844989" y="336339"/>
            <a:ext cx="609600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1E909C"/>
                </a:solidFill>
                <a:latin typeface="Cambria"/>
                <a:ea typeface="Cambria"/>
                <a:cs typeface="Cambria"/>
                <a:sym typeface="Cambria"/>
              </a:rPr>
              <a:t>AUTHENTIC CULTURE  </a:t>
            </a:r>
            <a:endParaRPr/>
          </a:p>
        </p:txBody>
      </p:sp>
      <p:sp>
        <p:nvSpPr>
          <p:cNvPr id="601" name="Google Shape;601;p52"/>
          <p:cNvSpPr txBox="1"/>
          <p:nvPr/>
        </p:nvSpPr>
        <p:spPr>
          <a:xfrm>
            <a:off x="371475" y="958499"/>
            <a:ext cx="4619625" cy="2985433"/>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C353D"/>
              </a:buClr>
              <a:buSzPts val="1600"/>
              <a:buFont typeface="Arial"/>
              <a:buChar char="•"/>
            </a:pPr>
            <a:r>
              <a:rPr b="0" i="0" lang="en-US" sz="1600">
                <a:solidFill>
                  <a:srgbClr val="2C353D"/>
                </a:solidFill>
                <a:latin typeface="Tahoma"/>
                <a:ea typeface="Tahoma"/>
                <a:cs typeface="Tahoma"/>
                <a:sym typeface="Tahoma"/>
              </a:rPr>
              <a:t>Ethnic diversity: Northern Laos</a:t>
            </a:r>
            <a:endParaRPr/>
          </a:p>
          <a:p>
            <a:pPr indent="-285750" lvl="0" marL="285750" marR="0" rtl="0" algn="l">
              <a:spcBef>
                <a:spcPts val="0"/>
              </a:spcBef>
              <a:spcAft>
                <a:spcPts val="0"/>
              </a:spcAft>
              <a:buClr>
                <a:srgbClr val="2C353D"/>
              </a:buClr>
              <a:buSzPts val="1600"/>
              <a:buFont typeface="Arial"/>
              <a:buChar char="•"/>
            </a:pPr>
            <a:r>
              <a:rPr lang="en-US" sz="1600">
                <a:solidFill>
                  <a:srgbClr val="2C353D"/>
                </a:solidFill>
                <a:latin typeface="Tahoma"/>
                <a:ea typeface="Tahoma"/>
                <a:cs typeface="Tahoma"/>
                <a:sym typeface="Tahoma"/>
              </a:rPr>
              <a:t>Indigenous foods &amp; coffee: Cooking class, market visits, coffee plantations in the South</a:t>
            </a:r>
            <a:endParaRPr/>
          </a:p>
          <a:p>
            <a:pPr indent="-285750" lvl="0" marL="285750" marR="0" rtl="0" algn="l">
              <a:spcBef>
                <a:spcPts val="0"/>
              </a:spcBef>
              <a:spcAft>
                <a:spcPts val="0"/>
              </a:spcAft>
              <a:buClr>
                <a:srgbClr val="2C353D"/>
              </a:buClr>
              <a:buSzPts val="1600"/>
              <a:buFont typeface="Arial"/>
              <a:buChar char="•"/>
            </a:pPr>
            <a:r>
              <a:rPr b="0" i="0" lang="en-US" sz="1600">
                <a:solidFill>
                  <a:srgbClr val="2C353D"/>
                </a:solidFill>
                <a:latin typeface="Tahoma"/>
                <a:ea typeface="Tahoma"/>
                <a:cs typeface="Tahoma"/>
                <a:sym typeface="Tahoma"/>
              </a:rPr>
              <a:t>Learn Buddhism &amp; visit temples: Alms giving, Baci</a:t>
            </a:r>
            <a:r>
              <a:rPr lang="en-US" sz="1600">
                <a:solidFill>
                  <a:srgbClr val="2C353D"/>
                </a:solidFill>
                <a:latin typeface="Tahoma"/>
                <a:ea typeface="Tahoma"/>
                <a:cs typeface="Tahoma"/>
                <a:sym typeface="Tahoma"/>
              </a:rPr>
              <a:t> Ceremony </a:t>
            </a:r>
            <a:r>
              <a:rPr b="0" i="0" lang="en-US" sz="1600">
                <a:solidFill>
                  <a:srgbClr val="2C353D"/>
                </a:solidFill>
                <a:latin typeface="Tahoma"/>
                <a:ea typeface="Tahoma"/>
                <a:cs typeface="Tahoma"/>
                <a:sym typeface="Tahoma"/>
              </a:rPr>
              <a:t>  </a:t>
            </a:r>
            <a:endParaRPr/>
          </a:p>
          <a:p>
            <a:pPr indent="-285750" lvl="0" marL="285750" marR="0" rtl="0" algn="l">
              <a:spcBef>
                <a:spcPts val="0"/>
              </a:spcBef>
              <a:spcAft>
                <a:spcPts val="0"/>
              </a:spcAft>
              <a:buClr>
                <a:srgbClr val="2C353D"/>
              </a:buClr>
              <a:buSzPts val="1600"/>
              <a:buFont typeface="Arial"/>
              <a:buChar char="•"/>
            </a:pPr>
            <a:r>
              <a:rPr lang="en-US" sz="1600">
                <a:solidFill>
                  <a:srgbClr val="2C353D"/>
                </a:solidFill>
                <a:latin typeface="Tahoma"/>
                <a:ea typeface="Tahoma"/>
                <a:cs typeface="Tahoma"/>
                <a:sym typeface="Tahoma"/>
              </a:rPr>
              <a:t>Attending local festivals: Boat racing, Buddhist practices  </a:t>
            </a:r>
            <a:endParaRPr/>
          </a:p>
          <a:p>
            <a:pPr indent="-285750" lvl="0" marL="285750" marR="0" rtl="0" algn="l">
              <a:spcBef>
                <a:spcPts val="0"/>
              </a:spcBef>
              <a:spcAft>
                <a:spcPts val="0"/>
              </a:spcAft>
              <a:buClr>
                <a:srgbClr val="2C353D"/>
              </a:buClr>
              <a:buSzPts val="1600"/>
              <a:buFont typeface="Arial"/>
              <a:buChar char="•"/>
            </a:pPr>
            <a:r>
              <a:rPr b="0" i="0" lang="en-US" sz="1600">
                <a:solidFill>
                  <a:srgbClr val="2C353D"/>
                </a:solidFill>
                <a:latin typeface="Tahoma"/>
                <a:ea typeface="Tahoma"/>
                <a:cs typeface="Tahoma"/>
                <a:sym typeface="Tahoma"/>
              </a:rPr>
              <a:t>R</a:t>
            </a:r>
            <a:r>
              <a:rPr lang="en-US" sz="1600">
                <a:solidFill>
                  <a:srgbClr val="2C353D"/>
                </a:solidFill>
                <a:latin typeface="Tahoma"/>
                <a:ea typeface="Tahoma"/>
                <a:cs typeface="Tahoma"/>
                <a:sym typeface="Tahoma"/>
              </a:rPr>
              <a:t>ice cultivation: Rice planting </a:t>
            </a:r>
            <a:endParaRPr/>
          </a:p>
          <a:p>
            <a:pPr indent="-285750" lvl="0" marL="285750" marR="0" rtl="0" algn="l">
              <a:spcBef>
                <a:spcPts val="0"/>
              </a:spcBef>
              <a:spcAft>
                <a:spcPts val="0"/>
              </a:spcAft>
              <a:buClr>
                <a:srgbClr val="2C353D"/>
              </a:buClr>
              <a:buSzPts val="1600"/>
              <a:buFont typeface="Arial"/>
              <a:buChar char="•"/>
            </a:pPr>
            <a:r>
              <a:rPr lang="en-US" sz="1600">
                <a:solidFill>
                  <a:srgbClr val="2C353D"/>
                </a:solidFill>
                <a:latin typeface="Tahoma"/>
                <a:ea typeface="Tahoma"/>
                <a:cs typeface="Tahoma"/>
                <a:sym typeface="Tahoma"/>
              </a:rPr>
              <a:t>Local handicrafts: Local weaving, bamboo experience  </a:t>
            </a:r>
            <a:endParaRPr b="0" i="0" sz="1600">
              <a:solidFill>
                <a:srgbClr val="2C353D"/>
              </a:solidFill>
              <a:latin typeface="Tahoma"/>
              <a:ea typeface="Tahoma"/>
              <a:cs typeface="Tahoma"/>
              <a:sym typeface="Tahoma"/>
            </a:endParaRPr>
          </a:p>
          <a:p>
            <a:pPr indent="-196850" lvl="0" marL="285750" marR="0" rtl="0" algn="l">
              <a:spcBef>
                <a:spcPts val="0"/>
              </a:spcBef>
              <a:spcAft>
                <a:spcPts val="0"/>
              </a:spcAft>
              <a:buClr>
                <a:schemeClr val="dk1"/>
              </a:buClr>
              <a:buSzPts val="1400"/>
              <a:buFont typeface="Calibri"/>
              <a:buNone/>
            </a:pPr>
            <a:r>
              <a:t/>
            </a:r>
            <a:endParaRPr b="0" i="0" sz="1400">
              <a:solidFill>
                <a:srgbClr val="2C353D"/>
              </a:solidFill>
              <a:latin typeface="Tenor Sans"/>
              <a:ea typeface="Tenor Sans"/>
              <a:cs typeface="Tenor Sans"/>
              <a:sym typeface="Tenor Sans"/>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602" name="Google Shape;602;p52"/>
          <p:cNvPicPr preferRelativeResize="0"/>
          <p:nvPr/>
        </p:nvPicPr>
        <p:blipFill rotWithShape="1">
          <a:blip r:embed="rId3">
            <a:alphaModFix/>
          </a:blip>
          <a:srcRect b="0" l="0" r="0" t="0"/>
          <a:stretch/>
        </p:blipFill>
        <p:spPr>
          <a:xfrm>
            <a:off x="4886325" y="2444754"/>
            <a:ext cx="2815826" cy="3754435"/>
          </a:xfrm>
          <a:prstGeom prst="rect">
            <a:avLst/>
          </a:prstGeom>
          <a:noFill/>
          <a:ln>
            <a:noFill/>
          </a:ln>
        </p:spPr>
      </p:pic>
      <p:pic>
        <p:nvPicPr>
          <p:cNvPr id="603" name="Google Shape;603;p52"/>
          <p:cNvPicPr preferRelativeResize="0"/>
          <p:nvPr/>
        </p:nvPicPr>
        <p:blipFill rotWithShape="1">
          <a:blip r:embed="rId4">
            <a:alphaModFix/>
          </a:blip>
          <a:srcRect b="0" l="0" r="0" t="0"/>
          <a:stretch/>
        </p:blipFill>
        <p:spPr>
          <a:xfrm>
            <a:off x="371475" y="3584576"/>
            <a:ext cx="4114800" cy="2614613"/>
          </a:xfrm>
          <a:prstGeom prst="rect">
            <a:avLst/>
          </a:prstGeom>
          <a:noFill/>
          <a:ln>
            <a:noFill/>
          </a:ln>
        </p:spPr>
      </p:pic>
      <p:pic>
        <p:nvPicPr>
          <p:cNvPr descr="Alms Giving Ceremony in Luang Prabang - Luang Prabang Attractions – Go  Guides" id="604" name="Google Shape;604;p52"/>
          <p:cNvPicPr preferRelativeResize="0"/>
          <p:nvPr/>
        </p:nvPicPr>
        <p:blipFill rotWithShape="1">
          <a:blip r:embed="rId5">
            <a:alphaModFix/>
          </a:blip>
          <a:srcRect b="0" l="0" r="0" t="0"/>
          <a:stretch/>
        </p:blipFill>
        <p:spPr>
          <a:xfrm>
            <a:off x="8207531" y="1228725"/>
            <a:ext cx="3703081" cy="2467198"/>
          </a:xfrm>
          <a:prstGeom prst="rect">
            <a:avLst/>
          </a:prstGeom>
          <a:noFill/>
          <a:ln>
            <a:noFill/>
          </a:ln>
        </p:spPr>
      </p:pic>
      <p:pic>
        <p:nvPicPr>
          <p:cNvPr descr="On the day of the end of the Buddhist lent, the boat final race." id="605" name="Google Shape;605;p52"/>
          <p:cNvPicPr preferRelativeResize="0"/>
          <p:nvPr/>
        </p:nvPicPr>
        <p:blipFill rotWithShape="1">
          <a:blip r:embed="rId6">
            <a:alphaModFix/>
          </a:blip>
          <a:srcRect b="0" l="0" r="0" t="0"/>
          <a:stretch/>
        </p:blipFill>
        <p:spPr>
          <a:xfrm>
            <a:off x="8207533" y="3921793"/>
            <a:ext cx="3703080" cy="2277395"/>
          </a:xfrm>
          <a:prstGeom prst="rect">
            <a:avLst/>
          </a:prstGeom>
          <a:noFill/>
          <a:ln>
            <a:noFill/>
          </a:ln>
        </p:spPr>
      </p:pic>
    </p:spTree>
  </p:cSld>
  <p:clrMapOvr>
    <a:masterClrMapping/>
  </p:clrMapOvr>
  <mc:AlternateContent>
    <mc:Choice Requires="p14">
      <p:transition spd="slow" p14:dur="1500">
        <p:fade thruBlk="1"/>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53"/>
          <p:cNvSpPr/>
          <p:nvPr/>
        </p:nvSpPr>
        <p:spPr>
          <a:xfrm>
            <a:off x="71719" y="627528"/>
            <a:ext cx="5773270" cy="125507"/>
          </a:xfrm>
          <a:prstGeom prst="rect">
            <a:avLst/>
          </a:prstGeom>
          <a:solidFill>
            <a:srgbClr val="1E90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2" name="Google Shape;612;p53"/>
          <p:cNvSpPr txBox="1"/>
          <p:nvPr/>
        </p:nvSpPr>
        <p:spPr>
          <a:xfrm>
            <a:off x="5844989" y="336339"/>
            <a:ext cx="609600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1E909C"/>
                </a:solidFill>
                <a:latin typeface="Cambria"/>
                <a:ea typeface="Cambria"/>
                <a:cs typeface="Cambria"/>
                <a:sym typeface="Cambria"/>
              </a:rPr>
              <a:t>NATURAL WONDERS </a:t>
            </a:r>
            <a:endParaRPr/>
          </a:p>
        </p:txBody>
      </p:sp>
      <p:sp>
        <p:nvSpPr>
          <p:cNvPr id="613" name="Google Shape;613;p53"/>
          <p:cNvSpPr txBox="1"/>
          <p:nvPr/>
        </p:nvSpPr>
        <p:spPr>
          <a:xfrm>
            <a:off x="371475" y="958499"/>
            <a:ext cx="5000625" cy="2985433"/>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C353D"/>
              </a:buClr>
              <a:buSzPts val="2000"/>
              <a:buFont typeface="Arial"/>
              <a:buChar char="•"/>
            </a:pPr>
            <a:r>
              <a:rPr lang="en-US" sz="2000">
                <a:solidFill>
                  <a:srgbClr val="2C353D"/>
                </a:solidFill>
                <a:latin typeface="Tahoma"/>
                <a:ea typeface="Tahoma"/>
                <a:cs typeface="Tahoma"/>
                <a:sym typeface="Tahoma"/>
              </a:rPr>
              <a:t>Caves: Luang Prabang, Vang Vieng, Khamoun, Luangnam Tha, Oudomxay</a:t>
            </a:r>
            <a:endParaRPr sz="2000">
              <a:solidFill>
                <a:srgbClr val="2C353D"/>
              </a:solidFill>
              <a:latin typeface="Tahoma"/>
              <a:ea typeface="Tahoma"/>
              <a:cs typeface="Tahoma"/>
              <a:sym typeface="Tahoma"/>
            </a:endParaRPr>
          </a:p>
          <a:p>
            <a:pPr indent="-285750" lvl="0" marL="285750" marR="0" rtl="0" algn="l">
              <a:spcBef>
                <a:spcPts val="0"/>
              </a:spcBef>
              <a:spcAft>
                <a:spcPts val="0"/>
              </a:spcAft>
              <a:buClr>
                <a:srgbClr val="2C353D"/>
              </a:buClr>
              <a:buSzPts val="2000"/>
              <a:buFont typeface="Arial"/>
              <a:buChar char="•"/>
            </a:pPr>
            <a:r>
              <a:rPr lang="en-US" sz="2000">
                <a:solidFill>
                  <a:srgbClr val="2C353D"/>
                </a:solidFill>
                <a:latin typeface="Tahoma"/>
                <a:ea typeface="Tahoma"/>
                <a:cs typeface="Tahoma"/>
                <a:sym typeface="Tahoma"/>
              </a:rPr>
              <a:t>Mekong Rivers</a:t>
            </a:r>
            <a:endParaRPr/>
          </a:p>
          <a:p>
            <a:pPr indent="-285750" lvl="0" marL="285750" marR="0" rtl="0" algn="l">
              <a:spcBef>
                <a:spcPts val="0"/>
              </a:spcBef>
              <a:spcAft>
                <a:spcPts val="0"/>
              </a:spcAft>
              <a:buClr>
                <a:srgbClr val="2C353D"/>
              </a:buClr>
              <a:buSzPts val="2000"/>
              <a:buFont typeface="Arial"/>
              <a:buChar char="•"/>
            </a:pPr>
            <a:r>
              <a:rPr lang="en-US" sz="2000">
                <a:solidFill>
                  <a:srgbClr val="2C353D"/>
                </a:solidFill>
                <a:latin typeface="Tahoma"/>
                <a:ea typeface="Tahoma"/>
                <a:cs typeface="Tahoma"/>
                <a:sym typeface="Tahoma"/>
              </a:rPr>
              <a:t>The Bolaven Plateau</a:t>
            </a:r>
            <a:endParaRPr/>
          </a:p>
          <a:p>
            <a:pPr indent="-285750" lvl="0" marL="285750" marR="0" rtl="0" algn="l">
              <a:spcBef>
                <a:spcPts val="0"/>
              </a:spcBef>
              <a:spcAft>
                <a:spcPts val="0"/>
              </a:spcAft>
              <a:buClr>
                <a:srgbClr val="2C353D"/>
              </a:buClr>
              <a:buSzPts val="2000"/>
              <a:buFont typeface="Arial"/>
              <a:buChar char="•"/>
            </a:pPr>
            <a:r>
              <a:rPr lang="en-US" sz="2000">
                <a:solidFill>
                  <a:srgbClr val="2C353D"/>
                </a:solidFill>
                <a:latin typeface="Tahoma"/>
                <a:ea typeface="Tahoma"/>
                <a:cs typeface="Tahoma"/>
                <a:sym typeface="Tahoma"/>
              </a:rPr>
              <a:t>Waterfalls</a:t>
            </a:r>
            <a:endParaRPr/>
          </a:p>
          <a:p>
            <a:pPr indent="-285750" lvl="0" marL="285750" marR="0" rtl="0" algn="l">
              <a:spcBef>
                <a:spcPts val="0"/>
              </a:spcBef>
              <a:spcAft>
                <a:spcPts val="0"/>
              </a:spcAft>
              <a:buClr>
                <a:srgbClr val="2C353D"/>
              </a:buClr>
              <a:buSzPts val="2000"/>
              <a:buFont typeface="Arial"/>
              <a:buChar char="•"/>
            </a:pPr>
            <a:r>
              <a:rPr lang="en-US" sz="2000">
                <a:solidFill>
                  <a:srgbClr val="2C353D"/>
                </a:solidFill>
                <a:latin typeface="Tahoma"/>
                <a:ea typeface="Tahoma"/>
                <a:cs typeface="Tahoma"/>
                <a:sym typeface="Tahoma"/>
              </a:rPr>
              <a:t>Natural park and reserves</a:t>
            </a:r>
            <a:endParaRPr/>
          </a:p>
          <a:p>
            <a:pPr indent="-285750" lvl="0" marL="285750" marR="0" rtl="0" algn="l">
              <a:spcBef>
                <a:spcPts val="0"/>
              </a:spcBef>
              <a:spcAft>
                <a:spcPts val="0"/>
              </a:spcAft>
              <a:buClr>
                <a:srgbClr val="2C353D"/>
              </a:buClr>
              <a:buSzPts val="2000"/>
              <a:buFont typeface="Arial"/>
              <a:buChar char="•"/>
            </a:pPr>
            <a:r>
              <a:rPr lang="en-US" sz="2000">
                <a:solidFill>
                  <a:srgbClr val="2C353D"/>
                </a:solidFill>
                <a:latin typeface="Tahoma"/>
                <a:ea typeface="Tahoma"/>
                <a:cs typeface="Tahoma"/>
                <a:sym typeface="Tahoma"/>
              </a:rPr>
              <a:t>Hin Namno National Park </a:t>
            </a:r>
            <a:r>
              <a:rPr lang="en-US" sz="2000">
                <a:solidFill>
                  <a:srgbClr val="C00000"/>
                </a:solidFill>
                <a:latin typeface="Tahoma"/>
                <a:ea typeface="Tahoma"/>
                <a:cs typeface="Tahoma"/>
                <a:sym typeface="Tahoma"/>
              </a:rPr>
              <a:t>– Latest &amp; 4</a:t>
            </a:r>
            <a:r>
              <a:rPr baseline="30000" lang="en-US" sz="2000">
                <a:solidFill>
                  <a:srgbClr val="C00000"/>
                </a:solidFill>
                <a:latin typeface="Tahoma"/>
                <a:ea typeface="Tahoma"/>
                <a:cs typeface="Tahoma"/>
                <a:sym typeface="Tahoma"/>
              </a:rPr>
              <a:t>th</a:t>
            </a:r>
            <a:r>
              <a:rPr lang="en-US" sz="2000">
                <a:solidFill>
                  <a:srgbClr val="C00000"/>
                </a:solidFill>
                <a:latin typeface="Tahoma"/>
                <a:ea typeface="Tahoma"/>
                <a:cs typeface="Tahoma"/>
                <a:sym typeface="Tahoma"/>
              </a:rPr>
              <a:t> Laos World Heritage    </a:t>
            </a:r>
            <a:endParaRPr/>
          </a:p>
          <a:p>
            <a:pPr indent="-196850" lvl="0" marL="285750" marR="0" rtl="0" algn="l">
              <a:spcBef>
                <a:spcPts val="0"/>
              </a:spcBef>
              <a:spcAft>
                <a:spcPts val="0"/>
              </a:spcAft>
              <a:buClr>
                <a:schemeClr val="dk1"/>
              </a:buClr>
              <a:buSzPts val="1400"/>
              <a:buFont typeface="Arial"/>
              <a:buNone/>
            </a:pPr>
            <a:r>
              <a:t/>
            </a:r>
            <a:endParaRPr b="0" i="0" sz="1400">
              <a:solidFill>
                <a:srgbClr val="2C353D"/>
              </a:solidFill>
              <a:latin typeface="Tenor Sans"/>
              <a:ea typeface="Tenor Sans"/>
              <a:cs typeface="Tenor Sans"/>
              <a:sym typeface="Tenor Sans"/>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614" name="Google Shape;614;p53"/>
          <p:cNvPicPr preferRelativeResize="0"/>
          <p:nvPr/>
        </p:nvPicPr>
        <p:blipFill rotWithShape="1">
          <a:blip r:embed="rId3">
            <a:alphaModFix/>
          </a:blip>
          <a:srcRect b="0" l="0" r="0" t="0"/>
          <a:stretch/>
        </p:blipFill>
        <p:spPr>
          <a:xfrm>
            <a:off x="3724275" y="3788054"/>
            <a:ext cx="4344959" cy="2895299"/>
          </a:xfrm>
          <a:prstGeom prst="rect">
            <a:avLst/>
          </a:prstGeom>
          <a:noFill/>
          <a:ln>
            <a:noFill/>
          </a:ln>
        </p:spPr>
      </p:pic>
      <p:pic>
        <p:nvPicPr>
          <p:cNvPr id="615" name="Google Shape;615;p53"/>
          <p:cNvPicPr preferRelativeResize="0"/>
          <p:nvPr/>
        </p:nvPicPr>
        <p:blipFill rotWithShape="1">
          <a:blip r:embed="rId4">
            <a:alphaModFix/>
          </a:blip>
          <a:srcRect b="0" l="0" r="0" t="0"/>
          <a:stretch/>
        </p:blipFill>
        <p:spPr>
          <a:xfrm>
            <a:off x="7497735" y="958500"/>
            <a:ext cx="4443254" cy="2829554"/>
          </a:xfrm>
          <a:prstGeom prst="rect">
            <a:avLst/>
          </a:prstGeom>
          <a:noFill/>
          <a:ln>
            <a:noFill/>
          </a:ln>
        </p:spPr>
      </p:pic>
      <p:pic>
        <p:nvPicPr>
          <p:cNvPr descr="Big Loop Guide for the Bolaven Plateau in Laos - Wander With Us" id="616" name="Google Shape;616;p53"/>
          <p:cNvPicPr preferRelativeResize="0"/>
          <p:nvPr/>
        </p:nvPicPr>
        <p:blipFill rotWithShape="1">
          <a:blip r:embed="rId5">
            <a:alphaModFix/>
          </a:blip>
          <a:srcRect b="0" l="0" r="0" t="0"/>
          <a:stretch/>
        </p:blipFill>
        <p:spPr>
          <a:xfrm>
            <a:off x="7497736" y="3788054"/>
            <a:ext cx="4443254" cy="2888971"/>
          </a:xfrm>
          <a:prstGeom prst="rect">
            <a:avLst/>
          </a:prstGeom>
          <a:noFill/>
          <a:ln>
            <a:noFill/>
          </a:ln>
        </p:spPr>
      </p:pic>
      <p:pic>
        <p:nvPicPr>
          <p:cNvPr id="617" name="Google Shape;617;p53"/>
          <p:cNvPicPr preferRelativeResize="0"/>
          <p:nvPr/>
        </p:nvPicPr>
        <p:blipFill rotWithShape="1">
          <a:blip r:embed="rId6">
            <a:alphaModFix/>
          </a:blip>
          <a:srcRect b="0" l="0" r="0" t="0"/>
          <a:stretch/>
        </p:blipFill>
        <p:spPr>
          <a:xfrm>
            <a:off x="0" y="3788053"/>
            <a:ext cx="3754719" cy="2888971"/>
          </a:xfrm>
          <a:prstGeom prst="rect">
            <a:avLst/>
          </a:prstGeom>
          <a:noFill/>
          <a:ln>
            <a:noFill/>
          </a:ln>
        </p:spPr>
      </p:pic>
    </p:spTree>
  </p:cSld>
  <p:clrMapOvr>
    <a:masterClrMapping/>
  </p:clrMapOvr>
  <mc:AlternateContent>
    <mc:Choice Requires="p14">
      <p:transition spd="slow" p14:dur="1500">
        <p:fade thruBlk="1"/>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54"/>
          <p:cNvSpPr/>
          <p:nvPr/>
        </p:nvSpPr>
        <p:spPr>
          <a:xfrm>
            <a:off x="71719" y="627528"/>
            <a:ext cx="5773270" cy="125507"/>
          </a:xfrm>
          <a:prstGeom prst="rect">
            <a:avLst/>
          </a:prstGeom>
          <a:solidFill>
            <a:srgbClr val="1E90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4" name="Google Shape;624;p54"/>
          <p:cNvSpPr txBox="1"/>
          <p:nvPr/>
        </p:nvSpPr>
        <p:spPr>
          <a:xfrm>
            <a:off x="5844989" y="336339"/>
            <a:ext cx="609600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1E909C"/>
                </a:solidFill>
                <a:latin typeface="Cambria"/>
                <a:ea typeface="Cambria"/>
                <a:cs typeface="Cambria"/>
                <a:sym typeface="Cambria"/>
              </a:rPr>
              <a:t>ANCIENT RUINS &amp; LANMARKS </a:t>
            </a:r>
            <a:endParaRPr/>
          </a:p>
        </p:txBody>
      </p:sp>
      <p:pic>
        <p:nvPicPr>
          <p:cNvPr id="625" name="Google Shape;625;p54"/>
          <p:cNvPicPr preferRelativeResize="0"/>
          <p:nvPr/>
        </p:nvPicPr>
        <p:blipFill rotWithShape="1">
          <a:blip r:embed="rId3">
            <a:alphaModFix/>
          </a:blip>
          <a:srcRect b="0" l="0" r="0" t="0"/>
          <a:stretch/>
        </p:blipFill>
        <p:spPr>
          <a:xfrm>
            <a:off x="3724275" y="3788054"/>
            <a:ext cx="4344959" cy="2895299"/>
          </a:xfrm>
          <a:prstGeom prst="rect">
            <a:avLst/>
          </a:prstGeom>
          <a:noFill/>
          <a:ln>
            <a:noFill/>
          </a:ln>
        </p:spPr>
      </p:pic>
      <p:pic>
        <p:nvPicPr>
          <p:cNvPr id="626" name="Google Shape;626;p54"/>
          <p:cNvPicPr preferRelativeResize="0"/>
          <p:nvPr/>
        </p:nvPicPr>
        <p:blipFill rotWithShape="1">
          <a:blip r:embed="rId4">
            <a:alphaModFix/>
          </a:blip>
          <a:srcRect b="0" l="0" r="0" t="0"/>
          <a:stretch/>
        </p:blipFill>
        <p:spPr>
          <a:xfrm>
            <a:off x="7497735" y="958500"/>
            <a:ext cx="4443254" cy="2829554"/>
          </a:xfrm>
          <a:prstGeom prst="rect">
            <a:avLst/>
          </a:prstGeom>
          <a:noFill/>
          <a:ln>
            <a:noFill/>
          </a:ln>
        </p:spPr>
      </p:pic>
      <p:pic>
        <p:nvPicPr>
          <p:cNvPr descr="Big Loop Guide for the Bolaven Plateau in Laos - Wander With Us" id="627" name="Google Shape;627;p54"/>
          <p:cNvPicPr preferRelativeResize="0"/>
          <p:nvPr/>
        </p:nvPicPr>
        <p:blipFill rotWithShape="1">
          <a:blip r:embed="rId5">
            <a:alphaModFix/>
          </a:blip>
          <a:srcRect b="0" l="0" r="0" t="0"/>
          <a:stretch/>
        </p:blipFill>
        <p:spPr>
          <a:xfrm>
            <a:off x="7497736" y="3788054"/>
            <a:ext cx="4443254" cy="2888971"/>
          </a:xfrm>
          <a:prstGeom prst="rect">
            <a:avLst/>
          </a:prstGeom>
          <a:noFill/>
          <a:ln>
            <a:noFill/>
          </a:ln>
        </p:spPr>
      </p:pic>
      <p:pic>
        <p:nvPicPr>
          <p:cNvPr id="628" name="Google Shape;628;p54"/>
          <p:cNvPicPr preferRelativeResize="0"/>
          <p:nvPr/>
        </p:nvPicPr>
        <p:blipFill rotWithShape="1">
          <a:blip r:embed="rId6">
            <a:alphaModFix/>
          </a:blip>
          <a:srcRect b="0" l="0" r="0" t="0"/>
          <a:stretch/>
        </p:blipFill>
        <p:spPr>
          <a:xfrm>
            <a:off x="0" y="3788053"/>
            <a:ext cx="3754719" cy="2888971"/>
          </a:xfrm>
          <a:prstGeom prst="rect">
            <a:avLst/>
          </a:prstGeom>
          <a:noFill/>
          <a:ln>
            <a:noFill/>
          </a:ln>
        </p:spPr>
      </p:pic>
      <p:sp>
        <p:nvSpPr>
          <p:cNvPr id="629" name="Google Shape;629;p54"/>
          <p:cNvSpPr txBox="1"/>
          <p:nvPr/>
        </p:nvSpPr>
        <p:spPr>
          <a:xfrm>
            <a:off x="371475" y="958499"/>
            <a:ext cx="6029325" cy="320087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C353D"/>
              </a:buClr>
              <a:buSzPts val="2200"/>
              <a:buFont typeface="Arial"/>
              <a:buChar char="•"/>
            </a:pPr>
            <a:r>
              <a:rPr lang="en-US" sz="2200">
                <a:solidFill>
                  <a:srgbClr val="2C353D"/>
                </a:solidFill>
                <a:latin typeface="Tahoma"/>
                <a:ea typeface="Tahoma"/>
                <a:cs typeface="Tahoma"/>
                <a:sym typeface="Tahoma"/>
              </a:rPr>
              <a:t>Watphou Temples – </a:t>
            </a:r>
            <a:r>
              <a:rPr lang="en-US" sz="2200">
                <a:solidFill>
                  <a:srgbClr val="C00000"/>
                </a:solidFill>
                <a:latin typeface="Tahoma"/>
                <a:ea typeface="Tahoma"/>
                <a:cs typeface="Tahoma"/>
                <a:sym typeface="Tahoma"/>
              </a:rPr>
              <a:t>World Heritage</a:t>
            </a:r>
            <a:endParaRPr/>
          </a:p>
          <a:p>
            <a:pPr indent="-285750" lvl="0" marL="285750" marR="0" rtl="0" algn="l">
              <a:spcBef>
                <a:spcPts val="0"/>
              </a:spcBef>
              <a:spcAft>
                <a:spcPts val="0"/>
              </a:spcAft>
              <a:buClr>
                <a:srgbClr val="2C353D"/>
              </a:buClr>
              <a:buSzPts val="2200"/>
              <a:buFont typeface="Arial"/>
              <a:buChar char="•"/>
            </a:pPr>
            <a:r>
              <a:rPr lang="en-US" sz="2200">
                <a:solidFill>
                  <a:srgbClr val="2C353D"/>
                </a:solidFill>
                <a:latin typeface="Tahoma"/>
                <a:ea typeface="Tahoma"/>
                <a:cs typeface="Tahoma"/>
                <a:sym typeface="Tahoma"/>
              </a:rPr>
              <a:t>Plains of Jars – </a:t>
            </a:r>
            <a:r>
              <a:rPr lang="en-US" sz="2200">
                <a:solidFill>
                  <a:srgbClr val="C00000"/>
                </a:solidFill>
                <a:latin typeface="Tahoma"/>
                <a:ea typeface="Tahoma"/>
                <a:cs typeface="Tahoma"/>
                <a:sym typeface="Tahoma"/>
              </a:rPr>
              <a:t>World Heritage</a:t>
            </a:r>
            <a:endParaRPr sz="2200">
              <a:solidFill>
                <a:srgbClr val="2C353D"/>
              </a:solidFill>
              <a:latin typeface="Tahoma"/>
              <a:ea typeface="Tahoma"/>
              <a:cs typeface="Tahoma"/>
              <a:sym typeface="Tahoma"/>
            </a:endParaRPr>
          </a:p>
          <a:p>
            <a:pPr indent="-285750" lvl="0" marL="285750" marR="0" rtl="0" algn="l">
              <a:spcBef>
                <a:spcPts val="0"/>
              </a:spcBef>
              <a:spcAft>
                <a:spcPts val="0"/>
              </a:spcAft>
              <a:buClr>
                <a:srgbClr val="2C353D"/>
              </a:buClr>
              <a:buSzPts val="2200"/>
              <a:buFont typeface="Arial"/>
              <a:buChar char="•"/>
            </a:pPr>
            <a:r>
              <a:rPr lang="en-US" sz="2200">
                <a:solidFill>
                  <a:srgbClr val="2C353D"/>
                </a:solidFill>
                <a:latin typeface="Tahoma"/>
                <a:ea typeface="Tahoma"/>
                <a:cs typeface="Tahoma"/>
                <a:sym typeface="Tahoma"/>
              </a:rPr>
              <a:t>Luang Prang Heritage town – </a:t>
            </a:r>
            <a:r>
              <a:rPr lang="en-US" sz="2200">
                <a:solidFill>
                  <a:srgbClr val="C00000"/>
                </a:solidFill>
                <a:latin typeface="Tahoma"/>
                <a:ea typeface="Tahoma"/>
                <a:cs typeface="Tahoma"/>
                <a:sym typeface="Tahoma"/>
              </a:rPr>
              <a:t>World Heritage</a:t>
            </a:r>
            <a:endParaRPr sz="2200">
              <a:solidFill>
                <a:srgbClr val="2C353D"/>
              </a:solidFill>
              <a:latin typeface="Tahoma"/>
              <a:ea typeface="Tahoma"/>
              <a:cs typeface="Tahoma"/>
              <a:sym typeface="Tahoma"/>
            </a:endParaRPr>
          </a:p>
          <a:p>
            <a:pPr indent="-285750" lvl="0" marL="285750" marR="0" rtl="0" algn="l">
              <a:spcBef>
                <a:spcPts val="0"/>
              </a:spcBef>
              <a:spcAft>
                <a:spcPts val="0"/>
              </a:spcAft>
              <a:buClr>
                <a:srgbClr val="2C353D"/>
              </a:buClr>
              <a:buSzPts val="2200"/>
              <a:buFont typeface="Arial"/>
              <a:buChar char="•"/>
            </a:pPr>
            <a:r>
              <a:rPr lang="en-US" sz="2200">
                <a:solidFill>
                  <a:srgbClr val="2C353D"/>
                </a:solidFill>
                <a:latin typeface="Tahoma"/>
                <a:ea typeface="Tahoma"/>
                <a:cs typeface="Tahoma"/>
                <a:sym typeface="Tahoma"/>
              </a:rPr>
              <a:t>That Luang, Buddha Park, Temples in Vientiane  </a:t>
            </a:r>
            <a:endParaRPr/>
          </a:p>
          <a:p>
            <a:pPr indent="-285750" lvl="0" marL="285750" marR="0" rtl="0" algn="l">
              <a:spcBef>
                <a:spcPts val="0"/>
              </a:spcBef>
              <a:spcAft>
                <a:spcPts val="0"/>
              </a:spcAft>
              <a:buClr>
                <a:srgbClr val="2C353D"/>
              </a:buClr>
              <a:buSzPts val="2200"/>
              <a:buFont typeface="Arial"/>
              <a:buChar char="•"/>
            </a:pPr>
            <a:r>
              <a:rPr lang="en-US" sz="2200">
                <a:solidFill>
                  <a:srgbClr val="2C353D"/>
                </a:solidFill>
                <a:latin typeface="Tahoma"/>
                <a:ea typeface="Tahoma"/>
                <a:cs typeface="Tahoma"/>
                <a:sym typeface="Tahoma"/>
              </a:rPr>
              <a:t>Sacred temples, French influences along Mekong Rivers towns</a:t>
            </a:r>
            <a:endParaRPr/>
          </a:p>
          <a:p>
            <a:pPr indent="-133350" lvl="0" marL="285750" marR="0" rtl="0" algn="l">
              <a:spcBef>
                <a:spcPts val="0"/>
              </a:spcBef>
              <a:spcAft>
                <a:spcPts val="0"/>
              </a:spcAft>
              <a:buClr>
                <a:schemeClr val="dk1"/>
              </a:buClr>
              <a:buSzPts val="2400"/>
              <a:buFont typeface="Arial"/>
              <a:buNone/>
            </a:pPr>
            <a:r>
              <a:t/>
            </a:r>
            <a:endParaRPr b="0" i="0" sz="2400">
              <a:solidFill>
                <a:srgbClr val="2C353D"/>
              </a:solidFill>
              <a:latin typeface="Tenor Sans"/>
              <a:ea typeface="Tenor Sans"/>
              <a:cs typeface="Tenor Sans"/>
              <a:sym typeface="Tenor Sans"/>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mc:AlternateContent>
    <mc:Choice Requires="p14">
      <p:transition spd="slow" p14:dur="1500">
        <p:fade thruBlk="1"/>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55"/>
          <p:cNvSpPr/>
          <p:nvPr/>
        </p:nvSpPr>
        <p:spPr>
          <a:xfrm>
            <a:off x="71719" y="627528"/>
            <a:ext cx="5773270" cy="125507"/>
          </a:xfrm>
          <a:prstGeom prst="rect">
            <a:avLst/>
          </a:prstGeom>
          <a:solidFill>
            <a:srgbClr val="1E90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6" name="Google Shape;636;p55"/>
          <p:cNvSpPr txBox="1"/>
          <p:nvPr/>
        </p:nvSpPr>
        <p:spPr>
          <a:xfrm>
            <a:off x="5844989" y="336339"/>
            <a:ext cx="609600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1E909C"/>
                </a:solidFill>
                <a:latin typeface="Cambria"/>
                <a:ea typeface="Cambria"/>
                <a:cs typeface="Cambria"/>
                <a:sym typeface="Cambria"/>
              </a:rPr>
              <a:t>SECRET WAR </a:t>
            </a:r>
            <a:endParaRPr/>
          </a:p>
        </p:txBody>
      </p:sp>
      <p:sp>
        <p:nvSpPr>
          <p:cNvPr id="637" name="Google Shape;637;p55"/>
          <p:cNvSpPr txBox="1"/>
          <p:nvPr/>
        </p:nvSpPr>
        <p:spPr>
          <a:xfrm>
            <a:off x="371475" y="958499"/>
            <a:ext cx="6029325" cy="313932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C353D"/>
              </a:buClr>
              <a:buSzPts val="1800"/>
              <a:buFont typeface="Arial"/>
              <a:buChar char="•"/>
            </a:pPr>
            <a:r>
              <a:rPr b="0" i="0" lang="en-US" sz="1800">
                <a:solidFill>
                  <a:srgbClr val="2C353D"/>
                </a:solidFill>
                <a:latin typeface="Tahoma"/>
                <a:ea typeface="Tahoma"/>
                <a:cs typeface="Tahoma"/>
                <a:sym typeface="Tahoma"/>
              </a:rPr>
              <a:t>From 1964 to 1973, the U.S. dropped more than two million tons of ordnance on Laos during 580,000 bombing missions—equal to a planeload of bombs every 8 minutes, 24-hours a day, for 9 years – making Laos the most heavily bombed country per capita in history.</a:t>
            </a:r>
            <a:endParaRPr/>
          </a:p>
          <a:p>
            <a:pPr indent="-285750" lvl="0" marL="285750" marR="0" rtl="0" algn="l">
              <a:spcBef>
                <a:spcPts val="0"/>
              </a:spcBef>
              <a:spcAft>
                <a:spcPts val="0"/>
              </a:spcAft>
              <a:buClr>
                <a:srgbClr val="2C353D"/>
              </a:buClr>
              <a:buSzPts val="1800"/>
              <a:buFont typeface="Arial"/>
              <a:buChar char="•"/>
            </a:pPr>
            <a:r>
              <a:rPr lang="en-US" sz="1800">
                <a:solidFill>
                  <a:srgbClr val="2C353D"/>
                </a:solidFill>
                <a:latin typeface="Tahoma"/>
                <a:ea typeface="Tahoma"/>
                <a:cs typeface="Tahoma"/>
                <a:sym typeface="Tahoma"/>
              </a:rPr>
              <a:t>Vieng Xay Cave</a:t>
            </a:r>
            <a:endParaRPr/>
          </a:p>
          <a:p>
            <a:pPr indent="-285750" lvl="0" marL="285750" marR="0" rtl="0" algn="l">
              <a:spcBef>
                <a:spcPts val="0"/>
              </a:spcBef>
              <a:spcAft>
                <a:spcPts val="0"/>
              </a:spcAft>
              <a:buClr>
                <a:srgbClr val="2C353D"/>
              </a:buClr>
              <a:buSzPts val="1800"/>
              <a:buFont typeface="Arial"/>
              <a:buChar char="•"/>
            </a:pPr>
            <a:r>
              <a:rPr b="0" i="0" lang="en-US" sz="1800">
                <a:solidFill>
                  <a:srgbClr val="2C353D"/>
                </a:solidFill>
                <a:latin typeface="Tahoma"/>
                <a:ea typeface="Tahoma"/>
                <a:cs typeface="Tahoma"/>
                <a:sym typeface="Tahoma"/>
              </a:rPr>
              <a:t>UXO visitors center </a:t>
            </a:r>
            <a:endParaRPr/>
          </a:p>
          <a:p>
            <a:pPr indent="-285750" lvl="0" marL="285750" marR="0" rtl="0" algn="l">
              <a:spcBef>
                <a:spcPts val="0"/>
              </a:spcBef>
              <a:spcAft>
                <a:spcPts val="0"/>
              </a:spcAft>
              <a:buClr>
                <a:srgbClr val="2C353D"/>
              </a:buClr>
              <a:buSzPts val="1800"/>
              <a:buFont typeface="Arial"/>
              <a:buChar char="•"/>
            </a:pPr>
            <a:r>
              <a:rPr lang="en-US" sz="1800">
                <a:solidFill>
                  <a:srgbClr val="2C353D"/>
                </a:solidFill>
                <a:latin typeface="Tahoma"/>
                <a:ea typeface="Tahoma"/>
                <a:cs typeface="Tahoma"/>
                <a:sym typeface="Tahoma"/>
              </a:rPr>
              <a:t>COPE Vientiane visitor center in Luang Prabang</a:t>
            </a:r>
            <a:endParaRPr/>
          </a:p>
          <a:p>
            <a:pPr indent="-285750" lvl="0" marL="285750" marR="0" rtl="0" algn="l">
              <a:spcBef>
                <a:spcPts val="0"/>
              </a:spcBef>
              <a:spcAft>
                <a:spcPts val="0"/>
              </a:spcAft>
              <a:buClr>
                <a:srgbClr val="2C353D"/>
              </a:buClr>
              <a:buSzPts val="1800"/>
              <a:buFont typeface="Arial"/>
              <a:buChar char="•"/>
            </a:pPr>
            <a:r>
              <a:rPr b="0" i="0" lang="en-US" sz="1800">
                <a:solidFill>
                  <a:srgbClr val="2C353D"/>
                </a:solidFill>
                <a:latin typeface="Tahoma"/>
                <a:ea typeface="Tahoma"/>
                <a:cs typeface="Tahoma"/>
                <a:sym typeface="Tahoma"/>
              </a:rPr>
              <a:t>Ho Chi Minh Trails in Laos</a:t>
            </a:r>
            <a:endParaRPr/>
          </a:p>
          <a:p>
            <a:pPr indent="0" lvl="0" marL="0" marR="0" rtl="0" algn="l">
              <a:spcBef>
                <a:spcPts val="0"/>
              </a:spcBef>
              <a:spcAft>
                <a:spcPts val="0"/>
              </a:spcAft>
              <a:buNone/>
            </a:pPr>
            <a:r>
              <a:t/>
            </a:r>
            <a:endParaRPr sz="1800">
              <a:solidFill>
                <a:schemeClr val="dk1"/>
              </a:solidFill>
              <a:latin typeface="Tahoma"/>
              <a:ea typeface="Tahoma"/>
              <a:cs typeface="Tahoma"/>
              <a:sym typeface="Tahoma"/>
            </a:endParaRPr>
          </a:p>
        </p:txBody>
      </p:sp>
      <p:pic>
        <p:nvPicPr>
          <p:cNvPr descr="The world's most bombed country" id="638" name="Google Shape;638;p55"/>
          <p:cNvPicPr preferRelativeResize="0"/>
          <p:nvPr/>
        </p:nvPicPr>
        <p:blipFill rotWithShape="1">
          <a:blip r:embed="rId3">
            <a:alphaModFix/>
          </a:blip>
          <a:srcRect b="0" l="0" r="0" t="0"/>
          <a:stretch/>
        </p:blipFill>
        <p:spPr>
          <a:xfrm>
            <a:off x="7654739" y="853048"/>
            <a:ext cx="4286250" cy="4829175"/>
          </a:xfrm>
          <a:prstGeom prst="rect">
            <a:avLst/>
          </a:prstGeom>
          <a:noFill/>
          <a:ln>
            <a:noFill/>
          </a:ln>
        </p:spPr>
      </p:pic>
      <p:pic>
        <p:nvPicPr>
          <p:cNvPr id="639" name="Google Shape;639;p55"/>
          <p:cNvPicPr preferRelativeResize="0"/>
          <p:nvPr/>
        </p:nvPicPr>
        <p:blipFill rotWithShape="1">
          <a:blip r:embed="rId4">
            <a:alphaModFix/>
          </a:blip>
          <a:srcRect b="0" l="0" r="0" t="0"/>
          <a:stretch/>
        </p:blipFill>
        <p:spPr>
          <a:xfrm>
            <a:off x="4527176" y="4097820"/>
            <a:ext cx="3319182" cy="2489387"/>
          </a:xfrm>
          <a:prstGeom prst="rect">
            <a:avLst/>
          </a:prstGeom>
          <a:noFill/>
          <a:ln>
            <a:noFill/>
          </a:ln>
        </p:spPr>
      </p:pic>
      <p:pic>
        <p:nvPicPr>
          <p:cNvPr descr="UXO Laos Visitors Centre in Luang Prabang – Planet Trekker" id="640" name="Google Shape;640;p55"/>
          <p:cNvPicPr preferRelativeResize="0"/>
          <p:nvPr/>
        </p:nvPicPr>
        <p:blipFill rotWithShape="1">
          <a:blip r:embed="rId5">
            <a:alphaModFix/>
          </a:blip>
          <a:srcRect b="0" l="0" r="0" t="0"/>
          <a:stretch/>
        </p:blipFill>
        <p:spPr>
          <a:xfrm>
            <a:off x="108667" y="4097820"/>
            <a:ext cx="4427474" cy="249045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44" name="Shape 644"/>
        <p:cNvGrpSpPr/>
        <p:nvPr/>
      </p:nvGrpSpPr>
      <p:grpSpPr>
        <a:xfrm>
          <a:off x="0" y="0"/>
          <a:ext cx="0" cy="0"/>
          <a:chOff x="0" y="0"/>
          <a:chExt cx="0" cy="0"/>
        </a:xfrm>
      </p:grpSpPr>
      <p:sp>
        <p:nvSpPr>
          <p:cNvPr id="645" name="Google Shape;645;p56"/>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646" name="Google Shape;646;p56"/>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647" name="Google Shape;647;p56"/>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648" name="Google Shape;648;p56"/>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649" name="Google Shape;649;p56"/>
          <p:cNvSpPr/>
          <p:nvPr/>
        </p:nvSpPr>
        <p:spPr>
          <a:xfrm>
            <a:off x="1651363" y="807906"/>
            <a:ext cx="2088123" cy="322211"/>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350">
                <a:solidFill>
                  <a:schemeClr val="lt1"/>
                </a:solidFill>
                <a:latin typeface="Arial Black"/>
                <a:ea typeface="Arial Black"/>
                <a:cs typeface="Arial Black"/>
                <a:sym typeface="Arial Black"/>
              </a:rPr>
              <a:t>LUANG PRABANG</a:t>
            </a:r>
            <a:endParaRPr/>
          </a:p>
        </p:txBody>
      </p:sp>
      <p:cxnSp>
        <p:nvCxnSpPr>
          <p:cNvPr id="650" name="Google Shape;650;p56"/>
          <p:cNvCxnSpPr/>
          <p:nvPr/>
        </p:nvCxnSpPr>
        <p:spPr>
          <a:xfrm flipH="1" rot="10800000">
            <a:off x="3133545" y="1088978"/>
            <a:ext cx="7349062" cy="35388"/>
          </a:xfrm>
          <a:prstGeom prst="straightConnector1">
            <a:avLst/>
          </a:prstGeom>
          <a:noFill/>
          <a:ln cap="flat" cmpd="sng" w="12700">
            <a:solidFill>
              <a:srgbClr val="0070C0"/>
            </a:solidFill>
            <a:prstDash val="solid"/>
            <a:round/>
            <a:headEnd len="med" w="med" type="none"/>
            <a:tailEnd len="med" w="med" type="none"/>
          </a:ln>
        </p:spPr>
      </p:cxnSp>
      <p:sp>
        <p:nvSpPr>
          <p:cNvPr id="651" name="Google Shape;651;p56"/>
          <p:cNvSpPr/>
          <p:nvPr/>
        </p:nvSpPr>
        <p:spPr>
          <a:xfrm>
            <a:off x="5000331" y="707092"/>
            <a:ext cx="3197278" cy="1015663"/>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2E9F25"/>
              </a:buClr>
              <a:buSzPts val="2400"/>
              <a:buFont typeface="Times New Roman"/>
              <a:buNone/>
            </a:pPr>
            <a:r>
              <a:rPr b="1" lang="en-US" sz="2400">
                <a:solidFill>
                  <a:srgbClr val="2E9F25"/>
                </a:solidFill>
                <a:latin typeface="Times New Roman"/>
                <a:ea typeface="Times New Roman"/>
                <a:cs typeface="Times New Roman"/>
                <a:sym typeface="Times New Roman"/>
              </a:rPr>
              <a:t>Highlights Activities</a:t>
            </a:r>
            <a:endParaRPr b="1" i="0" sz="2400" u="none" cap="none" strike="noStrike">
              <a:solidFill>
                <a:srgbClr val="2E9F25"/>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2E9F25"/>
              </a:buClr>
              <a:buSzPts val="800"/>
              <a:buFont typeface="Times New Roman"/>
              <a:buNone/>
            </a:pPr>
            <a:br>
              <a:rPr b="1" i="0" lang="en-US" sz="800" u="none" cap="none" strike="noStrike">
                <a:solidFill>
                  <a:srgbClr val="2E9F25"/>
                </a:solidFill>
                <a:latin typeface="Times New Roman"/>
                <a:ea typeface="Times New Roman"/>
                <a:cs typeface="Times New Roman"/>
                <a:sym typeface="Times New Roman"/>
              </a:rPr>
            </a:br>
            <a:endParaRPr b="1" i="0" sz="800" u="none" cap="none" strike="noStrike">
              <a:solidFill>
                <a:srgbClr val="2E9F25"/>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800"/>
              <a:buFont typeface="Calibri"/>
              <a:buNone/>
            </a:pPr>
            <a:r>
              <a:t/>
            </a:r>
            <a:endParaRPr b="1" i="0" sz="800" u="none" cap="none" strike="noStrike">
              <a:solidFill>
                <a:srgbClr val="2E9F25"/>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2E9F25"/>
              </a:solidFill>
              <a:latin typeface="Times New Roman"/>
              <a:ea typeface="Times New Roman"/>
              <a:cs typeface="Times New Roman"/>
              <a:sym typeface="Times New Roman"/>
            </a:endParaRPr>
          </a:p>
        </p:txBody>
      </p:sp>
      <p:sp>
        <p:nvSpPr>
          <p:cNvPr id="652" name="Google Shape;652;p56"/>
          <p:cNvSpPr txBox="1"/>
          <p:nvPr/>
        </p:nvSpPr>
        <p:spPr>
          <a:xfrm>
            <a:off x="7292026" y="1789315"/>
            <a:ext cx="3503596" cy="92333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800">
                <a:solidFill>
                  <a:srgbClr val="2E9F25"/>
                </a:solidFill>
                <a:latin typeface="Arial"/>
                <a:ea typeface="Arial"/>
                <a:cs typeface="Arial"/>
                <a:sym typeface="Arial"/>
              </a:rPr>
              <a:t>Boat racing festival</a:t>
            </a:r>
            <a:endParaRPr/>
          </a:p>
          <a:p>
            <a:pPr indent="0" lvl="0" marL="0" marR="0" rtl="0" algn="r">
              <a:spcBef>
                <a:spcPts val="0"/>
              </a:spcBef>
              <a:spcAft>
                <a:spcPts val="0"/>
              </a:spcAft>
              <a:buNone/>
            </a:pPr>
            <a:r>
              <a:rPr lang="en-US" sz="1800">
                <a:solidFill>
                  <a:srgbClr val="2E9F25"/>
                </a:solidFill>
                <a:latin typeface="Arial"/>
                <a:ea typeface="Arial"/>
                <a:cs typeface="Arial"/>
                <a:sym typeface="Arial"/>
              </a:rPr>
              <a:t>Buon Pi Mai (Water festival)</a:t>
            </a:r>
            <a:endParaRPr/>
          </a:p>
          <a:p>
            <a:pPr indent="0" lvl="0" marL="0" marR="0" rtl="0" algn="r">
              <a:spcBef>
                <a:spcPts val="0"/>
              </a:spcBef>
              <a:spcAft>
                <a:spcPts val="0"/>
              </a:spcAft>
              <a:buNone/>
            </a:pPr>
            <a:r>
              <a:rPr lang="en-US" sz="1800">
                <a:solidFill>
                  <a:srgbClr val="2E9F25"/>
                </a:solidFill>
                <a:latin typeface="Arial"/>
                <a:ea typeface="Arial"/>
                <a:cs typeface="Arial"/>
                <a:sym typeface="Arial"/>
              </a:rPr>
              <a:t>Hmong’s New Year</a:t>
            </a:r>
            <a:endParaRPr/>
          </a:p>
        </p:txBody>
      </p:sp>
      <p:sp>
        <p:nvSpPr>
          <p:cNvPr id="653" name="Google Shape;653;p56"/>
          <p:cNvSpPr txBox="1"/>
          <p:nvPr/>
        </p:nvSpPr>
        <p:spPr>
          <a:xfrm>
            <a:off x="8059372" y="1260054"/>
            <a:ext cx="2538044" cy="43088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200">
                <a:solidFill>
                  <a:srgbClr val="2E9F25"/>
                </a:solidFill>
                <a:latin typeface="Arial"/>
                <a:ea typeface="Arial"/>
                <a:cs typeface="Arial"/>
                <a:sym typeface="Arial"/>
              </a:rPr>
              <a:t>Colorful festivals</a:t>
            </a:r>
            <a:endParaRPr sz="2200">
              <a:solidFill>
                <a:srgbClr val="2E9F25"/>
              </a:solidFill>
              <a:latin typeface="Arial"/>
              <a:ea typeface="Arial"/>
              <a:cs typeface="Arial"/>
              <a:sym typeface="Arial"/>
            </a:endParaRPr>
          </a:p>
        </p:txBody>
      </p:sp>
      <p:sp>
        <p:nvSpPr>
          <p:cNvPr id="654" name="Google Shape;654;p56"/>
          <p:cNvSpPr txBox="1"/>
          <p:nvPr/>
        </p:nvSpPr>
        <p:spPr>
          <a:xfrm>
            <a:off x="675995" y="1358428"/>
            <a:ext cx="5291668"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200">
                <a:solidFill>
                  <a:srgbClr val="2E9F25"/>
                </a:solidFill>
                <a:latin typeface="Arial"/>
                <a:ea typeface="Arial"/>
                <a:cs typeface="Arial"/>
                <a:sym typeface="Arial"/>
              </a:rPr>
              <a:t>Visit Khuang Si Waterfall</a:t>
            </a:r>
            <a:endParaRPr/>
          </a:p>
        </p:txBody>
      </p:sp>
      <p:sp>
        <p:nvSpPr>
          <p:cNvPr id="655" name="Google Shape;655;p56"/>
          <p:cNvSpPr txBox="1"/>
          <p:nvPr/>
        </p:nvSpPr>
        <p:spPr>
          <a:xfrm>
            <a:off x="1564735" y="1820879"/>
            <a:ext cx="4402928"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2E9F25"/>
                </a:solidFill>
                <a:latin typeface="Arial"/>
                <a:ea typeface="Arial"/>
                <a:cs typeface="Arial"/>
                <a:sym typeface="Arial"/>
              </a:rPr>
              <a:t>Admire the vibrant blue water flows down the rocks into a jungle river. </a:t>
            </a:r>
            <a:endParaRPr/>
          </a:p>
          <a:p>
            <a:pPr indent="0" lvl="0" marL="0" marR="0" rtl="0" algn="l">
              <a:spcBef>
                <a:spcPts val="0"/>
              </a:spcBef>
              <a:spcAft>
                <a:spcPts val="0"/>
              </a:spcAft>
              <a:buNone/>
            </a:pPr>
            <a:r>
              <a:rPr lang="en-US" sz="1800">
                <a:solidFill>
                  <a:srgbClr val="2E9F25"/>
                </a:solidFill>
                <a:latin typeface="Arial"/>
                <a:ea typeface="Arial"/>
                <a:cs typeface="Arial"/>
                <a:sym typeface="Arial"/>
              </a:rPr>
              <a:t>You can hike To The Top of The Falls or just take a picnic lunch at lower level to enjoy the view. </a:t>
            </a:r>
            <a:endParaRPr/>
          </a:p>
        </p:txBody>
      </p:sp>
      <p:pic>
        <p:nvPicPr>
          <p:cNvPr id="656" name="Google Shape;656;p56"/>
          <p:cNvPicPr preferRelativeResize="0"/>
          <p:nvPr/>
        </p:nvPicPr>
        <p:blipFill rotWithShape="1">
          <a:blip r:embed="rId4">
            <a:alphaModFix/>
          </a:blip>
          <a:srcRect b="0" l="0" r="0" t="0"/>
          <a:stretch/>
        </p:blipFill>
        <p:spPr>
          <a:xfrm>
            <a:off x="1651363" y="3251578"/>
            <a:ext cx="4405973" cy="2897666"/>
          </a:xfrm>
          <a:prstGeom prst="rect">
            <a:avLst/>
          </a:prstGeom>
          <a:noFill/>
          <a:ln>
            <a:noFill/>
          </a:ln>
        </p:spPr>
      </p:pic>
      <p:pic>
        <p:nvPicPr>
          <p:cNvPr id="657" name="Google Shape;657;p56"/>
          <p:cNvPicPr preferRelativeResize="0"/>
          <p:nvPr/>
        </p:nvPicPr>
        <p:blipFill rotWithShape="1">
          <a:blip r:embed="rId5">
            <a:alphaModFix/>
          </a:blip>
          <a:srcRect b="0" l="0" r="0" t="0"/>
          <a:stretch/>
        </p:blipFill>
        <p:spPr>
          <a:xfrm>
            <a:off x="6450906" y="3251578"/>
            <a:ext cx="4223209" cy="2899330"/>
          </a:xfrm>
          <a:prstGeom prst="rect">
            <a:avLst/>
          </a:prstGeom>
          <a:noFill/>
          <a:ln>
            <a:noFill/>
          </a:ln>
        </p:spPr>
      </p:pic>
      <p:sp>
        <p:nvSpPr>
          <p:cNvPr id="658" name="Google Shape;658;p56">
            <a:hlinkClick r:id="rId6"/>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
        <p:nvSpPr>
          <p:cNvPr id="659" name="Google Shape;659;p56"/>
          <p:cNvSpPr/>
          <p:nvPr/>
        </p:nvSpPr>
        <p:spPr>
          <a:xfrm>
            <a:off x="-1" y="250817"/>
            <a:ext cx="1691489"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ACTIVITIES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63" name="Shape 663"/>
        <p:cNvGrpSpPr/>
        <p:nvPr/>
      </p:nvGrpSpPr>
      <p:grpSpPr>
        <a:xfrm>
          <a:off x="0" y="0"/>
          <a:ext cx="0" cy="0"/>
          <a:chOff x="0" y="0"/>
          <a:chExt cx="0" cy="0"/>
        </a:xfrm>
      </p:grpSpPr>
      <p:sp>
        <p:nvSpPr>
          <p:cNvPr id="664" name="Google Shape;664;p57"/>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665" name="Google Shape;665;p57"/>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666" name="Google Shape;666;p5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667" name="Google Shape;667;p57"/>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668" name="Google Shape;668;p57"/>
          <p:cNvSpPr/>
          <p:nvPr/>
        </p:nvSpPr>
        <p:spPr>
          <a:xfrm>
            <a:off x="1651363" y="807906"/>
            <a:ext cx="2088123" cy="322211"/>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350">
                <a:solidFill>
                  <a:schemeClr val="lt1"/>
                </a:solidFill>
                <a:latin typeface="Arial Black"/>
                <a:ea typeface="Arial Black"/>
                <a:cs typeface="Arial Black"/>
                <a:sym typeface="Arial Black"/>
              </a:rPr>
              <a:t>LUANG PRABANG</a:t>
            </a:r>
            <a:endParaRPr/>
          </a:p>
        </p:txBody>
      </p:sp>
      <p:cxnSp>
        <p:nvCxnSpPr>
          <p:cNvPr id="669" name="Google Shape;669;p57"/>
          <p:cNvCxnSpPr/>
          <p:nvPr/>
        </p:nvCxnSpPr>
        <p:spPr>
          <a:xfrm flipH="1" rot="10800000">
            <a:off x="3133545" y="1094729"/>
            <a:ext cx="7349062" cy="35388"/>
          </a:xfrm>
          <a:prstGeom prst="straightConnector1">
            <a:avLst/>
          </a:prstGeom>
          <a:noFill/>
          <a:ln cap="flat" cmpd="sng" w="12700">
            <a:solidFill>
              <a:srgbClr val="0070C0"/>
            </a:solidFill>
            <a:prstDash val="solid"/>
            <a:round/>
            <a:headEnd len="med" w="med" type="none"/>
            <a:tailEnd len="med" w="med" type="none"/>
          </a:ln>
        </p:spPr>
      </p:cxnSp>
      <p:sp>
        <p:nvSpPr>
          <p:cNvPr id="670" name="Google Shape;670;p57"/>
          <p:cNvSpPr/>
          <p:nvPr/>
        </p:nvSpPr>
        <p:spPr>
          <a:xfrm>
            <a:off x="5000331" y="707092"/>
            <a:ext cx="3197278" cy="1015663"/>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2E9F25"/>
              </a:buClr>
              <a:buSzPts val="2400"/>
              <a:buFont typeface="Times New Roman"/>
              <a:buNone/>
            </a:pPr>
            <a:r>
              <a:rPr b="1" lang="en-US" sz="2400">
                <a:solidFill>
                  <a:srgbClr val="2E9F25"/>
                </a:solidFill>
                <a:latin typeface="Times New Roman"/>
                <a:ea typeface="Times New Roman"/>
                <a:cs typeface="Times New Roman"/>
                <a:sym typeface="Times New Roman"/>
              </a:rPr>
              <a:t>Highlights Activities</a:t>
            </a:r>
            <a:endParaRPr b="1" i="0" sz="2400" u="none" cap="none" strike="noStrike">
              <a:solidFill>
                <a:srgbClr val="2E9F25"/>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2E9F25"/>
              </a:buClr>
              <a:buSzPts val="800"/>
              <a:buFont typeface="Times New Roman"/>
              <a:buNone/>
            </a:pPr>
            <a:br>
              <a:rPr b="1" i="0" lang="en-US" sz="800" u="none" cap="none" strike="noStrike">
                <a:solidFill>
                  <a:srgbClr val="2E9F25"/>
                </a:solidFill>
                <a:latin typeface="Times New Roman"/>
                <a:ea typeface="Times New Roman"/>
                <a:cs typeface="Times New Roman"/>
                <a:sym typeface="Times New Roman"/>
              </a:rPr>
            </a:br>
            <a:endParaRPr b="1" i="0" sz="800" u="none" cap="none" strike="noStrike">
              <a:solidFill>
                <a:srgbClr val="2E9F25"/>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800"/>
              <a:buFont typeface="Calibri"/>
              <a:buNone/>
            </a:pPr>
            <a:r>
              <a:t/>
            </a:r>
            <a:endParaRPr b="1" i="0" sz="800" u="none" cap="none" strike="noStrike">
              <a:solidFill>
                <a:srgbClr val="2E9F25"/>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2E9F25"/>
              </a:solidFill>
              <a:latin typeface="Times New Roman"/>
              <a:ea typeface="Times New Roman"/>
              <a:cs typeface="Times New Roman"/>
              <a:sym typeface="Times New Roman"/>
            </a:endParaRPr>
          </a:p>
        </p:txBody>
      </p:sp>
      <p:sp>
        <p:nvSpPr>
          <p:cNvPr id="671" name="Google Shape;671;p57"/>
          <p:cNvSpPr txBox="1"/>
          <p:nvPr/>
        </p:nvSpPr>
        <p:spPr>
          <a:xfrm>
            <a:off x="6506678" y="1827407"/>
            <a:ext cx="4288944" cy="92333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800">
                <a:solidFill>
                  <a:srgbClr val="2E9F25"/>
                </a:solidFill>
                <a:latin typeface="Arial"/>
                <a:ea typeface="Arial"/>
                <a:cs typeface="Arial"/>
                <a:sym typeface="Arial"/>
              </a:rPr>
              <a:t>A fun and exhilarating way to experience the hills, jungles and forests of Laos </a:t>
            </a:r>
            <a:endParaRPr/>
          </a:p>
        </p:txBody>
      </p:sp>
      <p:sp>
        <p:nvSpPr>
          <p:cNvPr id="672" name="Google Shape;672;p57"/>
          <p:cNvSpPr txBox="1"/>
          <p:nvPr/>
        </p:nvSpPr>
        <p:spPr>
          <a:xfrm>
            <a:off x="6333422" y="1326576"/>
            <a:ext cx="4888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2E9F25"/>
                </a:solidFill>
                <a:latin typeface="Arial"/>
                <a:ea typeface="Arial"/>
                <a:cs typeface="Arial"/>
                <a:sym typeface="Arial"/>
              </a:rPr>
              <a:t>Trek your way thru Phongsali</a:t>
            </a:r>
            <a:endParaRPr b="1" sz="2400">
              <a:solidFill>
                <a:srgbClr val="2E9F25"/>
              </a:solidFill>
              <a:latin typeface="Arial"/>
              <a:ea typeface="Arial"/>
              <a:cs typeface="Arial"/>
              <a:sym typeface="Arial"/>
            </a:endParaRPr>
          </a:p>
        </p:txBody>
      </p:sp>
      <p:sp>
        <p:nvSpPr>
          <p:cNvPr id="673" name="Google Shape;673;p57"/>
          <p:cNvSpPr txBox="1"/>
          <p:nvPr/>
        </p:nvSpPr>
        <p:spPr>
          <a:xfrm>
            <a:off x="1508656" y="1358428"/>
            <a:ext cx="482476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2E9F25"/>
                </a:solidFill>
                <a:latin typeface="Arial"/>
                <a:ea typeface="Arial"/>
                <a:cs typeface="Arial"/>
                <a:sym typeface="Arial"/>
              </a:rPr>
              <a:t>Join an Alm giving ceremony</a:t>
            </a:r>
            <a:endParaRPr/>
          </a:p>
        </p:txBody>
      </p:sp>
      <p:sp>
        <p:nvSpPr>
          <p:cNvPr id="674" name="Google Shape;674;p57"/>
          <p:cNvSpPr txBox="1"/>
          <p:nvPr/>
        </p:nvSpPr>
        <p:spPr>
          <a:xfrm>
            <a:off x="1564735" y="1859379"/>
            <a:ext cx="4402928"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2E9F25"/>
                </a:solidFill>
                <a:latin typeface="Arial"/>
                <a:ea typeface="Arial"/>
                <a:cs typeface="Arial"/>
                <a:sym typeface="Arial"/>
              </a:rPr>
              <a:t>A longstanding tradition in Laos Buddhist culture and a sacred ceremony for the locals and the monks</a:t>
            </a:r>
            <a:endParaRPr/>
          </a:p>
        </p:txBody>
      </p:sp>
      <p:sp>
        <p:nvSpPr>
          <p:cNvPr id="675" name="Google Shape;675;p57">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676" name="Google Shape;676;p57"/>
          <p:cNvPicPr preferRelativeResize="0"/>
          <p:nvPr/>
        </p:nvPicPr>
        <p:blipFill rotWithShape="1">
          <a:blip r:embed="rId6">
            <a:alphaModFix/>
          </a:blip>
          <a:srcRect b="0" l="0" r="3477" t="0"/>
          <a:stretch/>
        </p:blipFill>
        <p:spPr>
          <a:xfrm>
            <a:off x="1564735" y="3007560"/>
            <a:ext cx="4441429" cy="2890920"/>
          </a:xfrm>
          <a:prstGeom prst="rect">
            <a:avLst/>
          </a:prstGeom>
          <a:noFill/>
          <a:ln>
            <a:noFill/>
          </a:ln>
        </p:spPr>
      </p:pic>
      <p:pic>
        <p:nvPicPr>
          <p:cNvPr id="677" name="Google Shape;677;p57"/>
          <p:cNvPicPr preferRelativeResize="0"/>
          <p:nvPr/>
        </p:nvPicPr>
        <p:blipFill rotWithShape="1">
          <a:blip r:embed="rId7">
            <a:alphaModFix/>
          </a:blip>
          <a:srcRect b="4031" l="0" r="10093" t="0"/>
          <a:stretch/>
        </p:blipFill>
        <p:spPr>
          <a:xfrm>
            <a:off x="6333422" y="3007560"/>
            <a:ext cx="4494999" cy="2883101"/>
          </a:xfrm>
          <a:prstGeom prst="rect">
            <a:avLst/>
          </a:prstGeom>
          <a:noFill/>
          <a:ln>
            <a:noFill/>
          </a:ln>
        </p:spPr>
      </p:pic>
      <p:sp>
        <p:nvSpPr>
          <p:cNvPr id="678" name="Google Shape;678;p57"/>
          <p:cNvSpPr/>
          <p:nvPr/>
        </p:nvSpPr>
        <p:spPr>
          <a:xfrm>
            <a:off x="8707499" y="807906"/>
            <a:ext cx="2088123" cy="322211"/>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350">
                <a:solidFill>
                  <a:schemeClr val="lt1"/>
                </a:solidFill>
                <a:latin typeface="Arial Black"/>
                <a:ea typeface="Arial Black"/>
                <a:cs typeface="Arial Black"/>
                <a:sym typeface="Arial Black"/>
              </a:rPr>
              <a:t>PHONGSALI</a:t>
            </a:r>
            <a:endParaRPr/>
          </a:p>
        </p:txBody>
      </p:sp>
      <p:sp>
        <p:nvSpPr>
          <p:cNvPr id="679" name="Google Shape;679;p57"/>
          <p:cNvSpPr/>
          <p:nvPr/>
        </p:nvSpPr>
        <p:spPr>
          <a:xfrm>
            <a:off x="-1" y="250817"/>
            <a:ext cx="1691489"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ACTIVITIES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83" name="Shape 683"/>
        <p:cNvGrpSpPr/>
        <p:nvPr/>
      </p:nvGrpSpPr>
      <p:grpSpPr>
        <a:xfrm>
          <a:off x="0" y="0"/>
          <a:ext cx="0" cy="0"/>
          <a:chOff x="0" y="0"/>
          <a:chExt cx="0" cy="0"/>
        </a:xfrm>
      </p:grpSpPr>
      <p:sp>
        <p:nvSpPr>
          <p:cNvPr id="684" name="Google Shape;684;p58"/>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685" name="Google Shape;685;p58"/>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686" name="Google Shape;686;p58"/>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687" name="Google Shape;687;p58"/>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688" name="Google Shape;688;p58"/>
          <p:cNvSpPr/>
          <p:nvPr/>
        </p:nvSpPr>
        <p:spPr>
          <a:xfrm>
            <a:off x="1651363" y="807906"/>
            <a:ext cx="2088123" cy="322211"/>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350">
                <a:solidFill>
                  <a:schemeClr val="lt1"/>
                </a:solidFill>
                <a:latin typeface="Arial Black"/>
                <a:ea typeface="Arial Black"/>
                <a:cs typeface="Arial Black"/>
                <a:sym typeface="Arial Black"/>
              </a:rPr>
              <a:t>LUANG PRABANG</a:t>
            </a:r>
            <a:endParaRPr/>
          </a:p>
        </p:txBody>
      </p:sp>
      <p:cxnSp>
        <p:nvCxnSpPr>
          <p:cNvPr id="689" name="Google Shape;689;p58"/>
          <p:cNvCxnSpPr/>
          <p:nvPr/>
        </p:nvCxnSpPr>
        <p:spPr>
          <a:xfrm flipH="1" rot="10800000">
            <a:off x="3133545" y="1094729"/>
            <a:ext cx="7349062" cy="35388"/>
          </a:xfrm>
          <a:prstGeom prst="straightConnector1">
            <a:avLst/>
          </a:prstGeom>
          <a:noFill/>
          <a:ln cap="flat" cmpd="sng" w="12700">
            <a:solidFill>
              <a:srgbClr val="0070C0"/>
            </a:solidFill>
            <a:prstDash val="solid"/>
            <a:round/>
            <a:headEnd len="med" w="med" type="none"/>
            <a:tailEnd len="med" w="med" type="none"/>
          </a:ln>
        </p:spPr>
      </p:cxnSp>
      <p:sp>
        <p:nvSpPr>
          <p:cNvPr id="690" name="Google Shape;690;p58"/>
          <p:cNvSpPr/>
          <p:nvPr/>
        </p:nvSpPr>
        <p:spPr>
          <a:xfrm>
            <a:off x="5000331" y="707092"/>
            <a:ext cx="3197278" cy="1015663"/>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2E9F25"/>
              </a:buClr>
              <a:buSzPts val="2400"/>
              <a:buFont typeface="Times New Roman"/>
              <a:buNone/>
            </a:pPr>
            <a:r>
              <a:rPr b="1" lang="en-US" sz="2400">
                <a:solidFill>
                  <a:srgbClr val="2E9F25"/>
                </a:solidFill>
                <a:latin typeface="Times New Roman"/>
                <a:ea typeface="Times New Roman"/>
                <a:cs typeface="Times New Roman"/>
                <a:sym typeface="Times New Roman"/>
              </a:rPr>
              <a:t>Highlights Activities</a:t>
            </a:r>
            <a:endParaRPr b="1" i="0" sz="2400" u="none" cap="none" strike="noStrike">
              <a:solidFill>
                <a:srgbClr val="2E9F25"/>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2E9F25"/>
              </a:buClr>
              <a:buSzPts val="800"/>
              <a:buFont typeface="Times New Roman"/>
              <a:buNone/>
            </a:pPr>
            <a:br>
              <a:rPr b="1" i="0" lang="en-US" sz="800" u="none" cap="none" strike="noStrike">
                <a:solidFill>
                  <a:srgbClr val="2E9F25"/>
                </a:solidFill>
                <a:latin typeface="Times New Roman"/>
                <a:ea typeface="Times New Roman"/>
                <a:cs typeface="Times New Roman"/>
                <a:sym typeface="Times New Roman"/>
              </a:rPr>
            </a:br>
            <a:endParaRPr b="1" i="0" sz="800" u="none" cap="none" strike="noStrike">
              <a:solidFill>
                <a:srgbClr val="2E9F25"/>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800"/>
              <a:buFont typeface="Calibri"/>
              <a:buNone/>
            </a:pPr>
            <a:r>
              <a:t/>
            </a:r>
            <a:endParaRPr b="1" i="0" sz="800" u="none" cap="none" strike="noStrike">
              <a:solidFill>
                <a:srgbClr val="2E9F25"/>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2E9F25"/>
              </a:solidFill>
              <a:latin typeface="Times New Roman"/>
              <a:ea typeface="Times New Roman"/>
              <a:cs typeface="Times New Roman"/>
              <a:sym typeface="Times New Roman"/>
            </a:endParaRPr>
          </a:p>
        </p:txBody>
      </p:sp>
      <p:sp>
        <p:nvSpPr>
          <p:cNvPr id="691" name="Google Shape;691;p58"/>
          <p:cNvSpPr txBox="1"/>
          <p:nvPr/>
        </p:nvSpPr>
        <p:spPr>
          <a:xfrm>
            <a:off x="6506677" y="1827407"/>
            <a:ext cx="4430537" cy="92333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800">
                <a:solidFill>
                  <a:srgbClr val="2E9F25"/>
                </a:solidFill>
                <a:latin typeface="Arial"/>
                <a:ea typeface="Arial"/>
                <a:cs typeface="Arial"/>
                <a:sym typeface="Arial"/>
              </a:rPr>
              <a:t>Visit this “Four Thousand Islands” and enjoy a valuable break if you are looking for some laid-back days in Lao trip</a:t>
            </a:r>
            <a:endParaRPr/>
          </a:p>
        </p:txBody>
      </p:sp>
      <p:sp>
        <p:nvSpPr>
          <p:cNvPr id="692" name="Google Shape;692;p58"/>
          <p:cNvSpPr txBox="1"/>
          <p:nvPr/>
        </p:nvSpPr>
        <p:spPr>
          <a:xfrm>
            <a:off x="6333422" y="1326576"/>
            <a:ext cx="488860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2E9F25"/>
                </a:solidFill>
                <a:latin typeface="Arial"/>
                <a:ea typeface="Arial"/>
                <a:cs typeface="Arial"/>
                <a:sym typeface="Arial"/>
              </a:rPr>
              <a:t>Soak up the waterfalls in Si Phan Don</a:t>
            </a:r>
            <a:endParaRPr/>
          </a:p>
        </p:txBody>
      </p:sp>
      <p:sp>
        <p:nvSpPr>
          <p:cNvPr id="693" name="Google Shape;693;p58"/>
          <p:cNvSpPr txBox="1"/>
          <p:nvPr/>
        </p:nvSpPr>
        <p:spPr>
          <a:xfrm>
            <a:off x="1508656" y="1358428"/>
            <a:ext cx="482476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2E9F25"/>
                </a:solidFill>
                <a:latin typeface="Arial"/>
                <a:ea typeface="Arial"/>
                <a:cs typeface="Arial"/>
                <a:sym typeface="Arial"/>
              </a:rPr>
              <a:t>Monkey around in Huay Xai</a:t>
            </a:r>
            <a:endParaRPr b="1" sz="2000">
              <a:solidFill>
                <a:srgbClr val="2E9F25"/>
              </a:solidFill>
              <a:latin typeface="Arial"/>
              <a:ea typeface="Arial"/>
              <a:cs typeface="Arial"/>
              <a:sym typeface="Arial"/>
            </a:endParaRPr>
          </a:p>
        </p:txBody>
      </p:sp>
      <p:sp>
        <p:nvSpPr>
          <p:cNvPr id="694" name="Google Shape;694;p58"/>
          <p:cNvSpPr txBox="1"/>
          <p:nvPr/>
        </p:nvSpPr>
        <p:spPr>
          <a:xfrm>
            <a:off x="1564735" y="1859379"/>
            <a:ext cx="4402928"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2E9F25"/>
                </a:solidFill>
                <a:latin typeface="Arial"/>
                <a:ea typeface="Arial"/>
                <a:cs typeface="Arial"/>
                <a:sym typeface="Arial"/>
              </a:rPr>
              <a:t>Sleeping in sky-high treehouses alongside gibbons, and days ziplining from tree to tree </a:t>
            </a:r>
            <a:endParaRPr/>
          </a:p>
        </p:txBody>
      </p:sp>
      <p:sp>
        <p:nvSpPr>
          <p:cNvPr id="695" name="Google Shape;695;p58">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
        <p:nvSpPr>
          <p:cNvPr id="696" name="Google Shape;696;p58"/>
          <p:cNvSpPr/>
          <p:nvPr/>
        </p:nvSpPr>
        <p:spPr>
          <a:xfrm>
            <a:off x="8707499" y="807906"/>
            <a:ext cx="2088123" cy="322211"/>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350">
                <a:solidFill>
                  <a:schemeClr val="lt1"/>
                </a:solidFill>
                <a:latin typeface="Arial Black"/>
                <a:ea typeface="Arial Black"/>
                <a:cs typeface="Arial Black"/>
                <a:sym typeface="Arial Black"/>
              </a:rPr>
              <a:t>PHONGSALI</a:t>
            </a:r>
            <a:endParaRPr/>
          </a:p>
        </p:txBody>
      </p:sp>
      <p:pic>
        <p:nvPicPr>
          <p:cNvPr id="697" name="Google Shape;697;p58"/>
          <p:cNvPicPr preferRelativeResize="0"/>
          <p:nvPr/>
        </p:nvPicPr>
        <p:blipFill rotWithShape="1">
          <a:blip r:embed="rId6">
            <a:alphaModFix/>
          </a:blip>
          <a:srcRect b="0" l="0" r="0" t="0"/>
          <a:stretch/>
        </p:blipFill>
        <p:spPr>
          <a:xfrm>
            <a:off x="6365085" y="3037215"/>
            <a:ext cx="4572130" cy="2922820"/>
          </a:xfrm>
          <a:prstGeom prst="rect">
            <a:avLst/>
          </a:prstGeom>
          <a:noFill/>
          <a:ln>
            <a:noFill/>
          </a:ln>
        </p:spPr>
      </p:pic>
      <p:pic>
        <p:nvPicPr>
          <p:cNvPr id="698" name="Google Shape;698;p58"/>
          <p:cNvPicPr preferRelativeResize="0"/>
          <p:nvPr/>
        </p:nvPicPr>
        <p:blipFill rotWithShape="1">
          <a:blip r:embed="rId7">
            <a:alphaModFix/>
          </a:blip>
          <a:srcRect b="-329" l="-1778" r="6038" t="329"/>
          <a:stretch/>
        </p:blipFill>
        <p:spPr>
          <a:xfrm>
            <a:off x="1434269" y="3037215"/>
            <a:ext cx="4663860" cy="2922820"/>
          </a:xfrm>
          <a:prstGeom prst="rect">
            <a:avLst/>
          </a:prstGeom>
          <a:noFill/>
          <a:ln>
            <a:noFill/>
          </a:ln>
        </p:spPr>
      </p:pic>
      <p:sp>
        <p:nvSpPr>
          <p:cNvPr id="699" name="Google Shape;699;p58"/>
          <p:cNvSpPr/>
          <p:nvPr/>
        </p:nvSpPr>
        <p:spPr>
          <a:xfrm>
            <a:off x="-1" y="250817"/>
            <a:ext cx="1691489"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ACTIVITIES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03" name="Shape 703"/>
        <p:cNvGrpSpPr/>
        <p:nvPr/>
      </p:nvGrpSpPr>
      <p:grpSpPr>
        <a:xfrm>
          <a:off x="0" y="0"/>
          <a:ext cx="0" cy="0"/>
          <a:chOff x="0" y="0"/>
          <a:chExt cx="0" cy="0"/>
        </a:xfrm>
      </p:grpSpPr>
      <p:sp>
        <p:nvSpPr>
          <p:cNvPr id="704" name="Google Shape;704;p59"/>
          <p:cNvSpPr txBox="1"/>
          <p:nvPr/>
        </p:nvSpPr>
        <p:spPr>
          <a:xfrm>
            <a:off x="1524000" y="76200"/>
            <a:ext cx="9144000" cy="762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400">
                <a:solidFill>
                  <a:schemeClr val="lt1"/>
                </a:solidFill>
                <a:latin typeface="Libre Franklin Medium"/>
                <a:ea typeface="Libre Franklin Medium"/>
                <a:cs typeface="Libre Franklin Medium"/>
                <a:sym typeface="Libre Franklin Medium"/>
              </a:rPr>
              <a:t>Bac Ha – Sunday Flower Market</a:t>
            </a:r>
            <a:endParaRPr/>
          </a:p>
        </p:txBody>
      </p:sp>
      <p:pic>
        <p:nvPicPr>
          <p:cNvPr descr="http://static.tumblr.com/f45faab49321958bb661be2e69124337/gltbmdt/p3amp94ag/tumblr_static_logo_threeland_281108.png" id="705" name="Google Shape;705;p59"/>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06" name="Google Shape;706;p59"/>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707" name="Google Shape;707;p5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708" name="Google Shape;708;p59">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
        <p:nvSpPr>
          <p:cNvPr id="709" name="Google Shape;709;p59"/>
          <p:cNvSpPr/>
          <p:nvPr/>
        </p:nvSpPr>
        <p:spPr>
          <a:xfrm>
            <a:off x="1922912" y="603958"/>
            <a:ext cx="2124794" cy="272267"/>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350">
                <a:solidFill>
                  <a:schemeClr val="lt1"/>
                </a:solidFill>
                <a:latin typeface="Arial Black"/>
                <a:ea typeface="Arial Black"/>
                <a:cs typeface="Arial Black"/>
                <a:sym typeface="Arial Black"/>
              </a:rPr>
              <a:t>XIENG KHUANG</a:t>
            </a:r>
            <a:endParaRPr/>
          </a:p>
        </p:txBody>
      </p:sp>
      <p:sp>
        <p:nvSpPr>
          <p:cNvPr id="710" name="Google Shape;710;p59"/>
          <p:cNvSpPr/>
          <p:nvPr/>
        </p:nvSpPr>
        <p:spPr>
          <a:xfrm>
            <a:off x="9009246" y="603958"/>
            <a:ext cx="1473345" cy="289441"/>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350">
                <a:solidFill>
                  <a:schemeClr val="lt1"/>
                </a:solidFill>
                <a:latin typeface="Arial Black"/>
                <a:ea typeface="Arial Black"/>
                <a:cs typeface="Arial Black"/>
                <a:sym typeface="Arial Black"/>
              </a:rPr>
              <a:t>PAKSE</a:t>
            </a:r>
            <a:endParaRPr/>
          </a:p>
        </p:txBody>
      </p:sp>
      <p:cxnSp>
        <p:nvCxnSpPr>
          <p:cNvPr id="711" name="Google Shape;711;p59"/>
          <p:cNvCxnSpPr/>
          <p:nvPr/>
        </p:nvCxnSpPr>
        <p:spPr>
          <a:xfrm flipH="1" rot="10800000">
            <a:off x="3147411" y="876518"/>
            <a:ext cx="6669360" cy="1"/>
          </a:xfrm>
          <a:prstGeom prst="straightConnector1">
            <a:avLst/>
          </a:prstGeom>
          <a:noFill/>
          <a:ln cap="flat" cmpd="sng" w="12700">
            <a:solidFill>
              <a:srgbClr val="0070C0"/>
            </a:solidFill>
            <a:prstDash val="solid"/>
            <a:round/>
            <a:headEnd len="med" w="med" type="none"/>
            <a:tailEnd len="med" w="med" type="none"/>
          </a:ln>
        </p:spPr>
      </p:cxnSp>
      <p:pic>
        <p:nvPicPr>
          <p:cNvPr id="712" name="Google Shape;712;p59"/>
          <p:cNvPicPr preferRelativeResize="0"/>
          <p:nvPr/>
        </p:nvPicPr>
        <p:blipFill rotWithShape="1">
          <a:blip r:embed="rId6">
            <a:alphaModFix/>
          </a:blip>
          <a:srcRect b="0" l="0" r="0" t="0"/>
          <a:stretch/>
        </p:blipFill>
        <p:spPr>
          <a:xfrm>
            <a:off x="6183453" y="1069643"/>
            <a:ext cx="4364131" cy="2619856"/>
          </a:xfrm>
          <a:prstGeom prst="rect">
            <a:avLst/>
          </a:prstGeom>
          <a:noFill/>
          <a:ln>
            <a:noFill/>
          </a:ln>
        </p:spPr>
      </p:pic>
      <p:pic>
        <p:nvPicPr>
          <p:cNvPr id="713" name="Google Shape;713;p59"/>
          <p:cNvPicPr preferRelativeResize="0"/>
          <p:nvPr/>
        </p:nvPicPr>
        <p:blipFill rotWithShape="1">
          <a:blip r:embed="rId7">
            <a:alphaModFix/>
          </a:blip>
          <a:srcRect b="1277" l="0" r="0" t="-1"/>
          <a:stretch/>
        </p:blipFill>
        <p:spPr>
          <a:xfrm>
            <a:off x="1951191" y="1069642"/>
            <a:ext cx="4178848" cy="2607209"/>
          </a:xfrm>
          <a:prstGeom prst="rect">
            <a:avLst/>
          </a:prstGeom>
          <a:noFill/>
          <a:ln>
            <a:noFill/>
          </a:ln>
        </p:spPr>
      </p:pic>
      <p:pic>
        <p:nvPicPr>
          <p:cNvPr id="714" name="Google Shape;714;p59"/>
          <p:cNvPicPr preferRelativeResize="0"/>
          <p:nvPr/>
        </p:nvPicPr>
        <p:blipFill rotWithShape="1">
          <a:blip r:embed="rId8">
            <a:alphaModFix/>
          </a:blip>
          <a:srcRect b="0" l="0" r="13181" t="0"/>
          <a:stretch/>
        </p:blipFill>
        <p:spPr>
          <a:xfrm>
            <a:off x="1937550" y="3750657"/>
            <a:ext cx="4184117" cy="2821420"/>
          </a:xfrm>
          <a:prstGeom prst="rect">
            <a:avLst/>
          </a:prstGeom>
          <a:noFill/>
          <a:ln>
            <a:noFill/>
          </a:ln>
        </p:spPr>
      </p:pic>
      <p:pic>
        <p:nvPicPr>
          <p:cNvPr id="715" name="Google Shape;715;p59"/>
          <p:cNvPicPr preferRelativeResize="0"/>
          <p:nvPr/>
        </p:nvPicPr>
        <p:blipFill rotWithShape="1">
          <a:blip r:embed="rId9">
            <a:alphaModFix/>
          </a:blip>
          <a:srcRect b="0" l="0" r="4826" t="0"/>
          <a:stretch/>
        </p:blipFill>
        <p:spPr>
          <a:xfrm>
            <a:off x="6183453" y="3750657"/>
            <a:ext cx="4365836" cy="2821420"/>
          </a:xfrm>
          <a:prstGeom prst="rect">
            <a:avLst/>
          </a:prstGeom>
          <a:noFill/>
          <a:ln>
            <a:noFill/>
          </a:ln>
        </p:spPr>
      </p:pic>
      <p:sp>
        <p:nvSpPr>
          <p:cNvPr id="716" name="Google Shape;716;p59"/>
          <p:cNvSpPr/>
          <p:nvPr/>
        </p:nvSpPr>
        <p:spPr>
          <a:xfrm>
            <a:off x="-1" y="250817"/>
            <a:ext cx="1691489"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ACTIVITIES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grpSp>
        <p:nvGrpSpPr>
          <p:cNvPr id="721" name="Google Shape;721;p60"/>
          <p:cNvGrpSpPr/>
          <p:nvPr/>
        </p:nvGrpSpPr>
        <p:grpSpPr>
          <a:xfrm>
            <a:off x="0" y="0"/>
            <a:ext cx="8065577" cy="6858000"/>
            <a:chOff x="0" y="0"/>
            <a:chExt cx="16131154" cy="13716000"/>
          </a:xfrm>
        </p:grpSpPr>
        <p:pic>
          <p:nvPicPr>
            <p:cNvPr id="722" name="Google Shape;722;p60"/>
            <p:cNvPicPr preferRelativeResize="0"/>
            <p:nvPr/>
          </p:nvPicPr>
          <p:blipFill rotWithShape="1">
            <a:blip r:embed="rId3">
              <a:alphaModFix/>
            </a:blip>
            <a:srcRect b="0" l="29524" r="26719" t="0"/>
            <a:stretch/>
          </p:blipFill>
          <p:spPr>
            <a:xfrm>
              <a:off x="0" y="0"/>
              <a:ext cx="8002077" cy="13716000"/>
            </a:xfrm>
            <a:prstGeom prst="rect">
              <a:avLst/>
            </a:prstGeom>
            <a:noFill/>
            <a:ln>
              <a:noFill/>
            </a:ln>
          </p:spPr>
        </p:pic>
        <p:pic>
          <p:nvPicPr>
            <p:cNvPr id="723" name="Google Shape;723;p60"/>
            <p:cNvPicPr preferRelativeResize="0"/>
            <p:nvPr/>
          </p:nvPicPr>
          <p:blipFill rotWithShape="1">
            <a:blip r:embed="rId4">
              <a:alphaModFix/>
            </a:blip>
            <a:srcRect b="0" l="10742" r="10742" t="0"/>
            <a:stretch/>
          </p:blipFill>
          <p:spPr>
            <a:xfrm>
              <a:off x="8129077" y="0"/>
              <a:ext cx="8002077" cy="6794500"/>
            </a:xfrm>
            <a:prstGeom prst="rect">
              <a:avLst/>
            </a:prstGeom>
            <a:noFill/>
            <a:ln>
              <a:noFill/>
            </a:ln>
          </p:spPr>
        </p:pic>
        <p:pic>
          <p:nvPicPr>
            <p:cNvPr id="724" name="Google Shape;724;p60"/>
            <p:cNvPicPr preferRelativeResize="0"/>
            <p:nvPr/>
          </p:nvPicPr>
          <p:blipFill rotWithShape="1">
            <a:blip r:embed="rId5">
              <a:alphaModFix/>
            </a:blip>
            <a:srcRect b="0" l="10709" r="10709" t="0"/>
            <a:stretch/>
          </p:blipFill>
          <p:spPr>
            <a:xfrm>
              <a:off x="8129077" y="6921500"/>
              <a:ext cx="8002077" cy="6794500"/>
            </a:xfrm>
            <a:prstGeom prst="rect">
              <a:avLst/>
            </a:prstGeom>
            <a:noFill/>
            <a:ln>
              <a:noFill/>
            </a:ln>
          </p:spPr>
        </p:pic>
      </p:grpSp>
      <p:pic>
        <p:nvPicPr>
          <p:cNvPr id="725" name="Google Shape;725;p60"/>
          <p:cNvPicPr preferRelativeResize="0"/>
          <p:nvPr/>
        </p:nvPicPr>
        <p:blipFill rotWithShape="1">
          <a:blip r:embed="rId6">
            <a:alphaModFix/>
          </a:blip>
          <a:srcRect b="0" l="0" r="0" t="0"/>
          <a:stretch/>
        </p:blipFill>
        <p:spPr>
          <a:xfrm>
            <a:off x="8225453" y="493293"/>
            <a:ext cx="440246" cy="385015"/>
          </a:xfrm>
          <a:prstGeom prst="rect">
            <a:avLst/>
          </a:prstGeom>
          <a:noFill/>
          <a:ln>
            <a:noFill/>
          </a:ln>
        </p:spPr>
      </p:pic>
      <p:pic>
        <p:nvPicPr>
          <p:cNvPr id="726" name="Google Shape;726;p60"/>
          <p:cNvPicPr preferRelativeResize="0"/>
          <p:nvPr/>
        </p:nvPicPr>
        <p:blipFill rotWithShape="1">
          <a:blip r:embed="rId7">
            <a:alphaModFix/>
          </a:blip>
          <a:srcRect b="0" l="0" r="0" t="0"/>
          <a:stretch/>
        </p:blipFill>
        <p:spPr>
          <a:xfrm>
            <a:off x="11506200" y="5177303"/>
            <a:ext cx="1034693" cy="1989795"/>
          </a:xfrm>
          <a:prstGeom prst="rect">
            <a:avLst/>
          </a:prstGeom>
          <a:noFill/>
          <a:ln>
            <a:noFill/>
          </a:ln>
        </p:spPr>
      </p:pic>
      <p:sp>
        <p:nvSpPr>
          <p:cNvPr id="727" name="Google Shape;727;p60"/>
          <p:cNvSpPr txBox="1"/>
          <p:nvPr/>
        </p:nvSpPr>
        <p:spPr>
          <a:xfrm>
            <a:off x="8824450" y="507892"/>
            <a:ext cx="8891915" cy="321948"/>
          </a:xfrm>
          <a:prstGeom prst="rect">
            <a:avLst/>
          </a:prstGeom>
          <a:noFill/>
          <a:ln>
            <a:noFill/>
          </a:ln>
        </p:spPr>
        <p:txBody>
          <a:bodyPr anchorCtr="0" anchor="t" bIns="0" lIns="0" spcFirstLastPara="1" rIns="0" wrap="square" tIns="0">
            <a:spAutoFit/>
          </a:bodyPr>
          <a:lstStyle/>
          <a:p>
            <a:pPr indent="0" lvl="0" marL="0" marR="0" rtl="0" algn="just">
              <a:lnSpc>
                <a:spcPct val="129995"/>
              </a:lnSpc>
              <a:spcBef>
                <a:spcPts val="0"/>
              </a:spcBef>
              <a:spcAft>
                <a:spcPts val="0"/>
              </a:spcAft>
              <a:buNone/>
            </a:pPr>
            <a:r>
              <a:rPr lang="en-US" sz="2067">
                <a:solidFill>
                  <a:srgbClr val="000000"/>
                </a:solidFill>
                <a:latin typeface="Montserrat"/>
                <a:ea typeface="Montserrat"/>
                <a:cs typeface="Montserrat"/>
                <a:sym typeface="Montserrat"/>
              </a:rPr>
              <a:t>Restaurant in Laos </a:t>
            </a:r>
            <a:endParaRPr/>
          </a:p>
        </p:txBody>
      </p:sp>
      <p:sp>
        <p:nvSpPr>
          <p:cNvPr id="728" name="Google Shape;728;p60"/>
          <p:cNvSpPr txBox="1"/>
          <p:nvPr/>
        </p:nvSpPr>
        <p:spPr>
          <a:xfrm>
            <a:off x="8556445" y="1221837"/>
            <a:ext cx="2949755" cy="4135748"/>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lang="en-US" sz="1276">
                <a:solidFill>
                  <a:srgbClr val="000000"/>
                </a:solidFill>
                <a:latin typeface="Montserrat"/>
                <a:ea typeface="Montserrat"/>
                <a:cs typeface="Montserrat"/>
                <a:sym typeface="Montserrat"/>
              </a:rPr>
              <a:t>In general, Laotian cuisine is distinct from other Southeast Asian cuisines and has many regional variations, corresponding in part to the fresh foods local to each region. </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rPr lang="en-US" sz="1276">
                <a:solidFill>
                  <a:srgbClr val="000000"/>
                </a:solidFill>
                <a:latin typeface="Montserrat"/>
                <a:ea typeface="Montserrat"/>
                <a:cs typeface="Montserrat"/>
                <a:sym typeface="Montserrat"/>
              </a:rPr>
              <a:t>However, in Luang Prabang which may be the main attraction in Laos, we will have various of choices from the fine-dining restaurants to fast foods or street foods, from local/Chinese/Thai/Asian/European/</a:t>
            </a:r>
            <a:endParaRPr/>
          </a:p>
          <a:p>
            <a:pPr indent="0" lvl="0" marL="0" marR="0" rtl="0" algn="l">
              <a:lnSpc>
                <a:spcPct val="140047"/>
              </a:lnSpc>
              <a:spcBef>
                <a:spcPts val="0"/>
              </a:spcBef>
              <a:spcAft>
                <a:spcPts val="0"/>
              </a:spcAft>
              <a:buNone/>
            </a:pPr>
            <a:r>
              <a:rPr lang="en-US" sz="1276">
                <a:solidFill>
                  <a:srgbClr val="000000"/>
                </a:solidFill>
                <a:latin typeface="Montserrat"/>
                <a:ea typeface="Montserrat"/>
                <a:cs typeface="Montserrat"/>
                <a:sym typeface="Montserrat"/>
              </a:rPr>
              <a:t>Italian/Indian, though not much, as well as the vegetarian cuisine</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pic>
        <p:nvPicPr>
          <p:cNvPr id="729" name="Google Shape;729;p60"/>
          <p:cNvPicPr preferRelativeResize="0"/>
          <p:nvPr/>
        </p:nvPicPr>
        <p:blipFill rotWithShape="1">
          <a:blip r:embed="rId7">
            <a:alphaModFix/>
          </a:blip>
          <a:srcRect b="0" l="0" r="0" t="0"/>
          <a:stretch/>
        </p:blipFill>
        <p:spPr>
          <a:xfrm rot="-1023140">
            <a:off x="11190913" y="5573582"/>
            <a:ext cx="794523" cy="1527929"/>
          </a:xfrm>
          <a:prstGeom prst="rect">
            <a:avLst/>
          </a:prstGeom>
          <a:noFill/>
          <a:ln>
            <a:noFill/>
          </a:ln>
        </p:spPr>
      </p:pic>
      <p:sp>
        <p:nvSpPr>
          <p:cNvPr id="730" name="Google Shape;730;p60">
            <a:hlinkClick r:id="rId8"/>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34" name="Shape 734"/>
        <p:cNvGrpSpPr/>
        <p:nvPr/>
      </p:nvGrpSpPr>
      <p:grpSpPr>
        <a:xfrm>
          <a:off x="0" y="0"/>
          <a:ext cx="0" cy="0"/>
          <a:chOff x="0" y="0"/>
          <a:chExt cx="0" cy="0"/>
        </a:xfrm>
      </p:grpSpPr>
      <p:sp>
        <p:nvSpPr>
          <p:cNvPr id="735" name="Google Shape;735;p6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736" name="Google Shape;736;p61"/>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37" name="Google Shape;737;p6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738" name="Google Shape;738;p61"/>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739" name="Google Shape;739;p61"/>
          <p:cNvSpPr/>
          <p:nvPr/>
        </p:nvSpPr>
        <p:spPr>
          <a:xfrm>
            <a:off x="0" y="229550"/>
            <a:ext cx="3133545"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CUISINE IN LAOS</a:t>
            </a:r>
            <a:endParaRPr/>
          </a:p>
        </p:txBody>
      </p:sp>
      <p:sp>
        <p:nvSpPr>
          <p:cNvPr id="740" name="Google Shape;740;p61"/>
          <p:cNvSpPr/>
          <p:nvPr/>
        </p:nvSpPr>
        <p:spPr>
          <a:xfrm>
            <a:off x="1200001" y="1916704"/>
            <a:ext cx="2856269" cy="76944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200">
                <a:solidFill>
                  <a:srgbClr val="2E9F25"/>
                </a:solidFill>
                <a:latin typeface="Arial"/>
                <a:ea typeface="Arial"/>
                <a:cs typeface="Arial"/>
                <a:sym typeface="Arial"/>
              </a:rPr>
              <a:t>Laos Cuisine</a:t>
            </a:r>
            <a:endParaRPr sz="2200">
              <a:solidFill>
                <a:srgbClr val="2E9F25"/>
              </a:solidFill>
              <a:latin typeface="Arial"/>
              <a:ea typeface="Arial"/>
              <a:cs typeface="Arial"/>
              <a:sym typeface="Arial"/>
            </a:endParaRPr>
          </a:p>
          <a:p>
            <a:pPr indent="0" lvl="0" marL="0" marR="0" rtl="0" algn="ctr">
              <a:spcBef>
                <a:spcPts val="0"/>
              </a:spcBef>
              <a:spcAft>
                <a:spcPts val="0"/>
              </a:spcAft>
              <a:buNone/>
            </a:pPr>
            <a:r>
              <a:t/>
            </a:r>
            <a:endParaRPr b="1" sz="2200">
              <a:solidFill>
                <a:srgbClr val="2E9F25"/>
              </a:solidFill>
              <a:latin typeface="Arial"/>
              <a:ea typeface="Arial"/>
              <a:cs typeface="Arial"/>
              <a:sym typeface="Arial"/>
            </a:endParaRPr>
          </a:p>
        </p:txBody>
      </p:sp>
      <p:sp>
        <p:nvSpPr>
          <p:cNvPr id="741" name="Google Shape;741;p61"/>
          <p:cNvSpPr/>
          <p:nvPr/>
        </p:nvSpPr>
        <p:spPr>
          <a:xfrm>
            <a:off x="4929013" y="694275"/>
            <a:ext cx="1936150" cy="36933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2E9F25"/>
              </a:buClr>
              <a:buSzPts val="2400"/>
              <a:buFont typeface="Libre Baskerville"/>
              <a:buNone/>
            </a:pPr>
            <a:r>
              <a:rPr b="1" lang="en-US" sz="2400">
                <a:solidFill>
                  <a:srgbClr val="2E9F25"/>
                </a:solidFill>
                <a:latin typeface="Libre Baskerville"/>
                <a:ea typeface="Libre Baskerville"/>
                <a:cs typeface="Libre Baskerville"/>
                <a:sym typeface="Libre Baskerville"/>
              </a:rPr>
              <a:t>Restaurants</a:t>
            </a:r>
            <a:endParaRPr b="1" i="0" sz="2400" u="none" cap="none" strike="noStrike">
              <a:solidFill>
                <a:srgbClr val="2E9F25"/>
              </a:solidFill>
              <a:latin typeface="Libre Baskerville"/>
              <a:ea typeface="Libre Baskerville"/>
              <a:cs typeface="Libre Baskerville"/>
              <a:sym typeface="Libre Baskerville"/>
            </a:endParaRPr>
          </a:p>
        </p:txBody>
      </p:sp>
      <p:sp>
        <p:nvSpPr>
          <p:cNvPr id="742" name="Google Shape;742;p61"/>
          <p:cNvSpPr txBox="1"/>
          <p:nvPr/>
        </p:nvSpPr>
        <p:spPr>
          <a:xfrm>
            <a:off x="327259" y="2590285"/>
            <a:ext cx="4601754" cy="2308324"/>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The cuisine of Laos is generally like this: often unassuming, but packed with flavor in a way that showcases the country’s prowess at marrying herbs, chilies, and the pungent bacterial riot of fermented meat and fish.  </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The staple food of the Lao is steamed sticky rice.</a:t>
            </a:r>
            <a:endParaRPr/>
          </a:p>
        </p:txBody>
      </p:sp>
      <p:sp>
        <p:nvSpPr>
          <p:cNvPr id="743" name="Google Shape;743;p61">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744" name="Google Shape;744;p61"/>
          <p:cNvPicPr preferRelativeResize="0"/>
          <p:nvPr/>
        </p:nvPicPr>
        <p:blipFill rotWithShape="1">
          <a:blip r:embed="rId6">
            <a:alphaModFix/>
          </a:blip>
          <a:srcRect b="0" l="0" r="0" t="0"/>
          <a:stretch/>
        </p:blipFill>
        <p:spPr>
          <a:xfrm>
            <a:off x="5256567" y="1914910"/>
            <a:ext cx="2745139" cy="1826765"/>
          </a:xfrm>
          <a:prstGeom prst="rect">
            <a:avLst/>
          </a:prstGeom>
          <a:noFill/>
          <a:ln>
            <a:noFill/>
          </a:ln>
        </p:spPr>
      </p:pic>
      <p:pic>
        <p:nvPicPr>
          <p:cNvPr id="745" name="Google Shape;745;p61"/>
          <p:cNvPicPr preferRelativeResize="0"/>
          <p:nvPr/>
        </p:nvPicPr>
        <p:blipFill rotWithShape="1">
          <a:blip r:embed="rId7">
            <a:alphaModFix/>
          </a:blip>
          <a:srcRect b="0" l="0" r="0" t="0"/>
          <a:stretch/>
        </p:blipFill>
        <p:spPr>
          <a:xfrm>
            <a:off x="8493217" y="1914910"/>
            <a:ext cx="2557041" cy="1847850"/>
          </a:xfrm>
          <a:prstGeom prst="rect">
            <a:avLst/>
          </a:prstGeom>
          <a:noFill/>
          <a:ln>
            <a:noFill/>
          </a:ln>
        </p:spPr>
      </p:pic>
      <p:pic>
        <p:nvPicPr>
          <p:cNvPr id="746" name="Google Shape;746;p61"/>
          <p:cNvPicPr preferRelativeResize="0"/>
          <p:nvPr/>
        </p:nvPicPr>
        <p:blipFill rotWithShape="1">
          <a:blip r:embed="rId8">
            <a:alphaModFix/>
          </a:blip>
          <a:srcRect b="0" l="0" r="0" t="0"/>
          <a:stretch/>
        </p:blipFill>
        <p:spPr>
          <a:xfrm>
            <a:off x="5256566" y="4014831"/>
            <a:ext cx="2892695" cy="1735617"/>
          </a:xfrm>
          <a:prstGeom prst="rect">
            <a:avLst/>
          </a:prstGeom>
          <a:noFill/>
          <a:ln>
            <a:noFill/>
          </a:ln>
        </p:spPr>
      </p:pic>
      <p:pic>
        <p:nvPicPr>
          <p:cNvPr id="747" name="Google Shape;747;p61"/>
          <p:cNvPicPr preferRelativeResize="0"/>
          <p:nvPr/>
        </p:nvPicPr>
        <p:blipFill rotWithShape="1">
          <a:blip r:embed="rId9">
            <a:alphaModFix/>
          </a:blip>
          <a:srcRect b="0" l="0" r="0" t="0"/>
          <a:stretch/>
        </p:blipFill>
        <p:spPr>
          <a:xfrm>
            <a:off x="8493217" y="4007374"/>
            <a:ext cx="2619375" cy="174307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1" name="Shape 271"/>
        <p:cNvGrpSpPr/>
        <p:nvPr/>
      </p:nvGrpSpPr>
      <p:grpSpPr>
        <a:xfrm>
          <a:off x="0" y="0"/>
          <a:ext cx="0" cy="0"/>
          <a:chOff x="0" y="0"/>
          <a:chExt cx="0" cy="0"/>
        </a:xfrm>
      </p:grpSpPr>
      <p:grpSp>
        <p:nvGrpSpPr>
          <p:cNvPr id="272" name="Google Shape;272;p35"/>
          <p:cNvGrpSpPr/>
          <p:nvPr/>
        </p:nvGrpSpPr>
        <p:grpSpPr>
          <a:xfrm>
            <a:off x="1262470" y="2361649"/>
            <a:ext cx="4767970" cy="4226806"/>
            <a:chOff x="0" y="864837"/>
            <a:chExt cx="4767970" cy="4226806"/>
          </a:xfrm>
        </p:grpSpPr>
        <p:sp>
          <p:nvSpPr>
            <p:cNvPr id="273" name="Google Shape;273;p35"/>
            <p:cNvSpPr/>
            <p:nvPr/>
          </p:nvSpPr>
          <p:spPr>
            <a:xfrm>
              <a:off x="2245" y="864837"/>
              <a:ext cx="4763479" cy="300203"/>
            </a:xfrm>
            <a:prstGeom prst="roundRect">
              <a:avLst>
                <a:gd fmla="val 10000" name="adj"/>
              </a:avLst>
            </a:prstGeom>
            <a:solidFill>
              <a:srgbClr val="52A01E"/>
            </a:solid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35"/>
            <p:cNvSpPr txBox="1"/>
            <p:nvPr/>
          </p:nvSpPr>
          <p:spPr>
            <a:xfrm>
              <a:off x="11038" y="873630"/>
              <a:ext cx="4745893" cy="282617"/>
            </a:xfrm>
            <a:prstGeom prst="rect">
              <a:avLst/>
            </a:prstGeom>
            <a:noFill/>
            <a:ln>
              <a:noFill/>
            </a:ln>
          </p:spPr>
          <p:txBody>
            <a:bodyPr anchorCtr="0" anchor="ctr" bIns="30475" lIns="30475" spcFirstLastPara="1" rIns="30475" wrap="square" tIns="30475">
              <a:noAutofit/>
            </a:bodyPr>
            <a:lstStyle/>
            <a:p>
              <a:pPr indent="0" lvl="0" marL="0" marR="0" rtl="0" algn="ctr">
                <a:lnSpc>
                  <a:spcPct val="90000"/>
                </a:lnSpc>
                <a:spcBef>
                  <a:spcPts val="0"/>
                </a:spcBef>
                <a:spcAft>
                  <a:spcPts val="0"/>
                </a:spcAft>
                <a:buClr>
                  <a:schemeClr val="lt1"/>
                </a:buClr>
                <a:buSzPts val="2400"/>
                <a:buFont typeface="Arial"/>
                <a:buNone/>
              </a:pPr>
              <a:r>
                <a:rPr b="1" lang="en-US" sz="2400">
                  <a:solidFill>
                    <a:schemeClr val="lt1"/>
                  </a:solidFill>
                  <a:latin typeface="Arial"/>
                  <a:ea typeface="Arial"/>
                  <a:cs typeface="Arial"/>
                  <a:sym typeface="Arial"/>
                </a:rPr>
                <a:t>Laos</a:t>
              </a:r>
              <a:endParaRPr/>
            </a:p>
          </p:txBody>
        </p:sp>
        <p:sp>
          <p:nvSpPr>
            <p:cNvPr id="275" name="Google Shape;275;p35"/>
            <p:cNvSpPr/>
            <p:nvPr/>
          </p:nvSpPr>
          <p:spPr>
            <a:xfrm rot="5380708">
              <a:off x="2360107" y="1188774"/>
              <a:ext cx="50002" cy="52535"/>
            </a:xfrm>
            <a:prstGeom prst="rightArrow">
              <a:avLst>
                <a:gd fmla="val 66700" name="adj1"/>
                <a:gd fmla="val 50000" name="adj2"/>
              </a:avLst>
            </a:prstGeom>
            <a:solidFill>
              <a:srgbClr val="B2CC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35"/>
            <p:cNvSpPr/>
            <p:nvPr/>
          </p:nvSpPr>
          <p:spPr>
            <a:xfrm>
              <a:off x="4491" y="1265043"/>
              <a:ext cx="4763479" cy="300203"/>
            </a:xfrm>
            <a:prstGeom prst="roundRect">
              <a:avLst>
                <a:gd fmla="val 10000" name="adj"/>
              </a:avLst>
            </a:prstGeom>
            <a:solidFill>
              <a:srgbClr val="CFDFCA">
                <a:alpha val="89803"/>
              </a:srgbClr>
            </a:solidFill>
            <a:ln cap="rnd" cmpd="sng" w="19050">
              <a:solidFill>
                <a:srgbClr val="CFDFC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35"/>
            <p:cNvSpPr txBox="1"/>
            <p:nvPr/>
          </p:nvSpPr>
          <p:spPr>
            <a:xfrm>
              <a:off x="13284" y="1273836"/>
              <a:ext cx="4745893" cy="282617"/>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chemeClr val="dk1"/>
                </a:buClr>
                <a:buSzPts val="2000"/>
                <a:buFont typeface="Arial"/>
                <a:buNone/>
              </a:pPr>
              <a:r>
                <a:rPr lang="en-US" sz="2000">
                  <a:solidFill>
                    <a:schemeClr val="dk1"/>
                  </a:solidFill>
                  <a:latin typeface="Arial"/>
                  <a:ea typeface="Arial"/>
                  <a:cs typeface="Arial"/>
                  <a:sym typeface="Arial"/>
                </a:rPr>
                <a:t>Vientiane</a:t>
              </a:r>
              <a:endParaRPr/>
            </a:p>
          </p:txBody>
        </p:sp>
        <p:sp>
          <p:nvSpPr>
            <p:cNvPr id="278" name="Google Shape;278;p35"/>
            <p:cNvSpPr/>
            <p:nvPr/>
          </p:nvSpPr>
          <p:spPr>
            <a:xfrm rot="5400000">
              <a:off x="2229027" y="1722449"/>
              <a:ext cx="314406" cy="52535"/>
            </a:xfrm>
            <a:prstGeom prst="rightArrow">
              <a:avLst>
                <a:gd fmla="val 66700" name="adj1"/>
                <a:gd fmla="val 50000" name="adj2"/>
              </a:avLst>
            </a:prstGeom>
            <a:solidFill>
              <a:srgbClr val="B2CC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5"/>
            <p:cNvSpPr/>
            <p:nvPr/>
          </p:nvSpPr>
          <p:spPr>
            <a:xfrm>
              <a:off x="4491" y="1932188"/>
              <a:ext cx="4763479" cy="805775"/>
            </a:xfrm>
            <a:prstGeom prst="roundRect">
              <a:avLst>
                <a:gd fmla="val 10000" name="adj"/>
              </a:avLst>
            </a:prstGeom>
            <a:solidFill>
              <a:srgbClr val="CFDFCA">
                <a:alpha val="89803"/>
              </a:srgbClr>
            </a:solidFill>
            <a:ln cap="rnd" cmpd="sng" w="19050">
              <a:solidFill>
                <a:srgbClr val="CFDFC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35"/>
            <p:cNvSpPr txBox="1"/>
            <p:nvPr/>
          </p:nvSpPr>
          <p:spPr>
            <a:xfrm>
              <a:off x="28091" y="1955788"/>
              <a:ext cx="4716279" cy="758575"/>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chemeClr val="dk1"/>
                </a:buClr>
                <a:buSzPts val="2000"/>
                <a:buFont typeface="Arial"/>
                <a:buNone/>
              </a:pPr>
              <a:r>
                <a:rPr lang="en-US" sz="2000">
                  <a:solidFill>
                    <a:schemeClr val="dk1"/>
                  </a:solidFill>
                  <a:latin typeface="Arial"/>
                  <a:ea typeface="Arial"/>
                  <a:cs typeface="Arial"/>
                  <a:sym typeface="Arial"/>
                </a:rPr>
                <a:t>Luang Prabang, Vang Vieng, Xieng Khouang, Pakse</a:t>
              </a:r>
              <a:endParaRPr sz="2000">
                <a:solidFill>
                  <a:schemeClr val="dk1"/>
                </a:solidFill>
                <a:latin typeface="Arial"/>
                <a:ea typeface="Arial"/>
                <a:cs typeface="Arial"/>
                <a:sym typeface="Arial"/>
              </a:endParaRPr>
            </a:p>
          </p:txBody>
        </p:sp>
        <p:sp>
          <p:nvSpPr>
            <p:cNvPr id="281" name="Google Shape;281;p35"/>
            <p:cNvSpPr/>
            <p:nvPr/>
          </p:nvSpPr>
          <p:spPr>
            <a:xfrm rot="5407975">
              <a:off x="2054183" y="3068249"/>
              <a:ext cx="660572" cy="52535"/>
            </a:xfrm>
            <a:prstGeom prst="rightArrow">
              <a:avLst>
                <a:gd fmla="val 66700" name="adj1"/>
                <a:gd fmla="val 50000" name="adj2"/>
              </a:avLst>
            </a:prstGeom>
            <a:solidFill>
              <a:srgbClr val="B2CC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35"/>
            <p:cNvSpPr/>
            <p:nvPr/>
          </p:nvSpPr>
          <p:spPr>
            <a:xfrm>
              <a:off x="0" y="3451069"/>
              <a:ext cx="4763479" cy="1640574"/>
            </a:xfrm>
            <a:prstGeom prst="roundRect">
              <a:avLst>
                <a:gd fmla="val 10000" name="adj"/>
              </a:avLst>
            </a:prstGeom>
            <a:solidFill>
              <a:srgbClr val="CFDFCA">
                <a:alpha val="89803"/>
              </a:srgbClr>
            </a:solidFill>
            <a:ln cap="rnd" cmpd="sng" w="19050">
              <a:solidFill>
                <a:srgbClr val="CFDFC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35"/>
            <p:cNvSpPr txBox="1"/>
            <p:nvPr/>
          </p:nvSpPr>
          <p:spPr>
            <a:xfrm>
              <a:off x="48051" y="3499120"/>
              <a:ext cx="4667377" cy="1544472"/>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chemeClr val="dk1"/>
                </a:buClr>
                <a:buSzPts val="2000"/>
                <a:buFont typeface="Arial"/>
                <a:buNone/>
              </a:pPr>
              <a:r>
                <a:rPr b="0" i="0" lang="en-US" sz="2000">
                  <a:solidFill>
                    <a:schemeClr val="dk1"/>
                  </a:solidFill>
                  <a:latin typeface="Arial"/>
                  <a:ea typeface="Arial"/>
                  <a:cs typeface="Arial"/>
                  <a:sym typeface="Arial"/>
                </a:rPr>
                <a:t>A completely landlocked and largely mountainous topography </a:t>
              </a:r>
              <a:endParaRPr/>
            </a:p>
            <a:p>
              <a:pPr indent="0" lvl="0" marL="0" marR="0" rtl="0" algn="ctr">
                <a:lnSpc>
                  <a:spcPct val="90000"/>
                </a:lnSpc>
                <a:spcBef>
                  <a:spcPts val="700"/>
                </a:spcBef>
                <a:spcAft>
                  <a:spcPts val="0"/>
                </a:spcAft>
                <a:buClr>
                  <a:schemeClr val="dk1"/>
                </a:buClr>
                <a:buSzPts val="2000"/>
                <a:buFont typeface="Arial"/>
                <a:buNone/>
              </a:pPr>
              <a:r>
                <a:rPr b="0" i="0" lang="en-US" sz="2000">
                  <a:solidFill>
                    <a:schemeClr val="dk1"/>
                  </a:solidFill>
                  <a:latin typeface="Arial"/>
                  <a:ea typeface="Arial"/>
                  <a:cs typeface="Arial"/>
                  <a:sym typeface="Arial"/>
                </a:rPr>
                <a:t>A wide range of adventurous activities with different levels</a:t>
              </a:r>
              <a:endParaRPr sz="2000">
                <a:solidFill>
                  <a:schemeClr val="dk1"/>
                </a:solidFill>
                <a:latin typeface="Arial"/>
                <a:ea typeface="Arial"/>
                <a:cs typeface="Arial"/>
                <a:sym typeface="Arial"/>
              </a:endParaRPr>
            </a:p>
          </p:txBody>
        </p:sp>
      </p:grpSp>
      <p:sp>
        <p:nvSpPr>
          <p:cNvPr id="284" name="Google Shape;284;p35"/>
          <p:cNvSpPr/>
          <p:nvPr/>
        </p:nvSpPr>
        <p:spPr>
          <a:xfrm>
            <a:off x="76562" y="2659577"/>
            <a:ext cx="1091821" cy="43672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2E9F25"/>
                </a:solidFill>
                <a:latin typeface="Arial"/>
                <a:ea typeface="Arial"/>
                <a:cs typeface="Arial"/>
                <a:sym typeface="Arial"/>
              </a:rPr>
              <a:t>Capita</a:t>
            </a:r>
            <a:r>
              <a:rPr lang="en-US" sz="1800">
                <a:solidFill>
                  <a:srgbClr val="2E9F25"/>
                </a:solidFill>
                <a:latin typeface="Arial"/>
                <a:ea typeface="Arial"/>
                <a:cs typeface="Arial"/>
                <a:sym typeface="Arial"/>
              </a:rPr>
              <a:t>l</a:t>
            </a:r>
            <a:endParaRPr/>
          </a:p>
        </p:txBody>
      </p:sp>
      <p:sp>
        <p:nvSpPr>
          <p:cNvPr id="285" name="Google Shape;285;p35"/>
          <p:cNvSpPr/>
          <p:nvPr/>
        </p:nvSpPr>
        <p:spPr>
          <a:xfrm>
            <a:off x="7662" y="3543332"/>
            <a:ext cx="1286804" cy="43672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2E9F25"/>
                </a:solidFill>
                <a:latin typeface="Arial"/>
                <a:ea typeface="Arial"/>
                <a:cs typeface="Arial"/>
                <a:sym typeface="Arial"/>
              </a:rPr>
              <a:t>Big hubs</a:t>
            </a:r>
            <a:endParaRPr sz="1800">
              <a:solidFill>
                <a:srgbClr val="2E9F25"/>
              </a:solidFill>
              <a:latin typeface="Arial"/>
              <a:ea typeface="Arial"/>
              <a:cs typeface="Arial"/>
              <a:sym typeface="Arial"/>
            </a:endParaRPr>
          </a:p>
        </p:txBody>
      </p:sp>
      <p:sp>
        <p:nvSpPr>
          <p:cNvPr id="286" name="Google Shape;286;p35"/>
          <p:cNvSpPr/>
          <p:nvPr/>
        </p:nvSpPr>
        <p:spPr>
          <a:xfrm>
            <a:off x="138822" y="5420261"/>
            <a:ext cx="1091821" cy="43672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2E9F25"/>
                </a:solidFill>
                <a:latin typeface="Arial"/>
                <a:ea typeface="Arial"/>
                <a:cs typeface="Arial"/>
                <a:sym typeface="Arial"/>
              </a:rPr>
              <a:t>Special features</a:t>
            </a:r>
            <a:endParaRPr sz="1800">
              <a:solidFill>
                <a:srgbClr val="2E9F25"/>
              </a:solidFill>
              <a:latin typeface="Arial"/>
              <a:ea typeface="Arial"/>
              <a:cs typeface="Arial"/>
              <a:sym typeface="Arial"/>
            </a:endParaRPr>
          </a:p>
        </p:txBody>
      </p:sp>
      <p:sp>
        <p:nvSpPr>
          <p:cNvPr id="287" name="Google Shape;287;p35"/>
          <p:cNvSpPr txBox="1"/>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marR="0" rtl="0" algn="l">
              <a:spcBef>
                <a:spcPts val="0"/>
              </a:spcBef>
              <a:spcAft>
                <a:spcPts val="0"/>
              </a:spcAft>
              <a:buNone/>
            </a:pPr>
            <a:fld id="{00000000-1234-1234-1234-123412341234}" type="slidenum">
              <a:rPr lang="en-US" sz="900">
                <a:solidFill>
                  <a:schemeClr val="accent1"/>
                </a:solidFill>
                <a:latin typeface="Trebuchet MS"/>
                <a:ea typeface="Trebuchet MS"/>
                <a:cs typeface="Trebuchet MS"/>
                <a:sym typeface="Trebuchet MS"/>
              </a:rPr>
              <a:t>‹#›</a:t>
            </a:fld>
            <a:endParaRPr sz="900">
              <a:solidFill>
                <a:schemeClr val="accent1"/>
              </a:solidFill>
              <a:latin typeface="Trebuchet MS"/>
              <a:ea typeface="Trebuchet MS"/>
              <a:cs typeface="Trebuchet MS"/>
              <a:sym typeface="Trebuchet MS"/>
            </a:endParaRPr>
          </a:p>
        </p:txBody>
      </p:sp>
      <p:sp>
        <p:nvSpPr>
          <p:cNvPr id="288" name="Google Shape;288;p35"/>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Trebuchet MS"/>
                <a:ea typeface="Trebuchet MS"/>
                <a:cs typeface="Trebuchet MS"/>
                <a:sym typeface="Trebuchet MS"/>
              </a:rPr>
              <a:t>7/31/2025</a:t>
            </a:r>
            <a:endParaRPr sz="1200">
              <a:solidFill>
                <a:schemeClr val="dk1"/>
              </a:solidFill>
              <a:latin typeface="Trebuchet MS"/>
              <a:ea typeface="Trebuchet MS"/>
              <a:cs typeface="Trebuchet MS"/>
              <a:sym typeface="Trebuchet MS"/>
            </a:endParaRPr>
          </a:p>
        </p:txBody>
      </p:sp>
      <p:sp>
        <p:nvSpPr>
          <p:cNvPr id="289" name="Google Shape;289;p35"/>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2E9F25"/>
                </a:solidFill>
                <a:latin typeface="Trebuchet MS"/>
                <a:ea typeface="Trebuchet MS"/>
                <a:cs typeface="Trebuchet MS"/>
                <a:sym typeface="Trebuchet MS"/>
              </a:rPr>
              <a:t>Simply your best local friend</a:t>
            </a:r>
            <a:endParaRPr/>
          </a:p>
        </p:txBody>
      </p:sp>
      <p:pic>
        <p:nvPicPr>
          <p:cNvPr descr="http://static.tumblr.com/f45faab49321958bb661be2e69124337/gltbmdt/p3amp94ag/tumblr_static_logo_threeland_281108.png" id="290" name="Google Shape;290;p35"/>
          <p:cNvPicPr preferRelativeResize="0"/>
          <p:nvPr/>
        </p:nvPicPr>
        <p:blipFill rotWithShape="1">
          <a:blip r:embed="rId3">
            <a:alphaModFix/>
          </a:blip>
          <a:srcRect b="0" l="0" r="0" t="0"/>
          <a:stretch/>
        </p:blipFill>
        <p:spPr>
          <a:xfrm>
            <a:off x="9816771" y="78930"/>
            <a:ext cx="2267743" cy="365615"/>
          </a:xfrm>
          <a:prstGeom prst="rect">
            <a:avLst/>
          </a:prstGeom>
          <a:noFill/>
          <a:ln>
            <a:noFill/>
          </a:ln>
        </p:spPr>
      </p:pic>
      <p:pic>
        <p:nvPicPr>
          <p:cNvPr id="291" name="Google Shape;291;p35"/>
          <p:cNvPicPr preferRelativeResize="0"/>
          <p:nvPr/>
        </p:nvPicPr>
        <p:blipFill rotWithShape="1">
          <a:blip r:embed="rId4">
            <a:alphaModFix/>
          </a:blip>
          <a:srcRect b="0" l="0" r="0" t="0"/>
          <a:stretch/>
        </p:blipFill>
        <p:spPr>
          <a:xfrm>
            <a:off x="2478916" y="197254"/>
            <a:ext cx="1577181" cy="1880131"/>
          </a:xfrm>
          <a:prstGeom prst="rect">
            <a:avLst/>
          </a:prstGeom>
          <a:noFill/>
          <a:ln>
            <a:noFill/>
          </a:ln>
        </p:spPr>
      </p:pic>
      <p:pic>
        <p:nvPicPr>
          <p:cNvPr id="292" name="Google Shape;292;p35"/>
          <p:cNvPicPr preferRelativeResize="0"/>
          <p:nvPr/>
        </p:nvPicPr>
        <p:blipFill rotWithShape="1">
          <a:blip r:embed="rId5">
            <a:alphaModFix/>
          </a:blip>
          <a:srcRect b="15698" l="11816" r="40810" t="0"/>
          <a:stretch/>
        </p:blipFill>
        <p:spPr>
          <a:xfrm>
            <a:off x="6720262" y="806489"/>
            <a:ext cx="4873639" cy="5781967"/>
          </a:xfrm>
          <a:prstGeom prst="rect">
            <a:avLst/>
          </a:prstGeom>
          <a:noFill/>
          <a:ln>
            <a:noFill/>
          </a:ln>
        </p:spPr>
      </p:pic>
      <p:sp>
        <p:nvSpPr>
          <p:cNvPr id="293" name="Google Shape;293;p35"/>
          <p:cNvSpPr/>
          <p:nvPr/>
        </p:nvSpPr>
        <p:spPr>
          <a:xfrm>
            <a:off x="1" y="229551"/>
            <a:ext cx="1761422" cy="366069"/>
          </a:xfrm>
          <a:prstGeom prst="homePlate">
            <a:avLst>
              <a:gd fmla="val 50000" name="adj"/>
            </a:avLst>
          </a:prstGeom>
          <a:solidFill>
            <a:srgbClr val="2E9F25"/>
          </a:solidFill>
          <a:ln cap="rnd" cmpd="sng" w="19050">
            <a:solidFill>
              <a:srgbClr val="2E9F2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WHY LAOS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51" name="Shape 751"/>
        <p:cNvGrpSpPr/>
        <p:nvPr/>
      </p:nvGrpSpPr>
      <p:grpSpPr>
        <a:xfrm>
          <a:off x="0" y="0"/>
          <a:ext cx="0" cy="0"/>
          <a:chOff x="0" y="0"/>
          <a:chExt cx="0" cy="0"/>
        </a:xfrm>
      </p:grpSpPr>
      <p:sp>
        <p:nvSpPr>
          <p:cNvPr id="752" name="Google Shape;752;p62"/>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753" name="Google Shape;753;p62"/>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54" name="Google Shape;754;p62"/>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755" name="Google Shape;755;p62"/>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756" name="Google Shape;756;p62"/>
          <p:cNvSpPr/>
          <p:nvPr/>
        </p:nvSpPr>
        <p:spPr>
          <a:xfrm>
            <a:off x="0" y="229550"/>
            <a:ext cx="3133545"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CUISINE IN LAOS</a:t>
            </a:r>
            <a:endParaRPr/>
          </a:p>
        </p:txBody>
      </p:sp>
      <p:sp>
        <p:nvSpPr>
          <p:cNvPr id="757" name="Google Shape;757;p62"/>
          <p:cNvSpPr/>
          <p:nvPr/>
        </p:nvSpPr>
        <p:spPr>
          <a:xfrm>
            <a:off x="631128" y="2114193"/>
            <a:ext cx="2856269" cy="76944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200">
                <a:solidFill>
                  <a:srgbClr val="2E9F25"/>
                </a:solidFill>
                <a:latin typeface="Arial"/>
                <a:ea typeface="Arial"/>
                <a:cs typeface="Arial"/>
                <a:sym typeface="Arial"/>
              </a:rPr>
              <a:t>Western Cuisine</a:t>
            </a:r>
            <a:endParaRPr sz="2200">
              <a:solidFill>
                <a:srgbClr val="2E9F25"/>
              </a:solidFill>
              <a:latin typeface="Arial"/>
              <a:ea typeface="Arial"/>
              <a:cs typeface="Arial"/>
              <a:sym typeface="Arial"/>
            </a:endParaRPr>
          </a:p>
          <a:p>
            <a:pPr indent="0" lvl="0" marL="0" marR="0" rtl="0" algn="ctr">
              <a:spcBef>
                <a:spcPts val="0"/>
              </a:spcBef>
              <a:spcAft>
                <a:spcPts val="0"/>
              </a:spcAft>
              <a:buNone/>
            </a:pPr>
            <a:r>
              <a:t/>
            </a:r>
            <a:endParaRPr b="1" sz="2200">
              <a:solidFill>
                <a:srgbClr val="2E9F25"/>
              </a:solidFill>
              <a:latin typeface="Arial"/>
              <a:ea typeface="Arial"/>
              <a:cs typeface="Arial"/>
              <a:sym typeface="Arial"/>
            </a:endParaRPr>
          </a:p>
        </p:txBody>
      </p:sp>
      <p:sp>
        <p:nvSpPr>
          <p:cNvPr id="758" name="Google Shape;758;p62"/>
          <p:cNvSpPr/>
          <p:nvPr/>
        </p:nvSpPr>
        <p:spPr>
          <a:xfrm>
            <a:off x="5326837" y="694275"/>
            <a:ext cx="2680880" cy="36933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2E9F25"/>
              </a:buClr>
              <a:buSzPts val="2400"/>
              <a:buFont typeface="Libre Baskerville"/>
              <a:buNone/>
            </a:pPr>
            <a:r>
              <a:rPr b="1" lang="en-US" sz="2400">
                <a:solidFill>
                  <a:srgbClr val="2E9F25"/>
                </a:solidFill>
                <a:latin typeface="Libre Baskerville"/>
                <a:ea typeface="Libre Baskerville"/>
                <a:cs typeface="Libre Baskerville"/>
                <a:sym typeface="Libre Baskerville"/>
              </a:rPr>
              <a:t>Restaurants</a:t>
            </a:r>
            <a:endParaRPr b="1" i="0" sz="2400" u="none" cap="none" strike="noStrike">
              <a:solidFill>
                <a:srgbClr val="2E9F25"/>
              </a:solidFill>
              <a:latin typeface="Libre Baskerville"/>
              <a:ea typeface="Libre Baskerville"/>
              <a:cs typeface="Libre Baskerville"/>
              <a:sym typeface="Libre Baskerville"/>
            </a:endParaRPr>
          </a:p>
        </p:txBody>
      </p:sp>
      <p:sp>
        <p:nvSpPr>
          <p:cNvPr id="759" name="Google Shape;759;p62"/>
          <p:cNvSpPr txBox="1"/>
          <p:nvPr/>
        </p:nvSpPr>
        <p:spPr>
          <a:xfrm>
            <a:off x="217048" y="3068112"/>
            <a:ext cx="4369824" cy="1200329"/>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Match with variety of demands from visitors of all cultures </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Plentiful choices Italian, French, Western food and fast food </a:t>
            </a:r>
            <a:endParaRPr/>
          </a:p>
        </p:txBody>
      </p:sp>
      <p:sp>
        <p:nvSpPr>
          <p:cNvPr id="760" name="Google Shape;760;p62">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761" name="Google Shape;761;p62"/>
          <p:cNvPicPr preferRelativeResize="0"/>
          <p:nvPr/>
        </p:nvPicPr>
        <p:blipFill rotWithShape="1">
          <a:blip r:embed="rId6">
            <a:alphaModFix/>
          </a:blip>
          <a:srcRect b="8592" l="0" r="0" t="0"/>
          <a:stretch/>
        </p:blipFill>
        <p:spPr>
          <a:xfrm>
            <a:off x="4735584" y="3944589"/>
            <a:ext cx="3272133" cy="1994987"/>
          </a:xfrm>
          <a:prstGeom prst="rect">
            <a:avLst/>
          </a:prstGeom>
          <a:noFill/>
          <a:ln>
            <a:noFill/>
          </a:ln>
        </p:spPr>
      </p:pic>
      <p:pic>
        <p:nvPicPr>
          <p:cNvPr id="762" name="Google Shape;762;p62"/>
          <p:cNvPicPr preferRelativeResize="0"/>
          <p:nvPr/>
        </p:nvPicPr>
        <p:blipFill rotWithShape="1">
          <a:blip r:embed="rId7">
            <a:alphaModFix/>
          </a:blip>
          <a:srcRect b="7782" l="4367" r="7006" t="26114"/>
          <a:stretch/>
        </p:blipFill>
        <p:spPr>
          <a:xfrm>
            <a:off x="8156429" y="3930372"/>
            <a:ext cx="3404563" cy="2023419"/>
          </a:xfrm>
          <a:prstGeom prst="rect">
            <a:avLst/>
          </a:prstGeom>
          <a:noFill/>
          <a:ln>
            <a:noFill/>
          </a:ln>
        </p:spPr>
      </p:pic>
      <p:pic>
        <p:nvPicPr>
          <p:cNvPr id="763" name="Google Shape;763;p62"/>
          <p:cNvPicPr preferRelativeResize="0"/>
          <p:nvPr/>
        </p:nvPicPr>
        <p:blipFill rotWithShape="1">
          <a:blip r:embed="rId8">
            <a:alphaModFix/>
          </a:blip>
          <a:srcRect b="0" l="0" r="0" t="0"/>
          <a:stretch/>
        </p:blipFill>
        <p:spPr>
          <a:xfrm>
            <a:off x="8156430" y="1608788"/>
            <a:ext cx="3404563" cy="2160325"/>
          </a:xfrm>
          <a:prstGeom prst="rect">
            <a:avLst/>
          </a:prstGeom>
          <a:noFill/>
          <a:ln>
            <a:noFill/>
          </a:ln>
        </p:spPr>
      </p:pic>
      <p:pic>
        <p:nvPicPr>
          <p:cNvPr id="764" name="Google Shape;764;p62"/>
          <p:cNvPicPr preferRelativeResize="0"/>
          <p:nvPr/>
        </p:nvPicPr>
        <p:blipFill rotWithShape="1">
          <a:blip r:embed="rId9">
            <a:alphaModFix/>
          </a:blip>
          <a:srcRect b="0" l="0" r="0" t="0"/>
          <a:stretch/>
        </p:blipFill>
        <p:spPr>
          <a:xfrm>
            <a:off x="4735584" y="1608787"/>
            <a:ext cx="3331804" cy="21603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68" name="Shape 768"/>
        <p:cNvGrpSpPr/>
        <p:nvPr/>
      </p:nvGrpSpPr>
      <p:grpSpPr>
        <a:xfrm>
          <a:off x="0" y="0"/>
          <a:ext cx="0" cy="0"/>
          <a:chOff x="0" y="0"/>
          <a:chExt cx="0" cy="0"/>
        </a:xfrm>
      </p:grpSpPr>
      <p:sp>
        <p:nvSpPr>
          <p:cNvPr id="769" name="Google Shape;769;p6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770" name="Google Shape;770;p63"/>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71" name="Google Shape;771;p6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772" name="Google Shape;772;p63"/>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773" name="Google Shape;773;p63"/>
          <p:cNvSpPr/>
          <p:nvPr/>
        </p:nvSpPr>
        <p:spPr>
          <a:xfrm>
            <a:off x="0" y="229550"/>
            <a:ext cx="3133545"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CUISINE IN LAOS</a:t>
            </a:r>
            <a:endParaRPr/>
          </a:p>
        </p:txBody>
      </p:sp>
      <p:sp>
        <p:nvSpPr>
          <p:cNvPr id="774" name="Google Shape;774;p63"/>
          <p:cNvSpPr/>
          <p:nvPr/>
        </p:nvSpPr>
        <p:spPr>
          <a:xfrm>
            <a:off x="631128" y="2114193"/>
            <a:ext cx="2856269" cy="76944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200">
                <a:solidFill>
                  <a:srgbClr val="2E9F25"/>
                </a:solidFill>
                <a:latin typeface="Arial"/>
                <a:ea typeface="Arial"/>
                <a:cs typeface="Arial"/>
                <a:sym typeface="Arial"/>
              </a:rPr>
              <a:t>Vegetarian Cuisine</a:t>
            </a:r>
            <a:endParaRPr sz="2200">
              <a:solidFill>
                <a:srgbClr val="2E9F25"/>
              </a:solidFill>
              <a:latin typeface="Arial"/>
              <a:ea typeface="Arial"/>
              <a:cs typeface="Arial"/>
              <a:sym typeface="Arial"/>
            </a:endParaRPr>
          </a:p>
          <a:p>
            <a:pPr indent="0" lvl="0" marL="0" marR="0" rtl="0" algn="ctr">
              <a:spcBef>
                <a:spcPts val="0"/>
              </a:spcBef>
              <a:spcAft>
                <a:spcPts val="0"/>
              </a:spcAft>
              <a:buNone/>
            </a:pPr>
            <a:r>
              <a:t/>
            </a:r>
            <a:endParaRPr b="1" sz="2200">
              <a:solidFill>
                <a:srgbClr val="2E9F25"/>
              </a:solidFill>
              <a:latin typeface="Arial"/>
              <a:ea typeface="Arial"/>
              <a:cs typeface="Arial"/>
              <a:sym typeface="Arial"/>
            </a:endParaRPr>
          </a:p>
        </p:txBody>
      </p:sp>
      <p:sp>
        <p:nvSpPr>
          <p:cNvPr id="775" name="Google Shape;775;p63"/>
          <p:cNvSpPr/>
          <p:nvPr/>
        </p:nvSpPr>
        <p:spPr>
          <a:xfrm>
            <a:off x="5326836" y="694275"/>
            <a:ext cx="1951293" cy="36933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2E9F25"/>
              </a:buClr>
              <a:buSzPts val="2400"/>
              <a:buFont typeface="Libre Baskerville"/>
              <a:buNone/>
            </a:pPr>
            <a:r>
              <a:rPr b="1" lang="en-US" sz="2400">
                <a:solidFill>
                  <a:srgbClr val="2E9F25"/>
                </a:solidFill>
                <a:latin typeface="Libre Baskerville"/>
                <a:ea typeface="Libre Baskerville"/>
                <a:cs typeface="Libre Baskerville"/>
                <a:sym typeface="Libre Baskerville"/>
              </a:rPr>
              <a:t>Restaurants</a:t>
            </a:r>
            <a:endParaRPr b="1" i="0" sz="2400" u="none" cap="none" strike="noStrike">
              <a:solidFill>
                <a:srgbClr val="2E9F25"/>
              </a:solidFill>
              <a:latin typeface="Libre Baskerville"/>
              <a:ea typeface="Libre Baskerville"/>
              <a:cs typeface="Libre Baskerville"/>
              <a:sym typeface="Libre Baskerville"/>
            </a:endParaRPr>
          </a:p>
        </p:txBody>
      </p:sp>
      <p:sp>
        <p:nvSpPr>
          <p:cNvPr id="776" name="Google Shape;776;p63"/>
          <p:cNvSpPr txBox="1"/>
          <p:nvPr/>
        </p:nvSpPr>
        <p:spPr>
          <a:xfrm>
            <a:off x="250257" y="3180242"/>
            <a:ext cx="4256162" cy="1477328"/>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New philosophy of a well-balanced and healthy life.</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Easily find a quality vegetarian restaurants throughout the countries </a:t>
            </a:r>
            <a:endParaRPr/>
          </a:p>
        </p:txBody>
      </p:sp>
      <p:sp>
        <p:nvSpPr>
          <p:cNvPr id="777" name="Google Shape;777;p63">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778" name="Google Shape;778;p63"/>
          <p:cNvPicPr preferRelativeResize="0"/>
          <p:nvPr/>
        </p:nvPicPr>
        <p:blipFill rotWithShape="1">
          <a:blip r:embed="rId6">
            <a:alphaModFix/>
          </a:blip>
          <a:srcRect b="0" l="0" r="0" t="0"/>
          <a:stretch/>
        </p:blipFill>
        <p:spPr>
          <a:xfrm>
            <a:off x="4637847" y="1589762"/>
            <a:ext cx="3171290" cy="2114193"/>
          </a:xfrm>
          <a:prstGeom prst="rect">
            <a:avLst/>
          </a:prstGeom>
          <a:noFill/>
          <a:ln>
            <a:noFill/>
          </a:ln>
        </p:spPr>
      </p:pic>
      <p:pic>
        <p:nvPicPr>
          <p:cNvPr id="779" name="Google Shape;779;p63"/>
          <p:cNvPicPr preferRelativeResize="0"/>
          <p:nvPr/>
        </p:nvPicPr>
        <p:blipFill rotWithShape="1">
          <a:blip r:embed="rId7">
            <a:alphaModFix/>
          </a:blip>
          <a:srcRect b="0" l="0" r="0" t="0"/>
          <a:stretch/>
        </p:blipFill>
        <p:spPr>
          <a:xfrm>
            <a:off x="8050732" y="1589762"/>
            <a:ext cx="3171290" cy="2114193"/>
          </a:xfrm>
          <a:prstGeom prst="rect">
            <a:avLst/>
          </a:prstGeom>
          <a:noFill/>
          <a:ln>
            <a:noFill/>
          </a:ln>
        </p:spPr>
      </p:pic>
      <p:pic>
        <p:nvPicPr>
          <p:cNvPr id="780" name="Google Shape;780;p63"/>
          <p:cNvPicPr preferRelativeResize="0"/>
          <p:nvPr/>
        </p:nvPicPr>
        <p:blipFill rotWithShape="1">
          <a:blip r:embed="rId8">
            <a:alphaModFix/>
          </a:blip>
          <a:srcRect b="0" l="0" r="0" t="0"/>
          <a:stretch/>
        </p:blipFill>
        <p:spPr>
          <a:xfrm>
            <a:off x="4617000" y="3918906"/>
            <a:ext cx="3171290" cy="2114193"/>
          </a:xfrm>
          <a:prstGeom prst="rect">
            <a:avLst/>
          </a:prstGeom>
          <a:noFill/>
          <a:ln>
            <a:noFill/>
          </a:ln>
        </p:spPr>
      </p:pic>
      <p:pic>
        <p:nvPicPr>
          <p:cNvPr id="781" name="Google Shape;781;p63"/>
          <p:cNvPicPr preferRelativeResize="0"/>
          <p:nvPr/>
        </p:nvPicPr>
        <p:blipFill rotWithShape="1">
          <a:blip r:embed="rId9">
            <a:alphaModFix/>
          </a:blip>
          <a:srcRect b="0" l="0" r="0" t="0"/>
          <a:stretch/>
        </p:blipFill>
        <p:spPr>
          <a:xfrm>
            <a:off x="8050732" y="3939606"/>
            <a:ext cx="3171290" cy="211419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85" name="Shape 785"/>
        <p:cNvGrpSpPr/>
        <p:nvPr/>
      </p:nvGrpSpPr>
      <p:grpSpPr>
        <a:xfrm>
          <a:off x="0" y="0"/>
          <a:ext cx="0" cy="0"/>
          <a:chOff x="0" y="0"/>
          <a:chExt cx="0" cy="0"/>
        </a:xfrm>
      </p:grpSpPr>
      <p:sp>
        <p:nvSpPr>
          <p:cNvPr id="786" name="Google Shape;786;p64"/>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787" name="Google Shape;787;p64"/>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788" name="Google Shape;788;p64"/>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89" name="Google Shape;789;p64"/>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790" name="Google Shape;790;p64"/>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791" name="Google Shape;791;p64"/>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2" name="Google Shape;792;p64"/>
          <p:cNvSpPr/>
          <p:nvPr/>
        </p:nvSpPr>
        <p:spPr>
          <a:xfrm>
            <a:off x="0" y="229550"/>
            <a:ext cx="3133545"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CUISINE IN LAOS</a:t>
            </a:r>
            <a:endParaRPr/>
          </a:p>
        </p:txBody>
      </p:sp>
      <p:sp>
        <p:nvSpPr>
          <p:cNvPr id="793" name="Google Shape;793;p64"/>
          <p:cNvSpPr/>
          <p:nvPr/>
        </p:nvSpPr>
        <p:spPr>
          <a:xfrm>
            <a:off x="631128" y="2114193"/>
            <a:ext cx="3991898" cy="76944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200">
                <a:solidFill>
                  <a:srgbClr val="2E9F25"/>
                </a:solidFill>
                <a:latin typeface="Arial"/>
                <a:ea typeface="Arial"/>
                <a:cs typeface="Arial"/>
                <a:sym typeface="Arial"/>
              </a:rPr>
              <a:t>Unique dining Experience</a:t>
            </a:r>
            <a:endParaRPr sz="2200">
              <a:solidFill>
                <a:srgbClr val="2E9F25"/>
              </a:solidFill>
              <a:latin typeface="Arial"/>
              <a:ea typeface="Arial"/>
              <a:cs typeface="Arial"/>
              <a:sym typeface="Arial"/>
            </a:endParaRPr>
          </a:p>
          <a:p>
            <a:pPr indent="0" lvl="0" marL="0" marR="0" rtl="0" algn="ctr">
              <a:spcBef>
                <a:spcPts val="0"/>
              </a:spcBef>
              <a:spcAft>
                <a:spcPts val="0"/>
              </a:spcAft>
              <a:buNone/>
            </a:pPr>
            <a:r>
              <a:t/>
            </a:r>
            <a:endParaRPr b="1" sz="2200">
              <a:solidFill>
                <a:srgbClr val="2E9F25"/>
              </a:solidFill>
              <a:latin typeface="Arial"/>
              <a:ea typeface="Arial"/>
              <a:cs typeface="Arial"/>
              <a:sym typeface="Arial"/>
            </a:endParaRPr>
          </a:p>
        </p:txBody>
      </p:sp>
      <p:sp>
        <p:nvSpPr>
          <p:cNvPr id="794" name="Google Shape;794;p64"/>
          <p:cNvSpPr/>
          <p:nvPr/>
        </p:nvSpPr>
        <p:spPr>
          <a:xfrm>
            <a:off x="5326837" y="694275"/>
            <a:ext cx="2099574" cy="36933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2E9F25"/>
              </a:buClr>
              <a:buSzPts val="2400"/>
              <a:buFont typeface="Libre Baskerville"/>
              <a:buNone/>
            </a:pPr>
            <a:r>
              <a:rPr b="1" lang="en-US" sz="2400">
                <a:solidFill>
                  <a:srgbClr val="2E9F25"/>
                </a:solidFill>
                <a:latin typeface="Libre Baskerville"/>
                <a:ea typeface="Libre Baskerville"/>
                <a:cs typeface="Libre Baskerville"/>
                <a:sym typeface="Libre Baskerville"/>
              </a:rPr>
              <a:t>Restaurants</a:t>
            </a:r>
            <a:endParaRPr b="1" i="0" sz="2400" u="none" cap="none" strike="noStrike">
              <a:solidFill>
                <a:srgbClr val="2E9F25"/>
              </a:solidFill>
              <a:latin typeface="Libre Baskerville"/>
              <a:ea typeface="Libre Baskerville"/>
              <a:cs typeface="Libre Baskerville"/>
              <a:sym typeface="Libre Baskerville"/>
            </a:endParaRPr>
          </a:p>
        </p:txBody>
      </p:sp>
      <p:sp>
        <p:nvSpPr>
          <p:cNvPr id="795" name="Google Shape;795;p64"/>
          <p:cNvSpPr txBox="1"/>
          <p:nvPr/>
        </p:nvSpPr>
        <p:spPr>
          <a:xfrm>
            <a:off x="401962" y="3180242"/>
            <a:ext cx="4709053"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2E9F25"/>
                </a:solidFill>
                <a:latin typeface="Arial"/>
                <a:ea typeface="Arial"/>
                <a:cs typeface="Arial"/>
                <a:sym typeface="Arial"/>
              </a:rPr>
              <a:t>New concept of the dining places: </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Lunch on boat during cruise down from Pakou Caves.</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The picnic lunch in front of Kuangsi waterfall.</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Dinner with traditional show.</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 and so on</a:t>
            </a:r>
            <a:endParaRPr/>
          </a:p>
        </p:txBody>
      </p:sp>
      <p:sp>
        <p:nvSpPr>
          <p:cNvPr id="796" name="Google Shape;796;p64">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797" name="Google Shape;797;p64"/>
          <p:cNvPicPr preferRelativeResize="0"/>
          <p:nvPr/>
        </p:nvPicPr>
        <p:blipFill rotWithShape="1">
          <a:blip r:embed="rId6">
            <a:alphaModFix/>
          </a:blip>
          <a:srcRect b="0" l="0" r="0" t="0"/>
          <a:stretch/>
        </p:blipFill>
        <p:spPr>
          <a:xfrm>
            <a:off x="5639843" y="1622636"/>
            <a:ext cx="3119146" cy="2135620"/>
          </a:xfrm>
          <a:prstGeom prst="rect">
            <a:avLst/>
          </a:prstGeom>
          <a:noFill/>
          <a:ln>
            <a:noFill/>
          </a:ln>
        </p:spPr>
      </p:pic>
      <p:pic>
        <p:nvPicPr>
          <p:cNvPr id="798" name="Google Shape;798;p64"/>
          <p:cNvPicPr preferRelativeResize="0"/>
          <p:nvPr/>
        </p:nvPicPr>
        <p:blipFill rotWithShape="1">
          <a:blip r:embed="rId7">
            <a:alphaModFix/>
          </a:blip>
          <a:srcRect b="0" l="0" r="0" t="0"/>
          <a:stretch/>
        </p:blipFill>
        <p:spPr>
          <a:xfrm>
            <a:off x="8938740" y="1622636"/>
            <a:ext cx="2847493" cy="2135620"/>
          </a:xfrm>
          <a:prstGeom prst="rect">
            <a:avLst/>
          </a:prstGeom>
          <a:noFill/>
          <a:ln>
            <a:noFill/>
          </a:ln>
        </p:spPr>
      </p:pic>
      <p:pic>
        <p:nvPicPr>
          <p:cNvPr id="799" name="Google Shape;799;p64"/>
          <p:cNvPicPr preferRelativeResize="0"/>
          <p:nvPr/>
        </p:nvPicPr>
        <p:blipFill rotWithShape="1">
          <a:blip r:embed="rId8">
            <a:alphaModFix/>
          </a:blip>
          <a:srcRect b="0" l="0" r="0" t="0"/>
          <a:stretch/>
        </p:blipFill>
        <p:spPr>
          <a:xfrm>
            <a:off x="8426316" y="3827281"/>
            <a:ext cx="3359917" cy="2241811"/>
          </a:xfrm>
          <a:prstGeom prst="rect">
            <a:avLst/>
          </a:prstGeom>
          <a:noFill/>
          <a:ln>
            <a:noFill/>
          </a:ln>
        </p:spPr>
      </p:pic>
      <p:pic>
        <p:nvPicPr>
          <p:cNvPr id="800" name="Google Shape;800;p64"/>
          <p:cNvPicPr preferRelativeResize="0"/>
          <p:nvPr/>
        </p:nvPicPr>
        <p:blipFill rotWithShape="1">
          <a:blip r:embed="rId9">
            <a:alphaModFix/>
          </a:blip>
          <a:srcRect b="0" l="0" r="0" t="42885"/>
          <a:stretch/>
        </p:blipFill>
        <p:spPr>
          <a:xfrm>
            <a:off x="5635551" y="3830855"/>
            <a:ext cx="2606722" cy="223324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04" name="Shape 804"/>
        <p:cNvGrpSpPr/>
        <p:nvPr/>
      </p:nvGrpSpPr>
      <p:grpSpPr>
        <a:xfrm>
          <a:off x="0" y="0"/>
          <a:ext cx="0" cy="0"/>
          <a:chOff x="0" y="0"/>
          <a:chExt cx="0" cy="0"/>
        </a:xfrm>
      </p:grpSpPr>
      <p:sp>
        <p:nvSpPr>
          <p:cNvPr id="805" name="Google Shape;805;p65"/>
          <p:cNvSpPr/>
          <p:nvPr/>
        </p:nvSpPr>
        <p:spPr>
          <a:xfrm>
            <a:off x="0" y="461150"/>
            <a:ext cx="5373278" cy="365615"/>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ACCOMODATION IN LAOS</a:t>
            </a:r>
            <a:endParaRPr/>
          </a:p>
        </p:txBody>
      </p:sp>
      <p:pic>
        <p:nvPicPr>
          <p:cNvPr descr="http://static.tumblr.com/f45faab49321958bb661be2e69124337/gltbmdt/p3amp94ag/tumblr_static_logo_threeland_281108.png" id="806" name="Google Shape;806;p65"/>
          <p:cNvPicPr preferRelativeResize="0"/>
          <p:nvPr/>
        </p:nvPicPr>
        <p:blipFill rotWithShape="1">
          <a:blip r:embed="rId3">
            <a:alphaModFix/>
          </a:blip>
          <a:srcRect b="0" l="0" r="0" t="0"/>
          <a:stretch/>
        </p:blipFill>
        <p:spPr>
          <a:xfrm>
            <a:off x="9439699" y="461150"/>
            <a:ext cx="2267743" cy="365615"/>
          </a:xfrm>
          <a:prstGeom prst="rect">
            <a:avLst/>
          </a:prstGeom>
          <a:noFill/>
          <a:ln>
            <a:noFill/>
          </a:ln>
        </p:spPr>
      </p:pic>
      <p:sp>
        <p:nvSpPr>
          <p:cNvPr id="807" name="Google Shape;807;p65"/>
          <p:cNvSpPr txBox="1"/>
          <p:nvPr/>
        </p:nvSpPr>
        <p:spPr>
          <a:xfrm>
            <a:off x="282803" y="1475047"/>
            <a:ext cx="3271101" cy="4893647"/>
          </a:xfrm>
          <a:prstGeom prst="rect">
            <a:avLst/>
          </a:prstGeom>
          <a:noFill/>
          <a:ln>
            <a:noFill/>
          </a:ln>
        </p:spPr>
        <p:txBody>
          <a:bodyPr anchorCtr="0" anchor="t" bIns="45700" lIns="91425" spcFirstLastPara="1" rIns="91425" wrap="square" tIns="45700">
            <a:spAutoFit/>
          </a:bodyPr>
          <a:lstStyle/>
          <a:p>
            <a:pPr indent="-342900" lvl="0" marL="342900" marR="0" rtl="0" algn="l">
              <a:lnSpc>
                <a:spcPct val="150000"/>
              </a:lnSpc>
              <a:spcBef>
                <a:spcPts val="0"/>
              </a:spcBef>
              <a:spcAft>
                <a:spcPts val="0"/>
              </a:spcAft>
              <a:buClr>
                <a:srgbClr val="2E9F25"/>
              </a:buClr>
              <a:buSzPts val="1600"/>
              <a:buFont typeface="Noto Sans Symbols"/>
              <a:buChar char="✔"/>
            </a:pPr>
            <a:r>
              <a:rPr lang="en-US" sz="1600">
                <a:solidFill>
                  <a:srgbClr val="2E9F25"/>
                </a:solidFill>
                <a:latin typeface="Arial"/>
                <a:ea typeface="Arial"/>
                <a:cs typeface="Arial"/>
                <a:sym typeface="Arial"/>
              </a:rPr>
              <a:t>Wide range of options: </a:t>
            </a:r>
            <a:br>
              <a:rPr lang="en-US" sz="1600">
                <a:solidFill>
                  <a:srgbClr val="2E9F25"/>
                </a:solidFill>
                <a:latin typeface="Arial"/>
                <a:ea typeface="Arial"/>
                <a:cs typeface="Arial"/>
                <a:sym typeface="Arial"/>
              </a:rPr>
            </a:br>
            <a:r>
              <a:rPr lang="en-US" sz="1600">
                <a:solidFill>
                  <a:srgbClr val="2E9F25"/>
                </a:solidFill>
                <a:latin typeface="Arial"/>
                <a:ea typeface="Arial"/>
                <a:cs typeface="Arial"/>
                <a:sym typeface="Arial"/>
              </a:rPr>
              <a:t>from  numerous international brand hotels with well-equipped conference facilities to deluxe homestays</a:t>
            </a:r>
            <a:endParaRPr/>
          </a:p>
          <a:p>
            <a:pPr indent="-342900" lvl="0" marL="342900" marR="0" rtl="0" algn="l">
              <a:lnSpc>
                <a:spcPct val="150000"/>
              </a:lnSpc>
              <a:spcBef>
                <a:spcPts val="0"/>
              </a:spcBef>
              <a:spcAft>
                <a:spcPts val="0"/>
              </a:spcAft>
              <a:buClr>
                <a:srgbClr val="2E9F25"/>
              </a:buClr>
              <a:buSzPts val="1600"/>
              <a:buFont typeface="Noto Sans Symbols"/>
              <a:buChar char="✔"/>
            </a:pPr>
            <a:r>
              <a:rPr lang="en-US" sz="1600">
                <a:solidFill>
                  <a:srgbClr val="2E9F25"/>
                </a:solidFill>
                <a:latin typeface="Arial"/>
                <a:ea typeface="Arial"/>
                <a:cs typeface="Arial"/>
                <a:sym typeface="Arial"/>
              </a:rPr>
              <a:t>Other services included: Restaurants</a:t>
            </a:r>
            <a:br>
              <a:rPr lang="en-US" sz="1600">
                <a:solidFill>
                  <a:srgbClr val="2E9F25"/>
                </a:solidFill>
                <a:latin typeface="Arial"/>
                <a:ea typeface="Arial"/>
                <a:cs typeface="Arial"/>
                <a:sym typeface="Arial"/>
              </a:rPr>
            </a:br>
            <a:r>
              <a:rPr lang="en-US" sz="1600">
                <a:solidFill>
                  <a:srgbClr val="2E9F25"/>
                </a:solidFill>
                <a:latin typeface="Arial"/>
                <a:ea typeface="Arial"/>
                <a:cs typeface="Arial"/>
                <a:sym typeface="Arial"/>
              </a:rPr>
              <a:t>Pools</a:t>
            </a:r>
            <a:br>
              <a:rPr lang="en-US" sz="1600">
                <a:solidFill>
                  <a:srgbClr val="2E9F25"/>
                </a:solidFill>
                <a:latin typeface="Arial"/>
                <a:ea typeface="Arial"/>
                <a:cs typeface="Arial"/>
                <a:sym typeface="Arial"/>
              </a:rPr>
            </a:br>
            <a:r>
              <a:rPr lang="en-US" sz="1600">
                <a:solidFill>
                  <a:srgbClr val="2E9F25"/>
                </a:solidFill>
                <a:latin typeface="Arial"/>
                <a:ea typeface="Arial"/>
                <a:cs typeface="Arial"/>
                <a:sym typeface="Arial"/>
              </a:rPr>
              <a:t>Gym</a:t>
            </a:r>
            <a:br>
              <a:rPr lang="en-US" sz="1600">
                <a:solidFill>
                  <a:srgbClr val="2E9F25"/>
                </a:solidFill>
                <a:latin typeface="Arial"/>
                <a:ea typeface="Arial"/>
                <a:cs typeface="Arial"/>
                <a:sym typeface="Arial"/>
              </a:rPr>
            </a:br>
            <a:r>
              <a:rPr lang="en-US" sz="1600">
                <a:solidFill>
                  <a:srgbClr val="2E9F25"/>
                </a:solidFill>
                <a:latin typeface="Arial"/>
                <a:ea typeface="Arial"/>
                <a:cs typeface="Arial"/>
                <a:sym typeface="Arial"/>
              </a:rPr>
              <a:t>Spa treatment </a:t>
            </a:r>
            <a:br>
              <a:rPr lang="en-US" sz="1600">
                <a:solidFill>
                  <a:srgbClr val="2E9F25"/>
                </a:solidFill>
                <a:latin typeface="Arial"/>
                <a:ea typeface="Arial"/>
                <a:cs typeface="Arial"/>
                <a:sym typeface="Arial"/>
              </a:rPr>
            </a:br>
            <a:r>
              <a:rPr lang="en-US" sz="1600">
                <a:solidFill>
                  <a:srgbClr val="2E9F25"/>
                </a:solidFill>
                <a:latin typeface="Arial"/>
                <a:ea typeface="Arial"/>
                <a:cs typeface="Arial"/>
                <a:sym typeface="Arial"/>
              </a:rPr>
              <a:t>Outdoor activity's facilities</a:t>
            </a:r>
            <a:br>
              <a:rPr lang="en-US" sz="1600">
                <a:solidFill>
                  <a:srgbClr val="2E9F25"/>
                </a:solidFill>
                <a:latin typeface="Arial"/>
                <a:ea typeface="Arial"/>
                <a:cs typeface="Arial"/>
                <a:sym typeface="Arial"/>
              </a:rPr>
            </a:br>
            <a:r>
              <a:rPr lang="en-US" sz="1600">
                <a:solidFill>
                  <a:srgbClr val="2E9F25"/>
                </a:solidFill>
                <a:latin typeface="Arial"/>
                <a:ea typeface="Arial"/>
                <a:cs typeface="Arial"/>
                <a:sym typeface="Arial"/>
              </a:rPr>
              <a:t>… and so on. </a:t>
            </a:r>
            <a:endParaRPr/>
          </a:p>
          <a:p>
            <a:pPr indent="0" lvl="0" marL="0" marR="0" rtl="0" algn="l">
              <a:lnSpc>
                <a:spcPct val="150000"/>
              </a:lnSpc>
              <a:spcBef>
                <a:spcPts val="0"/>
              </a:spcBef>
              <a:spcAft>
                <a:spcPts val="0"/>
              </a:spcAft>
              <a:buNone/>
            </a:pPr>
            <a:r>
              <a:t/>
            </a:r>
            <a:endParaRPr sz="1600">
              <a:solidFill>
                <a:srgbClr val="2E9F25"/>
              </a:solidFill>
              <a:latin typeface="Arial"/>
              <a:ea typeface="Arial"/>
              <a:cs typeface="Arial"/>
              <a:sym typeface="Arial"/>
            </a:endParaRPr>
          </a:p>
        </p:txBody>
      </p:sp>
      <p:sp>
        <p:nvSpPr>
          <p:cNvPr id="808" name="Google Shape;808;p65"/>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809" name="Google Shape;809;p65"/>
          <p:cNvSpPr txBox="1"/>
          <p:nvPr>
            <p:ph idx="12" type="sldNum"/>
          </p:nvPr>
        </p:nvSpPr>
        <p:spPr>
          <a:xfrm>
            <a:off x="36163" y="6542483"/>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810" name="Google Shape;810;p65">
            <a:hlinkClick r:id="rId4"/>
          </p:cNvPr>
          <p:cNvSpPr/>
          <p:nvPr/>
        </p:nvSpPr>
        <p:spPr>
          <a:xfrm>
            <a:off x="93925" y="5831870"/>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
        <p:nvSpPr>
          <p:cNvPr id="811" name="Google Shape;811;p65"/>
          <p:cNvSpPr txBox="1"/>
          <p:nvPr/>
        </p:nvSpPr>
        <p:spPr>
          <a:xfrm>
            <a:off x="4172875" y="5990104"/>
            <a:ext cx="38371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Photo: Palace Gate Resort &amp; Spa </a:t>
            </a:r>
            <a:endParaRPr/>
          </a:p>
        </p:txBody>
      </p:sp>
      <p:pic>
        <p:nvPicPr>
          <p:cNvPr id="812" name="Google Shape;812;p65"/>
          <p:cNvPicPr preferRelativeResize="0"/>
          <p:nvPr/>
        </p:nvPicPr>
        <p:blipFill rotWithShape="1">
          <a:blip r:embed="rId6">
            <a:alphaModFix/>
          </a:blip>
          <a:srcRect b="0" l="0" r="0" t="0"/>
          <a:stretch/>
        </p:blipFill>
        <p:spPr>
          <a:xfrm>
            <a:off x="4084028" y="1232034"/>
            <a:ext cx="7728128" cy="5136660"/>
          </a:xfrm>
          <a:prstGeom prst="rect">
            <a:avLst/>
          </a:prstGeom>
          <a:noFill/>
          <a:ln>
            <a:noFill/>
          </a:ln>
        </p:spPr>
      </p:pic>
      <p:sp>
        <p:nvSpPr>
          <p:cNvPr id="813" name="Google Shape;813;p65"/>
          <p:cNvSpPr txBox="1"/>
          <p:nvPr/>
        </p:nvSpPr>
        <p:spPr>
          <a:xfrm>
            <a:off x="4084028" y="5990104"/>
            <a:ext cx="298075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Vientiane - Setha Palace hotel</a:t>
            </a:r>
            <a:endParaRPr/>
          </a:p>
        </p:txBody>
      </p:sp>
      <p:sp>
        <p:nvSpPr>
          <p:cNvPr id="814" name="Google Shape;814;p65">
            <a:hlinkClick r:id="rId7"/>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18" name="Shape 818"/>
        <p:cNvGrpSpPr/>
        <p:nvPr/>
      </p:nvGrpSpPr>
      <p:grpSpPr>
        <a:xfrm>
          <a:off x="0" y="0"/>
          <a:ext cx="0" cy="0"/>
          <a:chOff x="0" y="0"/>
          <a:chExt cx="0" cy="0"/>
        </a:xfrm>
      </p:grpSpPr>
      <p:pic>
        <p:nvPicPr>
          <p:cNvPr descr="logo_threeland" id="819" name="Google Shape;819;p66"/>
          <p:cNvPicPr preferRelativeResize="0"/>
          <p:nvPr/>
        </p:nvPicPr>
        <p:blipFill rotWithShape="1">
          <a:blip r:embed="rId3">
            <a:alphaModFix/>
          </a:blip>
          <a:srcRect b="0" l="0" r="0" t="0"/>
          <a:stretch/>
        </p:blipFill>
        <p:spPr>
          <a:xfrm>
            <a:off x="9834613" y="399341"/>
            <a:ext cx="2207016" cy="419162"/>
          </a:xfrm>
          <a:prstGeom prst="rect">
            <a:avLst/>
          </a:prstGeom>
          <a:noFill/>
          <a:ln>
            <a:noFill/>
          </a:ln>
        </p:spPr>
      </p:pic>
      <p:sp>
        <p:nvSpPr>
          <p:cNvPr id="820" name="Google Shape;820;p66"/>
          <p:cNvSpPr txBox="1"/>
          <p:nvPr/>
        </p:nvSpPr>
        <p:spPr>
          <a:xfrm>
            <a:off x="2006412" y="0"/>
            <a:ext cx="8229600" cy="11430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chemeClr val="dk1"/>
              </a:buClr>
              <a:buSzPts val="4800"/>
              <a:buFont typeface="Calibri"/>
              <a:buNone/>
            </a:pPr>
            <a:r>
              <a:t/>
            </a:r>
            <a:endParaRPr b="1" sz="4800">
              <a:solidFill>
                <a:schemeClr val="dk1"/>
              </a:solidFill>
              <a:latin typeface="Calibri"/>
              <a:ea typeface="Calibri"/>
              <a:cs typeface="Calibri"/>
              <a:sym typeface="Calibri"/>
            </a:endParaRPr>
          </a:p>
        </p:txBody>
      </p:sp>
      <p:sp>
        <p:nvSpPr>
          <p:cNvPr id="821" name="Google Shape;821;p66"/>
          <p:cNvSpPr/>
          <p:nvPr/>
        </p:nvSpPr>
        <p:spPr>
          <a:xfrm>
            <a:off x="0" y="261724"/>
            <a:ext cx="2207017" cy="419162"/>
          </a:xfrm>
          <a:prstGeom prst="rect">
            <a:avLst/>
          </a:prstGeom>
          <a:solidFill>
            <a:srgbClr val="2E9F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Black"/>
                <a:ea typeface="Arial Black"/>
                <a:cs typeface="Arial Black"/>
                <a:sym typeface="Arial Black"/>
              </a:rPr>
              <a:t>5 STAR BRANDS</a:t>
            </a:r>
            <a:endParaRPr/>
          </a:p>
        </p:txBody>
      </p:sp>
      <p:sp>
        <p:nvSpPr>
          <p:cNvPr id="822" name="Google Shape;822;p66"/>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823" name="Google Shape;823;p66"/>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824" name="Google Shape;824;p66">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825" name="Google Shape;825;p66"/>
          <p:cNvPicPr preferRelativeResize="0"/>
          <p:nvPr/>
        </p:nvPicPr>
        <p:blipFill rotWithShape="1">
          <a:blip r:embed="rId6">
            <a:alphaModFix/>
          </a:blip>
          <a:srcRect b="0" l="0" r="0" t="0"/>
          <a:stretch/>
        </p:blipFill>
        <p:spPr>
          <a:xfrm>
            <a:off x="2315198" y="1421509"/>
            <a:ext cx="2988172" cy="1441793"/>
          </a:xfrm>
          <a:prstGeom prst="rect">
            <a:avLst/>
          </a:prstGeom>
          <a:noFill/>
          <a:ln>
            <a:noFill/>
          </a:ln>
        </p:spPr>
      </p:pic>
      <p:pic>
        <p:nvPicPr>
          <p:cNvPr id="826" name="Google Shape;826;p66"/>
          <p:cNvPicPr preferRelativeResize="0"/>
          <p:nvPr/>
        </p:nvPicPr>
        <p:blipFill rotWithShape="1">
          <a:blip r:embed="rId7">
            <a:alphaModFix/>
          </a:blip>
          <a:srcRect b="0" l="0" r="0" t="0"/>
          <a:stretch/>
        </p:blipFill>
        <p:spPr>
          <a:xfrm>
            <a:off x="4428208" y="2899310"/>
            <a:ext cx="2654488" cy="1474715"/>
          </a:xfrm>
          <a:prstGeom prst="rect">
            <a:avLst/>
          </a:prstGeom>
          <a:noFill/>
          <a:ln>
            <a:noFill/>
          </a:ln>
        </p:spPr>
      </p:pic>
      <p:pic>
        <p:nvPicPr>
          <p:cNvPr id="827" name="Google Shape;827;p66"/>
          <p:cNvPicPr preferRelativeResize="0"/>
          <p:nvPr/>
        </p:nvPicPr>
        <p:blipFill rotWithShape="1">
          <a:blip r:embed="rId8">
            <a:alphaModFix/>
          </a:blip>
          <a:srcRect b="0" l="0" r="0" t="0"/>
          <a:stretch/>
        </p:blipFill>
        <p:spPr>
          <a:xfrm>
            <a:off x="7680958" y="3547891"/>
            <a:ext cx="3034839" cy="613038"/>
          </a:xfrm>
          <a:prstGeom prst="rect">
            <a:avLst/>
          </a:prstGeom>
          <a:noFill/>
          <a:ln>
            <a:noFill/>
          </a:ln>
        </p:spPr>
      </p:pic>
      <p:pic>
        <p:nvPicPr>
          <p:cNvPr id="828" name="Google Shape;828;p66"/>
          <p:cNvPicPr preferRelativeResize="0"/>
          <p:nvPr/>
        </p:nvPicPr>
        <p:blipFill rotWithShape="1">
          <a:blip r:embed="rId9">
            <a:alphaModFix/>
          </a:blip>
          <a:srcRect b="0" l="0" r="0" t="0"/>
          <a:stretch/>
        </p:blipFill>
        <p:spPr>
          <a:xfrm>
            <a:off x="933394" y="3141812"/>
            <a:ext cx="3009385" cy="1738196"/>
          </a:xfrm>
          <a:prstGeom prst="rect">
            <a:avLst/>
          </a:prstGeom>
          <a:noFill/>
          <a:ln>
            <a:noFill/>
          </a:ln>
        </p:spPr>
      </p:pic>
      <p:pic>
        <p:nvPicPr>
          <p:cNvPr id="829" name="Google Shape;829;p66"/>
          <p:cNvPicPr preferRelativeResize="0"/>
          <p:nvPr/>
        </p:nvPicPr>
        <p:blipFill rotWithShape="1">
          <a:blip r:embed="rId10">
            <a:alphaModFix/>
          </a:blip>
          <a:srcRect b="9643" l="21563" r="20082" t="10664"/>
          <a:stretch/>
        </p:blipFill>
        <p:spPr>
          <a:xfrm>
            <a:off x="6570312" y="997012"/>
            <a:ext cx="2221292" cy="186629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3" name="Shape 833"/>
        <p:cNvGrpSpPr/>
        <p:nvPr/>
      </p:nvGrpSpPr>
      <p:grpSpPr>
        <a:xfrm>
          <a:off x="0" y="0"/>
          <a:ext cx="0" cy="0"/>
          <a:chOff x="0" y="0"/>
          <a:chExt cx="0" cy="0"/>
        </a:xfrm>
      </p:grpSpPr>
      <p:graphicFrame>
        <p:nvGraphicFramePr>
          <p:cNvPr id="834" name="Google Shape;834;p67"/>
          <p:cNvGraphicFramePr/>
          <p:nvPr/>
        </p:nvGraphicFramePr>
        <p:xfrm>
          <a:off x="685800" y="997300"/>
          <a:ext cx="3000000" cy="3000000"/>
        </p:xfrm>
        <a:graphic>
          <a:graphicData uri="http://schemas.openxmlformats.org/drawingml/2006/table">
            <a:tbl>
              <a:tblPr>
                <a:noFill/>
                <a:tableStyleId>{2B4C71C1-4E99-49BB-A4A1-27121CEDA00E}</a:tableStyleId>
              </a:tblPr>
              <a:tblGrid>
                <a:gridCol w="3572975"/>
                <a:gridCol w="3729025"/>
                <a:gridCol w="3518425"/>
              </a:tblGrid>
              <a:tr h="584200">
                <a:tc>
                  <a:txBody>
                    <a:bodyPr/>
                    <a:lstStyle/>
                    <a:p>
                      <a:pPr indent="0" lvl="0" marL="0" marR="0" rtl="0" algn="ctr">
                        <a:lnSpc>
                          <a:spcPct val="209999"/>
                        </a:lnSpc>
                        <a:spcBef>
                          <a:spcPts val="0"/>
                        </a:spcBef>
                        <a:spcAft>
                          <a:spcPts val="0"/>
                        </a:spcAft>
                        <a:buNone/>
                      </a:pPr>
                      <a:r>
                        <a:rPr lang="en-US" sz="2000" u="none" cap="none" strike="noStrike">
                          <a:solidFill>
                            <a:srgbClr val="FFFFFF"/>
                          </a:solidFill>
                          <a:latin typeface="Arial"/>
                          <a:ea typeface="Arial"/>
                          <a:cs typeface="Arial"/>
                          <a:sym typeface="Arial"/>
                        </a:rPr>
                        <a:t>3*</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85623"/>
                    </a:solidFill>
                  </a:tcPr>
                </a:tc>
                <a:tc>
                  <a:txBody>
                    <a:bodyPr/>
                    <a:lstStyle/>
                    <a:p>
                      <a:pPr indent="0" lvl="0" marL="0" marR="0" rtl="0" algn="ctr">
                        <a:lnSpc>
                          <a:spcPct val="209999"/>
                        </a:lnSpc>
                        <a:spcBef>
                          <a:spcPts val="0"/>
                        </a:spcBef>
                        <a:spcAft>
                          <a:spcPts val="0"/>
                        </a:spcAft>
                        <a:buNone/>
                      </a:pPr>
                      <a:r>
                        <a:rPr lang="en-US" sz="2000" u="none" cap="none" strike="noStrike">
                          <a:solidFill>
                            <a:srgbClr val="FFFFFF"/>
                          </a:solidFill>
                          <a:latin typeface="Arial"/>
                          <a:ea typeface="Arial"/>
                          <a:cs typeface="Arial"/>
                          <a:sym typeface="Arial"/>
                        </a:rPr>
                        <a:t>4*</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85623"/>
                    </a:solidFill>
                  </a:tcPr>
                </a:tc>
                <a:tc>
                  <a:txBody>
                    <a:bodyPr/>
                    <a:lstStyle/>
                    <a:p>
                      <a:pPr indent="0" lvl="0" marL="0" marR="0" rtl="0" algn="ctr">
                        <a:lnSpc>
                          <a:spcPct val="209999"/>
                        </a:lnSpc>
                        <a:spcBef>
                          <a:spcPts val="0"/>
                        </a:spcBef>
                        <a:spcAft>
                          <a:spcPts val="0"/>
                        </a:spcAft>
                        <a:buNone/>
                      </a:pPr>
                      <a:r>
                        <a:rPr lang="en-US" sz="2000" u="none" cap="none" strike="noStrike">
                          <a:solidFill>
                            <a:srgbClr val="FFFFFF"/>
                          </a:solidFill>
                          <a:latin typeface="Arial"/>
                          <a:ea typeface="Arial"/>
                          <a:cs typeface="Arial"/>
                          <a:sym typeface="Arial"/>
                        </a:rPr>
                        <a:t>5*</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85623"/>
                    </a:solidFill>
                  </a:tcPr>
                </a:tc>
              </a:tr>
              <a:tr h="514350">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Villa Chitdara</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Muangthong Hotel</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Luang Prabang View Hotel</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14350">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The Capital Hotel </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EF"/>
                    </a:solidFill>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Villa Santi Hotel</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EF"/>
                    </a:solidFill>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Pullman Luang Prabang Resort </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EF"/>
                    </a:solidFill>
                  </a:tcPr>
                </a:tc>
              </a:tr>
              <a:tr h="514350">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My Dream Boutique Resort</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The Grand Luang Prabang Hotel </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Sofitel Luang Prabang</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pic>
        <p:nvPicPr>
          <p:cNvPr id="835" name="Google Shape;835;p67"/>
          <p:cNvPicPr preferRelativeResize="0"/>
          <p:nvPr/>
        </p:nvPicPr>
        <p:blipFill rotWithShape="1">
          <a:blip r:embed="rId3">
            <a:alphaModFix/>
          </a:blip>
          <a:srcRect b="0" l="0" r="0" t="0"/>
          <a:stretch/>
        </p:blipFill>
        <p:spPr>
          <a:xfrm>
            <a:off x="230708" y="295529"/>
            <a:ext cx="455092" cy="613482"/>
          </a:xfrm>
          <a:prstGeom prst="rect">
            <a:avLst/>
          </a:prstGeom>
          <a:noFill/>
          <a:ln>
            <a:noFill/>
          </a:ln>
        </p:spPr>
      </p:pic>
      <p:pic>
        <p:nvPicPr>
          <p:cNvPr id="836" name="Google Shape;836;p67"/>
          <p:cNvPicPr preferRelativeResize="0"/>
          <p:nvPr/>
        </p:nvPicPr>
        <p:blipFill rotWithShape="1">
          <a:blip r:embed="rId4">
            <a:alphaModFix/>
          </a:blip>
          <a:srcRect b="0" l="27216" r="27216" t="0"/>
          <a:stretch/>
        </p:blipFill>
        <p:spPr>
          <a:xfrm>
            <a:off x="685800" y="3429000"/>
            <a:ext cx="2004300" cy="3296222"/>
          </a:xfrm>
          <a:prstGeom prst="rect">
            <a:avLst/>
          </a:prstGeom>
          <a:noFill/>
          <a:ln>
            <a:noFill/>
          </a:ln>
        </p:spPr>
      </p:pic>
      <p:pic>
        <p:nvPicPr>
          <p:cNvPr id="837" name="Google Shape;837;p67"/>
          <p:cNvPicPr preferRelativeResize="0"/>
          <p:nvPr/>
        </p:nvPicPr>
        <p:blipFill rotWithShape="1">
          <a:blip r:embed="rId5">
            <a:alphaModFix/>
          </a:blip>
          <a:srcRect b="0" l="32822" r="32822" t="0"/>
          <a:stretch/>
        </p:blipFill>
        <p:spPr>
          <a:xfrm>
            <a:off x="7313159" y="3429000"/>
            <a:ext cx="2004300" cy="3296222"/>
          </a:xfrm>
          <a:prstGeom prst="rect">
            <a:avLst/>
          </a:prstGeom>
          <a:noFill/>
          <a:ln>
            <a:noFill/>
          </a:ln>
        </p:spPr>
      </p:pic>
      <p:pic>
        <p:nvPicPr>
          <p:cNvPr id="838" name="Google Shape;838;p67"/>
          <p:cNvPicPr preferRelativeResize="0"/>
          <p:nvPr/>
        </p:nvPicPr>
        <p:blipFill rotWithShape="1">
          <a:blip r:embed="rId6">
            <a:alphaModFix/>
          </a:blip>
          <a:srcRect b="0" l="28238" r="26157" t="0"/>
          <a:stretch/>
        </p:blipFill>
        <p:spPr>
          <a:xfrm>
            <a:off x="2874541" y="3429000"/>
            <a:ext cx="2004300" cy="3296222"/>
          </a:xfrm>
          <a:prstGeom prst="rect">
            <a:avLst/>
          </a:prstGeom>
          <a:noFill/>
          <a:ln>
            <a:noFill/>
          </a:ln>
        </p:spPr>
      </p:pic>
      <p:pic>
        <p:nvPicPr>
          <p:cNvPr id="839" name="Google Shape;839;p67"/>
          <p:cNvPicPr preferRelativeResize="0"/>
          <p:nvPr/>
        </p:nvPicPr>
        <p:blipFill rotWithShape="1">
          <a:blip r:embed="rId7">
            <a:alphaModFix/>
          </a:blip>
          <a:srcRect b="0" l="32796" r="26626" t="0"/>
          <a:stretch/>
        </p:blipFill>
        <p:spPr>
          <a:xfrm>
            <a:off x="9501900" y="3429000"/>
            <a:ext cx="2004300" cy="3296222"/>
          </a:xfrm>
          <a:prstGeom prst="rect">
            <a:avLst/>
          </a:prstGeom>
          <a:noFill/>
          <a:ln>
            <a:noFill/>
          </a:ln>
        </p:spPr>
      </p:pic>
      <p:pic>
        <p:nvPicPr>
          <p:cNvPr id="840" name="Google Shape;840;p67"/>
          <p:cNvPicPr preferRelativeResize="0"/>
          <p:nvPr/>
        </p:nvPicPr>
        <p:blipFill rotWithShape="1">
          <a:blip r:embed="rId8">
            <a:alphaModFix/>
          </a:blip>
          <a:srcRect b="0" l="27197" r="27197" t="0"/>
          <a:stretch/>
        </p:blipFill>
        <p:spPr>
          <a:xfrm>
            <a:off x="5093850" y="3429000"/>
            <a:ext cx="2004300" cy="3296222"/>
          </a:xfrm>
          <a:prstGeom prst="rect">
            <a:avLst/>
          </a:prstGeom>
          <a:noFill/>
          <a:ln>
            <a:noFill/>
          </a:ln>
        </p:spPr>
      </p:pic>
      <p:sp>
        <p:nvSpPr>
          <p:cNvPr id="841" name="Google Shape;841;p67"/>
          <p:cNvSpPr txBox="1"/>
          <p:nvPr/>
        </p:nvSpPr>
        <p:spPr>
          <a:xfrm>
            <a:off x="838028" y="354620"/>
            <a:ext cx="8891915" cy="321948"/>
          </a:xfrm>
          <a:prstGeom prst="rect">
            <a:avLst/>
          </a:prstGeom>
          <a:noFill/>
          <a:ln>
            <a:noFill/>
          </a:ln>
        </p:spPr>
        <p:txBody>
          <a:bodyPr anchorCtr="0" anchor="t" bIns="0" lIns="0" spcFirstLastPara="1" rIns="0" wrap="square" tIns="0">
            <a:spAutoFit/>
          </a:bodyPr>
          <a:lstStyle/>
          <a:p>
            <a:pPr indent="0" lvl="0" marL="0" marR="0" rtl="0" algn="l">
              <a:lnSpc>
                <a:spcPct val="129995"/>
              </a:lnSpc>
              <a:spcBef>
                <a:spcPts val="0"/>
              </a:spcBef>
              <a:spcAft>
                <a:spcPts val="0"/>
              </a:spcAft>
              <a:buNone/>
            </a:pPr>
            <a:r>
              <a:rPr lang="en-US" sz="2067">
                <a:solidFill>
                  <a:srgbClr val="000000"/>
                </a:solidFill>
                <a:latin typeface="Montserrat"/>
                <a:ea typeface="Montserrat"/>
                <a:cs typeface="Montserrat"/>
                <a:sym typeface="Montserrat"/>
              </a:rPr>
              <a:t>Hotel in Luang Prabang </a:t>
            </a:r>
            <a:endParaRPr/>
          </a:p>
        </p:txBody>
      </p:sp>
      <p:pic>
        <p:nvPicPr>
          <p:cNvPr id="842" name="Google Shape;842;p67"/>
          <p:cNvPicPr preferRelativeResize="0"/>
          <p:nvPr/>
        </p:nvPicPr>
        <p:blipFill rotWithShape="1">
          <a:blip r:embed="rId9">
            <a:alphaModFix amt="44999"/>
          </a:blip>
          <a:srcRect b="0" l="0" r="0" t="0"/>
          <a:stretch/>
        </p:blipFill>
        <p:spPr>
          <a:xfrm rot="2699999">
            <a:off x="-703758" y="5091660"/>
            <a:ext cx="2217759" cy="2076377"/>
          </a:xfrm>
          <a:prstGeom prst="rect">
            <a:avLst/>
          </a:prstGeom>
          <a:noFill/>
          <a:ln>
            <a:noFill/>
          </a:ln>
        </p:spPr>
      </p:pic>
      <p:pic>
        <p:nvPicPr>
          <p:cNvPr id="843" name="Google Shape;843;p67"/>
          <p:cNvPicPr preferRelativeResize="0"/>
          <p:nvPr/>
        </p:nvPicPr>
        <p:blipFill rotWithShape="1">
          <a:blip r:embed="rId9">
            <a:alphaModFix amt="50000"/>
          </a:blip>
          <a:srcRect b="0" l="0" r="0" t="0"/>
          <a:stretch/>
        </p:blipFill>
        <p:spPr>
          <a:xfrm rot="932586">
            <a:off x="11506200" y="5289838"/>
            <a:ext cx="1884885" cy="1764724"/>
          </a:xfrm>
          <a:prstGeom prst="rect">
            <a:avLst/>
          </a:prstGeom>
          <a:noFill/>
          <a:ln>
            <a:noFill/>
          </a:ln>
        </p:spPr>
      </p:pic>
      <p:sp>
        <p:nvSpPr>
          <p:cNvPr id="844" name="Google Shape;844;p67">
            <a:hlinkClick r:id="rId10"/>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1"/>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graphicFrame>
        <p:nvGraphicFramePr>
          <p:cNvPr id="849" name="Google Shape;849;p68"/>
          <p:cNvGraphicFramePr/>
          <p:nvPr/>
        </p:nvGraphicFramePr>
        <p:xfrm>
          <a:off x="685800" y="978659"/>
          <a:ext cx="3000000" cy="3000000"/>
        </p:xfrm>
        <a:graphic>
          <a:graphicData uri="http://schemas.openxmlformats.org/drawingml/2006/table">
            <a:tbl>
              <a:tblPr>
                <a:noFill/>
                <a:tableStyleId>{2B4C71C1-4E99-49BB-A4A1-27121CEDA00E}</a:tableStyleId>
              </a:tblPr>
              <a:tblGrid>
                <a:gridCol w="1859675"/>
                <a:gridCol w="1940900"/>
                <a:gridCol w="2312325"/>
              </a:tblGrid>
              <a:tr h="584200">
                <a:tc>
                  <a:txBody>
                    <a:bodyPr/>
                    <a:lstStyle/>
                    <a:p>
                      <a:pPr indent="0" lvl="0" marL="0" marR="0" rtl="0" algn="ctr">
                        <a:lnSpc>
                          <a:spcPct val="209999"/>
                        </a:lnSpc>
                        <a:spcBef>
                          <a:spcPts val="0"/>
                        </a:spcBef>
                        <a:spcAft>
                          <a:spcPts val="0"/>
                        </a:spcAft>
                        <a:buNone/>
                      </a:pPr>
                      <a:r>
                        <a:rPr lang="en-US" sz="2000" u="none" cap="none" strike="noStrike">
                          <a:solidFill>
                            <a:srgbClr val="FFFFFF"/>
                          </a:solidFill>
                          <a:latin typeface="Arial"/>
                          <a:ea typeface="Arial"/>
                          <a:cs typeface="Arial"/>
                          <a:sym typeface="Arial"/>
                        </a:rPr>
                        <a:t>3*</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85623"/>
                    </a:solidFill>
                  </a:tcPr>
                </a:tc>
                <a:tc>
                  <a:txBody>
                    <a:bodyPr/>
                    <a:lstStyle/>
                    <a:p>
                      <a:pPr indent="0" lvl="0" marL="0" marR="0" rtl="0" algn="ctr">
                        <a:lnSpc>
                          <a:spcPct val="209999"/>
                        </a:lnSpc>
                        <a:spcBef>
                          <a:spcPts val="0"/>
                        </a:spcBef>
                        <a:spcAft>
                          <a:spcPts val="0"/>
                        </a:spcAft>
                        <a:buNone/>
                      </a:pPr>
                      <a:r>
                        <a:rPr lang="en-US" sz="2000" u="none" cap="none" strike="noStrike">
                          <a:solidFill>
                            <a:srgbClr val="FFFFFF"/>
                          </a:solidFill>
                          <a:latin typeface="Arial"/>
                          <a:ea typeface="Arial"/>
                          <a:cs typeface="Arial"/>
                          <a:sym typeface="Arial"/>
                        </a:rPr>
                        <a:t>4*</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85623"/>
                    </a:solidFill>
                  </a:tcPr>
                </a:tc>
                <a:tc>
                  <a:txBody>
                    <a:bodyPr/>
                    <a:lstStyle/>
                    <a:p>
                      <a:pPr indent="0" lvl="0" marL="0" marR="0" rtl="0" algn="ctr">
                        <a:lnSpc>
                          <a:spcPct val="209999"/>
                        </a:lnSpc>
                        <a:spcBef>
                          <a:spcPts val="0"/>
                        </a:spcBef>
                        <a:spcAft>
                          <a:spcPts val="0"/>
                        </a:spcAft>
                        <a:buNone/>
                      </a:pPr>
                      <a:r>
                        <a:rPr lang="en-US" sz="2000" u="none" cap="none" strike="noStrike">
                          <a:solidFill>
                            <a:srgbClr val="FFFFFF"/>
                          </a:solidFill>
                          <a:latin typeface="Arial"/>
                          <a:ea typeface="Arial"/>
                          <a:cs typeface="Arial"/>
                          <a:sym typeface="Arial"/>
                        </a:rPr>
                        <a:t>5*</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85623"/>
                    </a:solidFill>
                  </a:tcPr>
                </a:tc>
              </a:tr>
              <a:tr h="806450">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Vientiane Plaza</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Donchan Palace Hotel</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Lao Plaza Hotel</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811900">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Vansana Riverside Hotel</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EF"/>
                    </a:solidFill>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Ansara Hotel </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EF"/>
                    </a:solidFill>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Settha Palace Hotel</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EF"/>
                    </a:solidFill>
                  </a:tcPr>
                </a:tc>
              </a:tr>
              <a:tr h="884650">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Ibis Vientiane Hotel</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218687"/>
                        </a:lnSpc>
                        <a:spcBef>
                          <a:spcPts val="0"/>
                        </a:spcBef>
                        <a:spcAft>
                          <a:spcPts val="0"/>
                        </a:spcAft>
                        <a:buNone/>
                      </a:pPr>
                      <a:r>
                        <a:rPr lang="en-US" sz="1600" u="none" cap="none" strike="noStrike">
                          <a:latin typeface="Arial"/>
                          <a:ea typeface="Arial"/>
                          <a:cs typeface="Arial"/>
                          <a:sym typeface="Arial"/>
                        </a:rPr>
                        <a:t>Crowne Plaza Hotel</a:t>
                      </a:r>
                      <a:endParaRPr/>
                    </a:p>
                    <a:p>
                      <a:pPr indent="0" lvl="0" marL="0" marR="0" rtl="0" algn="ctr">
                        <a:lnSpc>
                          <a:spcPct val="499857"/>
                        </a:lnSpc>
                        <a:spcBef>
                          <a:spcPts val="0"/>
                        </a:spcBef>
                        <a:spcAft>
                          <a:spcPts val="0"/>
                        </a:spcAft>
                        <a:buNone/>
                      </a:pPr>
                      <a:r>
                        <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Landmark Mekong Riverside Hotel </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pic>
        <p:nvPicPr>
          <p:cNvPr id="850" name="Google Shape;850;p68"/>
          <p:cNvPicPr preferRelativeResize="0"/>
          <p:nvPr/>
        </p:nvPicPr>
        <p:blipFill rotWithShape="1">
          <a:blip r:embed="rId3">
            <a:alphaModFix/>
          </a:blip>
          <a:srcRect b="0" l="0" r="0" t="0"/>
          <a:stretch/>
        </p:blipFill>
        <p:spPr>
          <a:xfrm>
            <a:off x="230708" y="295529"/>
            <a:ext cx="455092" cy="613482"/>
          </a:xfrm>
          <a:prstGeom prst="rect">
            <a:avLst/>
          </a:prstGeom>
          <a:noFill/>
          <a:ln>
            <a:noFill/>
          </a:ln>
        </p:spPr>
      </p:pic>
      <p:sp>
        <p:nvSpPr>
          <p:cNvPr id="851" name="Google Shape;851;p68"/>
          <p:cNvSpPr/>
          <p:nvPr/>
        </p:nvSpPr>
        <p:spPr>
          <a:xfrm>
            <a:off x="6923964" y="978659"/>
            <a:ext cx="5171823" cy="5066312"/>
          </a:xfrm>
          <a:custGeom>
            <a:rect b="b" l="l" r="r" t="t"/>
            <a:pathLst>
              <a:path extrusionOk="0" h="1925060" w="1965151">
                <a:moveTo>
                  <a:pt x="278431" y="16918"/>
                </a:moveTo>
                <a:cubicBezTo>
                  <a:pt x="278431" y="16918"/>
                  <a:pt x="604014" y="12258"/>
                  <a:pt x="905084" y="12454"/>
                </a:cubicBezTo>
                <a:cubicBezTo>
                  <a:pt x="1078197" y="12671"/>
                  <a:pt x="1691083" y="0"/>
                  <a:pt x="1691083" y="0"/>
                </a:cubicBezTo>
                <a:cubicBezTo>
                  <a:pt x="1758546" y="0"/>
                  <a:pt x="1834483" y="0"/>
                  <a:pt x="1913256" y="85073"/>
                </a:cubicBezTo>
                <a:cubicBezTo>
                  <a:pt x="1956234" y="131488"/>
                  <a:pt x="1957302" y="240224"/>
                  <a:pt x="1957708" y="320281"/>
                </a:cubicBezTo>
                <a:cubicBezTo>
                  <a:pt x="1957708" y="320281"/>
                  <a:pt x="1956003" y="970303"/>
                  <a:pt x="1956003" y="1162476"/>
                </a:cubicBezTo>
                <a:cubicBezTo>
                  <a:pt x="1956003" y="1376634"/>
                  <a:pt x="1965151" y="1675813"/>
                  <a:pt x="1965151" y="1675813"/>
                </a:cubicBezTo>
                <a:cubicBezTo>
                  <a:pt x="1965151" y="1804482"/>
                  <a:pt x="1960982" y="1925060"/>
                  <a:pt x="1708144" y="1916925"/>
                </a:cubicBezTo>
                <a:cubicBezTo>
                  <a:pt x="1708144" y="1916925"/>
                  <a:pt x="1331671" y="1896627"/>
                  <a:pt x="1084396" y="1904225"/>
                </a:cubicBezTo>
                <a:cubicBezTo>
                  <a:pt x="938234" y="1912360"/>
                  <a:pt x="304023" y="1925060"/>
                  <a:pt x="304023" y="1925060"/>
                </a:cubicBezTo>
                <a:cubicBezTo>
                  <a:pt x="132548" y="1925060"/>
                  <a:pt x="4213" y="1823991"/>
                  <a:pt x="8532" y="1621443"/>
                </a:cubicBezTo>
                <a:cubicBezTo>
                  <a:pt x="8532" y="1621443"/>
                  <a:pt x="9630" y="1122902"/>
                  <a:pt x="4815" y="939024"/>
                </a:cubicBezTo>
                <a:cubicBezTo>
                  <a:pt x="0" y="663668"/>
                  <a:pt x="25592" y="330596"/>
                  <a:pt x="25592" y="330596"/>
                </a:cubicBezTo>
                <a:cubicBezTo>
                  <a:pt x="27224" y="150571"/>
                  <a:pt x="143504" y="16918"/>
                  <a:pt x="278431" y="16918"/>
                </a:cubicBezTo>
                <a:close/>
              </a:path>
            </a:pathLst>
          </a:custGeom>
          <a:solidFill>
            <a:srgbClr val="3948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68"/>
          <p:cNvSpPr/>
          <p:nvPr/>
        </p:nvSpPr>
        <p:spPr>
          <a:xfrm>
            <a:off x="7139955" y="1175561"/>
            <a:ext cx="2413601" cy="2360331"/>
          </a:xfrm>
          <a:custGeom>
            <a:rect b="b" l="l" r="r" t="t"/>
            <a:pathLst>
              <a:path extrusionOk="0"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rotWithShape="1">
            <a:blip r:embed="rId4">
              <a:alphaModFix/>
            </a:blip>
            <a:stretch>
              <a:fillRect b="0" l="-15089" r="-1508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68"/>
          <p:cNvSpPr/>
          <p:nvPr/>
        </p:nvSpPr>
        <p:spPr>
          <a:xfrm>
            <a:off x="9592751" y="3578050"/>
            <a:ext cx="2413601" cy="2360331"/>
          </a:xfrm>
          <a:custGeom>
            <a:rect b="b" l="l" r="r" t="t"/>
            <a:pathLst>
              <a:path extrusionOk="0"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rotWithShape="1">
            <a:blip r:embed="rId5">
              <a:alphaModFix/>
            </a:blip>
            <a:stretch>
              <a:fillRect b="0" l="-23187" r="-23187"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68"/>
          <p:cNvSpPr/>
          <p:nvPr/>
        </p:nvSpPr>
        <p:spPr>
          <a:xfrm>
            <a:off x="7139955" y="3578050"/>
            <a:ext cx="2413601" cy="2360331"/>
          </a:xfrm>
          <a:custGeom>
            <a:rect b="b" l="l" r="r" t="t"/>
            <a:pathLst>
              <a:path extrusionOk="0"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rotWithShape="1">
            <a:blip r:embed="rId6">
              <a:alphaModFix/>
            </a:blip>
            <a:stretch>
              <a:fillRect b="0" l="-23683" r="-23683"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68"/>
          <p:cNvSpPr/>
          <p:nvPr/>
        </p:nvSpPr>
        <p:spPr>
          <a:xfrm>
            <a:off x="9592751" y="1175561"/>
            <a:ext cx="2413601" cy="2360331"/>
          </a:xfrm>
          <a:custGeom>
            <a:rect b="b" l="l" r="r" t="t"/>
            <a:pathLst>
              <a:path extrusionOk="0"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rotWithShape="1">
            <a:blip r:embed="rId7">
              <a:alphaModFix/>
            </a:blip>
            <a:stretch>
              <a:fillRect b="0" l="-23253" r="-2325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68"/>
          <p:cNvSpPr/>
          <p:nvPr/>
        </p:nvSpPr>
        <p:spPr>
          <a:xfrm rot="5400000">
            <a:off x="2614762" y="2967509"/>
            <a:ext cx="2320995" cy="5335444"/>
          </a:xfrm>
          <a:custGeom>
            <a:rect b="b" l="l" r="r" t="t"/>
            <a:pathLst>
              <a:path extrusionOk="0" h="3833907" w="1860784">
                <a:moveTo>
                  <a:pt x="278431" y="16918"/>
                </a:moveTo>
                <a:cubicBezTo>
                  <a:pt x="278431" y="16918"/>
                  <a:pt x="604014" y="12258"/>
                  <a:pt x="903226" y="12454"/>
                </a:cubicBezTo>
                <a:cubicBezTo>
                  <a:pt x="987030" y="12671"/>
                  <a:pt x="1586715" y="0"/>
                  <a:pt x="1586715" y="0"/>
                </a:cubicBezTo>
                <a:cubicBezTo>
                  <a:pt x="1654179" y="0"/>
                  <a:pt x="1730116" y="0"/>
                  <a:pt x="1808889" y="85073"/>
                </a:cubicBezTo>
                <a:cubicBezTo>
                  <a:pt x="1851867" y="131488"/>
                  <a:pt x="1852935" y="240224"/>
                  <a:pt x="1853340" y="320281"/>
                </a:cubicBezTo>
                <a:cubicBezTo>
                  <a:pt x="1853340" y="320281"/>
                  <a:pt x="1851636" y="2549646"/>
                  <a:pt x="1851636" y="3071322"/>
                </a:cubicBezTo>
                <a:cubicBezTo>
                  <a:pt x="1851636" y="3285481"/>
                  <a:pt x="1860784" y="3584660"/>
                  <a:pt x="1860784" y="3584660"/>
                </a:cubicBezTo>
                <a:cubicBezTo>
                  <a:pt x="1860784" y="3713329"/>
                  <a:pt x="1856614" y="3833907"/>
                  <a:pt x="1603777" y="3825772"/>
                </a:cubicBezTo>
                <a:cubicBezTo>
                  <a:pt x="1603777" y="3825772"/>
                  <a:pt x="1227304" y="3805474"/>
                  <a:pt x="990031" y="3813072"/>
                </a:cubicBezTo>
                <a:cubicBezTo>
                  <a:pt x="919274" y="3821207"/>
                  <a:pt x="304023" y="3833907"/>
                  <a:pt x="304023" y="3833907"/>
                </a:cubicBezTo>
                <a:cubicBezTo>
                  <a:pt x="132548" y="3833907"/>
                  <a:pt x="4213" y="3732837"/>
                  <a:pt x="8532" y="3530290"/>
                </a:cubicBezTo>
                <a:cubicBezTo>
                  <a:pt x="8532" y="3530290"/>
                  <a:pt x="9630" y="3031749"/>
                  <a:pt x="4815" y="1207965"/>
                </a:cubicBezTo>
                <a:cubicBezTo>
                  <a:pt x="0" y="663668"/>
                  <a:pt x="25592" y="330596"/>
                  <a:pt x="25592" y="330596"/>
                </a:cubicBezTo>
                <a:cubicBezTo>
                  <a:pt x="27224" y="150571"/>
                  <a:pt x="143504" y="16918"/>
                  <a:pt x="278431" y="16918"/>
                </a:cubicBezTo>
                <a:close/>
              </a:path>
            </a:pathLst>
          </a:custGeom>
          <a:solidFill>
            <a:srgbClr val="D885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68"/>
          <p:cNvSpPr/>
          <p:nvPr/>
        </p:nvSpPr>
        <p:spPr>
          <a:xfrm>
            <a:off x="1203222" y="4270336"/>
            <a:ext cx="2520063" cy="2464444"/>
          </a:xfrm>
          <a:custGeom>
            <a:rect b="b" l="l" r="r" t="t"/>
            <a:pathLst>
              <a:path extrusionOk="0"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rotWithShape="1">
            <a:blip r:embed="rId8">
              <a:alphaModFix/>
            </a:blip>
            <a:stretch>
              <a:fillRect b="0" l="-19731" r="-1973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68"/>
          <p:cNvSpPr/>
          <p:nvPr/>
        </p:nvSpPr>
        <p:spPr>
          <a:xfrm>
            <a:off x="3925567" y="4270336"/>
            <a:ext cx="2520063" cy="2464444"/>
          </a:xfrm>
          <a:custGeom>
            <a:rect b="b" l="l" r="r" t="t"/>
            <a:pathLst>
              <a:path extrusionOk="0" h="4726940" w="483362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rotWithShape="1">
            <a:blip r:embed="rId9">
              <a:alphaModFix/>
            </a:blip>
            <a:stretch>
              <a:fillRect b="-18282" l="0" r="0" t="-18282"/>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59" name="Google Shape;859;p68"/>
          <p:cNvPicPr preferRelativeResize="0"/>
          <p:nvPr/>
        </p:nvPicPr>
        <p:blipFill rotWithShape="1">
          <a:blip r:embed="rId10">
            <a:alphaModFix amt="29000"/>
          </a:blip>
          <a:srcRect b="0" l="0" r="0" t="0"/>
          <a:stretch/>
        </p:blipFill>
        <p:spPr>
          <a:xfrm>
            <a:off x="131638" y="4584638"/>
            <a:ext cx="1673392" cy="2148818"/>
          </a:xfrm>
          <a:prstGeom prst="rect">
            <a:avLst/>
          </a:prstGeom>
          <a:noFill/>
          <a:ln>
            <a:noFill/>
          </a:ln>
        </p:spPr>
      </p:pic>
      <p:pic>
        <p:nvPicPr>
          <p:cNvPr id="860" name="Google Shape;860;p68"/>
          <p:cNvPicPr preferRelativeResize="0"/>
          <p:nvPr/>
        </p:nvPicPr>
        <p:blipFill rotWithShape="1">
          <a:blip r:embed="rId11">
            <a:alphaModFix amt="43000"/>
          </a:blip>
          <a:srcRect b="0" l="0" r="0" t="0"/>
          <a:stretch/>
        </p:blipFill>
        <p:spPr>
          <a:xfrm rot="-6042824">
            <a:off x="10878714" y="5127272"/>
            <a:ext cx="1599259" cy="1488765"/>
          </a:xfrm>
          <a:prstGeom prst="rect">
            <a:avLst/>
          </a:prstGeom>
          <a:noFill/>
          <a:ln>
            <a:noFill/>
          </a:ln>
        </p:spPr>
      </p:pic>
      <p:sp>
        <p:nvSpPr>
          <p:cNvPr id="861" name="Google Shape;861;p68"/>
          <p:cNvSpPr txBox="1"/>
          <p:nvPr/>
        </p:nvSpPr>
        <p:spPr>
          <a:xfrm>
            <a:off x="838028" y="354620"/>
            <a:ext cx="8891915" cy="321948"/>
          </a:xfrm>
          <a:prstGeom prst="rect">
            <a:avLst/>
          </a:prstGeom>
          <a:noFill/>
          <a:ln>
            <a:noFill/>
          </a:ln>
        </p:spPr>
        <p:txBody>
          <a:bodyPr anchorCtr="0" anchor="t" bIns="0" lIns="0" spcFirstLastPara="1" rIns="0" wrap="square" tIns="0">
            <a:spAutoFit/>
          </a:bodyPr>
          <a:lstStyle/>
          <a:p>
            <a:pPr indent="0" lvl="0" marL="0" marR="0" rtl="0" algn="l">
              <a:lnSpc>
                <a:spcPct val="129995"/>
              </a:lnSpc>
              <a:spcBef>
                <a:spcPts val="0"/>
              </a:spcBef>
              <a:spcAft>
                <a:spcPts val="0"/>
              </a:spcAft>
              <a:buNone/>
            </a:pPr>
            <a:r>
              <a:rPr lang="en-US" sz="2067">
                <a:solidFill>
                  <a:srgbClr val="000000"/>
                </a:solidFill>
                <a:latin typeface="Montserrat"/>
                <a:ea typeface="Montserrat"/>
                <a:cs typeface="Montserrat"/>
                <a:sym typeface="Montserrat"/>
              </a:rPr>
              <a:t>Hotel in Vientiane </a:t>
            </a:r>
            <a:endParaRPr/>
          </a:p>
        </p:txBody>
      </p:sp>
      <p:sp>
        <p:nvSpPr>
          <p:cNvPr id="862" name="Google Shape;862;p68">
            <a:hlinkClick r:id="rId12"/>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3"/>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66" name="Shape 866"/>
        <p:cNvGrpSpPr/>
        <p:nvPr/>
      </p:nvGrpSpPr>
      <p:grpSpPr>
        <a:xfrm>
          <a:off x="0" y="0"/>
          <a:ext cx="0" cy="0"/>
          <a:chOff x="0" y="0"/>
          <a:chExt cx="0" cy="0"/>
        </a:xfrm>
      </p:grpSpPr>
      <p:pic>
        <p:nvPicPr>
          <p:cNvPr descr="logo_threeland" id="867" name="Google Shape;867;p69"/>
          <p:cNvPicPr preferRelativeResize="0"/>
          <p:nvPr/>
        </p:nvPicPr>
        <p:blipFill rotWithShape="1">
          <a:blip r:embed="rId3">
            <a:alphaModFix/>
          </a:blip>
          <a:srcRect b="0" l="0" r="0" t="0"/>
          <a:stretch/>
        </p:blipFill>
        <p:spPr>
          <a:xfrm>
            <a:off x="9654731" y="294410"/>
            <a:ext cx="2207016" cy="419162"/>
          </a:xfrm>
          <a:prstGeom prst="rect">
            <a:avLst/>
          </a:prstGeom>
          <a:noFill/>
          <a:ln>
            <a:noFill/>
          </a:ln>
        </p:spPr>
      </p:pic>
      <p:sp>
        <p:nvSpPr>
          <p:cNvPr id="868" name="Google Shape;868;p69"/>
          <p:cNvSpPr txBox="1"/>
          <p:nvPr/>
        </p:nvSpPr>
        <p:spPr>
          <a:xfrm>
            <a:off x="2006412" y="0"/>
            <a:ext cx="8229600" cy="11430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chemeClr val="dk1"/>
              </a:buClr>
              <a:buSzPts val="4800"/>
              <a:buFont typeface="Calibri"/>
              <a:buNone/>
            </a:pPr>
            <a:r>
              <a:t/>
            </a:r>
            <a:endParaRPr b="1" sz="4800">
              <a:solidFill>
                <a:schemeClr val="dk1"/>
              </a:solidFill>
              <a:latin typeface="Calibri"/>
              <a:ea typeface="Calibri"/>
              <a:cs typeface="Calibri"/>
              <a:sym typeface="Calibri"/>
            </a:endParaRPr>
          </a:p>
        </p:txBody>
      </p:sp>
      <p:sp>
        <p:nvSpPr>
          <p:cNvPr id="869" name="Google Shape;869;p69"/>
          <p:cNvSpPr/>
          <p:nvPr/>
        </p:nvSpPr>
        <p:spPr>
          <a:xfrm>
            <a:off x="0" y="275637"/>
            <a:ext cx="3516197" cy="399638"/>
          </a:xfrm>
          <a:prstGeom prst="rect">
            <a:avLst/>
          </a:prstGeom>
          <a:solidFill>
            <a:srgbClr val="2E9F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Black"/>
                <a:ea typeface="Arial Black"/>
                <a:cs typeface="Arial Black"/>
                <a:sym typeface="Arial Black"/>
              </a:rPr>
              <a:t>A SAMPLE OF 5 STAR HOTEL</a:t>
            </a:r>
            <a:endParaRPr/>
          </a:p>
        </p:txBody>
      </p:sp>
      <p:sp>
        <p:nvSpPr>
          <p:cNvPr id="870" name="Google Shape;870;p69"/>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871" name="Google Shape;871;p6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id="872" name="Google Shape;872;p69"/>
          <p:cNvPicPr preferRelativeResize="0"/>
          <p:nvPr/>
        </p:nvPicPr>
        <p:blipFill rotWithShape="1">
          <a:blip r:embed="rId4">
            <a:alphaModFix/>
          </a:blip>
          <a:srcRect b="0" l="0" r="0" t="0"/>
          <a:stretch/>
        </p:blipFill>
        <p:spPr>
          <a:xfrm>
            <a:off x="404664" y="1143000"/>
            <a:ext cx="3820044" cy="2551670"/>
          </a:xfrm>
          <a:prstGeom prst="rect">
            <a:avLst/>
          </a:prstGeom>
          <a:noFill/>
          <a:ln>
            <a:noFill/>
          </a:ln>
        </p:spPr>
      </p:pic>
      <p:pic>
        <p:nvPicPr>
          <p:cNvPr id="873" name="Google Shape;873;p69"/>
          <p:cNvPicPr preferRelativeResize="0"/>
          <p:nvPr/>
        </p:nvPicPr>
        <p:blipFill rotWithShape="1">
          <a:blip r:embed="rId5">
            <a:alphaModFix/>
          </a:blip>
          <a:srcRect b="0" l="0" r="0" t="0"/>
          <a:stretch/>
        </p:blipFill>
        <p:spPr>
          <a:xfrm>
            <a:off x="399675" y="3796614"/>
            <a:ext cx="3825033" cy="2551267"/>
          </a:xfrm>
          <a:prstGeom prst="rect">
            <a:avLst/>
          </a:prstGeom>
          <a:noFill/>
          <a:ln>
            <a:noFill/>
          </a:ln>
        </p:spPr>
      </p:pic>
      <p:pic>
        <p:nvPicPr>
          <p:cNvPr id="874" name="Google Shape;874;p69"/>
          <p:cNvPicPr preferRelativeResize="0"/>
          <p:nvPr/>
        </p:nvPicPr>
        <p:blipFill rotWithShape="1">
          <a:blip r:embed="rId6">
            <a:alphaModFix/>
          </a:blip>
          <a:srcRect b="0" l="0" r="0" t="0"/>
          <a:stretch/>
        </p:blipFill>
        <p:spPr>
          <a:xfrm>
            <a:off x="4572000" y="1143000"/>
            <a:ext cx="7107222" cy="5217915"/>
          </a:xfrm>
          <a:prstGeom prst="rect">
            <a:avLst/>
          </a:prstGeom>
          <a:noFill/>
          <a:ln>
            <a:noFill/>
          </a:ln>
        </p:spPr>
      </p:pic>
      <p:pic>
        <p:nvPicPr>
          <p:cNvPr id="875" name="Google Shape;875;p69"/>
          <p:cNvPicPr preferRelativeResize="0"/>
          <p:nvPr/>
        </p:nvPicPr>
        <p:blipFill rotWithShape="1">
          <a:blip r:embed="rId7">
            <a:alphaModFix/>
          </a:blip>
          <a:srcRect b="0" l="0" r="0" t="0"/>
          <a:stretch/>
        </p:blipFill>
        <p:spPr>
          <a:xfrm>
            <a:off x="5841906" y="164820"/>
            <a:ext cx="2027316" cy="978180"/>
          </a:xfrm>
          <a:prstGeom prst="rect">
            <a:avLst/>
          </a:prstGeom>
          <a:noFill/>
          <a:ln>
            <a:noFill/>
          </a:ln>
        </p:spPr>
      </p:pic>
      <p:sp>
        <p:nvSpPr>
          <p:cNvPr id="876" name="Google Shape;876;p69">
            <a:hlinkClick r:id="rId8"/>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80" name="Shape 880"/>
        <p:cNvGrpSpPr/>
        <p:nvPr/>
      </p:nvGrpSpPr>
      <p:grpSpPr>
        <a:xfrm>
          <a:off x="0" y="0"/>
          <a:ext cx="0" cy="0"/>
          <a:chOff x="0" y="0"/>
          <a:chExt cx="0" cy="0"/>
        </a:xfrm>
      </p:grpSpPr>
      <p:pic>
        <p:nvPicPr>
          <p:cNvPr descr="logo_threeland" id="881" name="Google Shape;881;p70"/>
          <p:cNvPicPr preferRelativeResize="0"/>
          <p:nvPr/>
        </p:nvPicPr>
        <p:blipFill rotWithShape="1">
          <a:blip r:embed="rId3">
            <a:alphaModFix/>
          </a:blip>
          <a:srcRect b="0" l="0" r="0" t="0"/>
          <a:stretch/>
        </p:blipFill>
        <p:spPr>
          <a:xfrm>
            <a:off x="9654731" y="294410"/>
            <a:ext cx="2207016" cy="419162"/>
          </a:xfrm>
          <a:prstGeom prst="rect">
            <a:avLst/>
          </a:prstGeom>
          <a:noFill/>
          <a:ln>
            <a:noFill/>
          </a:ln>
        </p:spPr>
      </p:pic>
      <p:sp>
        <p:nvSpPr>
          <p:cNvPr id="882" name="Google Shape;882;p70"/>
          <p:cNvSpPr txBox="1"/>
          <p:nvPr/>
        </p:nvSpPr>
        <p:spPr>
          <a:xfrm>
            <a:off x="2006412" y="0"/>
            <a:ext cx="8229600" cy="11430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chemeClr val="dk1"/>
              </a:buClr>
              <a:buSzPts val="4800"/>
              <a:buFont typeface="Calibri"/>
              <a:buNone/>
            </a:pPr>
            <a:r>
              <a:t/>
            </a:r>
            <a:endParaRPr b="1" sz="4800">
              <a:solidFill>
                <a:schemeClr val="dk1"/>
              </a:solidFill>
              <a:latin typeface="Calibri"/>
              <a:ea typeface="Calibri"/>
              <a:cs typeface="Calibri"/>
              <a:sym typeface="Calibri"/>
            </a:endParaRPr>
          </a:p>
        </p:txBody>
      </p:sp>
      <p:sp>
        <p:nvSpPr>
          <p:cNvPr id="883" name="Google Shape;883;p70"/>
          <p:cNvSpPr/>
          <p:nvPr/>
        </p:nvSpPr>
        <p:spPr>
          <a:xfrm>
            <a:off x="-1" y="275637"/>
            <a:ext cx="3619893" cy="419162"/>
          </a:xfrm>
          <a:prstGeom prst="rect">
            <a:avLst/>
          </a:prstGeom>
          <a:solidFill>
            <a:srgbClr val="2E9F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Black"/>
                <a:ea typeface="Arial Black"/>
                <a:cs typeface="Arial Black"/>
                <a:sym typeface="Arial Black"/>
              </a:rPr>
              <a:t>A SAMPLE OF 4 STAR HOTEL</a:t>
            </a:r>
            <a:endParaRPr/>
          </a:p>
        </p:txBody>
      </p:sp>
      <p:sp>
        <p:nvSpPr>
          <p:cNvPr id="884" name="Google Shape;884;p70"/>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885" name="Google Shape;885;p70"/>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886" name="Google Shape;886;p70">
            <a:hlinkClick r:id="rId4"/>
          </p:cNvPr>
          <p:cNvSpPr/>
          <p:nvPr/>
        </p:nvSpPr>
        <p:spPr>
          <a:xfrm>
            <a:off x="11277600"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887" name="Google Shape;887;p70"/>
          <p:cNvPicPr preferRelativeResize="0"/>
          <p:nvPr/>
        </p:nvPicPr>
        <p:blipFill rotWithShape="1">
          <a:blip r:embed="rId6">
            <a:alphaModFix/>
          </a:blip>
          <a:srcRect b="0" l="0" r="0" t="0"/>
          <a:stretch/>
        </p:blipFill>
        <p:spPr>
          <a:xfrm>
            <a:off x="121727" y="1091211"/>
            <a:ext cx="7301823" cy="5256670"/>
          </a:xfrm>
          <a:prstGeom prst="rect">
            <a:avLst/>
          </a:prstGeom>
          <a:noFill/>
          <a:ln>
            <a:noFill/>
          </a:ln>
        </p:spPr>
      </p:pic>
      <p:pic>
        <p:nvPicPr>
          <p:cNvPr id="888" name="Google Shape;888;p70"/>
          <p:cNvPicPr preferRelativeResize="0"/>
          <p:nvPr/>
        </p:nvPicPr>
        <p:blipFill rotWithShape="1">
          <a:blip r:embed="rId7">
            <a:alphaModFix/>
          </a:blip>
          <a:srcRect b="0" l="0" r="0" t="0"/>
          <a:stretch/>
        </p:blipFill>
        <p:spPr>
          <a:xfrm>
            <a:off x="7624633" y="1085280"/>
            <a:ext cx="3473901" cy="2535250"/>
          </a:xfrm>
          <a:prstGeom prst="rect">
            <a:avLst/>
          </a:prstGeom>
          <a:noFill/>
          <a:ln>
            <a:noFill/>
          </a:ln>
        </p:spPr>
      </p:pic>
      <p:pic>
        <p:nvPicPr>
          <p:cNvPr id="889" name="Google Shape;889;p70"/>
          <p:cNvPicPr preferRelativeResize="0"/>
          <p:nvPr/>
        </p:nvPicPr>
        <p:blipFill rotWithShape="1">
          <a:blip r:embed="rId8">
            <a:alphaModFix/>
          </a:blip>
          <a:srcRect b="0" l="0" r="0" t="0"/>
          <a:stretch/>
        </p:blipFill>
        <p:spPr>
          <a:xfrm>
            <a:off x="7647171" y="3867665"/>
            <a:ext cx="3428823" cy="2480216"/>
          </a:xfrm>
          <a:prstGeom prst="rect">
            <a:avLst/>
          </a:prstGeom>
          <a:noFill/>
          <a:ln>
            <a:noFill/>
          </a:ln>
        </p:spPr>
      </p:pic>
      <p:pic>
        <p:nvPicPr>
          <p:cNvPr id="890" name="Google Shape;890;p70"/>
          <p:cNvPicPr preferRelativeResize="0"/>
          <p:nvPr/>
        </p:nvPicPr>
        <p:blipFill rotWithShape="1">
          <a:blip r:embed="rId9">
            <a:alphaModFix/>
          </a:blip>
          <a:srcRect b="0" l="0" r="0" t="0"/>
          <a:stretch/>
        </p:blipFill>
        <p:spPr>
          <a:xfrm>
            <a:off x="5572897" y="1085280"/>
            <a:ext cx="1850653" cy="185065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94" name="Shape 894"/>
        <p:cNvGrpSpPr/>
        <p:nvPr/>
      </p:nvGrpSpPr>
      <p:grpSpPr>
        <a:xfrm>
          <a:off x="0" y="0"/>
          <a:ext cx="0" cy="0"/>
          <a:chOff x="0" y="0"/>
          <a:chExt cx="0" cy="0"/>
        </a:xfrm>
      </p:grpSpPr>
      <p:pic>
        <p:nvPicPr>
          <p:cNvPr descr="logo_threeland" id="895" name="Google Shape;895;p71"/>
          <p:cNvPicPr preferRelativeResize="0"/>
          <p:nvPr/>
        </p:nvPicPr>
        <p:blipFill rotWithShape="1">
          <a:blip r:embed="rId3">
            <a:alphaModFix/>
          </a:blip>
          <a:srcRect b="0" l="0" r="0" t="0"/>
          <a:stretch/>
        </p:blipFill>
        <p:spPr>
          <a:xfrm>
            <a:off x="9654731" y="294410"/>
            <a:ext cx="2207016" cy="419162"/>
          </a:xfrm>
          <a:prstGeom prst="rect">
            <a:avLst/>
          </a:prstGeom>
          <a:noFill/>
          <a:ln>
            <a:noFill/>
          </a:ln>
        </p:spPr>
      </p:pic>
      <p:sp>
        <p:nvSpPr>
          <p:cNvPr id="896" name="Google Shape;896;p71"/>
          <p:cNvSpPr txBox="1"/>
          <p:nvPr/>
        </p:nvSpPr>
        <p:spPr>
          <a:xfrm>
            <a:off x="2006412" y="0"/>
            <a:ext cx="8229600" cy="11430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chemeClr val="dk1"/>
              </a:buClr>
              <a:buSzPts val="4800"/>
              <a:buFont typeface="Calibri"/>
              <a:buNone/>
            </a:pPr>
            <a:r>
              <a:t/>
            </a:r>
            <a:endParaRPr b="1" sz="4800">
              <a:solidFill>
                <a:schemeClr val="dk1"/>
              </a:solidFill>
              <a:latin typeface="Calibri"/>
              <a:ea typeface="Calibri"/>
              <a:cs typeface="Calibri"/>
              <a:sym typeface="Calibri"/>
            </a:endParaRPr>
          </a:p>
        </p:txBody>
      </p:sp>
      <p:sp>
        <p:nvSpPr>
          <p:cNvPr id="897" name="Google Shape;897;p71"/>
          <p:cNvSpPr/>
          <p:nvPr/>
        </p:nvSpPr>
        <p:spPr>
          <a:xfrm>
            <a:off x="0" y="275637"/>
            <a:ext cx="2844599" cy="360040"/>
          </a:xfrm>
          <a:prstGeom prst="rect">
            <a:avLst/>
          </a:prstGeom>
          <a:solidFill>
            <a:srgbClr val="2E9F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Black"/>
                <a:ea typeface="Arial Black"/>
                <a:cs typeface="Arial Black"/>
                <a:sym typeface="Arial Black"/>
              </a:rPr>
              <a:t>3 STAR SAMPLE HOTEL</a:t>
            </a:r>
            <a:endParaRPr/>
          </a:p>
        </p:txBody>
      </p:sp>
      <p:sp>
        <p:nvSpPr>
          <p:cNvPr id="898" name="Google Shape;898;p7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899" name="Google Shape;899;p7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900" name="Google Shape;900;p71">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901" name="Google Shape;901;p71"/>
          <p:cNvPicPr preferRelativeResize="0"/>
          <p:nvPr/>
        </p:nvPicPr>
        <p:blipFill rotWithShape="1">
          <a:blip r:embed="rId6">
            <a:alphaModFix/>
          </a:blip>
          <a:srcRect b="0" l="0" r="0" t="0"/>
          <a:stretch/>
        </p:blipFill>
        <p:spPr>
          <a:xfrm>
            <a:off x="4263081" y="729324"/>
            <a:ext cx="6647936" cy="5732547"/>
          </a:xfrm>
          <a:prstGeom prst="rect">
            <a:avLst/>
          </a:prstGeom>
          <a:noFill/>
          <a:ln>
            <a:noFill/>
          </a:ln>
        </p:spPr>
      </p:pic>
      <p:pic>
        <p:nvPicPr>
          <p:cNvPr id="902" name="Google Shape;902;p71"/>
          <p:cNvPicPr preferRelativeResize="0"/>
          <p:nvPr/>
        </p:nvPicPr>
        <p:blipFill rotWithShape="1">
          <a:blip r:embed="rId7">
            <a:alphaModFix/>
          </a:blip>
          <a:srcRect b="0" l="0" r="0" t="0"/>
          <a:stretch/>
        </p:blipFill>
        <p:spPr>
          <a:xfrm>
            <a:off x="642950" y="1557008"/>
            <a:ext cx="3286500" cy="2190465"/>
          </a:xfrm>
          <a:prstGeom prst="rect">
            <a:avLst/>
          </a:prstGeom>
          <a:noFill/>
          <a:ln>
            <a:noFill/>
          </a:ln>
        </p:spPr>
      </p:pic>
      <p:pic>
        <p:nvPicPr>
          <p:cNvPr id="903" name="Google Shape;903;p71"/>
          <p:cNvPicPr preferRelativeResize="0"/>
          <p:nvPr/>
        </p:nvPicPr>
        <p:blipFill rotWithShape="1">
          <a:blip r:embed="rId8">
            <a:alphaModFix/>
          </a:blip>
          <a:srcRect b="0" l="0" r="0" t="0"/>
          <a:stretch/>
        </p:blipFill>
        <p:spPr>
          <a:xfrm>
            <a:off x="693506" y="4308498"/>
            <a:ext cx="3235943" cy="2153373"/>
          </a:xfrm>
          <a:prstGeom prst="rect">
            <a:avLst/>
          </a:prstGeom>
          <a:noFill/>
          <a:ln>
            <a:noFill/>
          </a:ln>
        </p:spPr>
      </p:pic>
      <p:pic>
        <p:nvPicPr>
          <p:cNvPr id="904" name="Google Shape;904;p71"/>
          <p:cNvPicPr preferRelativeResize="0"/>
          <p:nvPr/>
        </p:nvPicPr>
        <p:blipFill rotWithShape="1">
          <a:blip r:embed="rId9">
            <a:alphaModFix/>
          </a:blip>
          <a:srcRect b="0" l="0" r="0" t="0"/>
          <a:stretch/>
        </p:blipFill>
        <p:spPr>
          <a:xfrm>
            <a:off x="4406599" y="713572"/>
            <a:ext cx="2143125" cy="21431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id="299" name="Google Shape;299;p36"/>
          <p:cNvPicPr preferRelativeResize="0"/>
          <p:nvPr/>
        </p:nvPicPr>
        <p:blipFill rotWithShape="1">
          <a:blip r:embed="rId3">
            <a:alphaModFix/>
          </a:blip>
          <a:srcRect b="0" l="0" r="0" t="0"/>
          <a:stretch/>
        </p:blipFill>
        <p:spPr>
          <a:xfrm>
            <a:off x="71718" y="1039906"/>
            <a:ext cx="4879533" cy="5540187"/>
          </a:xfrm>
          <a:prstGeom prst="rect">
            <a:avLst/>
          </a:prstGeom>
          <a:noFill/>
          <a:ln>
            <a:noFill/>
          </a:ln>
        </p:spPr>
      </p:pic>
      <p:sp>
        <p:nvSpPr>
          <p:cNvPr id="300" name="Google Shape;300;p36"/>
          <p:cNvSpPr/>
          <p:nvPr/>
        </p:nvSpPr>
        <p:spPr>
          <a:xfrm>
            <a:off x="71719" y="627528"/>
            <a:ext cx="5773270" cy="125507"/>
          </a:xfrm>
          <a:prstGeom prst="rect">
            <a:avLst/>
          </a:prstGeom>
          <a:solidFill>
            <a:srgbClr val="1E90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01" name="Google Shape;301;p36"/>
          <p:cNvSpPr txBox="1"/>
          <p:nvPr/>
        </p:nvSpPr>
        <p:spPr>
          <a:xfrm>
            <a:off x="5844989" y="335140"/>
            <a:ext cx="609600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1E909C"/>
                </a:solidFill>
                <a:latin typeface="Cambria"/>
                <a:ea typeface="Cambria"/>
                <a:cs typeface="Cambria"/>
                <a:sym typeface="Cambria"/>
              </a:rPr>
              <a:t>LAOS GENERAL INFORMATION</a:t>
            </a:r>
            <a:endParaRPr/>
          </a:p>
        </p:txBody>
      </p:sp>
      <p:grpSp>
        <p:nvGrpSpPr>
          <p:cNvPr id="302" name="Google Shape;302;p36"/>
          <p:cNvGrpSpPr/>
          <p:nvPr/>
        </p:nvGrpSpPr>
        <p:grpSpPr>
          <a:xfrm>
            <a:off x="5094008" y="1166500"/>
            <a:ext cx="6575982" cy="2920320"/>
            <a:chOff x="2056" y="108663"/>
            <a:chExt cx="6575982" cy="2920320"/>
          </a:xfrm>
        </p:grpSpPr>
        <p:sp>
          <p:nvSpPr>
            <p:cNvPr id="303" name="Google Shape;303;p36"/>
            <p:cNvSpPr/>
            <p:nvPr/>
          </p:nvSpPr>
          <p:spPr>
            <a:xfrm>
              <a:off x="2056" y="108663"/>
              <a:ext cx="2004872" cy="460800"/>
            </a:xfrm>
            <a:prstGeom prst="rect">
              <a:avLst/>
            </a:prstGeom>
            <a:solidFill>
              <a:srgbClr val="69613E"/>
            </a:solidFill>
            <a:ln cap="rnd" cmpd="sng" w="19050">
              <a:solidFill>
                <a:srgbClr val="6961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36"/>
            <p:cNvSpPr txBox="1"/>
            <p:nvPr/>
          </p:nvSpPr>
          <p:spPr>
            <a:xfrm>
              <a:off x="2056" y="108663"/>
              <a:ext cx="2004872" cy="460800"/>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Trebuchet MS"/>
                <a:buNone/>
              </a:pPr>
              <a:r>
                <a:rPr lang="en-US" sz="1600">
                  <a:solidFill>
                    <a:schemeClr val="lt1"/>
                  </a:solidFill>
                  <a:latin typeface="Trebuchet MS"/>
                  <a:ea typeface="Trebuchet MS"/>
                  <a:cs typeface="Trebuchet MS"/>
                  <a:sym typeface="Trebuchet MS"/>
                </a:rPr>
                <a:t>LAOS INFO</a:t>
              </a:r>
              <a:endParaRPr/>
            </a:p>
          </p:txBody>
        </p:sp>
        <p:sp>
          <p:nvSpPr>
            <p:cNvPr id="305" name="Google Shape;305;p36"/>
            <p:cNvSpPr/>
            <p:nvPr/>
          </p:nvSpPr>
          <p:spPr>
            <a:xfrm>
              <a:off x="2056" y="569463"/>
              <a:ext cx="2004872" cy="2459520"/>
            </a:xfrm>
            <a:prstGeom prst="rect">
              <a:avLst/>
            </a:prstGeom>
            <a:solidFill>
              <a:srgbClr val="CCC8BA">
                <a:alpha val="89803"/>
              </a:srgbClr>
            </a:solidFill>
            <a:ln cap="rnd" cmpd="sng" w="19050">
              <a:solidFill>
                <a:srgbClr val="CCC8B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6"/>
            <p:cNvSpPr txBox="1"/>
            <p:nvPr/>
          </p:nvSpPr>
          <p:spPr>
            <a:xfrm>
              <a:off x="2056" y="569463"/>
              <a:ext cx="2004872" cy="245952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Lao People’s Democratic Republic</a:t>
              </a:r>
              <a:endParaRPr b="0" i="0" sz="1600" u="none" cap="none" strike="noStrike">
                <a:solidFill>
                  <a:schemeClr val="dk1"/>
                </a:solidFill>
                <a:latin typeface="Trebuchet MS"/>
                <a:ea typeface="Trebuchet MS"/>
                <a:cs typeface="Trebuchet MS"/>
                <a:sym typeface="Trebuchet MS"/>
              </a:endParaRPr>
            </a:p>
            <a:p>
              <a:pPr indent="-171450" lvl="1" marL="171450" marR="0" rtl="0" algn="l">
                <a:lnSpc>
                  <a:spcPct val="90000"/>
                </a:lnSpc>
                <a:spcBef>
                  <a:spcPts val="24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Capital: Vientiane </a:t>
              </a:r>
              <a:endParaRPr/>
            </a:p>
            <a:p>
              <a:pPr indent="-171450" lvl="1" marL="171450" marR="0" rtl="0" algn="l">
                <a:lnSpc>
                  <a:spcPct val="90000"/>
                </a:lnSpc>
                <a:spcBef>
                  <a:spcPts val="24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Population: 7,875,178 (est 2025)</a:t>
              </a:r>
              <a:endParaRPr b="0" i="0" sz="1600" u="none" cap="none" strike="noStrike">
                <a:solidFill>
                  <a:schemeClr val="dk1"/>
                </a:solidFill>
                <a:latin typeface="Trebuchet MS"/>
                <a:ea typeface="Trebuchet MS"/>
                <a:cs typeface="Trebuchet MS"/>
                <a:sym typeface="Trebuchet MS"/>
              </a:endParaRPr>
            </a:p>
            <a:p>
              <a:pPr indent="-171450" lvl="1" marL="171450" marR="0" rtl="0" algn="l">
                <a:lnSpc>
                  <a:spcPct val="90000"/>
                </a:lnSpc>
                <a:spcBef>
                  <a:spcPts val="24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Area: 236,800 sq km</a:t>
              </a:r>
              <a:endParaRPr b="0" i="0" sz="1600" u="none" cap="none" strike="noStrike">
                <a:solidFill>
                  <a:schemeClr val="dk1"/>
                </a:solidFill>
                <a:latin typeface="Trebuchet MS"/>
                <a:ea typeface="Trebuchet MS"/>
                <a:cs typeface="Trebuchet MS"/>
                <a:sym typeface="Trebuchet MS"/>
              </a:endParaRPr>
            </a:p>
          </p:txBody>
        </p:sp>
        <p:sp>
          <p:nvSpPr>
            <p:cNvPr id="307" name="Google Shape;307;p36"/>
            <p:cNvSpPr/>
            <p:nvPr/>
          </p:nvSpPr>
          <p:spPr>
            <a:xfrm>
              <a:off x="2287611" y="108663"/>
              <a:ext cx="2004872" cy="460800"/>
            </a:xfrm>
            <a:prstGeom prst="rect">
              <a:avLst/>
            </a:prstGeom>
            <a:solidFill>
              <a:srgbClr val="AEA78E"/>
            </a:solidFill>
            <a:ln cap="rnd" cmpd="sng" w="19050">
              <a:solidFill>
                <a:srgbClr val="AEA7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36"/>
            <p:cNvSpPr txBox="1"/>
            <p:nvPr/>
          </p:nvSpPr>
          <p:spPr>
            <a:xfrm>
              <a:off x="2287611" y="108663"/>
              <a:ext cx="2004872" cy="460800"/>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Trebuchet MS"/>
                <a:buNone/>
              </a:pPr>
              <a:r>
                <a:rPr lang="en-US" sz="1600">
                  <a:solidFill>
                    <a:schemeClr val="lt1"/>
                  </a:solidFill>
                  <a:latin typeface="Trebuchet MS"/>
                  <a:ea typeface="Trebuchet MS"/>
                  <a:cs typeface="Trebuchet MS"/>
                  <a:sym typeface="Trebuchet MS"/>
                </a:rPr>
                <a:t>LAOS INFO</a:t>
              </a:r>
              <a:endParaRPr/>
            </a:p>
          </p:txBody>
        </p:sp>
        <p:sp>
          <p:nvSpPr>
            <p:cNvPr id="309" name="Google Shape;309;p36"/>
            <p:cNvSpPr/>
            <p:nvPr/>
          </p:nvSpPr>
          <p:spPr>
            <a:xfrm>
              <a:off x="2287611" y="569463"/>
              <a:ext cx="2004872" cy="2459520"/>
            </a:xfrm>
            <a:prstGeom prst="rect">
              <a:avLst/>
            </a:prstGeom>
            <a:solidFill>
              <a:srgbClr val="CCC8BA">
                <a:alpha val="89803"/>
              </a:srgbClr>
            </a:solidFill>
            <a:ln cap="rnd" cmpd="sng" w="19050">
              <a:solidFill>
                <a:srgbClr val="CCC8B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6"/>
            <p:cNvSpPr txBox="1"/>
            <p:nvPr/>
          </p:nvSpPr>
          <p:spPr>
            <a:xfrm>
              <a:off x="2287611" y="569463"/>
              <a:ext cx="2004872" cy="245952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Trebuchet MS"/>
                <a:buNone/>
              </a:pPr>
              <a:r>
                <a:rPr b="0" i="0" lang="en-US" sz="1600" u="none" cap="none" strike="noStrike">
                  <a:solidFill>
                    <a:schemeClr val="dk1"/>
                  </a:solidFill>
                  <a:latin typeface="Trebuchet MS"/>
                  <a:ea typeface="Trebuchet MS"/>
                  <a:cs typeface="Trebuchet MS"/>
                  <a:sym typeface="Trebuchet MS"/>
                </a:rPr>
                <a:t>Borders to</a:t>
              </a:r>
              <a:endParaRPr/>
            </a:p>
            <a:p>
              <a:pPr indent="-171450" lvl="1" marL="171450" marR="0" rtl="0" algn="l">
                <a:lnSpc>
                  <a:spcPct val="90000"/>
                </a:lnSpc>
                <a:spcBef>
                  <a:spcPts val="24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Vietnam: 2,161 km</a:t>
              </a:r>
              <a:endParaRPr b="0" i="0" sz="1600" u="none" cap="none" strike="noStrike">
                <a:solidFill>
                  <a:schemeClr val="dk1"/>
                </a:solidFill>
                <a:latin typeface="Trebuchet MS"/>
                <a:ea typeface="Trebuchet MS"/>
                <a:cs typeface="Trebuchet MS"/>
                <a:sym typeface="Trebuchet MS"/>
              </a:endParaRPr>
            </a:p>
            <a:p>
              <a:pPr indent="-171450" lvl="1" marL="171450" marR="0" rtl="0" algn="l">
                <a:lnSpc>
                  <a:spcPct val="90000"/>
                </a:lnSpc>
                <a:spcBef>
                  <a:spcPts val="24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Thailand: 1,845 km</a:t>
              </a:r>
              <a:endParaRPr b="0" i="0" sz="1600" u="none" cap="none" strike="noStrike">
                <a:solidFill>
                  <a:schemeClr val="dk1"/>
                </a:solidFill>
                <a:latin typeface="Trebuchet MS"/>
                <a:ea typeface="Trebuchet MS"/>
                <a:cs typeface="Trebuchet MS"/>
                <a:sym typeface="Trebuchet MS"/>
              </a:endParaRPr>
            </a:p>
            <a:p>
              <a:pPr indent="-171450" lvl="1" marL="171450" marR="0" rtl="0" algn="l">
                <a:lnSpc>
                  <a:spcPct val="90000"/>
                </a:lnSpc>
                <a:spcBef>
                  <a:spcPts val="24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Cambodia: 555 km</a:t>
              </a:r>
              <a:endParaRPr b="0" i="0" sz="1600" u="none" cap="none" strike="noStrike">
                <a:solidFill>
                  <a:schemeClr val="dk1"/>
                </a:solidFill>
                <a:latin typeface="Trebuchet MS"/>
                <a:ea typeface="Trebuchet MS"/>
                <a:cs typeface="Trebuchet MS"/>
                <a:sym typeface="Trebuchet MS"/>
              </a:endParaRPr>
            </a:p>
            <a:p>
              <a:pPr indent="-171450" lvl="1" marL="171450" marR="0" rtl="0" algn="l">
                <a:lnSpc>
                  <a:spcPct val="90000"/>
                </a:lnSpc>
                <a:spcBef>
                  <a:spcPts val="24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China: 475 km</a:t>
              </a:r>
              <a:endParaRPr b="0" i="0" sz="1600" u="none" cap="none" strike="noStrike">
                <a:solidFill>
                  <a:schemeClr val="dk1"/>
                </a:solidFill>
                <a:latin typeface="Trebuchet MS"/>
                <a:ea typeface="Trebuchet MS"/>
                <a:cs typeface="Trebuchet MS"/>
                <a:sym typeface="Trebuchet MS"/>
              </a:endParaRPr>
            </a:p>
            <a:p>
              <a:pPr indent="-171450" lvl="1" marL="171450" marR="0" rtl="0" algn="l">
                <a:lnSpc>
                  <a:spcPct val="90000"/>
                </a:lnSpc>
                <a:spcBef>
                  <a:spcPts val="24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Myanmar: 238 km</a:t>
              </a:r>
              <a:endParaRPr b="0" i="0" sz="1600" u="none" cap="none" strike="noStrike">
                <a:solidFill>
                  <a:schemeClr val="dk1"/>
                </a:solidFill>
                <a:latin typeface="Trebuchet MS"/>
                <a:ea typeface="Trebuchet MS"/>
                <a:cs typeface="Trebuchet MS"/>
                <a:sym typeface="Trebuchet MS"/>
              </a:endParaRPr>
            </a:p>
          </p:txBody>
        </p:sp>
        <p:sp>
          <p:nvSpPr>
            <p:cNvPr id="311" name="Google Shape;311;p36"/>
            <p:cNvSpPr/>
            <p:nvPr/>
          </p:nvSpPr>
          <p:spPr>
            <a:xfrm>
              <a:off x="4573166" y="108663"/>
              <a:ext cx="2004872" cy="460800"/>
            </a:xfrm>
            <a:prstGeom prst="rect">
              <a:avLst/>
            </a:prstGeom>
            <a:solidFill>
              <a:srgbClr val="AEA78E"/>
            </a:solidFill>
            <a:ln cap="rnd" cmpd="sng" w="19050">
              <a:solidFill>
                <a:srgbClr val="AEA7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36"/>
            <p:cNvSpPr txBox="1"/>
            <p:nvPr/>
          </p:nvSpPr>
          <p:spPr>
            <a:xfrm>
              <a:off x="4573166" y="108663"/>
              <a:ext cx="2004872" cy="460800"/>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Trebuchet MS"/>
                <a:buNone/>
              </a:pPr>
              <a:r>
                <a:rPr lang="en-US" sz="1600">
                  <a:solidFill>
                    <a:schemeClr val="lt1"/>
                  </a:solidFill>
                  <a:latin typeface="Trebuchet MS"/>
                  <a:ea typeface="Trebuchet MS"/>
                  <a:cs typeface="Trebuchet MS"/>
                  <a:sym typeface="Trebuchet MS"/>
                </a:rPr>
                <a:t>LAOS INFO</a:t>
              </a:r>
              <a:endParaRPr/>
            </a:p>
          </p:txBody>
        </p:sp>
        <p:sp>
          <p:nvSpPr>
            <p:cNvPr id="313" name="Google Shape;313;p36"/>
            <p:cNvSpPr/>
            <p:nvPr/>
          </p:nvSpPr>
          <p:spPr>
            <a:xfrm>
              <a:off x="4573166" y="569463"/>
              <a:ext cx="2004872" cy="2459520"/>
            </a:xfrm>
            <a:prstGeom prst="rect">
              <a:avLst/>
            </a:prstGeom>
            <a:solidFill>
              <a:srgbClr val="CCC8BA">
                <a:alpha val="89803"/>
              </a:srgbClr>
            </a:solidFill>
            <a:ln cap="rnd" cmpd="sng" w="19050">
              <a:solidFill>
                <a:srgbClr val="CCC8BA">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36"/>
            <p:cNvSpPr txBox="1"/>
            <p:nvPr/>
          </p:nvSpPr>
          <p:spPr>
            <a:xfrm>
              <a:off x="4573166" y="569463"/>
              <a:ext cx="2004872" cy="245952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Terrain: 70-80% covered by mountain, hills </a:t>
              </a:r>
              <a:endParaRPr/>
            </a:p>
            <a:p>
              <a:pPr indent="-171450" lvl="1" marL="171450" marR="0" rtl="0" algn="l">
                <a:lnSpc>
                  <a:spcPct val="90000"/>
                </a:lnSpc>
                <a:spcBef>
                  <a:spcPts val="24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Religion: 67% Buddhism</a:t>
              </a:r>
              <a:endParaRPr/>
            </a:p>
            <a:p>
              <a:pPr indent="-171450" lvl="1" marL="171450" marR="0" rtl="0" algn="l">
                <a:lnSpc>
                  <a:spcPct val="90000"/>
                </a:lnSpc>
                <a:spcBef>
                  <a:spcPts val="24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Ethnics: About 49 groups</a:t>
              </a:r>
              <a:endParaRPr/>
            </a:p>
            <a:p>
              <a:pPr indent="-171450" lvl="1" marL="171450" marR="0" rtl="0" algn="l">
                <a:lnSpc>
                  <a:spcPct val="90000"/>
                </a:lnSpc>
                <a:spcBef>
                  <a:spcPts val="240"/>
                </a:spcBef>
                <a:spcAft>
                  <a:spcPts val="0"/>
                </a:spcAft>
                <a:buClr>
                  <a:schemeClr val="dk1"/>
                </a:buClr>
                <a:buSzPts val="1600"/>
                <a:buFont typeface="Trebuchet MS"/>
                <a:buChar char="•"/>
              </a:pPr>
              <a:r>
                <a:rPr b="0" i="0" lang="en-US" sz="1600" u="none" cap="none" strike="noStrike">
                  <a:solidFill>
                    <a:schemeClr val="dk1"/>
                  </a:solidFill>
                  <a:latin typeface="Trebuchet MS"/>
                  <a:ea typeface="Trebuchet MS"/>
                  <a:cs typeface="Trebuchet MS"/>
                  <a:sym typeface="Trebuchet MS"/>
                </a:rPr>
                <a:t>Currency: KIP   </a:t>
              </a:r>
              <a:endParaRPr/>
            </a:p>
          </p:txBody>
        </p:sp>
      </p:grpSp>
      <p:pic>
        <p:nvPicPr>
          <p:cNvPr id="315" name="Google Shape;315;p36"/>
          <p:cNvPicPr preferRelativeResize="0"/>
          <p:nvPr/>
        </p:nvPicPr>
        <p:blipFill rotWithShape="1">
          <a:blip r:embed="rId4">
            <a:alphaModFix/>
          </a:blip>
          <a:srcRect b="0" l="0" r="0" t="0"/>
          <a:stretch/>
        </p:blipFill>
        <p:spPr>
          <a:xfrm>
            <a:off x="0" y="0"/>
            <a:ext cx="180975" cy="171450"/>
          </a:xfrm>
          <a:prstGeom prst="rect">
            <a:avLst/>
          </a:prstGeom>
          <a:noFill/>
          <a:ln>
            <a:noFill/>
          </a:ln>
        </p:spPr>
      </p:pic>
      <p:sp>
        <p:nvSpPr>
          <p:cNvPr id="316" name="Google Shape;316;p36"/>
          <p:cNvSpPr/>
          <p:nvPr/>
        </p:nvSpPr>
        <p:spPr>
          <a:xfrm>
            <a:off x="5091952" y="4527175"/>
            <a:ext cx="6580095" cy="1272988"/>
          </a:xfrm>
          <a:prstGeom prst="wedgeRectCallout">
            <a:avLst>
              <a:gd fmla="val -70152" name="adj1"/>
              <a:gd fmla="val -64868" name="adj2"/>
            </a:avLst>
          </a:prstGeom>
          <a:solidFill>
            <a:srgbClr val="48611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17" name="Google Shape;317;p36"/>
          <p:cNvSpPr txBox="1"/>
          <p:nvPr/>
        </p:nvSpPr>
        <p:spPr>
          <a:xfrm>
            <a:off x="5325035" y="4706471"/>
            <a:ext cx="6239436" cy="1323439"/>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lt1"/>
              </a:buClr>
              <a:buSzPts val="1600"/>
              <a:buFont typeface="Arial"/>
              <a:buChar char="•"/>
            </a:pPr>
            <a:r>
              <a:rPr i="0" lang="en-US" sz="1600" u="none" strike="noStrike">
                <a:solidFill>
                  <a:schemeClr val="lt1"/>
                </a:solidFill>
                <a:latin typeface="Century Gothic"/>
                <a:ea typeface="Century Gothic"/>
                <a:cs typeface="Century Gothic"/>
                <a:sym typeface="Century Gothic"/>
              </a:rPr>
              <a:t>70-80% of territory is covered with mountains / hills</a:t>
            </a:r>
            <a:endParaRPr/>
          </a:p>
          <a:p>
            <a:pPr indent="-342900" lvl="0" marL="342900" marR="0" rtl="0" algn="l">
              <a:lnSpc>
                <a:spcPct val="100000"/>
              </a:lnSpc>
              <a:spcBef>
                <a:spcPts val="0"/>
              </a:spcBef>
              <a:spcAft>
                <a:spcPts val="0"/>
              </a:spcAft>
              <a:buClr>
                <a:schemeClr val="lt1"/>
              </a:buClr>
              <a:buSzPts val="1600"/>
              <a:buFont typeface="Arial"/>
              <a:buChar char="•"/>
            </a:pPr>
            <a:r>
              <a:rPr lang="en-US" sz="1600">
                <a:solidFill>
                  <a:schemeClr val="lt1"/>
                </a:solidFill>
                <a:latin typeface="Century Gothic"/>
                <a:ea typeface="Century Gothic"/>
                <a:cs typeface="Century Gothic"/>
                <a:sym typeface="Century Gothic"/>
              </a:rPr>
              <a:t>The only landlocked country in South East Asia</a:t>
            </a:r>
            <a:endParaRPr/>
          </a:p>
          <a:p>
            <a:pPr indent="-342900" lvl="0" marL="342900" marR="0" rtl="0" algn="l">
              <a:lnSpc>
                <a:spcPct val="100000"/>
              </a:lnSpc>
              <a:spcBef>
                <a:spcPts val="0"/>
              </a:spcBef>
              <a:spcAft>
                <a:spcPts val="0"/>
              </a:spcAft>
              <a:buClr>
                <a:schemeClr val="lt1"/>
              </a:buClr>
              <a:buSzPts val="1600"/>
              <a:buFont typeface="Arial"/>
              <a:buChar char="•"/>
            </a:pPr>
            <a:r>
              <a:rPr lang="en-US" sz="1600">
                <a:solidFill>
                  <a:schemeClr val="lt1"/>
                </a:solidFill>
                <a:latin typeface="Century Gothic"/>
                <a:ea typeface="Century Gothic"/>
                <a:cs typeface="Century Gothic"/>
                <a:sym typeface="Century Gothic"/>
              </a:rPr>
              <a:t>Phou Bia is the highest mountain of 2817 meter </a:t>
            </a:r>
            <a:endParaRPr/>
          </a:p>
          <a:p>
            <a:pPr indent="-241300" lvl="0" marL="342900" marR="0" rtl="0" algn="l">
              <a:lnSpc>
                <a:spcPct val="100000"/>
              </a:lnSpc>
              <a:spcBef>
                <a:spcPts val="0"/>
              </a:spcBef>
              <a:spcAft>
                <a:spcPts val="0"/>
              </a:spcAft>
              <a:buClr>
                <a:schemeClr val="dk1"/>
              </a:buClr>
              <a:buSzPts val="1600"/>
              <a:buFont typeface="Arial"/>
              <a:buNone/>
            </a:pPr>
            <a:r>
              <a:t/>
            </a:r>
            <a:endParaRPr i="0" sz="1600" u="none" strike="noStrike">
              <a:solidFill>
                <a:schemeClr val="lt1"/>
              </a:solidFill>
              <a:latin typeface="Century Gothic"/>
              <a:ea typeface="Century Gothic"/>
              <a:cs typeface="Century Gothic"/>
              <a:sym typeface="Century Gothic"/>
            </a:endParaRPr>
          </a:p>
          <a:p>
            <a:pPr indent="-241300" lvl="0" marL="342900" marR="0" rtl="0" algn="l">
              <a:lnSpc>
                <a:spcPct val="100000"/>
              </a:lnSpc>
              <a:spcBef>
                <a:spcPts val="0"/>
              </a:spcBef>
              <a:spcAft>
                <a:spcPts val="0"/>
              </a:spcAft>
              <a:buClr>
                <a:schemeClr val="dk1"/>
              </a:buClr>
              <a:buSzPts val="1600"/>
              <a:buFont typeface="Arial"/>
              <a:buNone/>
            </a:pPr>
            <a:r>
              <a:t/>
            </a:r>
            <a:endParaRPr i="0" sz="1600" u="none" strike="noStrike">
              <a:solidFill>
                <a:schemeClr val="lt1"/>
              </a:solidFill>
              <a:latin typeface="Century Gothic"/>
              <a:ea typeface="Century Gothic"/>
              <a:cs typeface="Century Gothic"/>
              <a:sym typeface="Century Gothic"/>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08" name="Shape 908"/>
        <p:cNvGrpSpPr/>
        <p:nvPr/>
      </p:nvGrpSpPr>
      <p:grpSpPr>
        <a:xfrm>
          <a:off x="0" y="0"/>
          <a:ext cx="0" cy="0"/>
          <a:chOff x="0" y="0"/>
          <a:chExt cx="0" cy="0"/>
        </a:xfrm>
      </p:grpSpPr>
      <p:sp>
        <p:nvSpPr>
          <p:cNvPr id="909" name="Google Shape;909;p72"/>
          <p:cNvSpPr txBox="1"/>
          <p:nvPr>
            <p:ph idx="10" type="dt"/>
          </p:nvPr>
        </p:nvSpPr>
        <p:spPr>
          <a:xfrm>
            <a:off x="661219" y="653891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7/31/2025</a:t>
            </a:r>
            <a:endParaRPr/>
          </a:p>
        </p:txBody>
      </p:sp>
      <p:sp>
        <p:nvSpPr>
          <p:cNvPr id="910" name="Google Shape;910;p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911" name="Google Shape;911;p72"/>
          <p:cNvSpPr/>
          <p:nvPr/>
        </p:nvSpPr>
        <p:spPr>
          <a:xfrm>
            <a:off x="-1" y="124938"/>
            <a:ext cx="7130474"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TRAVEL SERVICE – ACCESSIBILITY BETWEEN REGIONS</a:t>
            </a:r>
            <a:endParaRPr/>
          </a:p>
        </p:txBody>
      </p:sp>
      <p:sp>
        <p:nvSpPr>
          <p:cNvPr id="912" name="Google Shape;912;p72"/>
          <p:cNvSpPr txBox="1"/>
          <p:nvPr/>
        </p:nvSpPr>
        <p:spPr>
          <a:xfrm>
            <a:off x="6297231" y="1770905"/>
            <a:ext cx="3684969" cy="3970318"/>
          </a:xfrm>
          <a:prstGeom prst="rect">
            <a:avLst/>
          </a:prstGeom>
          <a:noFill/>
          <a:ln cap="flat" cmpd="sng" w="9525">
            <a:solidFill>
              <a:srgbClr val="2E9F2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2E9F25"/>
                </a:solidFill>
                <a:latin typeface="Arial"/>
                <a:ea typeface="Arial"/>
                <a:cs typeface="Arial"/>
                <a:sym typeface="Arial"/>
              </a:rPr>
              <a:t>From Luang Prabang to:     </a:t>
            </a:r>
            <a:endParaRPr/>
          </a:p>
          <a:p>
            <a:pPr indent="0" lvl="0" marL="0" marR="0" rtl="0" algn="l">
              <a:spcBef>
                <a:spcPts val="0"/>
              </a:spcBef>
              <a:spcAft>
                <a:spcPts val="0"/>
              </a:spcAft>
              <a:buNone/>
            </a:pPr>
            <a:r>
              <a:rPr lang="en-US" sz="1400">
                <a:solidFill>
                  <a:srgbClr val="2E9F25"/>
                </a:solidFill>
                <a:latin typeface="Arial"/>
                <a:ea typeface="Arial"/>
                <a:cs typeface="Arial"/>
                <a:sym typeface="Arial"/>
              </a:rPr>
              <a:t> </a:t>
            </a:r>
            <a:endParaRPr/>
          </a:p>
          <a:p>
            <a:pPr indent="-285750" lvl="0" marL="285750" marR="0" rtl="0" algn="l">
              <a:spcBef>
                <a:spcPts val="0"/>
              </a:spcBef>
              <a:spcAft>
                <a:spcPts val="0"/>
              </a:spcAft>
              <a:buClr>
                <a:srgbClr val="2E9F25"/>
              </a:buClr>
              <a:buSzPts val="1400"/>
              <a:buFont typeface="Noto Sans Symbols"/>
              <a:buChar char="✔"/>
            </a:pPr>
            <a:r>
              <a:rPr lang="en-US" sz="1400">
                <a:solidFill>
                  <a:srgbClr val="2E9F25"/>
                </a:solidFill>
                <a:latin typeface="Arial"/>
                <a:ea typeface="Arial"/>
                <a:cs typeface="Arial"/>
                <a:sym typeface="Arial"/>
              </a:rPr>
              <a:t>Vientiane: </a:t>
            </a:r>
            <a:endParaRPr/>
          </a:p>
          <a:p>
            <a:pPr indent="-285750" lvl="1" marL="742950" marR="0" rtl="0" algn="l">
              <a:spcBef>
                <a:spcPts val="0"/>
              </a:spcBef>
              <a:spcAft>
                <a:spcPts val="0"/>
              </a:spcAft>
              <a:buClr>
                <a:srgbClr val="2E9F25"/>
              </a:buClr>
              <a:buSzPts val="1400"/>
              <a:buFont typeface="Courier New"/>
              <a:buChar char="o"/>
            </a:pPr>
            <a:r>
              <a:rPr b="0" i="0" lang="en-US" sz="1400" u="none" cap="none" strike="noStrike">
                <a:solidFill>
                  <a:srgbClr val="2E9F25"/>
                </a:solidFill>
                <a:latin typeface="Arial"/>
                <a:ea typeface="Arial"/>
                <a:cs typeface="Arial"/>
                <a:sym typeface="Arial"/>
              </a:rPr>
              <a:t>By land transfer: 11 hours </a:t>
            </a:r>
            <a:endParaRPr/>
          </a:p>
          <a:p>
            <a:pPr indent="-285750" lvl="1" marL="742950" marR="0" rtl="0" algn="l">
              <a:spcBef>
                <a:spcPts val="0"/>
              </a:spcBef>
              <a:spcAft>
                <a:spcPts val="0"/>
              </a:spcAft>
              <a:buClr>
                <a:srgbClr val="2E9F25"/>
              </a:buClr>
              <a:buSzPts val="1400"/>
              <a:buFont typeface="Courier New"/>
              <a:buChar char="o"/>
            </a:pPr>
            <a:r>
              <a:rPr b="0" i="0" lang="en-US" sz="1400" u="none" cap="none" strike="noStrike">
                <a:solidFill>
                  <a:srgbClr val="2E9F25"/>
                </a:solidFill>
                <a:latin typeface="Arial"/>
                <a:ea typeface="Arial"/>
                <a:cs typeface="Arial"/>
                <a:sym typeface="Arial"/>
              </a:rPr>
              <a:t>By flight: 1 hour 35 minutes </a:t>
            </a:r>
            <a:endParaRPr/>
          </a:p>
          <a:p>
            <a:pPr indent="-285750" lvl="1" marL="742950" marR="0" rtl="0" algn="l">
              <a:spcBef>
                <a:spcPts val="0"/>
              </a:spcBef>
              <a:spcAft>
                <a:spcPts val="0"/>
              </a:spcAft>
              <a:buClr>
                <a:srgbClr val="2E9F25"/>
              </a:buClr>
              <a:buSzPts val="1400"/>
              <a:buFont typeface="Courier New"/>
              <a:buChar char="o"/>
            </a:pPr>
            <a:r>
              <a:rPr b="0" i="0" lang="en-US" sz="1400" u="none" cap="none" strike="noStrike">
                <a:solidFill>
                  <a:srgbClr val="2E9F25"/>
                </a:solidFill>
                <a:latin typeface="Arial"/>
                <a:ea typeface="Arial"/>
                <a:cs typeface="Arial"/>
                <a:sym typeface="Arial"/>
              </a:rPr>
              <a:t>By car: 5,5 hours </a:t>
            </a:r>
            <a:endParaRPr/>
          </a:p>
          <a:p>
            <a:pPr indent="-285750" lvl="0" marL="285750" marR="0" rtl="0" algn="l">
              <a:spcBef>
                <a:spcPts val="0"/>
              </a:spcBef>
              <a:spcAft>
                <a:spcPts val="0"/>
              </a:spcAft>
              <a:buClr>
                <a:srgbClr val="2E9F25"/>
              </a:buClr>
              <a:buSzPts val="1400"/>
              <a:buFont typeface="Noto Sans Symbols"/>
              <a:buChar char="✔"/>
            </a:pPr>
            <a:r>
              <a:rPr lang="en-US" sz="1400">
                <a:solidFill>
                  <a:srgbClr val="2E9F25"/>
                </a:solidFill>
                <a:latin typeface="Arial"/>
                <a:ea typeface="Arial"/>
                <a:cs typeface="Arial"/>
                <a:sym typeface="Arial"/>
              </a:rPr>
              <a:t>Vang Vieng: </a:t>
            </a:r>
            <a:endParaRPr/>
          </a:p>
          <a:p>
            <a:pPr indent="-285750" lvl="1" marL="742950" marR="0" rtl="0" algn="l">
              <a:spcBef>
                <a:spcPts val="0"/>
              </a:spcBef>
              <a:spcAft>
                <a:spcPts val="0"/>
              </a:spcAft>
              <a:buClr>
                <a:srgbClr val="2E9F25"/>
              </a:buClr>
              <a:buSzPts val="1400"/>
              <a:buFont typeface="Courier New"/>
              <a:buChar char="o"/>
            </a:pPr>
            <a:r>
              <a:rPr b="0" i="0" lang="en-US" sz="1400" u="none" cap="none" strike="noStrike">
                <a:solidFill>
                  <a:srgbClr val="2E9F25"/>
                </a:solidFill>
                <a:latin typeface="Arial"/>
                <a:ea typeface="Arial"/>
                <a:cs typeface="Arial"/>
                <a:sym typeface="Arial"/>
              </a:rPr>
              <a:t>By land transfer: 5 hours</a:t>
            </a:r>
            <a:endParaRPr/>
          </a:p>
          <a:p>
            <a:pPr indent="-285750" lvl="1" marL="742950" marR="0" rtl="0" algn="l">
              <a:spcBef>
                <a:spcPts val="0"/>
              </a:spcBef>
              <a:spcAft>
                <a:spcPts val="0"/>
              </a:spcAft>
              <a:buClr>
                <a:srgbClr val="2E9F25"/>
              </a:buClr>
              <a:buSzPts val="1400"/>
              <a:buFont typeface="Courier New"/>
              <a:buChar char="o"/>
            </a:pPr>
            <a:r>
              <a:rPr b="0" i="0" lang="en-US" sz="1400" u="none" cap="none" strike="noStrike">
                <a:solidFill>
                  <a:srgbClr val="2E9F25"/>
                </a:solidFill>
                <a:latin typeface="Arial"/>
                <a:ea typeface="Arial"/>
                <a:cs typeface="Arial"/>
                <a:sym typeface="Arial"/>
              </a:rPr>
              <a:t>By flight: 40 minutes.</a:t>
            </a:r>
            <a:endParaRPr/>
          </a:p>
          <a:p>
            <a:pPr indent="-285750" lvl="0" marL="285750" marR="0" rtl="0" algn="l">
              <a:spcBef>
                <a:spcPts val="0"/>
              </a:spcBef>
              <a:spcAft>
                <a:spcPts val="0"/>
              </a:spcAft>
              <a:buClr>
                <a:srgbClr val="2E9F25"/>
              </a:buClr>
              <a:buSzPts val="1400"/>
              <a:buFont typeface="Noto Sans Symbols"/>
              <a:buChar char="✔"/>
            </a:pPr>
            <a:r>
              <a:rPr lang="en-US" sz="1400">
                <a:solidFill>
                  <a:srgbClr val="2E9F25"/>
                </a:solidFill>
                <a:latin typeface="Arial"/>
                <a:ea typeface="Arial"/>
                <a:cs typeface="Arial"/>
                <a:sym typeface="Arial"/>
              </a:rPr>
              <a:t>Oudomxay: by flight in 55 minutes</a:t>
            </a:r>
            <a:endParaRPr/>
          </a:p>
          <a:p>
            <a:pPr indent="0" lvl="0" marL="0" marR="0" rtl="0" algn="l">
              <a:spcBef>
                <a:spcPts val="0"/>
              </a:spcBef>
              <a:spcAft>
                <a:spcPts val="0"/>
              </a:spcAft>
              <a:buNone/>
            </a:pPr>
            <a:r>
              <a:t/>
            </a:r>
            <a:endParaRPr sz="1400">
              <a:solidFill>
                <a:srgbClr val="2E9F25"/>
              </a:solidFill>
              <a:latin typeface="Arial"/>
              <a:ea typeface="Arial"/>
              <a:cs typeface="Arial"/>
              <a:sym typeface="Arial"/>
            </a:endParaRPr>
          </a:p>
          <a:p>
            <a:pPr indent="0" lvl="0" marL="0" marR="0" rtl="0" algn="l">
              <a:spcBef>
                <a:spcPts val="0"/>
              </a:spcBef>
              <a:spcAft>
                <a:spcPts val="0"/>
              </a:spcAft>
              <a:buNone/>
            </a:pPr>
            <a:r>
              <a:rPr lang="en-US" sz="1400">
                <a:solidFill>
                  <a:srgbClr val="2E9F25"/>
                </a:solidFill>
                <a:latin typeface="Arial"/>
                <a:ea typeface="Arial"/>
                <a:cs typeface="Arial"/>
                <a:sym typeface="Arial"/>
              </a:rPr>
              <a:t>From Vientiane to:</a:t>
            </a:r>
            <a:endParaRPr/>
          </a:p>
          <a:p>
            <a:pPr indent="0" lvl="0" marL="0" marR="0" rtl="0" algn="l">
              <a:spcBef>
                <a:spcPts val="0"/>
              </a:spcBef>
              <a:spcAft>
                <a:spcPts val="0"/>
              </a:spcAft>
              <a:buNone/>
            </a:pPr>
            <a:r>
              <a:t/>
            </a:r>
            <a:endParaRPr sz="1400">
              <a:solidFill>
                <a:srgbClr val="2E9F25"/>
              </a:solidFill>
              <a:latin typeface="Arial"/>
              <a:ea typeface="Arial"/>
              <a:cs typeface="Arial"/>
              <a:sym typeface="Arial"/>
            </a:endParaRPr>
          </a:p>
          <a:p>
            <a:pPr indent="-285750" lvl="0" marL="285750" marR="0" rtl="0" algn="l">
              <a:spcBef>
                <a:spcPts val="0"/>
              </a:spcBef>
              <a:spcAft>
                <a:spcPts val="0"/>
              </a:spcAft>
              <a:buClr>
                <a:srgbClr val="2E9F25"/>
              </a:buClr>
              <a:buSzPts val="1400"/>
              <a:buFont typeface="Noto Sans Symbols"/>
              <a:buChar char="✔"/>
            </a:pPr>
            <a:r>
              <a:rPr lang="en-US" sz="1400">
                <a:solidFill>
                  <a:srgbClr val="2E9F25"/>
                </a:solidFill>
                <a:latin typeface="Arial"/>
                <a:ea typeface="Arial"/>
                <a:cs typeface="Arial"/>
                <a:sym typeface="Arial"/>
              </a:rPr>
              <a:t>Pakse: by flight in 1 hour 30 minutes.</a:t>
            </a:r>
            <a:endParaRPr/>
          </a:p>
          <a:p>
            <a:pPr indent="-285750" lvl="0" marL="285750" marR="0" rtl="0" algn="l">
              <a:spcBef>
                <a:spcPts val="0"/>
              </a:spcBef>
              <a:spcAft>
                <a:spcPts val="0"/>
              </a:spcAft>
              <a:buClr>
                <a:srgbClr val="2E9F25"/>
              </a:buClr>
              <a:buSzPts val="1400"/>
              <a:buFont typeface="Noto Sans Symbols"/>
              <a:buChar char="✔"/>
            </a:pPr>
            <a:r>
              <a:rPr lang="en-US" sz="1400">
                <a:solidFill>
                  <a:srgbClr val="2E9F25"/>
                </a:solidFill>
                <a:latin typeface="Arial"/>
                <a:ea typeface="Arial"/>
                <a:cs typeface="Arial"/>
                <a:sym typeface="Arial"/>
              </a:rPr>
              <a:t>Xieng Khouang: by flight in 40 minutes.</a:t>
            </a:r>
            <a:endParaRPr/>
          </a:p>
          <a:p>
            <a:pPr indent="-196850" lvl="0" marL="285750" marR="0" rtl="0" algn="l">
              <a:spcBef>
                <a:spcPts val="0"/>
              </a:spcBef>
              <a:spcAft>
                <a:spcPts val="0"/>
              </a:spcAft>
              <a:buClr>
                <a:schemeClr val="dk1"/>
              </a:buClr>
              <a:buSzPts val="1400"/>
              <a:buFont typeface="Noto Sans Symbols"/>
              <a:buNone/>
            </a:pPr>
            <a:r>
              <a:t/>
            </a:r>
            <a:endParaRPr sz="1400">
              <a:solidFill>
                <a:srgbClr val="2E9F25"/>
              </a:solidFill>
              <a:latin typeface="Arial"/>
              <a:ea typeface="Arial"/>
              <a:cs typeface="Arial"/>
              <a:sym typeface="Arial"/>
            </a:endParaRPr>
          </a:p>
          <a:p>
            <a:pPr indent="-196850" lvl="0" marL="285750" marR="0" rtl="0" algn="l">
              <a:spcBef>
                <a:spcPts val="0"/>
              </a:spcBef>
              <a:spcAft>
                <a:spcPts val="0"/>
              </a:spcAft>
              <a:buClr>
                <a:schemeClr val="dk1"/>
              </a:buClr>
              <a:buSzPts val="1400"/>
              <a:buFont typeface="Noto Sans Symbols"/>
              <a:buNone/>
            </a:pPr>
            <a:r>
              <a:t/>
            </a:r>
            <a:endParaRPr sz="1400">
              <a:solidFill>
                <a:srgbClr val="2E9F25"/>
              </a:solidFill>
              <a:latin typeface="Arial"/>
              <a:ea typeface="Arial"/>
              <a:cs typeface="Arial"/>
              <a:sym typeface="Arial"/>
            </a:endParaRPr>
          </a:p>
          <a:p>
            <a:pPr indent="0" lvl="0" marL="0" marR="0" rtl="0" algn="l">
              <a:spcBef>
                <a:spcPts val="0"/>
              </a:spcBef>
              <a:spcAft>
                <a:spcPts val="0"/>
              </a:spcAft>
              <a:buNone/>
            </a:pPr>
            <a:r>
              <a:t/>
            </a:r>
            <a:endParaRPr sz="1400">
              <a:solidFill>
                <a:srgbClr val="2E9F25"/>
              </a:solidFill>
              <a:latin typeface="Arial"/>
              <a:ea typeface="Arial"/>
              <a:cs typeface="Arial"/>
              <a:sym typeface="Arial"/>
            </a:endParaRPr>
          </a:p>
        </p:txBody>
      </p:sp>
      <p:pic>
        <p:nvPicPr>
          <p:cNvPr id="913" name="Google Shape;913;p72"/>
          <p:cNvPicPr preferRelativeResize="0"/>
          <p:nvPr/>
        </p:nvPicPr>
        <p:blipFill rotWithShape="1">
          <a:blip r:embed="rId3">
            <a:alphaModFix/>
          </a:blip>
          <a:srcRect b="0" l="0" r="0" t="0"/>
          <a:stretch/>
        </p:blipFill>
        <p:spPr>
          <a:xfrm>
            <a:off x="0" y="1356360"/>
            <a:ext cx="5745480" cy="4145280"/>
          </a:xfrm>
          <a:prstGeom prst="rect">
            <a:avLst/>
          </a:prstGeom>
          <a:noFill/>
          <a:ln>
            <a:noFill/>
          </a:ln>
        </p:spPr>
      </p:pic>
      <p:sp>
        <p:nvSpPr>
          <p:cNvPr id="914" name="Google Shape;914;p72">
            <a:hlinkClick r:id="rId4"/>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9" name="Shape 919"/>
        <p:cNvGrpSpPr/>
        <p:nvPr/>
      </p:nvGrpSpPr>
      <p:grpSpPr>
        <a:xfrm>
          <a:off x="0" y="0"/>
          <a:ext cx="0" cy="0"/>
          <a:chOff x="0" y="0"/>
          <a:chExt cx="0" cy="0"/>
        </a:xfrm>
      </p:grpSpPr>
      <p:sp>
        <p:nvSpPr>
          <p:cNvPr id="920" name="Google Shape;920;p73"/>
          <p:cNvSpPr/>
          <p:nvPr/>
        </p:nvSpPr>
        <p:spPr>
          <a:xfrm>
            <a:off x="71719" y="627528"/>
            <a:ext cx="5773270" cy="125507"/>
          </a:xfrm>
          <a:prstGeom prst="rect">
            <a:avLst/>
          </a:prstGeom>
          <a:solidFill>
            <a:srgbClr val="1E90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21" name="Google Shape;921;p73"/>
          <p:cNvSpPr txBox="1"/>
          <p:nvPr/>
        </p:nvSpPr>
        <p:spPr>
          <a:xfrm>
            <a:off x="5844989" y="336339"/>
            <a:ext cx="609600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1E909C"/>
                </a:solidFill>
                <a:latin typeface="Cambria"/>
                <a:ea typeface="Cambria"/>
                <a:cs typeface="Cambria"/>
                <a:sym typeface="Cambria"/>
              </a:rPr>
              <a:t>TRANSPORTATION   </a:t>
            </a:r>
            <a:endParaRPr/>
          </a:p>
        </p:txBody>
      </p:sp>
      <p:sp>
        <p:nvSpPr>
          <p:cNvPr id="922" name="Google Shape;922;p73"/>
          <p:cNvSpPr txBox="1"/>
          <p:nvPr/>
        </p:nvSpPr>
        <p:spPr>
          <a:xfrm>
            <a:off x="371475" y="958499"/>
            <a:ext cx="4281207" cy="2031325"/>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C353D"/>
              </a:buClr>
              <a:buSzPts val="1800"/>
              <a:buFont typeface="Arial"/>
              <a:buChar char="•"/>
            </a:pPr>
            <a:r>
              <a:rPr b="0" i="0" lang="en-US" sz="1800">
                <a:solidFill>
                  <a:srgbClr val="2C353D"/>
                </a:solidFill>
                <a:latin typeface="Tahoma"/>
                <a:ea typeface="Tahoma"/>
                <a:cs typeface="Tahoma"/>
                <a:sym typeface="Tahoma"/>
              </a:rPr>
              <a:t>Poor road conditions overall  </a:t>
            </a:r>
            <a:endParaRPr/>
          </a:p>
          <a:p>
            <a:pPr indent="-285750" lvl="0" marL="285750" marR="0" rtl="0" algn="l">
              <a:spcBef>
                <a:spcPts val="0"/>
              </a:spcBef>
              <a:spcAft>
                <a:spcPts val="0"/>
              </a:spcAft>
              <a:buClr>
                <a:srgbClr val="2C353D"/>
              </a:buClr>
              <a:buSzPts val="1800"/>
              <a:buFont typeface="Arial"/>
              <a:buChar char="•"/>
            </a:pPr>
            <a:r>
              <a:rPr lang="en-US" sz="1800">
                <a:solidFill>
                  <a:srgbClr val="2C353D"/>
                </a:solidFill>
                <a:latin typeface="Tahoma"/>
                <a:ea typeface="Tahoma"/>
                <a:cs typeface="Tahoma"/>
                <a:sym typeface="Tahoma"/>
              </a:rPr>
              <a:t>Modern express trains </a:t>
            </a:r>
            <a:endParaRPr/>
          </a:p>
          <a:p>
            <a:pPr indent="-285750" lvl="0" marL="285750" marR="0" rtl="0" algn="l">
              <a:spcBef>
                <a:spcPts val="0"/>
              </a:spcBef>
              <a:spcAft>
                <a:spcPts val="0"/>
              </a:spcAft>
              <a:buClr>
                <a:srgbClr val="2C353D"/>
              </a:buClr>
              <a:buSzPts val="1800"/>
              <a:buFont typeface="Arial"/>
              <a:buChar char="•"/>
            </a:pPr>
            <a:r>
              <a:rPr b="0" i="0" lang="en-US" sz="1800">
                <a:solidFill>
                  <a:srgbClr val="2C353D"/>
                </a:solidFill>
                <a:latin typeface="Tahoma"/>
                <a:ea typeface="Tahoma"/>
                <a:cs typeface="Tahoma"/>
                <a:sym typeface="Tahoma"/>
              </a:rPr>
              <a:t>Modest airports and few international flights </a:t>
            </a:r>
            <a:endParaRPr/>
          </a:p>
          <a:p>
            <a:pPr indent="-285750" lvl="0" marL="285750" marR="0" rtl="0" algn="l">
              <a:spcBef>
                <a:spcPts val="0"/>
              </a:spcBef>
              <a:spcAft>
                <a:spcPts val="0"/>
              </a:spcAft>
              <a:buClr>
                <a:srgbClr val="2C353D"/>
              </a:buClr>
              <a:buSzPts val="1800"/>
              <a:buFont typeface="Arial"/>
              <a:buChar char="•"/>
            </a:pPr>
            <a:r>
              <a:rPr lang="en-US" sz="1800">
                <a:solidFill>
                  <a:srgbClr val="2C353D"/>
                </a:solidFill>
                <a:latin typeface="Tahoma"/>
                <a:ea typeface="Tahoma"/>
                <a:cs typeface="Tahoma"/>
                <a:sym typeface="Tahoma"/>
              </a:rPr>
              <a:t>Boats, Tuk Tuk</a:t>
            </a:r>
            <a:endParaRPr sz="1800">
              <a:solidFill>
                <a:srgbClr val="2C353D"/>
              </a:solidFill>
              <a:latin typeface="Tahoma"/>
              <a:ea typeface="Tahoma"/>
              <a:cs typeface="Tahoma"/>
              <a:sym typeface="Tahoma"/>
            </a:endParaRPr>
          </a:p>
          <a:p>
            <a:pPr indent="-171450" lvl="0" marL="285750" marR="0" rtl="0" algn="l">
              <a:spcBef>
                <a:spcPts val="0"/>
              </a:spcBef>
              <a:spcAft>
                <a:spcPts val="0"/>
              </a:spcAft>
              <a:buClr>
                <a:schemeClr val="dk1"/>
              </a:buClr>
              <a:buSzPts val="1800"/>
              <a:buFont typeface="Calibri"/>
              <a:buNone/>
            </a:pPr>
            <a:r>
              <a:t/>
            </a:r>
            <a:endParaRPr b="0" i="0" sz="1800">
              <a:solidFill>
                <a:srgbClr val="2C353D"/>
              </a:solidFill>
              <a:latin typeface="Tenor Sans"/>
              <a:ea typeface="Tenor Sans"/>
              <a:cs typeface="Tenor Sans"/>
              <a:sym typeface="Tenor Sans"/>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923" name="Google Shape;923;p73"/>
          <p:cNvPicPr preferRelativeResize="0"/>
          <p:nvPr/>
        </p:nvPicPr>
        <p:blipFill rotWithShape="1">
          <a:blip r:embed="rId3">
            <a:alphaModFix/>
          </a:blip>
          <a:srcRect b="0" l="0" r="0" t="0"/>
          <a:stretch/>
        </p:blipFill>
        <p:spPr>
          <a:xfrm>
            <a:off x="5620732" y="958499"/>
            <a:ext cx="1703995" cy="2271993"/>
          </a:xfrm>
          <a:prstGeom prst="rect">
            <a:avLst/>
          </a:prstGeom>
          <a:noFill/>
          <a:ln>
            <a:noFill/>
          </a:ln>
        </p:spPr>
      </p:pic>
      <p:pic>
        <p:nvPicPr>
          <p:cNvPr id="924" name="Google Shape;924;p73"/>
          <p:cNvPicPr preferRelativeResize="0"/>
          <p:nvPr/>
        </p:nvPicPr>
        <p:blipFill rotWithShape="1">
          <a:blip r:embed="rId4">
            <a:alphaModFix/>
          </a:blip>
          <a:srcRect b="0" l="0" r="0" t="0"/>
          <a:stretch/>
        </p:blipFill>
        <p:spPr>
          <a:xfrm>
            <a:off x="7324727" y="958499"/>
            <a:ext cx="4570367" cy="5813776"/>
          </a:xfrm>
          <a:prstGeom prst="rect">
            <a:avLst/>
          </a:prstGeom>
          <a:noFill/>
          <a:ln>
            <a:noFill/>
          </a:ln>
        </p:spPr>
      </p:pic>
      <p:pic>
        <p:nvPicPr>
          <p:cNvPr id="925" name="Google Shape;925;p73"/>
          <p:cNvPicPr preferRelativeResize="0"/>
          <p:nvPr/>
        </p:nvPicPr>
        <p:blipFill rotWithShape="1">
          <a:blip r:embed="rId5">
            <a:alphaModFix/>
          </a:blip>
          <a:srcRect b="0" l="0" r="0" t="0"/>
          <a:stretch/>
        </p:blipFill>
        <p:spPr>
          <a:xfrm>
            <a:off x="304800" y="3968576"/>
            <a:ext cx="6722688" cy="2692274"/>
          </a:xfrm>
          <a:prstGeom prst="rect">
            <a:avLst/>
          </a:prstGeom>
          <a:noFill/>
          <a:ln>
            <a:noFill/>
          </a:ln>
        </p:spPr>
      </p:pic>
    </p:spTree>
  </p:cSld>
  <p:clrMapOvr>
    <a:masterClrMapping/>
  </p:clrMapOvr>
  <mc:AlternateContent>
    <mc:Choice Requires="p14">
      <p:transition spd="slow" p14:dur="1500">
        <p:fade thruBlk="1"/>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29" name="Shape 929"/>
        <p:cNvGrpSpPr/>
        <p:nvPr/>
      </p:nvGrpSpPr>
      <p:grpSpPr>
        <a:xfrm>
          <a:off x="0" y="0"/>
          <a:ext cx="0" cy="0"/>
          <a:chOff x="0" y="0"/>
          <a:chExt cx="0" cy="0"/>
        </a:xfrm>
      </p:grpSpPr>
      <p:sp>
        <p:nvSpPr>
          <p:cNvPr id="930" name="Google Shape;930;p74"/>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931" name="Google Shape;931;p74"/>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932" name="Google Shape;932;p74"/>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933" name="Google Shape;933;p74"/>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934" name="Google Shape;934;p74"/>
          <p:cNvSpPr/>
          <p:nvPr/>
        </p:nvSpPr>
        <p:spPr>
          <a:xfrm>
            <a:off x="-1" y="229550"/>
            <a:ext cx="6188365"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TRAVEL SERVICE – DOMESTIC/ REGIONAL FLIGHTS</a:t>
            </a:r>
            <a:endParaRPr/>
          </a:p>
        </p:txBody>
      </p:sp>
      <p:sp>
        <p:nvSpPr>
          <p:cNvPr id="935" name="Google Shape;935;p74"/>
          <p:cNvSpPr txBox="1"/>
          <p:nvPr/>
        </p:nvSpPr>
        <p:spPr>
          <a:xfrm>
            <a:off x="507994" y="2625812"/>
            <a:ext cx="5841912" cy="1569660"/>
          </a:xfrm>
          <a:prstGeom prst="rect">
            <a:avLst/>
          </a:prstGeom>
          <a:solidFill>
            <a:srgbClr val="C4E0B2"/>
          </a:solidFill>
          <a:ln>
            <a:noFill/>
          </a:ln>
        </p:spPr>
        <p:txBody>
          <a:bodyPr anchorCtr="0" anchor="t" bIns="45700" lIns="91425" spcFirstLastPara="1" rIns="91425" wrap="square" tIns="45700">
            <a:spAutoFit/>
          </a:bodyPr>
          <a:lstStyle/>
          <a:p>
            <a:pPr indent="-184150" lvl="0" marL="285750" marR="0" rtl="0" algn="l">
              <a:spcBef>
                <a:spcPts val="0"/>
              </a:spcBef>
              <a:spcAft>
                <a:spcPts val="0"/>
              </a:spcAft>
              <a:buClr>
                <a:schemeClr val="dk1"/>
              </a:buClr>
              <a:buSzPts val="1600"/>
              <a:buFont typeface="Noto Sans Symbols"/>
              <a:buNone/>
            </a:pPr>
            <a:r>
              <a:t/>
            </a:r>
            <a:endParaRPr sz="1600">
              <a:solidFill>
                <a:srgbClr val="2E9F25"/>
              </a:solidFill>
              <a:latin typeface="Arial"/>
              <a:ea typeface="Arial"/>
              <a:cs typeface="Arial"/>
              <a:sym typeface="Arial"/>
            </a:endParaRPr>
          </a:p>
          <a:p>
            <a:pPr indent="-285750" lvl="0" marL="285750" marR="0" rtl="0" algn="l">
              <a:spcBef>
                <a:spcPts val="0"/>
              </a:spcBef>
              <a:spcAft>
                <a:spcPts val="0"/>
              </a:spcAft>
              <a:buClr>
                <a:srgbClr val="2E9F25"/>
              </a:buClr>
              <a:buSzPts val="1600"/>
              <a:buFont typeface="Noto Sans Symbols"/>
              <a:buChar char="❑"/>
            </a:pPr>
            <a:r>
              <a:rPr lang="en-US" sz="1600">
                <a:solidFill>
                  <a:srgbClr val="2E9F25"/>
                </a:solidFill>
                <a:latin typeface="Arial"/>
                <a:ea typeface="Arial"/>
                <a:cs typeface="Arial"/>
                <a:sym typeface="Arial"/>
              </a:rPr>
              <a:t>Daily flights from Luang Prabang to Vientiane per week. </a:t>
            </a:r>
            <a:endParaRPr/>
          </a:p>
          <a:p>
            <a:pPr indent="-285750" lvl="0" marL="285750" marR="0" rtl="0" algn="l">
              <a:spcBef>
                <a:spcPts val="0"/>
              </a:spcBef>
              <a:spcAft>
                <a:spcPts val="0"/>
              </a:spcAft>
              <a:buClr>
                <a:srgbClr val="2E9F25"/>
              </a:buClr>
              <a:buSzPts val="1600"/>
              <a:buFont typeface="Noto Sans Symbols"/>
              <a:buChar char="❑"/>
            </a:pPr>
            <a:r>
              <a:rPr lang="en-US" sz="1600">
                <a:solidFill>
                  <a:srgbClr val="2E9F25"/>
                </a:solidFill>
                <a:latin typeface="Arial"/>
                <a:ea typeface="Arial"/>
                <a:cs typeface="Arial"/>
                <a:sym typeface="Arial"/>
              </a:rPr>
              <a:t>MAINSTREAM AIRLINES: </a:t>
            </a:r>
            <a:endParaRPr/>
          </a:p>
          <a:p>
            <a:pPr indent="-285750" lvl="1" marL="742950" marR="0" rtl="0" algn="l">
              <a:spcBef>
                <a:spcPts val="0"/>
              </a:spcBef>
              <a:spcAft>
                <a:spcPts val="0"/>
              </a:spcAft>
              <a:buClr>
                <a:srgbClr val="2E9F25"/>
              </a:buClr>
              <a:buSzPts val="1600"/>
              <a:buFont typeface="Courier New"/>
              <a:buChar char="o"/>
            </a:pPr>
            <a:r>
              <a:rPr b="0" i="0" lang="en-US" sz="1600" u="none" cap="none" strike="noStrike">
                <a:solidFill>
                  <a:srgbClr val="2E9F25"/>
                </a:solidFill>
                <a:latin typeface="Arial"/>
                <a:ea typeface="Arial"/>
                <a:cs typeface="Arial"/>
                <a:sym typeface="Arial"/>
              </a:rPr>
              <a:t>National airline: Laos Airlines</a:t>
            </a:r>
            <a:endParaRPr/>
          </a:p>
          <a:p>
            <a:pPr indent="-285750" lvl="1" marL="742950" marR="0" rtl="0" algn="l">
              <a:spcBef>
                <a:spcPts val="0"/>
              </a:spcBef>
              <a:spcAft>
                <a:spcPts val="0"/>
              </a:spcAft>
              <a:buClr>
                <a:srgbClr val="2E9F25"/>
              </a:buClr>
              <a:buSzPts val="1600"/>
              <a:buFont typeface="Courier New"/>
              <a:buChar char="o"/>
            </a:pPr>
            <a:r>
              <a:rPr b="0" i="0" lang="en-US" sz="1600" u="none" cap="none" strike="noStrike">
                <a:solidFill>
                  <a:srgbClr val="2E9F25"/>
                </a:solidFill>
                <a:latin typeface="Arial"/>
                <a:ea typeface="Arial"/>
                <a:cs typeface="Arial"/>
                <a:sym typeface="Arial"/>
              </a:rPr>
              <a:t>Low cost carrier: Lao Skyway</a:t>
            </a:r>
            <a:endParaRPr/>
          </a:p>
          <a:p>
            <a:pPr indent="0" lvl="1" marL="457200" marR="0" rtl="0" algn="l">
              <a:spcBef>
                <a:spcPts val="0"/>
              </a:spcBef>
              <a:spcAft>
                <a:spcPts val="0"/>
              </a:spcAft>
              <a:buNone/>
            </a:pPr>
            <a:r>
              <a:t/>
            </a:r>
            <a:endParaRPr b="0" i="0" sz="1600" u="none" cap="none" strike="noStrike">
              <a:solidFill>
                <a:srgbClr val="2E9F25"/>
              </a:solidFill>
              <a:latin typeface="Arial"/>
              <a:ea typeface="Arial"/>
              <a:cs typeface="Arial"/>
              <a:sym typeface="Arial"/>
            </a:endParaRPr>
          </a:p>
        </p:txBody>
      </p:sp>
      <p:sp>
        <p:nvSpPr>
          <p:cNvPr id="936" name="Google Shape;936;p74">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937" name="Google Shape;937;p74"/>
          <p:cNvPicPr preferRelativeResize="0"/>
          <p:nvPr/>
        </p:nvPicPr>
        <p:blipFill rotWithShape="1">
          <a:blip r:embed="rId6">
            <a:alphaModFix/>
          </a:blip>
          <a:srcRect b="1632" l="14329" r="10753" t="11166"/>
          <a:stretch/>
        </p:blipFill>
        <p:spPr>
          <a:xfrm>
            <a:off x="6715525" y="810337"/>
            <a:ext cx="4603784" cy="531754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41" name="Shape 941"/>
        <p:cNvGrpSpPr/>
        <p:nvPr/>
      </p:nvGrpSpPr>
      <p:grpSpPr>
        <a:xfrm>
          <a:off x="0" y="0"/>
          <a:ext cx="0" cy="0"/>
          <a:chOff x="0" y="0"/>
          <a:chExt cx="0" cy="0"/>
        </a:xfrm>
      </p:grpSpPr>
      <p:sp>
        <p:nvSpPr>
          <p:cNvPr id="942" name="Google Shape;942;p75"/>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943" name="Google Shape;943;p75"/>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944" name="Google Shape;944;p75"/>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945" name="Google Shape;945;p75"/>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946" name="Google Shape;946;p75"/>
          <p:cNvSpPr/>
          <p:nvPr/>
        </p:nvSpPr>
        <p:spPr>
          <a:xfrm>
            <a:off x="1239084" y="1123462"/>
            <a:ext cx="8036384"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Visa on arrival – fast track service, VIP services</a:t>
            </a:r>
            <a:endParaRPr/>
          </a:p>
          <a:p>
            <a:pPr indent="0" lvl="0" marL="0" marR="0" rtl="0" algn="l">
              <a:spcBef>
                <a:spcPts val="0"/>
              </a:spcBef>
              <a:spcAft>
                <a:spcPts val="0"/>
              </a:spcAft>
              <a:buNone/>
            </a:pPr>
            <a:r>
              <a:t/>
            </a:r>
            <a:endParaRPr b="1" sz="1800">
              <a:solidFill>
                <a:srgbClr val="2E9F25"/>
              </a:solidFill>
              <a:latin typeface="Arial"/>
              <a:ea typeface="Arial"/>
              <a:cs typeface="Arial"/>
              <a:sym typeface="Arial"/>
            </a:endParaRPr>
          </a:p>
          <a:p>
            <a:pPr indent="-342900" lvl="0" marL="3429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Welcoming at the aircraft gate</a:t>
            </a:r>
            <a:endParaRPr/>
          </a:p>
          <a:p>
            <a:pPr indent="-342900" lvl="0" marL="3429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Get visa stamp at visa counter without waiting in line</a:t>
            </a:r>
            <a:endParaRPr/>
          </a:p>
          <a:p>
            <a:pPr indent="-342900" lvl="0" marL="3429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Be assisted and escorted throughout immigration procedure</a:t>
            </a:r>
            <a:endParaRPr/>
          </a:p>
          <a:p>
            <a:pPr indent="-342900" lvl="0" marL="3429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Baggage porters available on request</a:t>
            </a:r>
            <a:endParaRPr/>
          </a:p>
          <a:p>
            <a:pPr indent="-228600" lvl="0" marL="342900" marR="0" rtl="0" algn="l">
              <a:spcBef>
                <a:spcPts val="0"/>
              </a:spcBef>
              <a:spcAft>
                <a:spcPts val="0"/>
              </a:spcAft>
              <a:buClr>
                <a:schemeClr val="dk1"/>
              </a:buClr>
              <a:buSzPts val="1800"/>
              <a:buFont typeface="Noto Sans Symbols"/>
              <a:buNone/>
            </a:pPr>
            <a:r>
              <a:t/>
            </a:r>
            <a:endParaRPr sz="1800">
              <a:solidFill>
                <a:srgbClr val="2E9F25"/>
              </a:solidFill>
              <a:latin typeface="Arial"/>
              <a:ea typeface="Arial"/>
              <a:cs typeface="Arial"/>
              <a:sym typeface="Arial"/>
            </a:endParaRPr>
          </a:p>
          <a:p>
            <a:pPr indent="0" lvl="0" marL="0" marR="0" rtl="0" algn="l">
              <a:spcBef>
                <a:spcPts val="0"/>
              </a:spcBef>
              <a:spcAft>
                <a:spcPts val="0"/>
              </a:spcAft>
              <a:buNone/>
            </a:pPr>
            <a:r>
              <a:t/>
            </a:r>
            <a:endParaRPr sz="1800">
              <a:solidFill>
                <a:srgbClr val="2E9F25"/>
              </a:solidFill>
              <a:latin typeface="Arial"/>
              <a:ea typeface="Arial"/>
              <a:cs typeface="Arial"/>
              <a:sym typeface="Arial"/>
            </a:endParaRPr>
          </a:p>
        </p:txBody>
      </p:sp>
      <p:pic>
        <p:nvPicPr>
          <p:cNvPr descr="http://1.bp.blogspot.com/-lv6tKHljTak/UrK9A77kwLI/AAAAAAAAD1E/R_m2ou0YuKc/s640/airport+fast+track+services.jpg" id="947" name="Google Shape;947;p75"/>
          <p:cNvPicPr preferRelativeResize="0"/>
          <p:nvPr/>
        </p:nvPicPr>
        <p:blipFill rotWithShape="1">
          <a:blip r:embed="rId4">
            <a:alphaModFix/>
          </a:blip>
          <a:srcRect b="0" l="0" r="0" t="0"/>
          <a:stretch/>
        </p:blipFill>
        <p:spPr>
          <a:xfrm>
            <a:off x="1239084" y="3037472"/>
            <a:ext cx="4662095" cy="2967509"/>
          </a:xfrm>
          <a:prstGeom prst="rect">
            <a:avLst/>
          </a:prstGeom>
          <a:noFill/>
          <a:ln>
            <a:noFill/>
          </a:ln>
        </p:spPr>
      </p:pic>
      <p:pic>
        <p:nvPicPr>
          <p:cNvPr descr="http://static1.squarespace.com/static/5589ed1fe4b0dc96cdd66175/t/55d91d18e4b0151a08dcd46d/1440292123062/Airport-Pick-Up.jpg?format=1500w" id="948" name="Google Shape;948;p75"/>
          <p:cNvPicPr preferRelativeResize="0"/>
          <p:nvPr/>
        </p:nvPicPr>
        <p:blipFill rotWithShape="1">
          <a:blip r:embed="rId5">
            <a:alphaModFix/>
          </a:blip>
          <a:srcRect b="0" l="0" r="0" t="0"/>
          <a:stretch/>
        </p:blipFill>
        <p:spPr>
          <a:xfrm>
            <a:off x="5989075" y="3037472"/>
            <a:ext cx="4775519" cy="2960242"/>
          </a:xfrm>
          <a:prstGeom prst="rect">
            <a:avLst/>
          </a:prstGeom>
          <a:noFill/>
          <a:ln>
            <a:noFill/>
          </a:ln>
        </p:spPr>
      </p:pic>
      <p:sp>
        <p:nvSpPr>
          <p:cNvPr id="949" name="Google Shape;949;p75"/>
          <p:cNvSpPr/>
          <p:nvPr/>
        </p:nvSpPr>
        <p:spPr>
          <a:xfrm>
            <a:off x="0" y="229550"/>
            <a:ext cx="5062194"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TRAVEL SERVICE – WELCOME SERVICES</a:t>
            </a:r>
            <a:endParaRPr/>
          </a:p>
        </p:txBody>
      </p:sp>
      <p:sp>
        <p:nvSpPr>
          <p:cNvPr id="950" name="Google Shape;950;p75">
            <a:hlinkClick r:id="rId6"/>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54" name="Shape 954"/>
        <p:cNvGrpSpPr/>
        <p:nvPr/>
      </p:nvGrpSpPr>
      <p:grpSpPr>
        <a:xfrm>
          <a:off x="0" y="0"/>
          <a:ext cx="0" cy="0"/>
          <a:chOff x="0" y="0"/>
          <a:chExt cx="0" cy="0"/>
        </a:xfrm>
      </p:grpSpPr>
      <p:sp>
        <p:nvSpPr>
          <p:cNvPr id="955" name="Google Shape;955;p76"/>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2E9F25"/>
                </a:solidFill>
              </a:rPr>
              <a:t>‹#›</a:t>
            </a:fld>
            <a:endParaRPr>
              <a:solidFill>
                <a:srgbClr val="2E9F25"/>
              </a:solidFill>
            </a:endParaRPr>
          </a:p>
        </p:txBody>
      </p:sp>
      <p:pic>
        <p:nvPicPr>
          <p:cNvPr descr="http://static.tumblr.com/f45faab49321958bb661be2e69124337/gltbmdt/p3amp94ag/tumblr_static_logo_threeland_281108.png" id="956" name="Google Shape;956;p76"/>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957" name="Google Shape;957;p76"/>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2E9F25"/>
                </a:solidFill>
                <a:latin typeface="Calibri"/>
                <a:ea typeface="Calibri"/>
                <a:cs typeface="Calibri"/>
                <a:sym typeface="Calibri"/>
              </a:rPr>
              <a:t>7/31/2025</a:t>
            </a:r>
            <a:endParaRPr sz="1200">
              <a:solidFill>
                <a:srgbClr val="2E9F25"/>
              </a:solidFill>
              <a:latin typeface="Calibri"/>
              <a:ea typeface="Calibri"/>
              <a:cs typeface="Calibri"/>
              <a:sym typeface="Calibri"/>
            </a:endParaRPr>
          </a:p>
        </p:txBody>
      </p:sp>
      <p:sp>
        <p:nvSpPr>
          <p:cNvPr id="958" name="Google Shape;958;p76"/>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2E9F25"/>
                </a:solidFill>
                <a:latin typeface="Calibri"/>
                <a:ea typeface="Calibri"/>
                <a:cs typeface="Calibri"/>
                <a:sym typeface="Calibri"/>
              </a:rPr>
              <a:t>Simply your best local friend</a:t>
            </a:r>
            <a:endParaRPr/>
          </a:p>
        </p:txBody>
      </p:sp>
      <p:sp>
        <p:nvSpPr>
          <p:cNvPr id="959" name="Google Shape;959;p76"/>
          <p:cNvSpPr/>
          <p:nvPr/>
        </p:nvSpPr>
        <p:spPr>
          <a:xfrm>
            <a:off x="-80191" y="1507687"/>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2E9F25"/>
              </a:solidFill>
              <a:latin typeface="Calibri"/>
              <a:ea typeface="Calibri"/>
              <a:cs typeface="Calibri"/>
              <a:sym typeface="Calibri"/>
            </a:endParaRPr>
          </a:p>
        </p:txBody>
      </p:sp>
      <p:sp>
        <p:nvSpPr>
          <p:cNvPr id="960" name="Google Shape;960;p76"/>
          <p:cNvSpPr/>
          <p:nvPr/>
        </p:nvSpPr>
        <p:spPr>
          <a:xfrm>
            <a:off x="6587552" y="1831368"/>
            <a:ext cx="3946337" cy="3693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Modern Airbus 330 with 250 seats</a:t>
            </a:r>
            <a:r>
              <a:rPr lang="en-US" sz="1800">
                <a:solidFill>
                  <a:srgbClr val="2E9F25"/>
                </a:solidFill>
                <a:latin typeface="Arial"/>
                <a:ea typeface="Arial"/>
                <a:cs typeface="Arial"/>
                <a:sym typeface="Arial"/>
              </a:rPr>
              <a:t> </a:t>
            </a:r>
            <a:endParaRPr/>
          </a:p>
        </p:txBody>
      </p:sp>
      <p:sp>
        <p:nvSpPr>
          <p:cNvPr id="961" name="Google Shape;961;p76"/>
          <p:cNvSpPr/>
          <p:nvPr/>
        </p:nvSpPr>
        <p:spPr>
          <a:xfrm>
            <a:off x="6603758" y="2698932"/>
            <a:ext cx="4025461" cy="3693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Airbus 320/321 with 160 ~180 seats</a:t>
            </a:r>
            <a:endParaRPr/>
          </a:p>
        </p:txBody>
      </p:sp>
      <p:sp>
        <p:nvSpPr>
          <p:cNvPr id="962" name="Google Shape;962;p76"/>
          <p:cNvSpPr/>
          <p:nvPr/>
        </p:nvSpPr>
        <p:spPr>
          <a:xfrm>
            <a:off x="6583000" y="3404038"/>
            <a:ext cx="1261884" cy="3693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Fokker 70</a:t>
            </a:r>
            <a:endParaRPr/>
          </a:p>
        </p:txBody>
      </p:sp>
      <p:sp>
        <p:nvSpPr>
          <p:cNvPr id="963" name="Google Shape;963;p76"/>
          <p:cNvSpPr/>
          <p:nvPr/>
        </p:nvSpPr>
        <p:spPr>
          <a:xfrm>
            <a:off x="6636975" y="4299560"/>
            <a:ext cx="2398926" cy="3693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ATR72 with 65 seats</a:t>
            </a:r>
            <a:endParaRPr/>
          </a:p>
        </p:txBody>
      </p:sp>
      <p:grpSp>
        <p:nvGrpSpPr>
          <p:cNvPr id="964" name="Google Shape;964;p76"/>
          <p:cNvGrpSpPr/>
          <p:nvPr/>
        </p:nvGrpSpPr>
        <p:grpSpPr>
          <a:xfrm>
            <a:off x="4461804" y="1736567"/>
            <a:ext cx="1914526" cy="3230884"/>
            <a:chOff x="4321" y="1373"/>
            <a:chExt cx="1206" cy="2557"/>
          </a:xfrm>
        </p:grpSpPr>
        <p:pic>
          <p:nvPicPr>
            <p:cNvPr descr="images" id="965" name="Google Shape;965;p76"/>
            <p:cNvPicPr preferRelativeResize="0"/>
            <p:nvPr/>
          </p:nvPicPr>
          <p:blipFill rotWithShape="1">
            <a:blip r:embed="rId4">
              <a:alphaModFix/>
            </a:blip>
            <a:srcRect b="0" l="0" r="0" t="0"/>
            <a:stretch/>
          </p:blipFill>
          <p:spPr>
            <a:xfrm>
              <a:off x="4355" y="1373"/>
              <a:ext cx="1088" cy="735"/>
            </a:xfrm>
            <a:prstGeom prst="rect">
              <a:avLst/>
            </a:prstGeom>
            <a:noFill/>
            <a:ln>
              <a:noFill/>
            </a:ln>
          </p:spPr>
        </p:pic>
        <p:pic>
          <p:nvPicPr>
            <p:cNvPr descr="images (1)" id="966" name="Google Shape;966;p76"/>
            <p:cNvPicPr preferRelativeResize="0"/>
            <p:nvPr/>
          </p:nvPicPr>
          <p:blipFill rotWithShape="1">
            <a:blip r:embed="rId5">
              <a:alphaModFix/>
            </a:blip>
            <a:srcRect b="0" l="0" r="0" t="0"/>
            <a:stretch/>
          </p:blipFill>
          <p:spPr>
            <a:xfrm>
              <a:off x="4321" y="2103"/>
              <a:ext cx="1155" cy="427"/>
            </a:xfrm>
            <a:prstGeom prst="rect">
              <a:avLst/>
            </a:prstGeom>
            <a:noFill/>
            <a:ln>
              <a:noFill/>
            </a:ln>
          </p:spPr>
        </p:pic>
        <p:pic>
          <p:nvPicPr>
            <p:cNvPr descr="35689_fokker_vna_9072" id="967" name="Google Shape;967;p76"/>
            <p:cNvPicPr preferRelativeResize="0"/>
            <p:nvPr/>
          </p:nvPicPr>
          <p:blipFill rotWithShape="1">
            <a:blip r:embed="rId6">
              <a:alphaModFix/>
            </a:blip>
            <a:srcRect b="0" l="0" r="0" t="0"/>
            <a:stretch/>
          </p:blipFill>
          <p:spPr>
            <a:xfrm>
              <a:off x="4338" y="2542"/>
              <a:ext cx="1189" cy="677"/>
            </a:xfrm>
            <a:prstGeom prst="rect">
              <a:avLst/>
            </a:prstGeom>
            <a:noFill/>
            <a:ln>
              <a:noFill/>
            </a:ln>
          </p:spPr>
        </p:pic>
        <p:pic>
          <p:nvPicPr>
            <p:cNvPr descr="MAY BAY ATR 72" id="968" name="Google Shape;968;p76"/>
            <p:cNvPicPr preferRelativeResize="0"/>
            <p:nvPr/>
          </p:nvPicPr>
          <p:blipFill rotWithShape="1">
            <a:blip r:embed="rId7">
              <a:alphaModFix/>
            </a:blip>
            <a:srcRect b="0" l="0" r="0" t="0"/>
            <a:stretch/>
          </p:blipFill>
          <p:spPr>
            <a:xfrm>
              <a:off x="4321" y="3280"/>
              <a:ext cx="1206" cy="650"/>
            </a:xfrm>
            <a:prstGeom prst="rect">
              <a:avLst/>
            </a:prstGeom>
            <a:noFill/>
            <a:ln>
              <a:noFill/>
            </a:ln>
          </p:spPr>
        </p:pic>
      </p:grpSp>
      <p:pic>
        <p:nvPicPr>
          <p:cNvPr id="969" name="Google Shape;969;p76"/>
          <p:cNvPicPr preferRelativeResize="0"/>
          <p:nvPr/>
        </p:nvPicPr>
        <p:blipFill rotWithShape="1">
          <a:blip r:embed="rId8">
            <a:alphaModFix/>
          </a:blip>
          <a:srcRect b="0" l="0" r="0" t="0"/>
          <a:stretch/>
        </p:blipFill>
        <p:spPr>
          <a:xfrm>
            <a:off x="4486818" y="4980308"/>
            <a:ext cx="1889512" cy="740945"/>
          </a:xfrm>
          <a:prstGeom prst="rect">
            <a:avLst/>
          </a:prstGeom>
          <a:noFill/>
          <a:ln>
            <a:noFill/>
          </a:ln>
        </p:spPr>
      </p:pic>
      <p:sp>
        <p:nvSpPr>
          <p:cNvPr id="970" name="Google Shape;970;p76"/>
          <p:cNvSpPr/>
          <p:nvPr/>
        </p:nvSpPr>
        <p:spPr>
          <a:xfrm>
            <a:off x="6577138" y="5204622"/>
            <a:ext cx="2659702" cy="3693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Airbus 321 – 184 seats</a:t>
            </a:r>
            <a:endParaRPr/>
          </a:p>
        </p:txBody>
      </p:sp>
      <p:sp>
        <p:nvSpPr>
          <p:cNvPr id="971" name="Google Shape;971;p76"/>
          <p:cNvSpPr/>
          <p:nvPr/>
        </p:nvSpPr>
        <p:spPr>
          <a:xfrm>
            <a:off x="789151" y="3318421"/>
            <a:ext cx="2922595" cy="40011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000">
                <a:solidFill>
                  <a:srgbClr val="2E9F25"/>
                </a:solidFill>
                <a:latin typeface="Libre Baskerville"/>
                <a:ea typeface="Libre Baskerville"/>
                <a:cs typeface="Libre Baskerville"/>
                <a:sym typeface="Libre Baskerville"/>
              </a:rPr>
              <a:t>FLEET INFORMATION</a:t>
            </a:r>
            <a:endParaRPr/>
          </a:p>
        </p:txBody>
      </p:sp>
      <p:sp>
        <p:nvSpPr>
          <p:cNvPr id="972" name="Google Shape;972;p76"/>
          <p:cNvSpPr/>
          <p:nvPr/>
        </p:nvSpPr>
        <p:spPr>
          <a:xfrm>
            <a:off x="-1" y="229550"/>
            <a:ext cx="4845377" cy="365615"/>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TRAVEL SERVICE – REGIONAL FLIGHTS</a:t>
            </a:r>
            <a:endParaRPr/>
          </a:p>
        </p:txBody>
      </p:sp>
      <p:sp>
        <p:nvSpPr>
          <p:cNvPr id="973" name="Google Shape;973;p76">
            <a:hlinkClick r:id="rId9"/>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0"/>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77" name="Shape 977"/>
        <p:cNvGrpSpPr/>
        <p:nvPr/>
      </p:nvGrpSpPr>
      <p:grpSpPr>
        <a:xfrm>
          <a:off x="0" y="0"/>
          <a:ext cx="0" cy="0"/>
          <a:chOff x="0" y="0"/>
          <a:chExt cx="0" cy="0"/>
        </a:xfrm>
      </p:grpSpPr>
      <p:sp>
        <p:nvSpPr>
          <p:cNvPr id="978" name="Google Shape;978;p77"/>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979" name="Google Shape;979;p77"/>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980" name="Google Shape;980;p77"/>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981" name="Google Shape;981;p7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982" name="Google Shape;982;p77"/>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983" name="Google Shape;983;p77"/>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4" name="Google Shape;984;p77"/>
          <p:cNvSpPr/>
          <p:nvPr/>
        </p:nvSpPr>
        <p:spPr>
          <a:xfrm>
            <a:off x="1107247" y="976148"/>
            <a:ext cx="4988753" cy="184665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Meals &amp; Drink</a:t>
            </a:r>
            <a:endParaRPr/>
          </a:p>
          <a:p>
            <a:pPr indent="0" lvl="0" marL="0" marR="0" rtl="0" algn="l">
              <a:spcBef>
                <a:spcPts val="0"/>
              </a:spcBef>
              <a:spcAft>
                <a:spcPts val="0"/>
              </a:spcAft>
              <a:buNone/>
            </a:pPr>
            <a:r>
              <a:t/>
            </a:r>
            <a:endParaRPr b="1" sz="1600">
              <a:solidFill>
                <a:srgbClr val="2E9F25"/>
              </a:solidFill>
              <a:latin typeface="Arial"/>
              <a:ea typeface="Arial"/>
              <a:cs typeface="Arial"/>
              <a:sym typeface="Arial"/>
            </a:endParaRPr>
          </a:p>
          <a:p>
            <a:pPr indent="-285750" lvl="0" marL="285750" marR="0" rtl="0" algn="l">
              <a:spcBef>
                <a:spcPts val="0"/>
              </a:spcBef>
              <a:spcAft>
                <a:spcPts val="0"/>
              </a:spcAft>
              <a:buClr>
                <a:srgbClr val="2E9F25"/>
              </a:buClr>
              <a:buSzPts val="1600"/>
              <a:buFont typeface="Noto Sans Symbols"/>
              <a:buChar char="✔"/>
            </a:pPr>
            <a:r>
              <a:rPr lang="en-US" sz="1600">
                <a:solidFill>
                  <a:srgbClr val="2E9F25"/>
                </a:solidFill>
                <a:latin typeface="Arial"/>
                <a:ea typeface="Arial"/>
                <a:cs typeface="Arial"/>
                <a:sym typeface="Arial"/>
              </a:rPr>
              <a:t>Snack &amp; refreshment for domestic &amp; 60 minute international flights</a:t>
            </a:r>
            <a:endParaRPr/>
          </a:p>
          <a:p>
            <a:pPr indent="-285750" lvl="0" marL="285750" marR="0" rtl="0" algn="l">
              <a:spcBef>
                <a:spcPts val="0"/>
              </a:spcBef>
              <a:spcAft>
                <a:spcPts val="0"/>
              </a:spcAft>
              <a:buClr>
                <a:srgbClr val="2E9F25"/>
              </a:buClr>
              <a:buSzPts val="1600"/>
              <a:buFont typeface="Noto Sans Symbols"/>
              <a:buChar char="✔"/>
            </a:pPr>
            <a:r>
              <a:rPr lang="en-US" sz="1600">
                <a:solidFill>
                  <a:srgbClr val="2E9F25"/>
                </a:solidFill>
                <a:latin typeface="Arial"/>
                <a:ea typeface="Arial"/>
                <a:cs typeface="Arial"/>
                <a:sym typeface="Arial"/>
              </a:rPr>
              <a:t>Hot meals for over 2 hour flights</a:t>
            </a:r>
            <a:endParaRPr/>
          </a:p>
          <a:p>
            <a:pPr indent="-241300" lvl="0" marL="342900" marR="0" rtl="0" algn="l">
              <a:spcBef>
                <a:spcPts val="0"/>
              </a:spcBef>
              <a:spcAft>
                <a:spcPts val="0"/>
              </a:spcAft>
              <a:buClr>
                <a:schemeClr val="dk1"/>
              </a:buClr>
              <a:buSzPts val="1600"/>
              <a:buFont typeface="Noto Sans Symbols"/>
              <a:buNone/>
            </a:pPr>
            <a:r>
              <a:t/>
            </a:r>
            <a:endParaRPr sz="1600">
              <a:solidFill>
                <a:srgbClr val="2E9F25"/>
              </a:solidFill>
              <a:latin typeface="Arial"/>
              <a:ea typeface="Arial"/>
              <a:cs typeface="Arial"/>
              <a:sym typeface="Arial"/>
            </a:endParaRPr>
          </a:p>
          <a:p>
            <a:pPr indent="0" lvl="0" marL="0" marR="0" rtl="0" algn="l">
              <a:spcBef>
                <a:spcPts val="0"/>
              </a:spcBef>
              <a:spcAft>
                <a:spcPts val="0"/>
              </a:spcAft>
              <a:buNone/>
            </a:pPr>
            <a:r>
              <a:t/>
            </a:r>
            <a:endParaRPr sz="1600">
              <a:solidFill>
                <a:srgbClr val="2E9F25"/>
              </a:solidFill>
              <a:latin typeface="Arial"/>
              <a:ea typeface="Arial"/>
              <a:cs typeface="Arial"/>
              <a:sym typeface="Arial"/>
            </a:endParaRPr>
          </a:p>
        </p:txBody>
      </p:sp>
      <p:pic>
        <p:nvPicPr>
          <p:cNvPr id="985" name="Google Shape;985;p77"/>
          <p:cNvPicPr preferRelativeResize="0"/>
          <p:nvPr/>
        </p:nvPicPr>
        <p:blipFill rotWithShape="1">
          <a:blip r:embed="rId4">
            <a:alphaModFix/>
          </a:blip>
          <a:srcRect b="0" l="0" r="0" t="0"/>
          <a:stretch/>
        </p:blipFill>
        <p:spPr>
          <a:xfrm>
            <a:off x="6252923" y="1013856"/>
            <a:ext cx="4804352" cy="4846399"/>
          </a:xfrm>
          <a:prstGeom prst="rect">
            <a:avLst/>
          </a:prstGeom>
          <a:noFill/>
          <a:ln>
            <a:noFill/>
          </a:ln>
        </p:spPr>
      </p:pic>
      <p:pic>
        <p:nvPicPr>
          <p:cNvPr id="986" name="Google Shape;986;p77"/>
          <p:cNvPicPr preferRelativeResize="0"/>
          <p:nvPr/>
        </p:nvPicPr>
        <p:blipFill rotWithShape="1">
          <a:blip r:embed="rId5">
            <a:alphaModFix/>
          </a:blip>
          <a:srcRect b="0" l="0" r="0" t="0"/>
          <a:stretch/>
        </p:blipFill>
        <p:spPr>
          <a:xfrm>
            <a:off x="1143095" y="2491839"/>
            <a:ext cx="5073979" cy="3384305"/>
          </a:xfrm>
          <a:prstGeom prst="rect">
            <a:avLst/>
          </a:prstGeom>
          <a:noFill/>
          <a:ln>
            <a:noFill/>
          </a:ln>
        </p:spPr>
      </p:pic>
      <p:sp>
        <p:nvSpPr>
          <p:cNvPr id="987" name="Google Shape;987;p77"/>
          <p:cNvSpPr/>
          <p:nvPr/>
        </p:nvSpPr>
        <p:spPr>
          <a:xfrm>
            <a:off x="-1" y="229550"/>
            <a:ext cx="4864231"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TRAVEL SERVICE – REGIONAL FLIGHTS</a:t>
            </a:r>
            <a:endParaRPr/>
          </a:p>
        </p:txBody>
      </p:sp>
      <p:sp>
        <p:nvSpPr>
          <p:cNvPr id="988" name="Google Shape;988;p77">
            <a:hlinkClick r:id="rId6"/>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
        <p:nvSpPr>
          <p:cNvPr id="989" name="Google Shape;989;p77"/>
          <p:cNvSpPr/>
          <p:nvPr/>
        </p:nvSpPr>
        <p:spPr>
          <a:xfrm>
            <a:off x="-1" y="229550"/>
            <a:ext cx="6188365"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TRAVEL SERVICE – DOMESTIC/ REGIONAL FLIGHTS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93" name="Shape 993"/>
        <p:cNvGrpSpPr/>
        <p:nvPr/>
      </p:nvGrpSpPr>
      <p:grpSpPr>
        <a:xfrm>
          <a:off x="0" y="0"/>
          <a:ext cx="0" cy="0"/>
          <a:chOff x="0" y="0"/>
          <a:chExt cx="0" cy="0"/>
        </a:xfrm>
      </p:grpSpPr>
      <p:sp>
        <p:nvSpPr>
          <p:cNvPr id="994" name="Google Shape;994;p78"/>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995" name="Google Shape;995;p78"/>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996" name="Google Shape;996;p78"/>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997" name="Google Shape;997;p78"/>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998" name="Google Shape;998;p78"/>
          <p:cNvSpPr/>
          <p:nvPr/>
        </p:nvSpPr>
        <p:spPr>
          <a:xfrm>
            <a:off x="1391626" y="1562954"/>
            <a:ext cx="4833606" cy="147732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Airport transfer: </a:t>
            </a:r>
            <a:r>
              <a:rPr lang="en-US" sz="1800">
                <a:solidFill>
                  <a:srgbClr val="2E9F25"/>
                </a:solidFill>
                <a:latin typeface="Arial"/>
                <a:ea typeface="Arial"/>
                <a:cs typeface="Arial"/>
                <a:sym typeface="Arial"/>
              </a:rPr>
              <a:t>We’ve served 24/7 at all international airports with onsite staff</a:t>
            </a:r>
            <a:endParaRPr/>
          </a:p>
          <a:p>
            <a:pPr indent="0" lvl="0" marL="0" marR="0" rtl="0" algn="l">
              <a:spcBef>
                <a:spcPts val="0"/>
              </a:spcBef>
              <a:spcAft>
                <a:spcPts val="0"/>
              </a:spcAft>
              <a:buNone/>
            </a:pPr>
            <a:r>
              <a:t/>
            </a:r>
            <a:endParaRPr b="1" sz="1800">
              <a:solidFill>
                <a:srgbClr val="2E9F25"/>
              </a:solidFill>
              <a:latin typeface="Arial"/>
              <a:ea typeface="Arial"/>
              <a:cs typeface="Arial"/>
              <a:sym typeface="Arial"/>
            </a:endParaRPr>
          </a:p>
          <a:p>
            <a:pPr indent="0" lvl="0" marL="0" marR="0" rtl="0" algn="l">
              <a:spcBef>
                <a:spcPts val="0"/>
              </a:spcBef>
              <a:spcAft>
                <a:spcPts val="0"/>
              </a:spcAft>
              <a:buNone/>
            </a:pPr>
            <a:r>
              <a:rPr b="1" lang="en-US" sz="1800">
                <a:solidFill>
                  <a:srgbClr val="2E9F25"/>
                </a:solidFill>
                <a:latin typeface="Arial"/>
                <a:ea typeface="Arial"/>
                <a:cs typeface="Arial"/>
                <a:sym typeface="Arial"/>
              </a:rPr>
              <a:t>Laos:</a:t>
            </a:r>
            <a:r>
              <a:rPr lang="en-US" sz="1800">
                <a:solidFill>
                  <a:srgbClr val="2E9F25"/>
                </a:solidFill>
                <a:latin typeface="Arial"/>
                <a:ea typeface="Arial"/>
                <a:cs typeface="Arial"/>
                <a:sym typeface="Arial"/>
              </a:rPr>
              <a:t> Luang Prabang, Vientiane, Pakse international airport.</a:t>
            </a:r>
            <a:endParaRPr/>
          </a:p>
        </p:txBody>
      </p:sp>
      <p:pic>
        <p:nvPicPr>
          <p:cNvPr id="999" name="Google Shape;999;p78"/>
          <p:cNvPicPr preferRelativeResize="0"/>
          <p:nvPr/>
        </p:nvPicPr>
        <p:blipFill rotWithShape="1">
          <a:blip r:embed="rId4">
            <a:alphaModFix/>
          </a:blip>
          <a:srcRect b="0" l="0" r="0" t="0"/>
          <a:stretch/>
        </p:blipFill>
        <p:spPr>
          <a:xfrm>
            <a:off x="6760210" y="1232680"/>
            <a:ext cx="4305429" cy="2643358"/>
          </a:xfrm>
          <a:prstGeom prst="rect">
            <a:avLst/>
          </a:prstGeom>
          <a:noFill/>
          <a:ln>
            <a:noFill/>
          </a:ln>
        </p:spPr>
      </p:pic>
      <p:pic>
        <p:nvPicPr>
          <p:cNvPr id="1000" name="Google Shape;1000;p78"/>
          <p:cNvPicPr preferRelativeResize="0"/>
          <p:nvPr/>
        </p:nvPicPr>
        <p:blipFill rotWithShape="1">
          <a:blip r:embed="rId5">
            <a:alphaModFix/>
          </a:blip>
          <a:srcRect b="0" l="3847" r="2787" t="0"/>
          <a:stretch/>
        </p:blipFill>
        <p:spPr>
          <a:xfrm>
            <a:off x="1500751" y="3876038"/>
            <a:ext cx="4824536" cy="2423979"/>
          </a:xfrm>
          <a:prstGeom prst="rect">
            <a:avLst/>
          </a:prstGeom>
          <a:noFill/>
          <a:ln>
            <a:noFill/>
          </a:ln>
        </p:spPr>
      </p:pic>
      <p:sp>
        <p:nvSpPr>
          <p:cNvPr id="1001" name="Google Shape;1001;p78"/>
          <p:cNvSpPr txBox="1"/>
          <p:nvPr/>
        </p:nvSpPr>
        <p:spPr>
          <a:xfrm>
            <a:off x="6760210" y="4135913"/>
            <a:ext cx="4461812"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2E9F25"/>
                </a:solidFill>
                <a:latin typeface="Arial"/>
                <a:ea typeface="Arial"/>
                <a:cs typeface="Arial"/>
                <a:sym typeface="Arial"/>
              </a:rPr>
              <a:t>Business transfer </a:t>
            </a:r>
            <a:r>
              <a:rPr lang="en-US" sz="1800">
                <a:solidFill>
                  <a:srgbClr val="2E9F25"/>
                </a:solidFill>
                <a:latin typeface="Arial"/>
                <a:ea typeface="Arial"/>
                <a:cs typeface="Arial"/>
                <a:sym typeface="Arial"/>
              </a:rPr>
              <a:t> for corporate, golf or business traveler</a:t>
            </a:r>
            <a:endParaRPr/>
          </a:p>
          <a:p>
            <a:pPr indent="0" lvl="0" marL="0" marR="0" rtl="0" algn="l">
              <a:spcBef>
                <a:spcPts val="0"/>
              </a:spcBef>
              <a:spcAft>
                <a:spcPts val="0"/>
              </a:spcAft>
              <a:buNone/>
            </a:pPr>
            <a:r>
              <a:t/>
            </a:r>
            <a:endParaRPr sz="1800">
              <a:solidFill>
                <a:srgbClr val="2E9F25"/>
              </a:solidFill>
              <a:latin typeface="Arial"/>
              <a:ea typeface="Arial"/>
              <a:cs typeface="Arial"/>
              <a:sym typeface="Arial"/>
            </a:endParaRPr>
          </a:p>
          <a:p>
            <a:pPr indent="0" lvl="0" marL="0" marR="0" rtl="0" algn="l">
              <a:spcBef>
                <a:spcPts val="0"/>
              </a:spcBef>
              <a:spcAft>
                <a:spcPts val="0"/>
              </a:spcAft>
              <a:buNone/>
            </a:pPr>
            <a:r>
              <a:rPr b="1" lang="en-US" sz="1800">
                <a:solidFill>
                  <a:srgbClr val="2E9F25"/>
                </a:solidFill>
                <a:latin typeface="Arial"/>
                <a:ea typeface="Arial"/>
                <a:cs typeface="Arial"/>
                <a:sym typeface="Arial"/>
              </a:rPr>
              <a:t>Limo services </a:t>
            </a:r>
            <a:r>
              <a:rPr lang="en-US" sz="1800">
                <a:solidFill>
                  <a:srgbClr val="2E9F25"/>
                </a:solidFill>
                <a:latin typeface="Arial"/>
                <a:ea typeface="Arial"/>
                <a:cs typeface="Arial"/>
                <a:sym typeface="Arial"/>
              </a:rPr>
              <a:t> with luxury brands such as Mercedez S class, BMV series 7… for VIP group</a:t>
            </a:r>
            <a:endParaRPr/>
          </a:p>
          <a:p>
            <a:pPr indent="0" lvl="0" marL="0" marR="0" rtl="0" algn="l">
              <a:spcBef>
                <a:spcPts val="0"/>
              </a:spcBef>
              <a:spcAft>
                <a:spcPts val="0"/>
              </a:spcAft>
              <a:buNone/>
            </a:pPr>
            <a:r>
              <a:t/>
            </a:r>
            <a:endParaRPr sz="1800">
              <a:solidFill>
                <a:srgbClr val="2E9F25"/>
              </a:solidFill>
              <a:latin typeface="Arial"/>
              <a:ea typeface="Arial"/>
              <a:cs typeface="Arial"/>
              <a:sym typeface="Arial"/>
            </a:endParaRPr>
          </a:p>
          <a:p>
            <a:pPr indent="0" lvl="0" marL="0" marR="0" rtl="0" algn="l">
              <a:spcBef>
                <a:spcPts val="0"/>
              </a:spcBef>
              <a:spcAft>
                <a:spcPts val="0"/>
              </a:spcAft>
              <a:buNone/>
            </a:pPr>
            <a:r>
              <a:t/>
            </a:r>
            <a:endParaRPr sz="1800">
              <a:solidFill>
                <a:srgbClr val="2E9F25"/>
              </a:solidFill>
              <a:latin typeface="Arial"/>
              <a:ea typeface="Arial"/>
              <a:cs typeface="Arial"/>
              <a:sym typeface="Arial"/>
            </a:endParaRPr>
          </a:p>
        </p:txBody>
      </p:sp>
      <p:sp>
        <p:nvSpPr>
          <p:cNvPr id="1002" name="Google Shape;1002;p78"/>
          <p:cNvSpPr/>
          <p:nvPr/>
        </p:nvSpPr>
        <p:spPr>
          <a:xfrm>
            <a:off x="-1" y="299420"/>
            <a:ext cx="3808430"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TRAVEL SERVICE – VEHICLES</a:t>
            </a:r>
            <a:endParaRPr/>
          </a:p>
        </p:txBody>
      </p:sp>
      <p:sp>
        <p:nvSpPr>
          <p:cNvPr id="1003" name="Google Shape;1003;p78">
            <a:hlinkClick r:id="rId6"/>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07" name="Shape 1007"/>
        <p:cNvGrpSpPr/>
        <p:nvPr/>
      </p:nvGrpSpPr>
      <p:grpSpPr>
        <a:xfrm>
          <a:off x="0" y="0"/>
          <a:ext cx="0" cy="0"/>
          <a:chOff x="0" y="0"/>
          <a:chExt cx="0" cy="0"/>
        </a:xfrm>
      </p:grpSpPr>
      <p:sp>
        <p:nvSpPr>
          <p:cNvPr id="1008" name="Google Shape;1008;p7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1009" name="Google Shape;1009;p79"/>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010" name="Google Shape;1010;p79"/>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1011" name="Google Shape;1011;p79"/>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012" name="Google Shape;1012;p79"/>
          <p:cNvSpPr/>
          <p:nvPr/>
        </p:nvSpPr>
        <p:spPr>
          <a:xfrm>
            <a:off x="0" y="3134693"/>
            <a:ext cx="3935914"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TRAVEL SERVICE – VEHICLES</a:t>
            </a:r>
            <a:endParaRPr/>
          </a:p>
        </p:txBody>
      </p:sp>
      <p:sp>
        <p:nvSpPr>
          <p:cNvPr id="1013" name="Google Shape;1013;p79">
            <a:hlinkClick action="ppaction://hlinksldjump" r:id="rId4"/>
          </p:cNvPr>
          <p:cNvSpPr/>
          <p:nvPr/>
        </p:nvSpPr>
        <p:spPr>
          <a:xfrm>
            <a:off x="3994188" y="802533"/>
            <a:ext cx="790601" cy="38472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900">
                <a:solidFill>
                  <a:schemeClr val="dk1"/>
                </a:solidFill>
                <a:latin typeface="Libre Baskerville"/>
                <a:ea typeface="Libre Baskerville"/>
                <a:cs typeface="Libre Baskerville"/>
                <a:sym typeface="Libre Baskerville"/>
              </a:rPr>
              <a:t>4 seat </a:t>
            </a:r>
            <a:endParaRPr/>
          </a:p>
        </p:txBody>
      </p:sp>
      <p:pic>
        <p:nvPicPr>
          <p:cNvPr descr="http://vietnamtravelnow.com/upload_images/4%20seat.jpg" id="1014" name="Google Shape;1014;p79"/>
          <p:cNvPicPr preferRelativeResize="0"/>
          <p:nvPr/>
        </p:nvPicPr>
        <p:blipFill rotWithShape="1">
          <a:blip r:embed="rId5">
            <a:alphaModFix/>
          </a:blip>
          <a:srcRect b="0" l="0" r="0" t="0"/>
          <a:stretch/>
        </p:blipFill>
        <p:spPr>
          <a:xfrm>
            <a:off x="5073702" y="338779"/>
            <a:ext cx="3648075" cy="1333500"/>
          </a:xfrm>
          <a:prstGeom prst="rect">
            <a:avLst/>
          </a:prstGeom>
          <a:noFill/>
          <a:ln>
            <a:noFill/>
          </a:ln>
        </p:spPr>
      </p:pic>
      <p:sp>
        <p:nvSpPr>
          <p:cNvPr id="1015" name="Google Shape;1015;p79">
            <a:hlinkClick action="ppaction://hlinksldjump" r:id="rId6"/>
          </p:cNvPr>
          <p:cNvSpPr/>
          <p:nvPr/>
        </p:nvSpPr>
        <p:spPr>
          <a:xfrm>
            <a:off x="3980583" y="1618824"/>
            <a:ext cx="822661" cy="40011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000">
                <a:solidFill>
                  <a:schemeClr val="dk1"/>
                </a:solidFill>
                <a:latin typeface="Libre Baskerville"/>
                <a:ea typeface="Libre Baskerville"/>
                <a:cs typeface="Libre Baskerville"/>
                <a:sym typeface="Libre Baskerville"/>
              </a:rPr>
              <a:t>7 seat </a:t>
            </a:r>
            <a:endParaRPr/>
          </a:p>
        </p:txBody>
      </p:sp>
      <p:pic>
        <p:nvPicPr>
          <p:cNvPr descr="http://vietnamtravelnow.com/upload_images/7%20seat.jpg" id="1016" name="Google Shape;1016;p79"/>
          <p:cNvPicPr preferRelativeResize="0"/>
          <p:nvPr/>
        </p:nvPicPr>
        <p:blipFill rotWithShape="1">
          <a:blip r:embed="rId7">
            <a:alphaModFix/>
          </a:blip>
          <a:srcRect b="0" l="0" r="0" t="0"/>
          <a:stretch/>
        </p:blipFill>
        <p:spPr>
          <a:xfrm>
            <a:off x="4855141" y="1328403"/>
            <a:ext cx="3719512" cy="1219200"/>
          </a:xfrm>
          <a:prstGeom prst="rect">
            <a:avLst/>
          </a:prstGeom>
          <a:noFill/>
          <a:ln>
            <a:noFill/>
          </a:ln>
        </p:spPr>
      </p:pic>
      <p:sp>
        <p:nvSpPr>
          <p:cNvPr id="1017" name="Google Shape;1017;p79">
            <a:hlinkClick action="ppaction://hlinksldjump" r:id="rId8"/>
          </p:cNvPr>
          <p:cNvSpPr/>
          <p:nvPr/>
        </p:nvSpPr>
        <p:spPr>
          <a:xfrm>
            <a:off x="6693660" y="2537679"/>
            <a:ext cx="987771" cy="41549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100">
                <a:solidFill>
                  <a:schemeClr val="dk1"/>
                </a:solidFill>
                <a:latin typeface="Libre Baskerville"/>
                <a:ea typeface="Libre Baskerville"/>
                <a:cs typeface="Libre Baskerville"/>
                <a:sym typeface="Libre Baskerville"/>
              </a:rPr>
              <a:t>16 seat </a:t>
            </a:r>
            <a:endParaRPr/>
          </a:p>
        </p:txBody>
      </p:sp>
      <p:pic>
        <p:nvPicPr>
          <p:cNvPr descr="Ford-Transit-3" id="1018" name="Google Shape;1018;p79"/>
          <p:cNvPicPr preferRelativeResize="0"/>
          <p:nvPr/>
        </p:nvPicPr>
        <p:blipFill rotWithShape="1">
          <a:blip r:embed="rId9">
            <a:alphaModFix/>
          </a:blip>
          <a:srcRect b="0" l="0" r="0" t="0"/>
          <a:stretch/>
        </p:blipFill>
        <p:spPr>
          <a:xfrm>
            <a:off x="7999605" y="2250455"/>
            <a:ext cx="1889125" cy="884238"/>
          </a:xfrm>
          <a:prstGeom prst="rect">
            <a:avLst/>
          </a:prstGeom>
          <a:noFill/>
          <a:ln>
            <a:noFill/>
          </a:ln>
        </p:spPr>
      </p:pic>
      <p:sp>
        <p:nvSpPr>
          <p:cNvPr id="1019" name="Google Shape;1019;p79">
            <a:hlinkClick action="ppaction://hlinksldjump" r:id="rId10"/>
          </p:cNvPr>
          <p:cNvSpPr/>
          <p:nvPr/>
        </p:nvSpPr>
        <p:spPr>
          <a:xfrm>
            <a:off x="6088505" y="3484102"/>
            <a:ext cx="2074607" cy="43088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200">
                <a:solidFill>
                  <a:schemeClr val="dk1"/>
                </a:solidFill>
                <a:latin typeface="Libre Baskerville"/>
                <a:ea typeface="Libre Baskerville"/>
                <a:cs typeface="Libre Baskerville"/>
                <a:sym typeface="Libre Baskerville"/>
              </a:rPr>
              <a:t>24 seat – 35 seat </a:t>
            </a:r>
            <a:endParaRPr/>
          </a:p>
        </p:txBody>
      </p:sp>
      <p:pic>
        <p:nvPicPr>
          <p:cNvPr descr="http://vietnamtravelnow.com/upload_images/24%20seat.jpg" id="1020" name="Google Shape;1020;p79"/>
          <p:cNvPicPr preferRelativeResize="0"/>
          <p:nvPr/>
        </p:nvPicPr>
        <p:blipFill rotWithShape="1">
          <a:blip r:embed="rId11">
            <a:alphaModFix/>
          </a:blip>
          <a:srcRect b="0" l="0" r="0" t="0"/>
          <a:stretch/>
        </p:blipFill>
        <p:spPr>
          <a:xfrm>
            <a:off x="8231322" y="3152107"/>
            <a:ext cx="3619500" cy="1219200"/>
          </a:xfrm>
          <a:prstGeom prst="rect">
            <a:avLst/>
          </a:prstGeom>
          <a:noFill/>
          <a:ln>
            <a:noFill/>
          </a:ln>
        </p:spPr>
      </p:pic>
      <p:sp>
        <p:nvSpPr>
          <p:cNvPr id="1021" name="Google Shape;1021;p79">
            <a:hlinkClick action="ppaction://hlinksldjump" r:id="rId12"/>
          </p:cNvPr>
          <p:cNvSpPr/>
          <p:nvPr/>
        </p:nvSpPr>
        <p:spPr>
          <a:xfrm>
            <a:off x="4018527" y="4236067"/>
            <a:ext cx="1103187" cy="46166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300">
                <a:solidFill>
                  <a:schemeClr val="dk1"/>
                </a:solidFill>
                <a:latin typeface="Libre Baskerville"/>
                <a:ea typeface="Libre Baskerville"/>
                <a:cs typeface="Libre Baskerville"/>
                <a:sym typeface="Libre Baskerville"/>
              </a:rPr>
              <a:t>45 seat </a:t>
            </a:r>
            <a:endParaRPr/>
          </a:p>
        </p:txBody>
      </p:sp>
      <p:pic>
        <p:nvPicPr>
          <p:cNvPr descr="http://vietnamtravelnow.com/upload_images/45%20seat.jpg" id="1022" name="Google Shape;1022;p79"/>
          <p:cNvPicPr preferRelativeResize="0"/>
          <p:nvPr/>
        </p:nvPicPr>
        <p:blipFill rotWithShape="1">
          <a:blip r:embed="rId13">
            <a:alphaModFix/>
          </a:blip>
          <a:srcRect b="0" l="0" r="0" t="0"/>
          <a:stretch/>
        </p:blipFill>
        <p:spPr>
          <a:xfrm>
            <a:off x="5561359" y="4114801"/>
            <a:ext cx="4990706" cy="1219200"/>
          </a:xfrm>
          <a:prstGeom prst="rect">
            <a:avLst/>
          </a:prstGeom>
          <a:noFill/>
          <a:ln>
            <a:noFill/>
          </a:ln>
        </p:spPr>
      </p:pic>
      <p:pic>
        <p:nvPicPr>
          <p:cNvPr descr="xe%2016%20cho" id="1023" name="Google Shape;1023;p79"/>
          <p:cNvPicPr preferRelativeResize="0"/>
          <p:nvPr/>
        </p:nvPicPr>
        <p:blipFill rotWithShape="1">
          <a:blip r:embed="rId14">
            <a:alphaModFix/>
          </a:blip>
          <a:srcRect b="0" l="0" r="0" t="0"/>
          <a:stretch/>
        </p:blipFill>
        <p:spPr>
          <a:xfrm>
            <a:off x="9930378" y="2210441"/>
            <a:ext cx="2139950" cy="1069975"/>
          </a:xfrm>
          <a:prstGeom prst="rect">
            <a:avLst/>
          </a:prstGeom>
          <a:noFill/>
          <a:ln>
            <a:noFill/>
          </a:ln>
        </p:spPr>
      </p:pic>
      <p:sp>
        <p:nvSpPr>
          <p:cNvPr id="1024" name="Google Shape;1024;p79">
            <a:hlinkClick action="ppaction://hlinksldjump" r:id="rId15"/>
          </p:cNvPr>
          <p:cNvSpPr txBox="1"/>
          <p:nvPr/>
        </p:nvSpPr>
        <p:spPr>
          <a:xfrm>
            <a:off x="3836608" y="5871085"/>
            <a:ext cx="307985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Libre Baskerville"/>
                <a:ea typeface="Libre Baskerville"/>
                <a:cs typeface="Libre Baskerville"/>
                <a:sym typeface="Libre Baskerville"/>
              </a:rPr>
              <a:t>Limousine Service</a:t>
            </a:r>
            <a:endParaRPr/>
          </a:p>
        </p:txBody>
      </p:sp>
      <p:pic>
        <p:nvPicPr>
          <p:cNvPr id="1025" name="Google Shape;1025;p79"/>
          <p:cNvPicPr preferRelativeResize="0"/>
          <p:nvPr/>
        </p:nvPicPr>
        <p:blipFill rotWithShape="1">
          <a:blip r:embed="rId16">
            <a:alphaModFix/>
          </a:blip>
          <a:srcRect b="0" l="0" r="0" t="0"/>
          <a:stretch/>
        </p:blipFill>
        <p:spPr>
          <a:xfrm>
            <a:off x="6545397" y="5267297"/>
            <a:ext cx="3495675" cy="1304925"/>
          </a:xfrm>
          <a:prstGeom prst="rect">
            <a:avLst/>
          </a:prstGeom>
          <a:noFill/>
          <a:ln>
            <a:noFill/>
          </a:ln>
        </p:spPr>
      </p:pic>
      <p:sp>
        <p:nvSpPr>
          <p:cNvPr id="1026" name="Google Shape;1026;p79">
            <a:hlinkClick r:id="rId17"/>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graphicFrame>
        <p:nvGraphicFramePr>
          <p:cNvPr id="1031" name="Google Shape;1031;p80"/>
          <p:cNvGraphicFramePr/>
          <p:nvPr/>
        </p:nvGraphicFramePr>
        <p:xfrm>
          <a:off x="451501" y="1093724"/>
          <a:ext cx="3000000" cy="3000000"/>
        </p:xfrm>
        <a:graphic>
          <a:graphicData uri="http://schemas.openxmlformats.org/drawingml/2006/table">
            <a:tbl>
              <a:tblPr>
                <a:noFill/>
                <a:tableStyleId>{2B4C71C1-4E99-49BB-A4A1-27121CEDA00E}</a:tableStyleId>
              </a:tblPr>
              <a:tblGrid>
                <a:gridCol w="2197675"/>
                <a:gridCol w="254000"/>
                <a:gridCol w="1932250"/>
              </a:tblGrid>
              <a:tr h="584200">
                <a:tc>
                  <a:txBody>
                    <a:bodyPr/>
                    <a:lstStyle/>
                    <a:p>
                      <a:pPr indent="0" lvl="0" marL="0" marR="0" rtl="0" algn="ctr">
                        <a:lnSpc>
                          <a:spcPct val="209999"/>
                        </a:lnSpc>
                        <a:spcBef>
                          <a:spcPts val="0"/>
                        </a:spcBef>
                        <a:spcAft>
                          <a:spcPts val="0"/>
                        </a:spcAft>
                        <a:buNone/>
                      </a:pPr>
                      <a:r>
                        <a:rPr lang="en-US" sz="2000" u="none" cap="none" strike="noStrike">
                          <a:solidFill>
                            <a:srgbClr val="FFFFFF"/>
                          </a:solidFill>
                          <a:latin typeface="Arial"/>
                          <a:ea typeface="Arial"/>
                          <a:cs typeface="Arial"/>
                          <a:sym typeface="Arial"/>
                        </a:rPr>
                        <a:t>First class</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85623"/>
                    </a:solidFill>
                  </a:tcPr>
                </a:tc>
                <a:tc>
                  <a:txBody>
                    <a:bodyPr/>
                    <a:lstStyle/>
                    <a:p>
                      <a:pPr indent="0" lvl="0" marL="0" marR="0" rtl="0" algn="ctr">
                        <a:lnSpc>
                          <a:spcPct val="600000"/>
                        </a:lnSpc>
                        <a:spcBef>
                          <a:spcPts val="0"/>
                        </a:spcBef>
                        <a:spcAft>
                          <a:spcPts val="0"/>
                        </a:spcAft>
                        <a:buNone/>
                      </a:pPr>
                      <a:r>
                        <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85623"/>
                    </a:solidFill>
                  </a:tcPr>
                </a:tc>
                <a:tc>
                  <a:txBody>
                    <a:bodyPr/>
                    <a:lstStyle/>
                    <a:p>
                      <a:pPr indent="0" lvl="0" marL="0" marR="0" rtl="0" algn="ctr">
                        <a:lnSpc>
                          <a:spcPct val="209999"/>
                        </a:lnSpc>
                        <a:spcBef>
                          <a:spcPts val="0"/>
                        </a:spcBef>
                        <a:spcAft>
                          <a:spcPts val="0"/>
                        </a:spcAft>
                        <a:buNone/>
                      </a:pPr>
                      <a:r>
                        <a:rPr lang="en-US" sz="2000" u="none" cap="none" strike="noStrike">
                          <a:solidFill>
                            <a:srgbClr val="FFFFFF"/>
                          </a:solidFill>
                          <a:latin typeface="Arial"/>
                          <a:ea typeface="Arial"/>
                          <a:cs typeface="Arial"/>
                          <a:sym typeface="Arial"/>
                        </a:rPr>
                        <a:t>Superior</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385623"/>
                    </a:solidFill>
                  </a:tcPr>
                </a:tc>
              </a:tr>
              <a:tr h="514350">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Anouvong cruise </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499857"/>
                        </a:lnSpc>
                        <a:spcBef>
                          <a:spcPts val="0"/>
                        </a:spcBef>
                        <a:spcAft>
                          <a:spcPts val="0"/>
                        </a:spcAft>
                        <a:buNone/>
                      </a:pPr>
                      <a:r>
                        <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Bohème cruise</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14350">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Gypsy cruise </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EF"/>
                    </a:solidFill>
                  </a:tcPr>
                </a:tc>
                <a:tc>
                  <a:txBody>
                    <a:bodyPr/>
                    <a:lstStyle/>
                    <a:p>
                      <a:pPr indent="0" lvl="0" marL="0" marR="0" rtl="0" algn="ctr">
                        <a:lnSpc>
                          <a:spcPct val="499857"/>
                        </a:lnSpc>
                        <a:spcBef>
                          <a:spcPts val="0"/>
                        </a:spcBef>
                        <a:spcAft>
                          <a:spcPts val="0"/>
                        </a:spcAft>
                        <a:buNone/>
                      </a:pPr>
                      <a:r>
                        <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EF"/>
                    </a:solidFill>
                  </a:tcPr>
                </a:tc>
                <a:tc>
                  <a:txBody>
                    <a:bodyPr/>
                    <a:lstStyle/>
                    <a:p>
                      <a:pPr indent="0" lvl="0" marL="0" marR="0" rtl="0" algn="ctr">
                        <a:lnSpc>
                          <a:spcPct val="205823"/>
                        </a:lnSpc>
                        <a:spcBef>
                          <a:spcPts val="0"/>
                        </a:spcBef>
                        <a:spcAft>
                          <a:spcPts val="0"/>
                        </a:spcAft>
                        <a:buNone/>
                      </a:pPr>
                      <a:r>
                        <a:rPr lang="en-US" sz="1700" u="none" cap="none" strike="noStrike">
                          <a:solidFill>
                            <a:srgbClr val="000000"/>
                          </a:solidFill>
                          <a:latin typeface="Arial"/>
                          <a:ea typeface="Arial"/>
                          <a:cs typeface="Arial"/>
                          <a:sym typeface="Arial"/>
                        </a:rPr>
                        <a:t>Mekong Pearl</a:t>
                      </a:r>
                      <a:endParaRPr sz="700" u="none" cap="none" strike="noStrike"/>
                    </a:p>
                  </a:txBody>
                  <a:tcPr marT="88900" marB="88900" marR="88900" marL="889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EF"/>
                    </a:solidFill>
                  </a:tcPr>
                </a:tc>
              </a:tr>
            </a:tbl>
          </a:graphicData>
        </a:graphic>
      </p:graphicFrame>
      <p:pic>
        <p:nvPicPr>
          <p:cNvPr id="1032" name="Google Shape;1032;p80"/>
          <p:cNvPicPr preferRelativeResize="0"/>
          <p:nvPr/>
        </p:nvPicPr>
        <p:blipFill rotWithShape="1">
          <a:blip r:embed="rId3">
            <a:alphaModFix/>
          </a:blip>
          <a:srcRect b="0" l="0" r="0" t="0"/>
          <a:stretch/>
        </p:blipFill>
        <p:spPr>
          <a:xfrm>
            <a:off x="239633" y="268408"/>
            <a:ext cx="678571" cy="509545"/>
          </a:xfrm>
          <a:prstGeom prst="rect">
            <a:avLst/>
          </a:prstGeom>
          <a:noFill/>
          <a:ln>
            <a:noFill/>
          </a:ln>
        </p:spPr>
      </p:pic>
      <p:sp>
        <p:nvSpPr>
          <p:cNvPr id="1033" name="Google Shape;1033;p80"/>
          <p:cNvSpPr txBox="1"/>
          <p:nvPr/>
        </p:nvSpPr>
        <p:spPr>
          <a:xfrm>
            <a:off x="1030454" y="354620"/>
            <a:ext cx="8891915" cy="321948"/>
          </a:xfrm>
          <a:prstGeom prst="rect">
            <a:avLst/>
          </a:prstGeom>
          <a:noFill/>
          <a:ln>
            <a:noFill/>
          </a:ln>
        </p:spPr>
        <p:txBody>
          <a:bodyPr anchorCtr="0" anchor="t" bIns="0" lIns="0" spcFirstLastPara="1" rIns="0" wrap="square" tIns="0">
            <a:spAutoFit/>
          </a:bodyPr>
          <a:lstStyle/>
          <a:p>
            <a:pPr indent="0" lvl="0" marL="0" marR="0" rtl="0" algn="l">
              <a:lnSpc>
                <a:spcPct val="129995"/>
              </a:lnSpc>
              <a:spcBef>
                <a:spcPts val="0"/>
              </a:spcBef>
              <a:spcAft>
                <a:spcPts val="0"/>
              </a:spcAft>
              <a:buNone/>
            </a:pPr>
            <a:r>
              <a:rPr lang="en-US" sz="2067">
                <a:solidFill>
                  <a:srgbClr val="000000"/>
                </a:solidFill>
                <a:latin typeface="Montserrat"/>
                <a:ea typeface="Montserrat"/>
                <a:cs typeface="Montserrat"/>
                <a:sym typeface="Montserrat"/>
              </a:rPr>
              <a:t>Cruises </a:t>
            </a:r>
            <a:endParaRPr/>
          </a:p>
        </p:txBody>
      </p:sp>
      <p:sp>
        <p:nvSpPr>
          <p:cNvPr id="1034" name="Google Shape;1034;p80"/>
          <p:cNvSpPr/>
          <p:nvPr/>
        </p:nvSpPr>
        <p:spPr>
          <a:xfrm>
            <a:off x="4984838" y="0"/>
            <a:ext cx="8034070" cy="4432961"/>
          </a:xfrm>
          <a:custGeom>
            <a:rect b="b" l="l" r="r" t="t"/>
            <a:pathLst>
              <a:path extrusionOk="0" h="3147060" w="5703570">
                <a:moveTo>
                  <a:pt x="0" y="0"/>
                </a:moveTo>
                <a:lnTo>
                  <a:pt x="0" y="1967230"/>
                </a:lnTo>
                <a:lnTo>
                  <a:pt x="1179830" y="1967230"/>
                </a:lnTo>
                <a:lnTo>
                  <a:pt x="1179830" y="3147060"/>
                </a:lnTo>
                <a:lnTo>
                  <a:pt x="5113020" y="3147060"/>
                </a:lnTo>
                <a:lnTo>
                  <a:pt x="5113020" y="1179830"/>
                </a:lnTo>
                <a:lnTo>
                  <a:pt x="5703570" y="1179830"/>
                </a:lnTo>
                <a:lnTo>
                  <a:pt x="5703570" y="0"/>
                </a:lnTo>
                <a:close/>
              </a:path>
            </a:pathLst>
          </a:custGeom>
          <a:blipFill rotWithShape="1">
            <a:blip r:embed="rId4">
              <a:alphaModFix/>
            </a:blip>
            <a:stretch>
              <a:fillRect b="0" l="0" r="0" t="-2039"/>
            </a:stretch>
          </a:blipFill>
          <a:ln>
            <a:noFill/>
          </a:ln>
        </p:spPr>
      </p:sp>
      <p:pic>
        <p:nvPicPr>
          <p:cNvPr id="1035" name="Google Shape;1035;p80"/>
          <p:cNvPicPr preferRelativeResize="0"/>
          <p:nvPr/>
        </p:nvPicPr>
        <p:blipFill rotWithShape="1">
          <a:blip r:embed="rId5">
            <a:alphaModFix/>
          </a:blip>
          <a:srcRect b="0" l="11307" r="11307" t="0"/>
          <a:stretch/>
        </p:blipFill>
        <p:spPr>
          <a:xfrm>
            <a:off x="451500" y="3022395"/>
            <a:ext cx="5936428" cy="3835605"/>
          </a:xfrm>
          <a:prstGeom prst="rect">
            <a:avLst/>
          </a:prstGeom>
          <a:noFill/>
          <a:ln>
            <a:noFill/>
          </a:ln>
        </p:spPr>
      </p:pic>
      <p:pic>
        <p:nvPicPr>
          <p:cNvPr id="1036" name="Google Shape;1036;p80"/>
          <p:cNvPicPr preferRelativeResize="0"/>
          <p:nvPr/>
        </p:nvPicPr>
        <p:blipFill rotWithShape="1">
          <a:blip r:embed="rId6">
            <a:alphaModFix/>
          </a:blip>
          <a:srcRect b="15942" l="0" r="0" t="15942"/>
          <a:stretch/>
        </p:blipFill>
        <p:spPr>
          <a:xfrm>
            <a:off x="6633196" y="4734980"/>
            <a:ext cx="5540990" cy="2123021"/>
          </a:xfrm>
          <a:prstGeom prst="rect">
            <a:avLst/>
          </a:prstGeom>
          <a:noFill/>
          <a:ln>
            <a:noFill/>
          </a:ln>
        </p:spPr>
      </p:pic>
      <p:pic>
        <p:nvPicPr>
          <p:cNvPr id="1037" name="Google Shape;1037;p80"/>
          <p:cNvPicPr preferRelativeResize="0"/>
          <p:nvPr/>
        </p:nvPicPr>
        <p:blipFill rotWithShape="1">
          <a:blip r:embed="rId7">
            <a:alphaModFix amt="42000"/>
          </a:blip>
          <a:srcRect b="0" l="0" r="0" t="0"/>
          <a:stretch/>
        </p:blipFill>
        <p:spPr>
          <a:xfrm rot="769277">
            <a:off x="-318001" y="2359084"/>
            <a:ext cx="847168" cy="213869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42" name="Shape 1042"/>
        <p:cNvGrpSpPr/>
        <p:nvPr/>
      </p:nvGrpSpPr>
      <p:grpSpPr>
        <a:xfrm>
          <a:off x="0" y="0"/>
          <a:ext cx="0" cy="0"/>
          <a:chOff x="0" y="0"/>
          <a:chExt cx="0" cy="0"/>
        </a:xfrm>
      </p:grpSpPr>
      <p:cxnSp>
        <p:nvCxnSpPr>
          <p:cNvPr id="1043" name="Google Shape;1043;p81"/>
          <p:cNvCxnSpPr/>
          <p:nvPr/>
        </p:nvCxnSpPr>
        <p:spPr>
          <a:xfrm flipH="1" rot="10800000">
            <a:off x="4398745" y="629743"/>
            <a:ext cx="5427454" cy="59946"/>
          </a:xfrm>
          <a:prstGeom prst="straightConnector1">
            <a:avLst/>
          </a:prstGeom>
          <a:noFill/>
          <a:ln cap="flat" cmpd="sng" w="12700">
            <a:solidFill>
              <a:srgbClr val="2E9F25"/>
            </a:solidFill>
            <a:prstDash val="solid"/>
            <a:round/>
            <a:headEnd len="med" w="med" type="none"/>
            <a:tailEnd len="med" w="med" type="none"/>
          </a:ln>
        </p:spPr>
      </p:cxnSp>
      <p:sp>
        <p:nvSpPr>
          <p:cNvPr id="1044" name="Google Shape;1044;p81"/>
          <p:cNvSpPr txBox="1"/>
          <p:nvPr/>
        </p:nvSpPr>
        <p:spPr>
          <a:xfrm>
            <a:off x="3892050" y="211484"/>
            <a:ext cx="5415866" cy="383128"/>
          </a:xfrm>
          <a:prstGeom prst="rect">
            <a:avLst/>
          </a:prstGeom>
          <a:noFill/>
          <a:ln>
            <a:noFill/>
          </a:ln>
        </p:spPr>
        <p:txBody>
          <a:bodyPr anchorCtr="0" anchor="t" bIns="45700" lIns="91425" spcFirstLastPara="1" rIns="91425" wrap="square" tIns="45700">
            <a:noAutofit/>
          </a:bodyPr>
          <a:lstStyle/>
          <a:p>
            <a:pPr indent="-342900" lvl="0" marL="342900" marR="0" rtl="0" algn="ctr">
              <a:spcBef>
                <a:spcPts val="0"/>
              </a:spcBef>
              <a:spcAft>
                <a:spcPts val="0"/>
              </a:spcAft>
              <a:buNone/>
            </a:pPr>
            <a:r>
              <a:rPr b="1" lang="en-US" sz="2200">
                <a:solidFill>
                  <a:srgbClr val="2E9F25"/>
                </a:solidFill>
                <a:latin typeface="Libre Baskerville"/>
                <a:ea typeface="Libre Baskerville"/>
                <a:cs typeface="Libre Baskerville"/>
                <a:sym typeface="Libre Baskerville"/>
              </a:rPr>
              <a:t>CRUISE INFO</a:t>
            </a:r>
            <a:endParaRPr/>
          </a:p>
        </p:txBody>
      </p:sp>
      <p:pic>
        <p:nvPicPr>
          <p:cNvPr descr="http://static.tumblr.com/f45faab49321958bb661be2e69124337/gltbmdt/p3amp94ag/tumblr_static_logo_threeland_281108.png" id="1045" name="Google Shape;1045;p81"/>
          <p:cNvPicPr preferRelativeResize="0"/>
          <p:nvPr/>
        </p:nvPicPr>
        <p:blipFill rotWithShape="1">
          <a:blip r:embed="rId3">
            <a:alphaModFix/>
          </a:blip>
          <a:srcRect b="0" l="0" r="0" t="0"/>
          <a:stretch/>
        </p:blipFill>
        <p:spPr>
          <a:xfrm>
            <a:off x="9826198" y="228471"/>
            <a:ext cx="2267743" cy="365615"/>
          </a:xfrm>
          <a:prstGeom prst="rect">
            <a:avLst/>
          </a:prstGeom>
          <a:noFill/>
          <a:ln>
            <a:noFill/>
          </a:ln>
        </p:spPr>
      </p:pic>
      <p:sp>
        <p:nvSpPr>
          <p:cNvPr id="1046" name="Google Shape;1046;p81"/>
          <p:cNvSpPr txBox="1"/>
          <p:nvPr>
            <p:ph idx="12" type="sldNum"/>
          </p:nvPr>
        </p:nvSpPr>
        <p:spPr>
          <a:xfrm>
            <a:off x="28280" y="6513923"/>
            <a:ext cx="703320" cy="344078"/>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047" name="Google Shape;1047;p8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1048" name="Google Shape;1048;p81">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1049" name="Google Shape;1049;p81"/>
          <p:cNvPicPr preferRelativeResize="0"/>
          <p:nvPr/>
        </p:nvPicPr>
        <p:blipFill rotWithShape="1">
          <a:blip r:embed="rId6">
            <a:alphaModFix/>
          </a:blip>
          <a:srcRect b="0" l="0" r="0" t="0"/>
          <a:stretch/>
        </p:blipFill>
        <p:spPr>
          <a:xfrm>
            <a:off x="1280347" y="837150"/>
            <a:ext cx="4340133" cy="2335952"/>
          </a:xfrm>
          <a:prstGeom prst="rect">
            <a:avLst/>
          </a:prstGeom>
          <a:noFill/>
          <a:ln>
            <a:noFill/>
          </a:ln>
        </p:spPr>
      </p:pic>
      <p:pic>
        <p:nvPicPr>
          <p:cNvPr id="1050" name="Google Shape;1050;p81"/>
          <p:cNvPicPr preferRelativeResize="0"/>
          <p:nvPr/>
        </p:nvPicPr>
        <p:blipFill rotWithShape="1">
          <a:blip r:embed="rId7">
            <a:alphaModFix/>
          </a:blip>
          <a:srcRect b="0" l="0" r="0" t="0"/>
          <a:stretch/>
        </p:blipFill>
        <p:spPr>
          <a:xfrm>
            <a:off x="6146376" y="854188"/>
            <a:ext cx="4454918" cy="2346771"/>
          </a:xfrm>
          <a:prstGeom prst="rect">
            <a:avLst/>
          </a:prstGeom>
          <a:noFill/>
          <a:ln>
            <a:noFill/>
          </a:ln>
        </p:spPr>
      </p:pic>
      <p:sp>
        <p:nvSpPr>
          <p:cNvPr id="1051" name="Google Shape;1051;p81"/>
          <p:cNvSpPr txBox="1"/>
          <p:nvPr/>
        </p:nvSpPr>
        <p:spPr>
          <a:xfrm>
            <a:off x="6088480" y="3160905"/>
            <a:ext cx="4287795"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200">
                <a:solidFill>
                  <a:srgbClr val="2E9F25"/>
                </a:solidFill>
                <a:latin typeface="Libre Baskerville"/>
                <a:ea typeface="Libre Baskerville"/>
                <a:cs typeface="Libre Baskerville"/>
                <a:sym typeface="Libre Baskerville"/>
              </a:rPr>
              <a:t>Luang Say Cruise</a:t>
            </a:r>
            <a:endParaRPr/>
          </a:p>
        </p:txBody>
      </p:sp>
      <p:sp>
        <p:nvSpPr>
          <p:cNvPr id="1052" name="Google Shape;1052;p81"/>
          <p:cNvSpPr txBox="1"/>
          <p:nvPr/>
        </p:nvSpPr>
        <p:spPr>
          <a:xfrm>
            <a:off x="1164850" y="3146658"/>
            <a:ext cx="4455630"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200">
                <a:solidFill>
                  <a:srgbClr val="2E9F25"/>
                </a:solidFill>
                <a:latin typeface="Libre Baskerville"/>
                <a:ea typeface="Libre Baskerville"/>
                <a:cs typeface="Libre Baskerville"/>
                <a:sym typeface="Libre Baskerville"/>
              </a:rPr>
              <a:t>Anouvong Cruise</a:t>
            </a:r>
            <a:endParaRPr/>
          </a:p>
        </p:txBody>
      </p:sp>
      <p:pic>
        <p:nvPicPr>
          <p:cNvPr id="1053" name="Google Shape;1053;p81"/>
          <p:cNvPicPr preferRelativeResize="0"/>
          <p:nvPr/>
        </p:nvPicPr>
        <p:blipFill rotWithShape="1">
          <a:blip r:embed="rId8">
            <a:alphaModFix/>
          </a:blip>
          <a:srcRect b="0" l="0" r="0" t="0"/>
          <a:stretch/>
        </p:blipFill>
        <p:spPr>
          <a:xfrm>
            <a:off x="1260884" y="3560698"/>
            <a:ext cx="4340133" cy="2469995"/>
          </a:xfrm>
          <a:prstGeom prst="rect">
            <a:avLst/>
          </a:prstGeom>
          <a:noFill/>
          <a:ln>
            <a:noFill/>
          </a:ln>
        </p:spPr>
      </p:pic>
      <p:sp>
        <p:nvSpPr>
          <p:cNvPr id="1054" name="Google Shape;1054;p81"/>
          <p:cNvSpPr txBox="1"/>
          <p:nvPr/>
        </p:nvSpPr>
        <p:spPr>
          <a:xfrm>
            <a:off x="1277822" y="6013846"/>
            <a:ext cx="4287795"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200">
                <a:solidFill>
                  <a:srgbClr val="2E9F25"/>
                </a:solidFill>
                <a:latin typeface="Libre Baskerville"/>
                <a:ea typeface="Libre Baskerville"/>
                <a:cs typeface="Libre Baskerville"/>
                <a:sym typeface="Libre Baskerville"/>
              </a:rPr>
              <a:t>Mekong Pearl Cruise</a:t>
            </a:r>
            <a:endParaRPr/>
          </a:p>
        </p:txBody>
      </p:sp>
      <p:pic>
        <p:nvPicPr>
          <p:cNvPr id="1055" name="Google Shape;1055;p81"/>
          <p:cNvPicPr preferRelativeResize="0"/>
          <p:nvPr/>
        </p:nvPicPr>
        <p:blipFill rotWithShape="1">
          <a:blip r:embed="rId9">
            <a:alphaModFix/>
          </a:blip>
          <a:srcRect b="0" l="0" r="0" t="0"/>
          <a:stretch/>
        </p:blipFill>
        <p:spPr>
          <a:xfrm>
            <a:off x="6146377" y="3564640"/>
            <a:ext cx="4454918" cy="2466053"/>
          </a:xfrm>
          <a:prstGeom prst="rect">
            <a:avLst/>
          </a:prstGeom>
          <a:noFill/>
          <a:ln>
            <a:noFill/>
          </a:ln>
        </p:spPr>
      </p:pic>
      <p:sp>
        <p:nvSpPr>
          <p:cNvPr id="1056" name="Google Shape;1056;p81"/>
          <p:cNvSpPr txBox="1"/>
          <p:nvPr/>
        </p:nvSpPr>
        <p:spPr>
          <a:xfrm>
            <a:off x="6088479" y="6048760"/>
            <a:ext cx="4287795"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200">
                <a:solidFill>
                  <a:srgbClr val="2E9F25"/>
                </a:solidFill>
                <a:latin typeface="Libre Baskerville"/>
                <a:ea typeface="Libre Baskerville"/>
                <a:cs typeface="Libre Baskerville"/>
                <a:sym typeface="Libre Baskerville"/>
              </a:rPr>
              <a:t>Gypsy cruise </a:t>
            </a:r>
            <a:endParaRPr/>
          </a:p>
        </p:txBody>
      </p:sp>
      <p:sp>
        <p:nvSpPr>
          <p:cNvPr id="1057" name="Google Shape;1057;p81"/>
          <p:cNvSpPr/>
          <p:nvPr/>
        </p:nvSpPr>
        <p:spPr>
          <a:xfrm>
            <a:off x="0" y="324721"/>
            <a:ext cx="4398745" cy="371720"/>
          </a:xfrm>
          <a:prstGeom prst="rect">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a:ea typeface="Arial"/>
                <a:cs typeface="Arial"/>
                <a:sym typeface="Arial"/>
              </a:rPr>
              <a:t>RIVER CRUISES IN LAOS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21" name="Shape 321"/>
        <p:cNvGrpSpPr/>
        <p:nvPr/>
      </p:nvGrpSpPr>
      <p:grpSpPr>
        <a:xfrm>
          <a:off x="0" y="0"/>
          <a:ext cx="0" cy="0"/>
          <a:chOff x="0" y="0"/>
          <a:chExt cx="0" cy="0"/>
        </a:xfrm>
      </p:grpSpPr>
      <p:sp>
        <p:nvSpPr>
          <p:cNvPr id="322" name="Google Shape;322;p37"/>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323" name="Google Shape;323;p37"/>
          <p:cNvPicPr preferRelativeResize="0"/>
          <p:nvPr/>
        </p:nvPicPr>
        <p:blipFill rotWithShape="1">
          <a:blip r:embed="rId3">
            <a:alphaModFix/>
          </a:blip>
          <a:srcRect b="0" l="0" r="0" t="0"/>
          <a:stretch/>
        </p:blipFill>
        <p:spPr>
          <a:xfrm>
            <a:off x="10515600" y="141802"/>
            <a:ext cx="1568914" cy="252947"/>
          </a:xfrm>
          <a:prstGeom prst="rect">
            <a:avLst/>
          </a:prstGeom>
          <a:noFill/>
          <a:ln>
            <a:noFill/>
          </a:ln>
        </p:spPr>
      </p:pic>
      <p:sp>
        <p:nvSpPr>
          <p:cNvPr id="324" name="Google Shape;324;p3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325" name="Google Shape;325;p37"/>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326" name="Google Shape;326;p37"/>
          <p:cNvSpPr/>
          <p:nvPr/>
        </p:nvSpPr>
        <p:spPr>
          <a:xfrm>
            <a:off x="5840421" y="1681061"/>
            <a:ext cx="5381601" cy="76944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200">
                <a:solidFill>
                  <a:srgbClr val="2E9F25"/>
                </a:solidFill>
                <a:latin typeface="Arial"/>
                <a:ea typeface="Arial"/>
                <a:cs typeface="Arial"/>
                <a:sym typeface="Arial"/>
              </a:rPr>
              <a:t>Stable politic, safe to go, no terrorism or </a:t>
            </a:r>
            <a:endParaRPr/>
          </a:p>
          <a:p>
            <a:pPr indent="0" lvl="0" marL="0" marR="0" rtl="0" algn="l">
              <a:spcBef>
                <a:spcPts val="0"/>
              </a:spcBef>
              <a:spcAft>
                <a:spcPts val="0"/>
              </a:spcAft>
              <a:buNone/>
            </a:pPr>
            <a:r>
              <a:rPr lang="en-US" sz="2200">
                <a:solidFill>
                  <a:srgbClr val="2E9F25"/>
                </a:solidFill>
                <a:latin typeface="Arial"/>
                <a:ea typeface="Arial"/>
                <a:cs typeface="Arial"/>
                <a:sym typeface="Arial"/>
              </a:rPr>
              <a:t>demonstration, peaceful &amp; friendly people</a:t>
            </a:r>
            <a:endParaRPr/>
          </a:p>
        </p:txBody>
      </p:sp>
      <p:sp>
        <p:nvSpPr>
          <p:cNvPr id="327" name="Google Shape;327;p37"/>
          <p:cNvSpPr/>
          <p:nvPr/>
        </p:nvSpPr>
        <p:spPr>
          <a:xfrm>
            <a:off x="7081998" y="788369"/>
            <a:ext cx="3054592" cy="61664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rgbClr val="2E9F25"/>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3500">
                <a:solidFill>
                  <a:schemeClr val="lt1"/>
                </a:solidFill>
                <a:latin typeface="Libre Baskerville"/>
                <a:ea typeface="Libre Baskerville"/>
                <a:cs typeface="Libre Baskerville"/>
                <a:sym typeface="Libre Baskerville"/>
              </a:rPr>
              <a:t>Security</a:t>
            </a:r>
            <a:endParaRPr/>
          </a:p>
        </p:txBody>
      </p:sp>
      <p:sp>
        <p:nvSpPr>
          <p:cNvPr id="328" name="Google Shape;328;p37"/>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WHY LAOS</a:t>
            </a:r>
            <a:endParaRPr/>
          </a:p>
        </p:txBody>
      </p:sp>
      <p:sp>
        <p:nvSpPr>
          <p:cNvPr id="329" name="Google Shape;329;p37">
            <a:hlinkClick r:id="rId4"/>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330" name="Google Shape;330;p37"/>
          <p:cNvPicPr preferRelativeResize="0"/>
          <p:nvPr/>
        </p:nvPicPr>
        <p:blipFill rotWithShape="1">
          <a:blip r:embed="rId6">
            <a:alphaModFix/>
          </a:blip>
          <a:srcRect b="0" l="0" r="0" t="0"/>
          <a:stretch/>
        </p:blipFill>
        <p:spPr>
          <a:xfrm>
            <a:off x="5840421" y="2830298"/>
            <a:ext cx="5269072" cy="3570704"/>
          </a:xfrm>
          <a:prstGeom prst="rect">
            <a:avLst/>
          </a:prstGeom>
          <a:noFill/>
          <a:ln>
            <a:noFill/>
          </a:ln>
        </p:spPr>
      </p:pic>
      <p:pic>
        <p:nvPicPr>
          <p:cNvPr id="331" name="Google Shape;331;p37"/>
          <p:cNvPicPr preferRelativeResize="0"/>
          <p:nvPr/>
        </p:nvPicPr>
        <p:blipFill rotWithShape="1">
          <a:blip r:embed="rId7">
            <a:alphaModFix/>
          </a:blip>
          <a:srcRect b="0" l="0" r="0" t="0"/>
          <a:stretch/>
        </p:blipFill>
        <p:spPr>
          <a:xfrm>
            <a:off x="1761422" y="733361"/>
            <a:ext cx="3778427" cy="566764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62" name="Shape 1062"/>
        <p:cNvGrpSpPr/>
        <p:nvPr/>
      </p:nvGrpSpPr>
      <p:grpSpPr>
        <a:xfrm>
          <a:off x="0" y="0"/>
          <a:ext cx="0" cy="0"/>
          <a:chOff x="0" y="0"/>
          <a:chExt cx="0" cy="0"/>
        </a:xfrm>
      </p:grpSpPr>
      <p:sp>
        <p:nvSpPr>
          <p:cNvPr id="1063" name="Google Shape;1063;p82"/>
          <p:cNvSpPr/>
          <p:nvPr/>
        </p:nvSpPr>
        <p:spPr>
          <a:xfrm>
            <a:off x="0" y="324721"/>
            <a:ext cx="4398745" cy="371720"/>
          </a:xfrm>
          <a:prstGeom prst="rect">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a:ea typeface="Arial"/>
                <a:cs typeface="Arial"/>
                <a:sym typeface="Arial"/>
              </a:rPr>
              <a:t>RIVER CRUISES IN LAOS</a:t>
            </a:r>
            <a:endParaRPr/>
          </a:p>
        </p:txBody>
      </p:sp>
      <p:cxnSp>
        <p:nvCxnSpPr>
          <p:cNvPr id="1064" name="Google Shape;1064;p82"/>
          <p:cNvCxnSpPr/>
          <p:nvPr/>
        </p:nvCxnSpPr>
        <p:spPr>
          <a:xfrm flipH="1" rot="10800000">
            <a:off x="4398745" y="629743"/>
            <a:ext cx="5427454" cy="42293"/>
          </a:xfrm>
          <a:prstGeom prst="straightConnector1">
            <a:avLst/>
          </a:prstGeom>
          <a:noFill/>
          <a:ln cap="flat" cmpd="sng" w="12700">
            <a:solidFill>
              <a:srgbClr val="2E9F25"/>
            </a:solidFill>
            <a:prstDash val="solid"/>
            <a:round/>
            <a:headEnd len="med" w="med" type="none"/>
            <a:tailEnd len="med" w="med" type="none"/>
          </a:ln>
        </p:spPr>
      </p:cxnSp>
      <p:sp>
        <p:nvSpPr>
          <p:cNvPr id="1065" name="Google Shape;1065;p82"/>
          <p:cNvSpPr txBox="1"/>
          <p:nvPr/>
        </p:nvSpPr>
        <p:spPr>
          <a:xfrm>
            <a:off x="3892050" y="211484"/>
            <a:ext cx="5415866" cy="383128"/>
          </a:xfrm>
          <a:prstGeom prst="rect">
            <a:avLst/>
          </a:prstGeom>
          <a:noFill/>
          <a:ln>
            <a:noFill/>
          </a:ln>
        </p:spPr>
        <p:txBody>
          <a:bodyPr anchorCtr="0" anchor="t" bIns="45700" lIns="91425" spcFirstLastPara="1" rIns="91425" wrap="square" tIns="45700">
            <a:noAutofit/>
          </a:bodyPr>
          <a:lstStyle/>
          <a:p>
            <a:pPr indent="-342900" lvl="0" marL="342900" marR="0" rtl="0" algn="ctr">
              <a:spcBef>
                <a:spcPts val="0"/>
              </a:spcBef>
              <a:spcAft>
                <a:spcPts val="0"/>
              </a:spcAft>
              <a:buNone/>
            </a:pPr>
            <a:r>
              <a:rPr b="1" lang="en-US" sz="2200">
                <a:solidFill>
                  <a:srgbClr val="2E9F25"/>
                </a:solidFill>
                <a:latin typeface="Libre Baskerville"/>
                <a:ea typeface="Libre Baskerville"/>
                <a:cs typeface="Libre Baskerville"/>
                <a:sym typeface="Libre Baskerville"/>
              </a:rPr>
              <a:t>PROGRAM</a:t>
            </a:r>
            <a:endParaRPr/>
          </a:p>
        </p:txBody>
      </p:sp>
      <p:sp>
        <p:nvSpPr>
          <p:cNvPr id="1066" name="Google Shape;1066;p82"/>
          <p:cNvSpPr txBox="1"/>
          <p:nvPr/>
        </p:nvSpPr>
        <p:spPr>
          <a:xfrm>
            <a:off x="916097" y="1034755"/>
            <a:ext cx="3634340" cy="2881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2E9F25"/>
              </a:buClr>
              <a:buSzPts val="1800"/>
              <a:buFont typeface="Arial"/>
              <a:buNone/>
            </a:pPr>
            <a:r>
              <a:rPr b="1" lang="en-US" sz="1800">
                <a:solidFill>
                  <a:srgbClr val="2E9F25"/>
                </a:solidFill>
                <a:latin typeface="Arial"/>
                <a:ea typeface="Arial"/>
                <a:cs typeface="Arial"/>
                <a:sym typeface="Arial"/>
              </a:rPr>
              <a:t>4 days - 3 nights program</a:t>
            </a:r>
            <a:endParaRPr/>
          </a:p>
        </p:txBody>
      </p:sp>
      <p:sp>
        <p:nvSpPr>
          <p:cNvPr id="1067" name="Google Shape;1067;p82"/>
          <p:cNvSpPr txBox="1"/>
          <p:nvPr/>
        </p:nvSpPr>
        <p:spPr>
          <a:xfrm>
            <a:off x="980633" y="1672880"/>
            <a:ext cx="5151293" cy="1200329"/>
          </a:xfrm>
          <a:prstGeom prst="rect">
            <a:avLst/>
          </a:prstGeom>
          <a:noFill/>
          <a:ln cap="flat" cmpd="sng" w="9525">
            <a:solidFill>
              <a:srgbClr val="2E9F25"/>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1: Huay Xai – Huay Palang</a:t>
            </a:r>
            <a:endParaRPr sz="18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2: Huay Palang – Pakbeng – Kop Aek  </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3: Kop Aek – Pak Ou cave </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4: Pak Ou cave – Luang Prabang</a:t>
            </a:r>
            <a:endParaRPr sz="1800">
              <a:solidFill>
                <a:srgbClr val="2E9F25"/>
              </a:solidFill>
              <a:latin typeface="Arial"/>
              <a:ea typeface="Arial"/>
              <a:cs typeface="Arial"/>
              <a:sym typeface="Arial"/>
            </a:endParaRPr>
          </a:p>
        </p:txBody>
      </p:sp>
      <p:pic>
        <p:nvPicPr>
          <p:cNvPr descr="http://static.tumblr.com/f45faab49321958bb661be2e69124337/gltbmdt/p3amp94ag/tumblr_static_logo_threeland_281108.png" id="1068" name="Google Shape;1068;p82"/>
          <p:cNvPicPr preferRelativeResize="0"/>
          <p:nvPr/>
        </p:nvPicPr>
        <p:blipFill rotWithShape="1">
          <a:blip r:embed="rId3">
            <a:alphaModFix/>
          </a:blip>
          <a:srcRect b="0" l="0" r="0" t="0"/>
          <a:stretch/>
        </p:blipFill>
        <p:spPr>
          <a:xfrm>
            <a:off x="9826198" y="238094"/>
            <a:ext cx="2267743" cy="365615"/>
          </a:xfrm>
          <a:prstGeom prst="rect">
            <a:avLst/>
          </a:prstGeom>
          <a:noFill/>
          <a:ln>
            <a:noFill/>
          </a:ln>
        </p:spPr>
      </p:pic>
      <p:sp>
        <p:nvSpPr>
          <p:cNvPr id="1069" name="Google Shape;1069;p82"/>
          <p:cNvSpPr txBox="1"/>
          <p:nvPr>
            <p:ph idx="12" type="sldNum"/>
          </p:nvPr>
        </p:nvSpPr>
        <p:spPr>
          <a:xfrm>
            <a:off x="28280" y="6513923"/>
            <a:ext cx="703320" cy="344078"/>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070" name="Google Shape;1070;p82"/>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1071" name="Google Shape;1071;p82">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
        <p:nvSpPr>
          <p:cNvPr id="1072" name="Google Shape;1072;p82"/>
          <p:cNvSpPr txBox="1"/>
          <p:nvPr/>
        </p:nvSpPr>
        <p:spPr>
          <a:xfrm>
            <a:off x="7587682" y="1034755"/>
            <a:ext cx="3634340" cy="2881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2E9F25"/>
              </a:buClr>
              <a:buSzPts val="1800"/>
              <a:buFont typeface="Arial"/>
              <a:buNone/>
            </a:pPr>
            <a:r>
              <a:rPr b="1" lang="en-US" sz="1800">
                <a:solidFill>
                  <a:srgbClr val="2E9F25"/>
                </a:solidFill>
                <a:latin typeface="Arial"/>
                <a:ea typeface="Arial"/>
                <a:cs typeface="Arial"/>
                <a:sym typeface="Arial"/>
              </a:rPr>
              <a:t>3 days - 2 nights program</a:t>
            </a:r>
            <a:endParaRPr/>
          </a:p>
        </p:txBody>
      </p:sp>
      <p:sp>
        <p:nvSpPr>
          <p:cNvPr id="1073" name="Google Shape;1073;p82"/>
          <p:cNvSpPr txBox="1"/>
          <p:nvPr/>
        </p:nvSpPr>
        <p:spPr>
          <a:xfrm>
            <a:off x="6599983" y="1681376"/>
            <a:ext cx="4992741" cy="1200329"/>
          </a:xfrm>
          <a:prstGeom prst="rect">
            <a:avLst/>
          </a:prstGeom>
          <a:noFill/>
          <a:ln cap="flat" cmpd="sng" w="9525">
            <a:solidFill>
              <a:srgbClr val="2E9F25"/>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1: Chiang Khong  – Paktha </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2: Paktha – Pakbeng – Kop Aek  </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3: Kop Aek – Luang Prabang</a:t>
            </a:r>
            <a:endParaRPr sz="1800">
              <a:solidFill>
                <a:srgbClr val="2E9F25"/>
              </a:solidFill>
              <a:latin typeface="Arial"/>
              <a:ea typeface="Arial"/>
              <a:cs typeface="Arial"/>
              <a:sym typeface="Arial"/>
            </a:endParaRPr>
          </a:p>
          <a:p>
            <a:pPr indent="-342900" lvl="0" marL="457200" marR="0" rtl="0" algn="l">
              <a:spcBef>
                <a:spcPts val="0"/>
              </a:spcBef>
              <a:spcAft>
                <a:spcPts val="0"/>
              </a:spcAft>
              <a:buClr>
                <a:schemeClr val="dk1"/>
              </a:buClr>
              <a:buSzPts val="1800"/>
              <a:buFont typeface="Noto Sans Symbols"/>
              <a:buNone/>
            </a:pPr>
            <a:r>
              <a:t/>
            </a:r>
            <a:endParaRPr sz="1800">
              <a:solidFill>
                <a:srgbClr val="2E9F25"/>
              </a:solidFill>
              <a:latin typeface="Arial"/>
              <a:ea typeface="Arial"/>
              <a:cs typeface="Arial"/>
              <a:sym typeface="Arial"/>
            </a:endParaRPr>
          </a:p>
        </p:txBody>
      </p:sp>
      <p:pic>
        <p:nvPicPr>
          <p:cNvPr id="1074" name="Google Shape;1074;p82"/>
          <p:cNvPicPr preferRelativeResize="0"/>
          <p:nvPr/>
        </p:nvPicPr>
        <p:blipFill rotWithShape="1">
          <a:blip r:embed="rId6">
            <a:alphaModFix/>
          </a:blip>
          <a:srcRect b="0" l="0" r="0" t="0"/>
          <a:stretch/>
        </p:blipFill>
        <p:spPr>
          <a:xfrm>
            <a:off x="6686481" y="3235927"/>
            <a:ext cx="4992741" cy="2857500"/>
          </a:xfrm>
          <a:prstGeom prst="rect">
            <a:avLst/>
          </a:prstGeom>
          <a:noFill/>
          <a:ln>
            <a:noFill/>
          </a:ln>
        </p:spPr>
      </p:pic>
      <p:pic>
        <p:nvPicPr>
          <p:cNvPr id="1075" name="Google Shape;1075;p82"/>
          <p:cNvPicPr preferRelativeResize="0"/>
          <p:nvPr/>
        </p:nvPicPr>
        <p:blipFill rotWithShape="1">
          <a:blip r:embed="rId7">
            <a:alphaModFix/>
          </a:blip>
          <a:srcRect b="0" l="0" r="0" t="0"/>
          <a:stretch/>
        </p:blipFill>
        <p:spPr>
          <a:xfrm>
            <a:off x="1008324" y="3235927"/>
            <a:ext cx="5095913" cy="28575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80" name="Shape 1080"/>
        <p:cNvGrpSpPr/>
        <p:nvPr/>
      </p:nvGrpSpPr>
      <p:grpSpPr>
        <a:xfrm>
          <a:off x="0" y="0"/>
          <a:ext cx="0" cy="0"/>
          <a:chOff x="0" y="0"/>
          <a:chExt cx="0" cy="0"/>
        </a:xfrm>
      </p:grpSpPr>
      <p:cxnSp>
        <p:nvCxnSpPr>
          <p:cNvPr id="1081" name="Google Shape;1081;p83"/>
          <p:cNvCxnSpPr/>
          <p:nvPr/>
        </p:nvCxnSpPr>
        <p:spPr>
          <a:xfrm flipH="1" rot="10800000">
            <a:off x="4398745" y="629743"/>
            <a:ext cx="5427454" cy="66697"/>
          </a:xfrm>
          <a:prstGeom prst="straightConnector1">
            <a:avLst/>
          </a:prstGeom>
          <a:noFill/>
          <a:ln cap="flat" cmpd="sng" w="12700">
            <a:solidFill>
              <a:srgbClr val="2E9F25"/>
            </a:solidFill>
            <a:prstDash val="solid"/>
            <a:round/>
            <a:headEnd len="med" w="med" type="none"/>
            <a:tailEnd len="med" w="med" type="none"/>
          </a:ln>
        </p:spPr>
      </p:cxnSp>
      <p:sp>
        <p:nvSpPr>
          <p:cNvPr id="1082" name="Google Shape;1082;p83"/>
          <p:cNvSpPr txBox="1"/>
          <p:nvPr/>
        </p:nvSpPr>
        <p:spPr>
          <a:xfrm>
            <a:off x="3892050" y="211484"/>
            <a:ext cx="5415866" cy="383128"/>
          </a:xfrm>
          <a:prstGeom prst="rect">
            <a:avLst/>
          </a:prstGeom>
          <a:noFill/>
          <a:ln>
            <a:noFill/>
          </a:ln>
        </p:spPr>
        <p:txBody>
          <a:bodyPr anchorCtr="0" anchor="t" bIns="45700" lIns="91425" spcFirstLastPara="1" rIns="91425" wrap="square" tIns="45700">
            <a:noAutofit/>
          </a:bodyPr>
          <a:lstStyle/>
          <a:p>
            <a:pPr indent="-342900" lvl="0" marL="342900" marR="0" rtl="0" algn="ctr">
              <a:spcBef>
                <a:spcPts val="0"/>
              </a:spcBef>
              <a:spcAft>
                <a:spcPts val="0"/>
              </a:spcAft>
              <a:buNone/>
            </a:pPr>
            <a:r>
              <a:rPr b="1" lang="en-US" sz="2200">
                <a:solidFill>
                  <a:srgbClr val="2E9F25"/>
                </a:solidFill>
                <a:latin typeface="Libre Baskerville"/>
                <a:ea typeface="Libre Baskerville"/>
                <a:cs typeface="Libre Baskerville"/>
                <a:sym typeface="Libre Baskerville"/>
              </a:rPr>
              <a:t>PROGRAM</a:t>
            </a:r>
            <a:endParaRPr/>
          </a:p>
        </p:txBody>
      </p:sp>
      <p:sp>
        <p:nvSpPr>
          <p:cNvPr id="1083" name="Google Shape;1083;p83"/>
          <p:cNvSpPr txBox="1"/>
          <p:nvPr/>
        </p:nvSpPr>
        <p:spPr>
          <a:xfrm>
            <a:off x="1341667" y="842063"/>
            <a:ext cx="3634340" cy="2881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2E9F25"/>
              </a:buClr>
              <a:buSzPts val="1800"/>
              <a:buFont typeface="Arial"/>
              <a:buNone/>
            </a:pPr>
            <a:r>
              <a:rPr b="1" lang="en-US" sz="1800">
                <a:solidFill>
                  <a:srgbClr val="2E9F25"/>
                </a:solidFill>
                <a:latin typeface="Arial"/>
                <a:ea typeface="Arial"/>
                <a:cs typeface="Arial"/>
                <a:sym typeface="Arial"/>
              </a:rPr>
              <a:t>10 days - 09 nights program</a:t>
            </a:r>
            <a:endParaRPr/>
          </a:p>
        </p:txBody>
      </p:sp>
      <p:sp>
        <p:nvSpPr>
          <p:cNvPr id="1084" name="Google Shape;1084;p83"/>
          <p:cNvSpPr txBox="1"/>
          <p:nvPr/>
        </p:nvSpPr>
        <p:spPr>
          <a:xfrm>
            <a:off x="236210" y="1399763"/>
            <a:ext cx="6289588" cy="2862322"/>
          </a:xfrm>
          <a:prstGeom prst="rect">
            <a:avLst/>
          </a:prstGeom>
          <a:noFill/>
          <a:ln cap="flat" cmpd="sng" w="9525">
            <a:solidFill>
              <a:srgbClr val="2E9F25"/>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1: Vientiane – Sanbank</a:t>
            </a:r>
            <a:endParaRPr sz="18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2: Sanbank (Phalat) - Sanbank</a:t>
            </a:r>
            <a:endParaRPr sz="18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3: Sanbank (Paklay) – Sanbank</a:t>
            </a:r>
            <a:endParaRPr sz="18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4: Sanbank (Khok Akha) – Sanbank</a:t>
            </a:r>
            <a:endParaRPr sz="18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5: Sanbank – Luang Prabang</a:t>
            </a:r>
            <a:endParaRPr sz="18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6: Luang Prabang</a:t>
            </a:r>
            <a:endParaRPr sz="18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7: Luang Prabang – (Pak Ou) – Gaeng Hang Ngai</a:t>
            </a:r>
            <a:endParaRPr sz="18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8: Gaeng Hang Ngai – Pakbeng – Sandbank</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9: Sandbank – Huay Palang</a:t>
            </a:r>
            <a:endParaRPr sz="18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10: Huay Palang – Huay Xay</a:t>
            </a:r>
            <a:endParaRPr sz="1800">
              <a:solidFill>
                <a:srgbClr val="2E9F25"/>
              </a:solidFill>
              <a:latin typeface="Arial"/>
              <a:ea typeface="Arial"/>
              <a:cs typeface="Arial"/>
              <a:sym typeface="Arial"/>
            </a:endParaRPr>
          </a:p>
        </p:txBody>
      </p:sp>
      <p:pic>
        <p:nvPicPr>
          <p:cNvPr descr="http://static.tumblr.com/f45faab49321958bb661be2e69124337/gltbmdt/p3amp94ag/tumblr_static_logo_threeland_281108.png" id="1085" name="Google Shape;1085;p83"/>
          <p:cNvPicPr preferRelativeResize="0"/>
          <p:nvPr/>
        </p:nvPicPr>
        <p:blipFill rotWithShape="1">
          <a:blip r:embed="rId3">
            <a:alphaModFix/>
          </a:blip>
          <a:srcRect b="0" l="0" r="0" t="0"/>
          <a:stretch/>
        </p:blipFill>
        <p:spPr>
          <a:xfrm>
            <a:off x="9826198" y="257346"/>
            <a:ext cx="2267743" cy="365615"/>
          </a:xfrm>
          <a:prstGeom prst="rect">
            <a:avLst/>
          </a:prstGeom>
          <a:noFill/>
          <a:ln>
            <a:noFill/>
          </a:ln>
        </p:spPr>
      </p:pic>
      <p:sp>
        <p:nvSpPr>
          <p:cNvPr id="1086" name="Google Shape;1086;p83"/>
          <p:cNvSpPr txBox="1"/>
          <p:nvPr>
            <p:ph idx="12" type="sldNum"/>
          </p:nvPr>
        </p:nvSpPr>
        <p:spPr>
          <a:xfrm>
            <a:off x="28280" y="6513923"/>
            <a:ext cx="703320" cy="344078"/>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087" name="Google Shape;1087;p8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1088" name="Google Shape;1088;p83">
            <a:hlinkClick r:id="rId4"/>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
        <p:nvSpPr>
          <p:cNvPr id="1089" name="Google Shape;1089;p83"/>
          <p:cNvSpPr txBox="1"/>
          <p:nvPr/>
        </p:nvSpPr>
        <p:spPr>
          <a:xfrm>
            <a:off x="7587682" y="843692"/>
            <a:ext cx="3634340" cy="2881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2E9F25"/>
              </a:buClr>
              <a:buSzPts val="1800"/>
              <a:buFont typeface="Arial"/>
              <a:buNone/>
            </a:pPr>
            <a:r>
              <a:rPr b="1" lang="en-US" sz="1800">
                <a:solidFill>
                  <a:srgbClr val="2E9F25"/>
                </a:solidFill>
                <a:latin typeface="Arial"/>
                <a:ea typeface="Arial"/>
                <a:cs typeface="Arial"/>
                <a:sym typeface="Arial"/>
              </a:rPr>
              <a:t>8 days - 7 nights program</a:t>
            </a:r>
            <a:endParaRPr/>
          </a:p>
        </p:txBody>
      </p:sp>
      <p:sp>
        <p:nvSpPr>
          <p:cNvPr id="1090" name="Google Shape;1090;p83"/>
          <p:cNvSpPr txBox="1"/>
          <p:nvPr/>
        </p:nvSpPr>
        <p:spPr>
          <a:xfrm>
            <a:off x="6686481" y="1399763"/>
            <a:ext cx="4992741" cy="2862322"/>
          </a:xfrm>
          <a:prstGeom prst="rect">
            <a:avLst/>
          </a:prstGeom>
          <a:noFill/>
          <a:ln cap="flat" cmpd="sng" w="9525">
            <a:solidFill>
              <a:srgbClr val="2E9F25"/>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1: Huay Xai – Huay Palang</a:t>
            </a:r>
            <a:endParaRPr sz="18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2: Huay Palang – Pakbeng – Kop Aek  </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3: Kop Aek – Pak Ou cave </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4: Pak Ou cave – Luang Prabang</a:t>
            </a:r>
            <a:endParaRPr sz="1800">
              <a:solidFill>
                <a:srgbClr val="2E9F25"/>
              </a:solidFill>
              <a:latin typeface="Arial"/>
              <a:ea typeface="Arial"/>
              <a:cs typeface="Arial"/>
              <a:sym typeface="Arial"/>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5: Luang Prabang – Khok Akha </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6: Khok Akha  - Pak Lay</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7: Pak Lay – Sandbank</a:t>
            </a:r>
            <a:endParaRPr/>
          </a:p>
          <a:p>
            <a:pPr indent="-457200" lvl="0" marL="45720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Day 8: Sandbank – Vientiane</a:t>
            </a:r>
            <a:endParaRPr/>
          </a:p>
          <a:p>
            <a:pPr indent="-342900" lvl="0" marL="457200" marR="0" rtl="0" algn="l">
              <a:spcBef>
                <a:spcPts val="0"/>
              </a:spcBef>
              <a:spcAft>
                <a:spcPts val="0"/>
              </a:spcAft>
              <a:buClr>
                <a:schemeClr val="dk1"/>
              </a:buClr>
              <a:buSzPts val="1800"/>
              <a:buFont typeface="Noto Sans Symbols"/>
              <a:buNone/>
            </a:pPr>
            <a:r>
              <a:t/>
            </a:r>
            <a:endParaRPr sz="1800">
              <a:solidFill>
                <a:srgbClr val="2E9F25"/>
              </a:solidFill>
              <a:latin typeface="Arial"/>
              <a:ea typeface="Arial"/>
              <a:cs typeface="Arial"/>
              <a:sym typeface="Arial"/>
            </a:endParaRPr>
          </a:p>
          <a:p>
            <a:pPr indent="-342900" lvl="0" marL="457200" marR="0" rtl="0" algn="l">
              <a:spcBef>
                <a:spcPts val="0"/>
              </a:spcBef>
              <a:spcAft>
                <a:spcPts val="0"/>
              </a:spcAft>
              <a:buClr>
                <a:schemeClr val="dk1"/>
              </a:buClr>
              <a:buSzPts val="1800"/>
              <a:buFont typeface="Noto Sans Symbols"/>
              <a:buNone/>
            </a:pPr>
            <a:r>
              <a:t/>
            </a:r>
            <a:endParaRPr sz="1800">
              <a:solidFill>
                <a:srgbClr val="2E9F25"/>
              </a:solidFill>
              <a:latin typeface="Arial"/>
              <a:ea typeface="Arial"/>
              <a:cs typeface="Arial"/>
              <a:sym typeface="Arial"/>
            </a:endParaRPr>
          </a:p>
        </p:txBody>
      </p:sp>
      <p:pic>
        <p:nvPicPr>
          <p:cNvPr id="1091" name="Google Shape;1091;p83"/>
          <p:cNvPicPr preferRelativeResize="0"/>
          <p:nvPr/>
        </p:nvPicPr>
        <p:blipFill rotWithShape="1">
          <a:blip r:embed="rId6">
            <a:alphaModFix/>
          </a:blip>
          <a:srcRect b="0" l="0" r="0" t="0"/>
          <a:stretch/>
        </p:blipFill>
        <p:spPr>
          <a:xfrm>
            <a:off x="2978857" y="4440271"/>
            <a:ext cx="2881268" cy="1917353"/>
          </a:xfrm>
          <a:prstGeom prst="rect">
            <a:avLst/>
          </a:prstGeom>
          <a:noFill/>
          <a:ln>
            <a:noFill/>
          </a:ln>
        </p:spPr>
      </p:pic>
      <p:pic>
        <p:nvPicPr>
          <p:cNvPr id="1092" name="Google Shape;1092;p83"/>
          <p:cNvPicPr preferRelativeResize="0"/>
          <p:nvPr/>
        </p:nvPicPr>
        <p:blipFill rotWithShape="1">
          <a:blip r:embed="rId7">
            <a:alphaModFix/>
          </a:blip>
          <a:srcRect b="0" l="0" r="0" t="0"/>
          <a:stretch/>
        </p:blipFill>
        <p:spPr>
          <a:xfrm>
            <a:off x="5977289" y="4440271"/>
            <a:ext cx="2559898" cy="1927336"/>
          </a:xfrm>
          <a:prstGeom prst="rect">
            <a:avLst/>
          </a:prstGeom>
          <a:noFill/>
          <a:ln>
            <a:noFill/>
          </a:ln>
        </p:spPr>
      </p:pic>
      <p:pic>
        <p:nvPicPr>
          <p:cNvPr id="1093" name="Google Shape;1093;p83"/>
          <p:cNvPicPr preferRelativeResize="0"/>
          <p:nvPr/>
        </p:nvPicPr>
        <p:blipFill rotWithShape="1">
          <a:blip r:embed="rId8">
            <a:alphaModFix/>
          </a:blip>
          <a:srcRect b="0" l="0" r="0" t="0"/>
          <a:stretch/>
        </p:blipFill>
        <p:spPr>
          <a:xfrm>
            <a:off x="8671177" y="4443099"/>
            <a:ext cx="2381250" cy="1914525"/>
          </a:xfrm>
          <a:prstGeom prst="rect">
            <a:avLst/>
          </a:prstGeom>
          <a:noFill/>
          <a:ln>
            <a:noFill/>
          </a:ln>
        </p:spPr>
      </p:pic>
      <p:pic>
        <p:nvPicPr>
          <p:cNvPr id="1094" name="Google Shape;1094;p83"/>
          <p:cNvPicPr preferRelativeResize="0"/>
          <p:nvPr/>
        </p:nvPicPr>
        <p:blipFill rotWithShape="1">
          <a:blip r:embed="rId9">
            <a:alphaModFix/>
          </a:blip>
          <a:srcRect b="0" l="0" r="0" t="0"/>
          <a:stretch/>
        </p:blipFill>
        <p:spPr>
          <a:xfrm>
            <a:off x="618881" y="4440270"/>
            <a:ext cx="2242812" cy="1885793"/>
          </a:xfrm>
          <a:prstGeom prst="rect">
            <a:avLst/>
          </a:prstGeom>
          <a:noFill/>
          <a:ln>
            <a:noFill/>
          </a:ln>
        </p:spPr>
      </p:pic>
      <p:sp>
        <p:nvSpPr>
          <p:cNvPr id="1095" name="Google Shape;1095;p83"/>
          <p:cNvSpPr/>
          <p:nvPr/>
        </p:nvSpPr>
        <p:spPr>
          <a:xfrm>
            <a:off x="0" y="324721"/>
            <a:ext cx="4398745" cy="371720"/>
          </a:xfrm>
          <a:prstGeom prst="rect">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a:ea typeface="Arial"/>
                <a:cs typeface="Arial"/>
                <a:sym typeface="Arial"/>
              </a:rPr>
              <a:t>RIVER CRUISES IN LAOS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sp>
        <p:nvSpPr>
          <p:cNvPr id="1100" name="Google Shape;1100;p84"/>
          <p:cNvSpPr/>
          <p:nvPr/>
        </p:nvSpPr>
        <p:spPr>
          <a:xfrm>
            <a:off x="146707" y="133675"/>
            <a:ext cx="6216243" cy="6590651"/>
          </a:xfrm>
          <a:custGeom>
            <a:rect b="b" l="l" r="r" t="t"/>
            <a:pathLst>
              <a:path extrusionOk="0" h="3308203" w="3120268">
                <a:moveTo>
                  <a:pt x="2995808" y="3308203"/>
                </a:moveTo>
                <a:lnTo>
                  <a:pt x="124460" y="3308203"/>
                </a:lnTo>
                <a:cubicBezTo>
                  <a:pt x="55880" y="3308203"/>
                  <a:pt x="0" y="3252323"/>
                  <a:pt x="0" y="3183743"/>
                </a:cubicBezTo>
                <a:lnTo>
                  <a:pt x="0" y="124460"/>
                </a:lnTo>
                <a:cubicBezTo>
                  <a:pt x="0" y="55880"/>
                  <a:pt x="55880" y="0"/>
                  <a:pt x="124460" y="0"/>
                </a:cubicBezTo>
                <a:lnTo>
                  <a:pt x="2995808" y="0"/>
                </a:lnTo>
                <a:cubicBezTo>
                  <a:pt x="3064388" y="0"/>
                  <a:pt x="3120268" y="55880"/>
                  <a:pt x="3120268" y="124460"/>
                </a:cubicBezTo>
                <a:lnTo>
                  <a:pt x="3120268" y="3183743"/>
                </a:lnTo>
                <a:cubicBezTo>
                  <a:pt x="3120268" y="3252324"/>
                  <a:pt x="3064388" y="3308203"/>
                  <a:pt x="2995808" y="3308203"/>
                </a:cubicBezTo>
                <a:close/>
              </a:path>
            </a:pathLst>
          </a:custGeom>
          <a:solidFill>
            <a:srgbClr val="FFFFEF"/>
          </a:solidFill>
          <a:ln cap="flat" cmpd="sng" w="47625">
            <a:solidFill>
              <a:srgbClr val="3856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84"/>
          <p:cNvSpPr/>
          <p:nvPr/>
        </p:nvSpPr>
        <p:spPr>
          <a:xfrm>
            <a:off x="6553449" y="3053315"/>
            <a:ext cx="2073299" cy="2073299"/>
          </a:xfrm>
          <a:custGeom>
            <a:rect b="b" l="l" r="r" t="t"/>
            <a:pathLst>
              <a:path extrusionOk="0"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rotWithShape="1">
            <a:blip r:embed="rId3">
              <a:alphaModFix/>
            </a:blip>
            <a:stretch>
              <a:fillRect b="0" l="-25046" r="-25046"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84"/>
          <p:cNvSpPr/>
          <p:nvPr/>
        </p:nvSpPr>
        <p:spPr>
          <a:xfrm>
            <a:off x="8815477" y="2089403"/>
            <a:ext cx="2073299" cy="3109948"/>
          </a:xfrm>
          <a:custGeom>
            <a:rect b="b" l="l" r="r" t="t"/>
            <a:pathLst>
              <a:path extrusionOk="0" h="9525000" w="6350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rotWithShape="1">
            <a:blip r:embed="rId4">
              <a:alphaModFix/>
            </a:blip>
            <a:stretch>
              <a:fillRect b="0" l="-54467" r="-54467"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84"/>
          <p:cNvSpPr/>
          <p:nvPr/>
        </p:nvSpPr>
        <p:spPr>
          <a:xfrm>
            <a:off x="11079276" y="2089403"/>
            <a:ext cx="2073299" cy="3109948"/>
          </a:xfrm>
          <a:custGeom>
            <a:rect b="b" l="l" r="r" t="t"/>
            <a:pathLst>
              <a:path extrusionOk="0" h="9525000" w="6350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rotWithShape="1">
            <a:blip r:embed="rId5">
              <a:alphaModFix/>
            </a:blip>
            <a:stretch>
              <a:fillRect b="0" l="-26483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84"/>
          <p:cNvSpPr/>
          <p:nvPr/>
        </p:nvSpPr>
        <p:spPr>
          <a:xfrm>
            <a:off x="6553449" y="-272533"/>
            <a:ext cx="2073299" cy="3109948"/>
          </a:xfrm>
          <a:custGeom>
            <a:rect b="b" l="l" r="r" t="t"/>
            <a:pathLst>
              <a:path extrusionOk="0" h="9525000" w="6350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rotWithShape="1">
            <a:blip r:embed="rId6">
              <a:alphaModFix/>
            </a:blip>
            <a:stretch>
              <a:fillRect b="0" l="-62496" r="-62496"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84"/>
          <p:cNvSpPr/>
          <p:nvPr/>
        </p:nvSpPr>
        <p:spPr>
          <a:xfrm>
            <a:off x="8815478" y="-272533"/>
            <a:ext cx="3657021" cy="2194213"/>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7">
              <a:alphaModFix/>
            </a:blip>
            <a:stretch>
              <a:fillRect b="-5554" l="0" r="0" t="-5554"/>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84"/>
          <p:cNvSpPr/>
          <p:nvPr/>
        </p:nvSpPr>
        <p:spPr>
          <a:xfrm>
            <a:off x="9822187" y="5364451"/>
            <a:ext cx="3330388" cy="1998233"/>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8">
              <a:alphaModFix/>
            </a:blip>
            <a:stretch>
              <a:fillRect b="0" l="0" r="0" t="-10676"/>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84"/>
          <p:cNvSpPr/>
          <p:nvPr/>
        </p:nvSpPr>
        <p:spPr>
          <a:xfrm>
            <a:off x="6553449" y="5341939"/>
            <a:ext cx="3057712" cy="1834627"/>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9">
              <a:alphaModFix/>
            </a:blip>
            <a:stretch>
              <a:fillRect b="0" l="-3332" r="-3332"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08" name="Google Shape;1108;p84"/>
          <p:cNvPicPr preferRelativeResize="0"/>
          <p:nvPr/>
        </p:nvPicPr>
        <p:blipFill rotWithShape="1">
          <a:blip r:embed="rId10">
            <a:alphaModFix/>
          </a:blip>
          <a:srcRect b="0" l="0" r="0" t="0"/>
          <a:stretch/>
        </p:blipFill>
        <p:spPr>
          <a:xfrm>
            <a:off x="321097" y="262817"/>
            <a:ext cx="364703" cy="276511"/>
          </a:xfrm>
          <a:prstGeom prst="rect">
            <a:avLst/>
          </a:prstGeom>
          <a:noFill/>
          <a:ln>
            <a:noFill/>
          </a:ln>
        </p:spPr>
      </p:pic>
      <p:pic>
        <p:nvPicPr>
          <p:cNvPr id="1109" name="Google Shape;1109;p84"/>
          <p:cNvPicPr preferRelativeResize="0"/>
          <p:nvPr/>
        </p:nvPicPr>
        <p:blipFill rotWithShape="1">
          <a:blip r:embed="rId11">
            <a:alphaModFix amt="18999"/>
          </a:blip>
          <a:srcRect b="0" l="0" r="0" t="0"/>
          <a:stretch/>
        </p:blipFill>
        <p:spPr>
          <a:xfrm rot="-2700000">
            <a:off x="-747944" y="5647036"/>
            <a:ext cx="1956152" cy="2195681"/>
          </a:xfrm>
          <a:prstGeom prst="rect">
            <a:avLst/>
          </a:prstGeom>
          <a:noFill/>
          <a:ln>
            <a:noFill/>
          </a:ln>
        </p:spPr>
      </p:pic>
      <p:sp>
        <p:nvSpPr>
          <p:cNvPr id="1110" name="Google Shape;1110;p84"/>
          <p:cNvSpPr txBox="1"/>
          <p:nvPr/>
        </p:nvSpPr>
        <p:spPr>
          <a:xfrm>
            <a:off x="930272" y="579760"/>
            <a:ext cx="8891915" cy="320601"/>
          </a:xfrm>
          <a:prstGeom prst="rect">
            <a:avLst/>
          </a:prstGeom>
          <a:noFill/>
          <a:ln>
            <a:noFill/>
          </a:ln>
        </p:spPr>
        <p:txBody>
          <a:bodyPr anchorCtr="0" anchor="t" bIns="0" lIns="0" spcFirstLastPara="1" rIns="0" wrap="square" tIns="0">
            <a:spAutoFit/>
          </a:bodyPr>
          <a:lstStyle/>
          <a:p>
            <a:pPr indent="0" lvl="0" marL="0" marR="0" rtl="0" algn="just">
              <a:lnSpc>
                <a:spcPct val="130005"/>
              </a:lnSpc>
              <a:spcBef>
                <a:spcPts val="0"/>
              </a:spcBef>
              <a:spcAft>
                <a:spcPts val="0"/>
              </a:spcAft>
              <a:buNone/>
            </a:pPr>
            <a:r>
              <a:rPr lang="en-US" sz="1933">
                <a:solidFill>
                  <a:srgbClr val="000000"/>
                </a:solidFill>
                <a:latin typeface="Hammersmith One"/>
                <a:ea typeface="Hammersmith One"/>
                <a:cs typeface="Hammersmith One"/>
                <a:sym typeface="Hammersmith One"/>
              </a:rPr>
              <a:t>Vientiane &amp; Luang Prabang Combination</a:t>
            </a:r>
            <a:endParaRPr/>
          </a:p>
        </p:txBody>
      </p:sp>
      <p:sp>
        <p:nvSpPr>
          <p:cNvPr id="1111" name="Google Shape;1111;p84"/>
          <p:cNvSpPr txBox="1"/>
          <p:nvPr/>
        </p:nvSpPr>
        <p:spPr>
          <a:xfrm>
            <a:off x="590739" y="1746061"/>
            <a:ext cx="5448111" cy="3904915"/>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b="1" lang="en-US" sz="1276">
                <a:solidFill>
                  <a:srgbClr val="000000"/>
                </a:solidFill>
                <a:latin typeface="Montserrat"/>
                <a:ea typeface="Montserrat"/>
                <a:cs typeface="Montserrat"/>
                <a:sym typeface="Montserrat"/>
              </a:rPr>
              <a:t>Highlights:</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Wandering around in Laos' capital, Vientiane and visiting some of its highlights</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Experience the tranquility of Luang Prabang with its heritage sites</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Admire Khouang Si waterfalls with its formation of water tumbling over multi-tiered limestone into cool pools</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Explore the mysterious Pak Ou caves with thousands of Buddha statues</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Visit the local handicraft villages and shop for the traditional handmade souvenir</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sp>
        <p:nvSpPr>
          <p:cNvPr id="1112" name="Google Shape;1112;p84"/>
          <p:cNvSpPr txBox="1"/>
          <p:nvPr/>
        </p:nvSpPr>
        <p:spPr>
          <a:xfrm>
            <a:off x="590739" y="4480453"/>
            <a:ext cx="5562411" cy="2981585"/>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b="1" lang="en-US" sz="1276">
                <a:solidFill>
                  <a:srgbClr val="000000"/>
                </a:solidFill>
                <a:latin typeface="Montserrat"/>
                <a:ea typeface="Montserrat"/>
                <a:cs typeface="Montserrat"/>
                <a:sym typeface="Montserrat"/>
              </a:rPr>
              <a:t>Itinerary: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Day 1: Vientiane Arrival – City Tour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Day 2: Vientiane – Buddha Park – Fly To Luang Prabang (B)</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Day 3: Luang Prabang City Tour – Pak Ou Caves </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Day 4: Luang Prabang – Khoangsi Waterfall – City Tour</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Day 5: Luang Prabang – Departure</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sp>
        <p:nvSpPr>
          <p:cNvPr id="1113" name="Google Shape;1113;p84"/>
          <p:cNvSpPr txBox="1"/>
          <p:nvPr/>
        </p:nvSpPr>
        <p:spPr>
          <a:xfrm>
            <a:off x="773090" y="264361"/>
            <a:ext cx="3527229" cy="26930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075">
                <a:solidFill>
                  <a:srgbClr val="5D4814"/>
                </a:solidFill>
                <a:latin typeface="Montserrat"/>
                <a:ea typeface="Montserrat"/>
                <a:cs typeface="Montserrat"/>
                <a:sym typeface="Montserrat"/>
              </a:rPr>
              <a:t>TOUR</a:t>
            </a:r>
            <a:endParaRPr/>
          </a:p>
        </p:txBody>
      </p:sp>
      <p:sp>
        <p:nvSpPr>
          <p:cNvPr id="1114" name="Google Shape;1114;p84">
            <a:hlinkClick r:id="rId12"/>
          </p:cNvPr>
          <p:cNvSpPr/>
          <p:nvPr/>
        </p:nvSpPr>
        <p:spPr>
          <a:xfrm>
            <a:off x="11277600" y="6172200"/>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3"/>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85"/>
          <p:cNvSpPr/>
          <p:nvPr/>
        </p:nvSpPr>
        <p:spPr>
          <a:xfrm>
            <a:off x="2407396" y="1506698"/>
            <a:ext cx="2563069" cy="3844604"/>
          </a:xfrm>
          <a:custGeom>
            <a:rect b="b" l="l" r="r" t="t"/>
            <a:pathLst>
              <a:path extrusionOk="0" h="9525000" w="6350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rotWithShape="1">
            <a:blip r:embed="rId3">
              <a:alphaModFix/>
            </a:blip>
            <a:stretch>
              <a:fillRect b="0" l="-55130" r="-6979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85"/>
          <p:cNvSpPr/>
          <p:nvPr/>
        </p:nvSpPr>
        <p:spPr>
          <a:xfrm>
            <a:off x="-217366" y="3018527"/>
            <a:ext cx="2415453" cy="2415453"/>
          </a:xfrm>
          <a:custGeom>
            <a:rect b="b" l="l" r="r" t="t"/>
            <a:pathLst>
              <a:path extrusionOk="0"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blipFill rotWithShape="1">
            <a:blip r:embed="rId4">
              <a:alphaModFix/>
            </a:blip>
            <a:stretch>
              <a:fillRect b="0" l="-24999" r="-24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85"/>
          <p:cNvSpPr/>
          <p:nvPr/>
        </p:nvSpPr>
        <p:spPr>
          <a:xfrm>
            <a:off x="2407396" y="5488266"/>
            <a:ext cx="2563069" cy="1537841"/>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5">
              <a:alphaModFix/>
            </a:blip>
            <a:stretch>
              <a:fillRect b="-5612" l="0" r="0" t="-5612"/>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85"/>
          <p:cNvSpPr/>
          <p:nvPr/>
        </p:nvSpPr>
        <p:spPr>
          <a:xfrm>
            <a:off x="2407396" y="-168107"/>
            <a:ext cx="2563069" cy="1537841"/>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6">
              <a:alphaModFix/>
            </a:blip>
            <a:stretch>
              <a:fillRect b="-5520" l="0" r="0" t="-552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85"/>
          <p:cNvSpPr/>
          <p:nvPr/>
        </p:nvSpPr>
        <p:spPr>
          <a:xfrm>
            <a:off x="-217366" y="1424019"/>
            <a:ext cx="2415453" cy="1449272"/>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7">
              <a:alphaModFix/>
            </a:blip>
            <a:stretch>
              <a:fillRect b="-5554" l="0" r="0" t="-5554"/>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85"/>
          <p:cNvSpPr/>
          <p:nvPr/>
        </p:nvSpPr>
        <p:spPr>
          <a:xfrm>
            <a:off x="-217366" y="5576835"/>
            <a:ext cx="2415453" cy="1449272"/>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8">
              <a:alphaModFix/>
            </a:blip>
            <a:stretch>
              <a:fillRect b="-5554" l="0" r="0" t="-5554"/>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85"/>
          <p:cNvSpPr/>
          <p:nvPr/>
        </p:nvSpPr>
        <p:spPr>
          <a:xfrm>
            <a:off x="-217366" y="-168107"/>
            <a:ext cx="2415453" cy="1449272"/>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9">
              <a:alphaModFix/>
            </a:blip>
            <a:stretch>
              <a:fillRect b="-1111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85"/>
          <p:cNvSpPr/>
          <p:nvPr/>
        </p:nvSpPr>
        <p:spPr>
          <a:xfrm>
            <a:off x="5210570" y="133674"/>
            <a:ext cx="6825595" cy="6590651"/>
          </a:xfrm>
          <a:custGeom>
            <a:rect b="b" l="l" r="r" t="t"/>
            <a:pathLst>
              <a:path extrusionOk="0" h="3308203" w="3426134">
                <a:moveTo>
                  <a:pt x="3301673" y="3308203"/>
                </a:moveTo>
                <a:lnTo>
                  <a:pt x="124460" y="3308203"/>
                </a:lnTo>
                <a:cubicBezTo>
                  <a:pt x="55880" y="3308203"/>
                  <a:pt x="0" y="3252323"/>
                  <a:pt x="0" y="3183743"/>
                </a:cubicBezTo>
                <a:lnTo>
                  <a:pt x="0" y="124460"/>
                </a:lnTo>
                <a:cubicBezTo>
                  <a:pt x="0" y="55880"/>
                  <a:pt x="55880" y="0"/>
                  <a:pt x="124460" y="0"/>
                </a:cubicBezTo>
                <a:lnTo>
                  <a:pt x="3301674" y="0"/>
                </a:lnTo>
                <a:cubicBezTo>
                  <a:pt x="3370254" y="0"/>
                  <a:pt x="3426134" y="55880"/>
                  <a:pt x="3426134" y="124460"/>
                </a:cubicBezTo>
                <a:lnTo>
                  <a:pt x="3426134" y="3183743"/>
                </a:lnTo>
                <a:cubicBezTo>
                  <a:pt x="3426134" y="3252324"/>
                  <a:pt x="3370254" y="3308203"/>
                  <a:pt x="3301674" y="3308203"/>
                </a:cubicBezTo>
                <a:close/>
              </a:path>
            </a:pathLst>
          </a:custGeom>
          <a:solidFill>
            <a:srgbClr val="FFFFEF"/>
          </a:solidFill>
          <a:ln cap="flat" cmpd="sng" w="47625">
            <a:solidFill>
              <a:srgbClr val="3856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27" name="Google Shape;1127;p85"/>
          <p:cNvPicPr preferRelativeResize="0"/>
          <p:nvPr/>
        </p:nvPicPr>
        <p:blipFill rotWithShape="1">
          <a:blip r:embed="rId10">
            <a:alphaModFix amt="48000"/>
          </a:blip>
          <a:srcRect b="0" l="0" r="0" t="0"/>
          <a:stretch/>
        </p:blipFill>
        <p:spPr>
          <a:xfrm>
            <a:off x="10431282" y="5110297"/>
            <a:ext cx="2420874" cy="5486400"/>
          </a:xfrm>
          <a:prstGeom prst="rect">
            <a:avLst/>
          </a:prstGeom>
          <a:noFill/>
          <a:ln>
            <a:noFill/>
          </a:ln>
        </p:spPr>
      </p:pic>
      <p:sp>
        <p:nvSpPr>
          <p:cNvPr id="1128" name="Google Shape;1128;p85"/>
          <p:cNvSpPr txBox="1"/>
          <p:nvPr/>
        </p:nvSpPr>
        <p:spPr>
          <a:xfrm>
            <a:off x="6096001" y="624670"/>
            <a:ext cx="8891915" cy="320601"/>
          </a:xfrm>
          <a:prstGeom prst="rect">
            <a:avLst/>
          </a:prstGeom>
          <a:noFill/>
          <a:ln>
            <a:noFill/>
          </a:ln>
        </p:spPr>
        <p:txBody>
          <a:bodyPr anchorCtr="0" anchor="t" bIns="0" lIns="0" spcFirstLastPara="1" rIns="0" wrap="square" tIns="0">
            <a:spAutoFit/>
          </a:bodyPr>
          <a:lstStyle/>
          <a:p>
            <a:pPr indent="0" lvl="0" marL="0" marR="0" rtl="0" algn="just">
              <a:lnSpc>
                <a:spcPct val="130005"/>
              </a:lnSpc>
              <a:spcBef>
                <a:spcPts val="0"/>
              </a:spcBef>
              <a:spcAft>
                <a:spcPts val="0"/>
              </a:spcAft>
              <a:buNone/>
            </a:pPr>
            <a:r>
              <a:rPr lang="en-US" sz="1933">
                <a:solidFill>
                  <a:srgbClr val="000000"/>
                </a:solidFill>
                <a:latin typeface="Hammersmith One"/>
                <a:ea typeface="Hammersmith One"/>
                <a:cs typeface="Hammersmith One"/>
                <a:sym typeface="Hammersmith One"/>
              </a:rPr>
              <a:t>Luang Prabang - Vientiane - 4000 Islands</a:t>
            </a:r>
            <a:endParaRPr/>
          </a:p>
        </p:txBody>
      </p:sp>
      <p:sp>
        <p:nvSpPr>
          <p:cNvPr id="1129" name="Google Shape;1129;p85"/>
          <p:cNvSpPr txBox="1"/>
          <p:nvPr/>
        </p:nvSpPr>
        <p:spPr>
          <a:xfrm>
            <a:off x="5651594" y="1580071"/>
            <a:ext cx="5882434" cy="3904915"/>
          </a:xfrm>
          <a:prstGeom prst="rect">
            <a:avLst/>
          </a:prstGeom>
          <a:noFill/>
          <a:ln>
            <a:noFill/>
          </a:ln>
        </p:spPr>
        <p:txBody>
          <a:bodyPr anchorCtr="0" anchor="t" bIns="0" lIns="0" spcFirstLastPara="1" rIns="0" wrap="square" tIns="0">
            <a:spAutoFit/>
          </a:bodyPr>
          <a:lstStyle/>
          <a:p>
            <a:pPr indent="0" lvl="0" marL="0" marR="0" rtl="0" algn="l">
              <a:lnSpc>
                <a:spcPct val="140047"/>
              </a:lnSpc>
              <a:spcBef>
                <a:spcPts val="0"/>
              </a:spcBef>
              <a:spcAft>
                <a:spcPts val="0"/>
              </a:spcAft>
              <a:buNone/>
            </a:pPr>
            <a:r>
              <a:rPr b="1" lang="en-US" sz="1276">
                <a:solidFill>
                  <a:srgbClr val="000000"/>
                </a:solidFill>
                <a:latin typeface="Montserrat"/>
                <a:ea typeface="Montserrat"/>
                <a:cs typeface="Montserrat"/>
                <a:sym typeface="Montserrat"/>
              </a:rPr>
              <a:t>Highlights:</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Experience the tranquility of Luang Prabang with its heritage sites</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Wandering around in Laos' capital, Vientiane and visiting some of its highlights</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Hiking on the Bolaven Plateau, in Pakse, surrounded by incredible natural beauty</a:t>
            </a:r>
            <a:endParaRPr/>
          </a:p>
          <a:p>
            <a:pPr indent="-137786" lvl="1" marL="275571" marR="0" rtl="0" algn="l">
              <a:lnSpc>
                <a:spcPct val="140047"/>
              </a:lnSpc>
              <a:spcBef>
                <a:spcPts val="0"/>
              </a:spcBef>
              <a:spcAft>
                <a:spcPts val="0"/>
              </a:spcAft>
              <a:buClr>
                <a:srgbClr val="000000"/>
              </a:buClr>
              <a:buSzPts val="1276"/>
              <a:buFont typeface="Arial"/>
              <a:buChar char="•"/>
            </a:pPr>
            <a:r>
              <a:rPr b="0" i="0" lang="en-US" sz="1276" u="none" cap="none" strike="noStrike">
                <a:solidFill>
                  <a:srgbClr val="000000"/>
                </a:solidFill>
                <a:latin typeface="Montserrat"/>
                <a:ea typeface="Montserrat"/>
                <a:cs typeface="Montserrat"/>
                <a:sym typeface="Montserrat"/>
              </a:rPr>
              <a:t>We explore Khong island, the Bolevean Plateau is known for its cooler temperature being located high above the Mekong Valley. Wat Phou, a site of ancient religious significance in one of the most spectacular regions of Laos.</a:t>
            </a:r>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a:p>
            <a:pPr indent="0" lvl="0" marL="0" marR="0" rtl="0" algn="l">
              <a:lnSpc>
                <a:spcPct val="140047"/>
              </a:lnSpc>
              <a:spcBef>
                <a:spcPts val="0"/>
              </a:spcBef>
              <a:spcAft>
                <a:spcPts val="0"/>
              </a:spcAft>
              <a:buNone/>
            </a:pPr>
            <a:r>
              <a:t/>
            </a:r>
            <a:endParaRPr sz="1276">
              <a:solidFill>
                <a:srgbClr val="000000"/>
              </a:solidFill>
              <a:latin typeface="Montserrat"/>
              <a:ea typeface="Montserrat"/>
              <a:cs typeface="Montserrat"/>
              <a:sym typeface="Montserrat"/>
            </a:endParaRPr>
          </a:p>
        </p:txBody>
      </p:sp>
      <p:sp>
        <p:nvSpPr>
          <p:cNvPr id="1130" name="Google Shape;1130;p85"/>
          <p:cNvSpPr txBox="1"/>
          <p:nvPr/>
        </p:nvSpPr>
        <p:spPr>
          <a:xfrm>
            <a:off x="5865815" y="4071173"/>
            <a:ext cx="6326185" cy="2057936"/>
          </a:xfrm>
          <a:prstGeom prst="rect">
            <a:avLst/>
          </a:prstGeom>
          <a:noFill/>
          <a:ln>
            <a:noFill/>
          </a:ln>
        </p:spPr>
        <p:txBody>
          <a:bodyPr anchorCtr="0" anchor="t" bIns="0" lIns="0" spcFirstLastPara="1" rIns="0" wrap="square" tIns="0">
            <a:spAutoFit/>
          </a:bodyPr>
          <a:lstStyle/>
          <a:p>
            <a:pPr indent="0" lvl="0" marL="0" marR="0" rtl="0" algn="l">
              <a:lnSpc>
                <a:spcPct val="139936"/>
              </a:lnSpc>
              <a:spcBef>
                <a:spcPts val="0"/>
              </a:spcBef>
              <a:spcAft>
                <a:spcPts val="0"/>
              </a:spcAft>
              <a:buNone/>
            </a:pPr>
            <a:r>
              <a:rPr b="1" lang="en-US" sz="1267">
                <a:solidFill>
                  <a:srgbClr val="000000"/>
                </a:solidFill>
                <a:latin typeface="Montserrat"/>
                <a:ea typeface="Montserrat"/>
                <a:cs typeface="Montserrat"/>
                <a:sym typeface="Montserrat"/>
              </a:rPr>
              <a:t>Itinerary</a:t>
            </a:r>
            <a:r>
              <a:rPr b="1" lang="en-US" sz="1267">
                <a:solidFill>
                  <a:srgbClr val="000000"/>
                </a:solidFill>
                <a:latin typeface="Montserrat"/>
                <a:ea typeface="Montserrat"/>
                <a:cs typeface="Montserrat"/>
                <a:sym typeface="Montserrat"/>
              </a:rPr>
              <a:t>: </a:t>
            </a:r>
            <a:endParaRPr/>
          </a:p>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Day 01: Luang Prabang Arrival – City Tour</a:t>
            </a:r>
            <a:endParaRPr/>
          </a:p>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Day 02: Luang Prabang City Tour – Pak Ou Caves </a:t>
            </a:r>
            <a:endParaRPr/>
          </a:p>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Day 03: Luang Prabang – Fly To Vientiane – City Tour </a:t>
            </a:r>
            <a:endParaRPr/>
          </a:p>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Day 04: Vientiane – Buddha Park – Fly To Pakse – Khong Island </a:t>
            </a:r>
            <a:endParaRPr/>
          </a:p>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Day 05: Full Day Visit The 4000 Islands Area </a:t>
            </a:r>
            <a:endParaRPr/>
          </a:p>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Day 06: Khong Island – Bolaven Plateau – Pakse </a:t>
            </a:r>
            <a:endParaRPr/>
          </a:p>
          <a:p>
            <a:pPr indent="0" lvl="0" marL="0" marR="0" rtl="0" algn="l">
              <a:lnSpc>
                <a:spcPct val="139936"/>
              </a:lnSpc>
              <a:spcBef>
                <a:spcPts val="0"/>
              </a:spcBef>
              <a:spcAft>
                <a:spcPts val="0"/>
              </a:spcAft>
              <a:buNone/>
            </a:pPr>
            <a:r>
              <a:rPr lang="en-US" sz="1267">
                <a:solidFill>
                  <a:srgbClr val="000000"/>
                </a:solidFill>
                <a:latin typeface="Montserrat"/>
                <a:ea typeface="Montserrat"/>
                <a:cs typeface="Montserrat"/>
                <a:sym typeface="Montserrat"/>
              </a:rPr>
              <a:t>Day 07: Pakse – Departure</a:t>
            </a:r>
            <a:endParaRPr/>
          </a:p>
          <a:p>
            <a:pPr indent="0" lvl="0" marL="0" marR="0" rtl="0" algn="l">
              <a:lnSpc>
                <a:spcPct val="139936"/>
              </a:lnSpc>
              <a:spcBef>
                <a:spcPts val="0"/>
              </a:spcBef>
              <a:spcAft>
                <a:spcPts val="0"/>
              </a:spcAft>
              <a:buNone/>
            </a:pPr>
            <a:r>
              <a:t/>
            </a:r>
            <a:endParaRPr sz="1267">
              <a:solidFill>
                <a:srgbClr val="000000"/>
              </a:solidFill>
              <a:latin typeface="Montserrat"/>
              <a:ea typeface="Montserrat"/>
              <a:cs typeface="Montserrat"/>
              <a:sym typeface="Montserrat"/>
            </a:endParaRPr>
          </a:p>
        </p:txBody>
      </p:sp>
      <p:pic>
        <p:nvPicPr>
          <p:cNvPr id="1131" name="Google Shape;1131;p85"/>
          <p:cNvPicPr preferRelativeResize="0"/>
          <p:nvPr/>
        </p:nvPicPr>
        <p:blipFill rotWithShape="1">
          <a:blip r:embed="rId11">
            <a:alphaModFix/>
          </a:blip>
          <a:srcRect b="0" l="0" r="0" t="0"/>
          <a:stretch/>
        </p:blipFill>
        <p:spPr>
          <a:xfrm>
            <a:off x="5441415" y="324303"/>
            <a:ext cx="364703" cy="276511"/>
          </a:xfrm>
          <a:prstGeom prst="rect">
            <a:avLst/>
          </a:prstGeom>
          <a:noFill/>
          <a:ln>
            <a:noFill/>
          </a:ln>
        </p:spPr>
      </p:pic>
      <p:sp>
        <p:nvSpPr>
          <p:cNvPr id="1132" name="Google Shape;1132;p85"/>
          <p:cNvSpPr txBox="1"/>
          <p:nvPr/>
        </p:nvSpPr>
        <p:spPr>
          <a:xfrm>
            <a:off x="5865815" y="362403"/>
            <a:ext cx="3527229" cy="26930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075">
                <a:solidFill>
                  <a:srgbClr val="5D4814"/>
                </a:solidFill>
                <a:latin typeface="Montserrat"/>
                <a:ea typeface="Montserrat"/>
                <a:cs typeface="Montserrat"/>
                <a:sym typeface="Montserrat"/>
              </a:rPr>
              <a:t>TOUR</a:t>
            </a:r>
            <a:endParaRPr/>
          </a:p>
        </p:txBody>
      </p:sp>
      <p:sp>
        <p:nvSpPr>
          <p:cNvPr id="1133" name="Google Shape;1133;p85">
            <a:hlinkClick r:id="rId12"/>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3"/>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86"/>
          <p:cNvSpPr/>
          <p:nvPr/>
        </p:nvSpPr>
        <p:spPr>
          <a:xfrm>
            <a:off x="156628" y="1300726"/>
            <a:ext cx="11940901" cy="2889311"/>
          </a:xfrm>
          <a:custGeom>
            <a:rect b="b" l="l" r="r" t="t"/>
            <a:pathLst>
              <a:path extrusionOk="0" h="1581043" w="6534110">
                <a:moveTo>
                  <a:pt x="6409649" y="1581043"/>
                </a:moveTo>
                <a:lnTo>
                  <a:pt x="124460" y="1581043"/>
                </a:lnTo>
                <a:cubicBezTo>
                  <a:pt x="55880" y="1581043"/>
                  <a:pt x="0" y="1525163"/>
                  <a:pt x="0" y="1456583"/>
                </a:cubicBezTo>
                <a:lnTo>
                  <a:pt x="0" y="124460"/>
                </a:lnTo>
                <a:cubicBezTo>
                  <a:pt x="0" y="55880"/>
                  <a:pt x="55880" y="0"/>
                  <a:pt x="124460" y="0"/>
                </a:cubicBezTo>
                <a:lnTo>
                  <a:pt x="6409649" y="0"/>
                </a:lnTo>
                <a:cubicBezTo>
                  <a:pt x="6478230" y="0"/>
                  <a:pt x="6534110" y="55880"/>
                  <a:pt x="6534110" y="124460"/>
                </a:cubicBezTo>
                <a:lnTo>
                  <a:pt x="6534110" y="1456583"/>
                </a:lnTo>
                <a:cubicBezTo>
                  <a:pt x="6534110" y="1525163"/>
                  <a:pt x="6478230" y="1581043"/>
                  <a:pt x="6409649" y="1581043"/>
                </a:cubicBezTo>
                <a:close/>
              </a:path>
            </a:pathLst>
          </a:custGeom>
          <a:solidFill>
            <a:srgbClr val="FFFFEF"/>
          </a:solidFill>
          <a:ln cap="flat" cmpd="sng" w="47625">
            <a:solidFill>
              <a:srgbClr val="3856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86"/>
          <p:cNvSpPr/>
          <p:nvPr/>
        </p:nvSpPr>
        <p:spPr>
          <a:xfrm>
            <a:off x="4212699" y="4540590"/>
            <a:ext cx="3728965" cy="2237379"/>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3">
              <a:alphaModFix/>
            </a:blip>
            <a:stretch>
              <a:fillRect b="-5583" l="0" r="0" t="-558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86"/>
          <p:cNvSpPr/>
          <p:nvPr/>
        </p:nvSpPr>
        <p:spPr>
          <a:xfrm>
            <a:off x="390488" y="4540590"/>
            <a:ext cx="3707911" cy="2224747"/>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4">
              <a:alphaModFix/>
            </a:blip>
            <a:stretch>
              <a:fillRect b="-12513" l="0" r="0" t="-1251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86"/>
          <p:cNvSpPr txBox="1"/>
          <p:nvPr/>
        </p:nvSpPr>
        <p:spPr>
          <a:xfrm>
            <a:off x="5199333" y="777738"/>
            <a:ext cx="8891915" cy="320601"/>
          </a:xfrm>
          <a:prstGeom prst="rect">
            <a:avLst/>
          </a:prstGeom>
          <a:noFill/>
          <a:ln>
            <a:noFill/>
          </a:ln>
        </p:spPr>
        <p:txBody>
          <a:bodyPr anchorCtr="0" anchor="t" bIns="0" lIns="0" spcFirstLastPara="1" rIns="0" wrap="square" tIns="0">
            <a:spAutoFit/>
          </a:bodyPr>
          <a:lstStyle/>
          <a:p>
            <a:pPr indent="0" lvl="0" marL="0" marR="0" rtl="0" algn="just">
              <a:lnSpc>
                <a:spcPct val="130005"/>
              </a:lnSpc>
              <a:spcBef>
                <a:spcPts val="0"/>
              </a:spcBef>
              <a:spcAft>
                <a:spcPts val="0"/>
              </a:spcAft>
              <a:buNone/>
            </a:pPr>
            <a:r>
              <a:rPr lang="en-US" sz="1933">
                <a:solidFill>
                  <a:srgbClr val="000000"/>
                </a:solidFill>
                <a:latin typeface="Hammersmith One"/>
                <a:ea typeface="Hammersmith One"/>
                <a:cs typeface="Hammersmith One"/>
                <a:sym typeface="Hammersmith One"/>
              </a:rPr>
              <a:t>Laos Adventure</a:t>
            </a:r>
            <a:endParaRPr/>
          </a:p>
        </p:txBody>
      </p:sp>
      <p:sp>
        <p:nvSpPr>
          <p:cNvPr id="1142" name="Google Shape;1142;p86"/>
          <p:cNvSpPr txBox="1"/>
          <p:nvPr/>
        </p:nvSpPr>
        <p:spPr>
          <a:xfrm>
            <a:off x="6779451" y="1421437"/>
            <a:ext cx="11135811" cy="329949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1400">
                <a:solidFill>
                  <a:srgbClr val="000000"/>
                </a:solidFill>
                <a:latin typeface="Montserrat"/>
                <a:ea typeface="Montserrat"/>
                <a:cs typeface="Montserrat"/>
                <a:sym typeface="Montserrat"/>
              </a:rPr>
              <a:t>Itinerary: </a:t>
            </a:r>
            <a:endParaRPr/>
          </a:p>
          <a:p>
            <a:pPr indent="-151138" lvl="1" marL="302275" marR="0" rtl="0" algn="l">
              <a:lnSpc>
                <a:spcPct val="140000"/>
              </a:lnSpc>
              <a:spcBef>
                <a:spcPts val="0"/>
              </a:spcBef>
              <a:spcAft>
                <a:spcPts val="0"/>
              </a:spcAft>
              <a:buClr>
                <a:srgbClr val="000000"/>
              </a:buClr>
              <a:buSzPts val="1400"/>
              <a:buFont typeface="Arial"/>
              <a:buChar char="•"/>
            </a:pPr>
            <a:r>
              <a:rPr b="0" i="0" lang="en-US" sz="1400" u="none" cap="none" strike="noStrike">
                <a:solidFill>
                  <a:srgbClr val="000000"/>
                </a:solidFill>
                <a:latin typeface="Montserrat"/>
                <a:ea typeface="Montserrat"/>
                <a:cs typeface="Montserrat"/>
                <a:sym typeface="Montserrat"/>
              </a:rPr>
              <a:t>Day 01: Houeixai - Pakbeng</a:t>
            </a:r>
            <a:endParaRPr b="0" i="0" sz="1400" u="none" cap="none" strike="noStrike">
              <a:solidFill>
                <a:srgbClr val="000000"/>
              </a:solidFill>
              <a:latin typeface="Montserrat"/>
              <a:ea typeface="Montserrat"/>
              <a:cs typeface="Montserrat"/>
              <a:sym typeface="Montserrat"/>
            </a:endParaRPr>
          </a:p>
          <a:p>
            <a:pPr indent="-151138" lvl="1" marL="302275" marR="0" rtl="0" algn="l">
              <a:lnSpc>
                <a:spcPct val="140000"/>
              </a:lnSpc>
              <a:spcBef>
                <a:spcPts val="0"/>
              </a:spcBef>
              <a:spcAft>
                <a:spcPts val="0"/>
              </a:spcAft>
              <a:buClr>
                <a:srgbClr val="000000"/>
              </a:buClr>
              <a:buSzPts val="1400"/>
              <a:buFont typeface="Arial"/>
              <a:buChar char="•"/>
            </a:pPr>
            <a:r>
              <a:rPr b="0" i="0" lang="en-US" sz="1400" u="none" cap="none" strike="noStrike">
                <a:solidFill>
                  <a:srgbClr val="000000"/>
                </a:solidFill>
                <a:latin typeface="Montserrat"/>
                <a:ea typeface="Montserrat"/>
                <a:cs typeface="Montserrat"/>
                <a:sym typeface="Montserrat"/>
              </a:rPr>
              <a:t>Day 02: Pakbeng - Oudomxay - Nong Khiaw</a:t>
            </a:r>
            <a:endParaRPr b="0" i="0" sz="1400" u="none" cap="none" strike="noStrike">
              <a:solidFill>
                <a:srgbClr val="000000"/>
              </a:solidFill>
              <a:latin typeface="Montserrat"/>
              <a:ea typeface="Montserrat"/>
              <a:cs typeface="Montserrat"/>
              <a:sym typeface="Montserrat"/>
            </a:endParaRPr>
          </a:p>
          <a:p>
            <a:pPr indent="-151138" lvl="1" marL="302275" marR="0" rtl="0" algn="l">
              <a:lnSpc>
                <a:spcPct val="140000"/>
              </a:lnSpc>
              <a:spcBef>
                <a:spcPts val="0"/>
              </a:spcBef>
              <a:spcAft>
                <a:spcPts val="0"/>
              </a:spcAft>
              <a:buClr>
                <a:srgbClr val="000000"/>
              </a:buClr>
              <a:buSzPts val="1400"/>
              <a:buFont typeface="Arial"/>
              <a:buChar char="•"/>
            </a:pPr>
            <a:r>
              <a:rPr b="0" i="0" lang="en-US" sz="1400" u="none" cap="none" strike="noStrike">
                <a:solidFill>
                  <a:srgbClr val="000000"/>
                </a:solidFill>
                <a:latin typeface="Montserrat"/>
                <a:ea typeface="Montserrat"/>
                <a:cs typeface="Montserrat"/>
                <a:sym typeface="Montserrat"/>
              </a:rPr>
              <a:t>Day 03: Nong Khiaw - Pak Ou Caves - Luang Prabang</a:t>
            </a:r>
            <a:endParaRPr/>
          </a:p>
          <a:p>
            <a:pPr indent="-151138" lvl="1" marL="302275" marR="0" rtl="0" algn="l">
              <a:lnSpc>
                <a:spcPct val="140000"/>
              </a:lnSpc>
              <a:spcBef>
                <a:spcPts val="0"/>
              </a:spcBef>
              <a:spcAft>
                <a:spcPts val="0"/>
              </a:spcAft>
              <a:buClr>
                <a:srgbClr val="000000"/>
              </a:buClr>
              <a:buSzPts val="1400"/>
              <a:buFont typeface="Arial"/>
              <a:buChar char="•"/>
            </a:pPr>
            <a:r>
              <a:rPr b="0" i="0" lang="en-US" sz="1400" u="none" cap="none" strike="noStrike">
                <a:solidFill>
                  <a:srgbClr val="000000"/>
                </a:solidFill>
                <a:latin typeface="Montserrat"/>
                <a:ea typeface="Montserrat"/>
                <a:cs typeface="Montserrat"/>
                <a:sym typeface="Montserrat"/>
              </a:rPr>
              <a:t>Day 04: Luang Prabang City Tour</a:t>
            </a:r>
            <a:endParaRPr/>
          </a:p>
          <a:p>
            <a:pPr indent="-143941" lvl="1" marL="287882" marR="0" rtl="0" algn="l">
              <a:lnSpc>
                <a:spcPct val="140060"/>
              </a:lnSpc>
              <a:spcBef>
                <a:spcPts val="0"/>
              </a:spcBef>
              <a:spcAft>
                <a:spcPts val="0"/>
              </a:spcAft>
              <a:buClr>
                <a:srgbClr val="000000"/>
              </a:buClr>
              <a:buSzPts val="1333"/>
              <a:buFont typeface="Arial"/>
              <a:buChar char="•"/>
            </a:pPr>
            <a:r>
              <a:rPr b="0" i="0" lang="en-US" sz="1333" u="none" cap="none" strike="noStrike">
                <a:solidFill>
                  <a:srgbClr val="000000"/>
                </a:solidFill>
                <a:latin typeface="Montserrat"/>
                <a:ea typeface="Montserrat"/>
                <a:cs typeface="Montserrat"/>
                <a:sym typeface="Montserrat"/>
              </a:rPr>
              <a:t>Day 05: Luang Prabang - Vang Vieng</a:t>
            </a:r>
            <a:endParaRPr b="0" i="0" sz="1333" u="none" cap="none" strike="noStrike">
              <a:solidFill>
                <a:srgbClr val="000000"/>
              </a:solidFill>
              <a:latin typeface="Montserrat"/>
              <a:ea typeface="Montserrat"/>
              <a:cs typeface="Montserrat"/>
              <a:sym typeface="Montserrat"/>
            </a:endParaRPr>
          </a:p>
          <a:p>
            <a:pPr indent="-151138" lvl="1" marL="302275" marR="0" rtl="0" algn="l">
              <a:lnSpc>
                <a:spcPct val="140000"/>
              </a:lnSpc>
              <a:spcBef>
                <a:spcPts val="0"/>
              </a:spcBef>
              <a:spcAft>
                <a:spcPts val="0"/>
              </a:spcAft>
              <a:buClr>
                <a:srgbClr val="000000"/>
              </a:buClr>
              <a:buSzPts val="1400"/>
              <a:buFont typeface="Arial"/>
              <a:buChar char="•"/>
            </a:pPr>
            <a:r>
              <a:rPr b="0" i="0" lang="en-US" sz="1400" u="none" cap="none" strike="noStrike">
                <a:solidFill>
                  <a:srgbClr val="000000"/>
                </a:solidFill>
                <a:latin typeface="Montserrat"/>
                <a:ea typeface="Montserrat"/>
                <a:cs typeface="Montserrat"/>
                <a:sym typeface="Montserrat"/>
              </a:rPr>
              <a:t>Day 06: Vang Vieng - full day trekking </a:t>
            </a:r>
            <a:endParaRPr/>
          </a:p>
          <a:p>
            <a:pPr indent="-151138" lvl="1" marL="302275" marR="0" rtl="0" algn="l">
              <a:lnSpc>
                <a:spcPct val="140000"/>
              </a:lnSpc>
              <a:spcBef>
                <a:spcPts val="0"/>
              </a:spcBef>
              <a:spcAft>
                <a:spcPts val="0"/>
              </a:spcAft>
              <a:buClr>
                <a:srgbClr val="000000"/>
              </a:buClr>
              <a:buSzPts val="1400"/>
              <a:buFont typeface="Arial"/>
              <a:buChar char="•"/>
            </a:pPr>
            <a:r>
              <a:rPr b="0" i="0" lang="en-US" sz="1400" u="none" cap="none" strike="noStrike">
                <a:solidFill>
                  <a:srgbClr val="000000"/>
                </a:solidFill>
                <a:latin typeface="Montserrat"/>
                <a:ea typeface="Montserrat"/>
                <a:cs typeface="Montserrat"/>
                <a:sym typeface="Montserrat"/>
              </a:rPr>
              <a:t>Day 07: Vang Vieng - Vientiane</a:t>
            </a:r>
            <a:endParaRPr/>
          </a:p>
          <a:p>
            <a:pPr indent="-151138" lvl="1" marL="302275" marR="0" rtl="0" algn="l">
              <a:lnSpc>
                <a:spcPct val="140000"/>
              </a:lnSpc>
              <a:spcBef>
                <a:spcPts val="0"/>
              </a:spcBef>
              <a:spcAft>
                <a:spcPts val="0"/>
              </a:spcAft>
              <a:buClr>
                <a:srgbClr val="000000"/>
              </a:buClr>
              <a:buSzPts val="1400"/>
              <a:buFont typeface="Arial"/>
              <a:buChar char="•"/>
            </a:pPr>
            <a:r>
              <a:rPr b="0" i="0" lang="en-US" sz="1400" u="none" cap="none" strike="noStrike">
                <a:solidFill>
                  <a:srgbClr val="000000"/>
                </a:solidFill>
                <a:latin typeface="Montserrat"/>
                <a:ea typeface="Montserrat"/>
                <a:cs typeface="Montserrat"/>
                <a:sym typeface="Montserrat"/>
              </a:rPr>
              <a:t>Day 08: Vientiane - Lakxao</a:t>
            </a:r>
            <a:endParaRPr b="0" i="0" sz="1400" u="none" cap="none" strike="noStrike">
              <a:solidFill>
                <a:srgbClr val="000000"/>
              </a:solidFill>
              <a:latin typeface="Montserrat"/>
              <a:ea typeface="Montserrat"/>
              <a:cs typeface="Montserrat"/>
              <a:sym typeface="Montserrat"/>
            </a:endParaRPr>
          </a:p>
          <a:p>
            <a:pPr indent="-151138" lvl="1" marL="302275" marR="0" rtl="0" algn="l">
              <a:lnSpc>
                <a:spcPct val="140000"/>
              </a:lnSpc>
              <a:spcBef>
                <a:spcPts val="0"/>
              </a:spcBef>
              <a:spcAft>
                <a:spcPts val="0"/>
              </a:spcAft>
              <a:buClr>
                <a:srgbClr val="000000"/>
              </a:buClr>
              <a:buSzPts val="1400"/>
              <a:buFont typeface="Arial"/>
              <a:buChar char="•"/>
            </a:pPr>
            <a:r>
              <a:rPr b="0" i="0" lang="en-US" sz="1400" u="none" cap="none" strike="noStrike">
                <a:solidFill>
                  <a:srgbClr val="000000"/>
                </a:solidFill>
                <a:latin typeface="Montserrat"/>
                <a:ea typeface="Montserrat"/>
                <a:cs typeface="Montserrat"/>
                <a:sym typeface="Montserrat"/>
              </a:rPr>
              <a:t>Day 09: Lakxao - Departure</a:t>
            </a:r>
            <a:endParaRPr/>
          </a:p>
          <a:p>
            <a:pPr indent="0" lvl="0" marL="0" marR="0" rtl="0" algn="l">
              <a:lnSpc>
                <a:spcPct val="140000"/>
              </a:lnSpc>
              <a:spcBef>
                <a:spcPts val="0"/>
              </a:spcBef>
              <a:spcAft>
                <a:spcPts val="0"/>
              </a:spcAft>
              <a:buNone/>
            </a:pPr>
            <a:r>
              <a:t/>
            </a:r>
            <a:endParaRPr sz="1400">
              <a:solidFill>
                <a:srgbClr val="000000"/>
              </a:solidFill>
              <a:latin typeface="Montserrat"/>
              <a:ea typeface="Montserrat"/>
              <a:cs typeface="Montserrat"/>
              <a:sym typeface="Montserrat"/>
            </a:endParaRPr>
          </a:p>
          <a:p>
            <a:pPr indent="0" lvl="0" marL="0" marR="0" rtl="0" algn="l">
              <a:lnSpc>
                <a:spcPct val="140000"/>
              </a:lnSpc>
              <a:spcBef>
                <a:spcPts val="0"/>
              </a:spcBef>
              <a:spcAft>
                <a:spcPts val="0"/>
              </a:spcAft>
              <a:buNone/>
            </a:pPr>
            <a:r>
              <a:t/>
            </a:r>
            <a:endParaRPr sz="1400">
              <a:solidFill>
                <a:srgbClr val="000000"/>
              </a:solidFill>
              <a:latin typeface="Montserrat"/>
              <a:ea typeface="Montserrat"/>
              <a:cs typeface="Montserrat"/>
              <a:sym typeface="Montserrat"/>
            </a:endParaRPr>
          </a:p>
          <a:p>
            <a:pPr indent="0" lvl="0" marL="0" marR="0" rtl="0" algn="l">
              <a:lnSpc>
                <a:spcPct val="140000"/>
              </a:lnSpc>
              <a:spcBef>
                <a:spcPts val="0"/>
              </a:spcBef>
              <a:spcAft>
                <a:spcPts val="0"/>
              </a:spcAft>
              <a:buNone/>
            </a:pPr>
            <a:r>
              <a:t/>
            </a:r>
            <a:endParaRPr sz="1400">
              <a:solidFill>
                <a:srgbClr val="000000"/>
              </a:solidFill>
              <a:latin typeface="Montserrat"/>
              <a:ea typeface="Montserrat"/>
              <a:cs typeface="Montserrat"/>
              <a:sym typeface="Montserrat"/>
            </a:endParaRPr>
          </a:p>
        </p:txBody>
      </p:sp>
      <p:sp>
        <p:nvSpPr>
          <p:cNvPr id="1143" name="Google Shape;1143;p86"/>
          <p:cNvSpPr/>
          <p:nvPr/>
        </p:nvSpPr>
        <p:spPr>
          <a:xfrm>
            <a:off x="8055964" y="4540590"/>
            <a:ext cx="3728965" cy="2237379"/>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5">
              <a:alphaModFix/>
            </a:blip>
            <a:stretch>
              <a:fillRect b="-5583" l="0" r="0" t="-558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44" name="Google Shape;1144;p86"/>
          <p:cNvPicPr preferRelativeResize="0"/>
          <p:nvPr/>
        </p:nvPicPr>
        <p:blipFill rotWithShape="1">
          <a:blip r:embed="rId6">
            <a:alphaModFix amt="46000"/>
          </a:blip>
          <a:srcRect b="0" l="0" r="0" t="0"/>
          <a:stretch/>
        </p:blipFill>
        <p:spPr>
          <a:xfrm rot="-869356">
            <a:off x="-56728" y="5715391"/>
            <a:ext cx="860688" cy="2125156"/>
          </a:xfrm>
          <a:prstGeom prst="rect">
            <a:avLst/>
          </a:prstGeom>
          <a:noFill/>
          <a:ln>
            <a:noFill/>
          </a:ln>
        </p:spPr>
      </p:pic>
      <p:sp>
        <p:nvSpPr>
          <p:cNvPr id="1145" name="Google Shape;1145;p86"/>
          <p:cNvSpPr txBox="1"/>
          <p:nvPr/>
        </p:nvSpPr>
        <p:spPr>
          <a:xfrm>
            <a:off x="534414" y="1415087"/>
            <a:ext cx="5968198" cy="2982420"/>
          </a:xfrm>
          <a:prstGeom prst="rect">
            <a:avLst/>
          </a:prstGeom>
          <a:noFill/>
          <a:ln>
            <a:noFill/>
          </a:ln>
        </p:spPr>
        <p:txBody>
          <a:bodyPr anchorCtr="0" anchor="t" bIns="0" lIns="0" spcFirstLastPara="1" rIns="0" wrap="square" tIns="0">
            <a:spAutoFit/>
          </a:bodyPr>
          <a:lstStyle/>
          <a:p>
            <a:pPr indent="0" lvl="0" marL="0" marR="0" rtl="0" algn="l">
              <a:lnSpc>
                <a:spcPct val="140030"/>
              </a:lnSpc>
              <a:spcBef>
                <a:spcPts val="0"/>
              </a:spcBef>
              <a:spcAft>
                <a:spcPts val="0"/>
              </a:spcAft>
              <a:buNone/>
            </a:pPr>
            <a:r>
              <a:rPr b="1" lang="en-US" sz="1304">
                <a:solidFill>
                  <a:srgbClr val="000000"/>
                </a:solidFill>
                <a:latin typeface="Montserrat"/>
                <a:ea typeface="Montserrat"/>
                <a:cs typeface="Montserrat"/>
                <a:sym typeface="Montserrat"/>
              </a:rPr>
              <a:t>Highlights:</a:t>
            </a:r>
            <a:endParaRPr/>
          </a:p>
          <a:p>
            <a:pPr indent="-140830" lvl="1" marL="281660" marR="0" rtl="0" algn="l">
              <a:lnSpc>
                <a:spcPct val="140030"/>
              </a:lnSpc>
              <a:spcBef>
                <a:spcPts val="0"/>
              </a:spcBef>
              <a:spcAft>
                <a:spcPts val="0"/>
              </a:spcAft>
              <a:buClr>
                <a:srgbClr val="000000"/>
              </a:buClr>
              <a:buSzPts val="1304"/>
              <a:buFont typeface="Arial"/>
              <a:buChar char="•"/>
            </a:pPr>
            <a:r>
              <a:rPr b="0" i="0" lang="en-US" sz="1304" u="none" cap="none" strike="noStrike">
                <a:solidFill>
                  <a:srgbClr val="000000"/>
                </a:solidFill>
                <a:latin typeface="Montserrat"/>
                <a:ea typeface="Montserrat"/>
                <a:cs typeface="Montserrat"/>
                <a:sym typeface="Montserrat"/>
              </a:rPr>
              <a:t>Visiting the remote area in Northern Laos with its rugged mountain scenery with colorful hill tribes</a:t>
            </a:r>
            <a:endParaRPr/>
          </a:p>
          <a:p>
            <a:pPr indent="-140830" lvl="1" marL="281660" marR="0" rtl="0" algn="l">
              <a:lnSpc>
                <a:spcPct val="140030"/>
              </a:lnSpc>
              <a:spcBef>
                <a:spcPts val="0"/>
              </a:spcBef>
              <a:spcAft>
                <a:spcPts val="0"/>
              </a:spcAft>
              <a:buClr>
                <a:srgbClr val="000000"/>
              </a:buClr>
              <a:buSzPts val="1304"/>
              <a:buFont typeface="Arial"/>
              <a:buChar char="•"/>
            </a:pPr>
            <a:r>
              <a:rPr b="0" i="0" lang="en-US" sz="1304" u="none" cap="none" strike="noStrike">
                <a:solidFill>
                  <a:srgbClr val="000000"/>
                </a:solidFill>
                <a:latin typeface="Montserrat"/>
                <a:ea typeface="Montserrat"/>
                <a:cs typeface="Montserrat"/>
                <a:sym typeface="Montserrat"/>
              </a:rPr>
              <a:t>Exploring Pak Ou caves with thousands of gold lacquered Buddha statues left by pilgrims</a:t>
            </a:r>
            <a:endParaRPr/>
          </a:p>
          <a:p>
            <a:pPr indent="-140830" lvl="1" marL="281660" marR="0" rtl="0" algn="l">
              <a:lnSpc>
                <a:spcPct val="140030"/>
              </a:lnSpc>
              <a:spcBef>
                <a:spcPts val="0"/>
              </a:spcBef>
              <a:spcAft>
                <a:spcPts val="0"/>
              </a:spcAft>
              <a:buClr>
                <a:srgbClr val="000000"/>
              </a:buClr>
              <a:buSzPts val="1304"/>
              <a:buFont typeface="Arial"/>
              <a:buChar char="•"/>
            </a:pPr>
            <a:r>
              <a:rPr b="0" i="0" lang="en-US" sz="1304" u="none" cap="none" strike="noStrike">
                <a:solidFill>
                  <a:srgbClr val="000000"/>
                </a:solidFill>
                <a:latin typeface="Montserrat"/>
                <a:ea typeface="Montserrat"/>
                <a:cs typeface="Montserrat"/>
                <a:sym typeface="Montserrat"/>
              </a:rPr>
              <a:t>Admiring the small and tranquil town of Vang Vieng - nestled on a bend of the Nam Song River</a:t>
            </a:r>
            <a:endParaRPr/>
          </a:p>
          <a:p>
            <a:pPr indent="-140830" lvl="1" marL="281660" marR="0" rtl="0" algn="l">
              <a:lnSpc>
                <a:spcPct val="140030"/>
              </a:lnSpc>
              <a:spcBef>
                <a:spcPts val="0"/>
              </a:spcBef>
              <a:spcAft>
                <a:spcPts val="0"/>
              </a:spcAft>
              <a:buClr>
                <a:srgbClr val="000000"/>
              </a:buClr>
              <a:buSzPts val="1304"/>
              <a:buFont typeface="Arial"/>
              <a:buChar char="•"/>
            </a:pPr>
            <a:r>
              <a:rPr b="0" i="0" lang="en-US" sz="1304" u="none" cap="none" strike="noStrike">
                <a:solidFill>
                  <a:srgbClr val="000000"/>
                </a:solidFill>
                <a:latin typeface="Montserrat"/>
                <a:ea typeface="Montserrat"/>
                <a:cs typeface="Montserrat"/>
                <a:sym typeface="Montserrat"/>
              </a:rPr>
              <a:t>Discovering the charming and fascinating capital Vientiane with its blended multicultural influences</a:t>
            </a:r>
            <a:endParaRPr/>
          </a:p>
          <a:p>
            <a:pPr indent="-140830" lvl="1" marL="281660" marR="0" rtl="0" algn="l">
              <a:lnSpc>
                <a:spcPct val="140030"/>
              </a:lnSpc>
              <a:spcBef>
                <a:spcPts val="0"/>
              </a:spcBef>
              <a:spcAft>
                <a:spcPts val="0"/>
              </a:spcAft>
              <a:buClr>
                <a:srgbClr val="000000"/>
              </a:buClr>
              <a:buSzPts val="1304"/>
              <a:buFont typeface="Arial"/>
              <a:buChar char="•"/>
            </a:pPr>
            <a:r>
              <a:rPr b="0" i="0" lang="en-US" sz="1304" u="none" cap="none" strike="noStrike">
                <a:solidFill>
                  <a:srgbClr val="000000"/>
                </a:solidFill>
                <a:latin typeface="Montserrat"/>
                <a:ea typeface="Montserrat"/>
                <a:cs typeface="Montserrat"/>
                <a:sym typeface="Montserrat"/>
              </a:rPr>
              <a:t>Get a feel of local's customs and culture as trekking provides a greater insight and an authentic experience.</a:t>
            </a:r>
            <a:endParaRPr/>
          </a:p>
          <a:p>
            <a:pPr indent="0" lvl="0" marL="0" marR="0" rtl="0" algn="l">
              <a:lnSpc>
                <a:spcPct val="140030"/>
              </a:lnSpc>
              <a:spcBef>
                <a:spcPts val="0"/>
              </a:spcBef>
              <a:spcAft>
                <a:spcPts val="0"/>
              </a:spcAft>
              <a:buNone/>
            </a:pPr>
            <a:r>
              <a:t/>
            </a:r>
            <a:endParaRPr sz="1304">
              <a:solidFill>
                <a:srgbClr val="000000"/>
              </a:solidFill>
              <a:latin typeface="Montserrat"/>
              <a:ea typeface="Montserrat"/>
              <a:cs typeface="Montserrat"/>
              <a:sym typeface="Montserrat"/>
            </a:endParaRPr>
          </a:p>
          <a:p>
            <a:pPr indent="0" lvl="0" marL="0" marR="0" rtl="0" algn="l">
              <a:lnSpc>
                <a:spcPct val="140030"/>
              </a:lnSpc>
              <a:spcBef>
                <a:spcPts val="0"/>
              </a:spcBef>
              <a:spcAft>
                <a:spcPts val="0"/>
              </a:spcAft>
              <a:buNone/>
            </a:pPr>
            <a:r>
              <a:t/>
            </a:r>
            <a:endParaRPr sz="1304">
              <a:solidFill>
                <a:srgbClr val="000000"/>
              </a:solidFill>
              <a:latin typeface="Montserrat"/>
              <a:ea typeface="Montserrat"/>
              <a:cs typeface="Montserrat"/>
              <a:sym typeface="Montserrat"/>
            </a:endParaRPr>
          </a:p>
        </p:txBody>
      </p:sp>
      <p:sp>
        <p:nvSpPr>
          <p:cNvPr id="1146" name="Google Shape;1146;p86"/>
          <p:cNvSpPr txBox="1"/>
          <p:nvPr/>
        </p:nvSpPr>
        <p:spPr>
          <a:xfrm>
            <a:off x="685800" y="533749"/>
            <a:ext cx="3527229" cy="26930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075">
                <a:solidFill>
                  <a:srgbClr val="5D4814"/>
                </a:solidFill>
                <a:latin typeface="Montserrat"/>
                <a:ea typeface="Montserrat"/>
                <a:cs typeface="Montserrat"/>
                <a:sym typeface="Montserrat"/>
              </a:rPr>
              <a:t>TOUR</a:t>
            </a:r>
            <a:endParaRPr/>
          </a:p>
        </p:txBody>
      </p:sp>
      <p:pic>
        <p:nvPicPr>
          <p:cNvPr id="1147" name="Google Shape;1147;p86"/>
          <p:cNvPicPr preferRelativeResize="0"/>
          <p:nvPr/>
        </p:nvPicPr>
        <p:blipFill rotWithShape="1">
          <a:blip r:embed="rId7">
            <a:alphaModFix/>
          </a:blip>
          <a:srcRect b="0" l="0" r="0" t="0"/>
          <a:stretch/>
        </p:blipFill>
        <p:spPr>
          <a:xfrm>
            <a:off x="208137" y="513928"/>
            <a:ext cx="364703" cy="276511"/>
          </a:xfrm>
          <a:prstGeom prst="rect">
            <a:avLst/>
          </a:prstGeom>
          <a:noFill/>
          <a:ln>
            <a:noFill/>
          </a:ln>
        </p:spPr>
      </p:pic>
      <p:sp>
        <p:nvSpPr>
          <p:cNvPr id="1148" name="Google Shape;1148;p86">
            <a:hlinkClick r:id="rId8"/>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2" name="Shape 1152"/>
        <p:cNvGrpSpPr/>
        <p:nvPr/>
      </p:nvGrpSpPr>
      <p:grpSpPr>
        <a:xfrm>
          <a:off x="0" y="0"/>
          <a:ext cx="0" cy="0"/>
          <a:chOff x="0" y="0"/>
          <a:chExt cx="0" cy="0"/>
        </a:xfrm>
      </p:grpSpPr>
      <p:sp>
        <p:nvSpPr>
          <p:cNvPr id="1153" name="Google Shape;1153;p87"/>
          <p:cNvSpPr/>
          <p:nvPr/>
        </p:nvSpPr>
        <p:spPr>
          <a:xfrm>
            <a:off x="210009" y="70948"/>
            <a:ext cx="6315964" cy="6723553"/>
          </a:xfrm>
          <a:custGeom>
            <a:rect b="b" l="l" r="r" t="t"/>
            <a:pathLst>
              <a:path extrusionOk="0" h="4451398" w="4181549">
                <a:moveTo>
                  <a:pt x="4057089" y="4451398"/>
                </a:moveTo>
                <a:lnTo>
                  <a:pt x="124460" y="4451398"/>
                </a:lnTo>
                <a:cubicBezTo>
                  <a:pt x="55880" y="4451398"/>
                  <a:pt x="0" y="4395518"/>
                  <a:pt x="0" y="4326938"/>
                </a:cubicBezTo>
                <a:lnTo>
                  <a:pt x="0" y="124460"/>
                </a:lnTo>
                <a:cubicBezTo>
                  <a:pt x="0" y="55880"/>
                  <a:pt x="55880" y="0"/>
                  <a:pt x="124460" y="0"/>
                </a:cubicBezTo>
                <a:lnTo>
                  <a:pt x="4057089" y="0"/>
                </a:lnTo>
                <a:cubicBezTo>
                  <a:pt x="4125669" y="0"/>
                  <a:pt x="4181549" y="55880"/>
                  <a:pt x="4181549" y="124460"/>
                </a:cubicBezTo>
                <a:lnTo>
                  <a:pt x="4181549" y="4326938"/>
                </a:lnTo>
                <a:cubicBezTo>
                  <a:pt x="4181549" y="4395518"/>
                  <a:pt x="4125669" y="4451398"/>
                  <a:pt x="4057089" y="4451398"/>
                </a:cubicBezTo>
                <a:close/>
              </a:path>
            </a:pathLst>
          </a:custGeom>
          <a:solidFill>
            <a:schemeClr val="lt1"/>
          </a:solidFill>
          <a:ln cap="flat" cmpd="sng" w="47625">
            <a:solidFill>
              <a:srgbClr val="38562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87"/>
          <p:cNvSpPr/>
          <p:nvPr/>
        </p:nvSpPr>
        <p:spPr>
          <a:xfrm>
            <a:off x="6670745" y="-1446865"/>
            <a:ext cx="3250577" cy="4875865"/>
          </a:xfrm>
          <a:custGeom>
            <a:rect b="b" l="l" r="r" t="t"/>
            <a:pathLst>
              <a:path extrusionOk="0" h="9525000" w="6350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rotWithShape="1">
            <a:blip r:embed="rId3">
              <a:alphaModFix/>
            </a:blip>
            <a:stretch>
              <a:fillRect b="0" l="-69503" r="-5563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87"/>
          <p:cNvSpPr/>
          <p:nvPr/>
        </p:nvSpPr>
        <p:spPr>
          <a:xfrm>
            <a:off x="6671384" y="3602042"/>
            <a:ext cx="3250577" cy="4875865"/>
          </a:xfrm>
          <a:custGeom>
            <a:rect b="b" l="l" r="r" t="t"/>
            <a:pathLst>
              <a:path extrusionOk="0" h="9525000" w="6350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rotWithShape="1">
            <a:blip r:embed="rId4">
              <a:alphaModFix/>
            </a:blip>
            <a:stretch>
              <a:fillRect b="0" l="-66613" r="-58521"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87"/>
          <p:cNvSpPr/>
          <p:nvPr/>
        </p:nvSpPr>
        <p:spPr>
          <a:xfrm>
            <a:off x="10067372" y="1459302"/>
            <a:ext cx="2938421" cy="4407631"/>
          </a:xfrm>
          <a:custGeom>
            <a:rect b="b" l="l" r="r" t="t"/>
            <a:pathLst>
              <a:path extrusionOk="0" h="9525000" w="6350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rotWithShape="1">
            <a:blip r:embed="rId5">
              <a:alphaModFix/>
            </a:blip>
            <a:stretch>
              <a:fillRect b="0" l="-87801" r="-3640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87"/>
          <p:cNvSpPr txBox="1"/>
          <p:nvPr/>
        </p:nvSpPr>
        <p:spPr>
          <a:xfrm>
            <a:off x="2457803" y="526628"/>
            <a:ext cx="8891915" cy="320601"/>
          </a:xfrm>
          <a:prstGeom prst="rect">
            <a:avLst/>
          </a:prstGeom>
          <a:noFill/>
          <a:ln>
            <a:noFill/>
          </a:ln>
        </p:spPr>
        <p:txBody>
          <a:bodyPr anchorCtr="0" anchor="t" bIns="0" lIns="0" spcFirstLastPara="1" rIns="0" wrap="square" tIns="0">
            <a:spAutoFit/>
          </a:bodyPr>
          <a:lstStyle/>
          <a:p>
            <a:pPr indent="0" lvl="0" marL="0" marR="0" rtl="0" algn="just">
              <a:lnSpc>
                <a:spcPct val="130005"/>
              </a:lnSpc>
              <a:spcBef>
                <a:spcPts val="0"/>
              </a:spcBef>
              <a:spcAft>
                <a:spcPts val="0"/>
              </a:spcAft>
              <a:buNone/>
            </a:pPr>
            <a:r>
              <a:rPr lang="en-US" sz="1933">
                <a:solidFill>
                  <a:srgbClr val="000000"/>
                </a:solidFill>
                <a:latin typeface="Hammersmith One"/>
                <a:ea typeface="Hammersmith One"/>
                <a:cs typeface="Hammersmith One"/>
                <a:sym typeface="Hammersmith One"/>
              </a:rPr>
              <a:t>Laos Discovery </a:t>
            </a:r>
            <a:endParaRPr/>
          </a:p>
        </p:txBody>
      </p:sp>
      <p:sp>
        <p:nvSpPr>
          <p:cNvPr id="1158" name="Google Shape;1158;p87"/>
          <p:cNvSpPr txBox="1"/>
          <p:nvPr/>
        </p:nvSpPr>
        <p:spPr>
          <a:xfrm>
            <a:off x="349093" y="825968"/>
            <a:ext cx="6175602" cy="3061159"/>
          </a:xfrm>
          <a:prstGeom prst="rect">
            <a:avLst/>
          </a:prstGeom>
          <a:noFill/>
          <a:ln>
            <a:noFill/>
          </a:ln>
        </p:spPr>
        <p:txBody>
          <a:bodyPr anchorCtr="0" anchor="t" bIns="0" lIns="0" spcFirstLastPara="1" rIns="0" wrap="square" tIns="0">
            <a:spAutoFit/>
          </a:bodyPr>
          <a:lstStyle/>
          <a:p>
            <a:pPr indent="0" lvl="0" marL="0" marR="0" rtl="0" algn="l">
              <a:lnSpc>
                <a:spcPct val="139965"/>
              </a:lnSpc>
              <a:spcBef>
                <a:spcPts val="0"/>
              </a:spcBef>
              <a:spcAft>
                <a:spcPts val="0"/>
              </a:spcAft>
              <a:buNone/>
            </a:pPr>
            <a:r>
              <a:rPr b="1" lang="en-US" sz="1151">
                <a:solidFill>
                  <a:srgbClr val="000000"/>
                </a:solidFill>
                <a:latin typeface="Montserrat"/>
                <a:ea typeface="Montserrat"/>
                <a:cs typeface="Montserrat"/>
                <a:sym typeface="Montserrat"/>
              </a:rPr>
              <a:t>Highlights:</a:t>
            </a:r>
            <a:endParaRPr/>
          </a:p>
          <a:p>
            <a:pPr indent="-124279" lvl="1" marL="248558" marR="0" rtl="0" algn="l">
              <a:lnSpc>
                <a:spcPct val="139965"/>
              </a:lnSpc>
              <a:spcBef>
                <a:spcPts val="0"/>
              </a:spcBef>
              <a:spcAft>
                <a:spcPts val="0"/>
              </a:spcAft>
              <a:buClr>
                <a:srgbClr val="000000"/>
              </a:buClr>
              <a:buSzPts val="1151"/>
              <a:buFont typeface="Arial"/>
              <a:buChar char="•"/>
            </a:pPr>
            <a:r>
              <a:rPr b="0" i="0" lang="en-US" sz="1151" u="none" cap="none" strike="noStrike">
                <a:solidFill>
                  <a:srgbClr val="000000"/>
                </a:solidFill>
                <a:latin typeface="Montserrat"/>
                <a:ea typeface="Montserrat"/>
                <a:cs typeface="Montserrat"/>
                <a:sym typeface="Montserrat"/>
              </a:rPr>
              <a:t>Visit the ancient royal capital Luang Prabang with its gleaming temple roofs, and colonial architecture</a:t>
            </a:r>
            <a:endParaRPr/>
          </a:p>
          <a:p>
            <a:pPr indent="-124279" lvl="1" marL="248558" marR="0" rtl="0" algn="l">
              <a:lnSpc>
                <a:spcPct val="139965"/>
              </a:lnSpc>
              <a:spcBef>
                <a:spcPts val="0"/>
              </a:spcBef>
              <a:spcAft>
                <a:spcPts val="0"/>
              </a:spcAft>
              <a:buClr>
                <a:srgbClr val="000000"/>
              </a:buClr>
              <a:buSzPts val="1151"/>
              <a:buFont typeface="Arial"/>
              <a:buChar char="•"/>
            </a:pPr>
            <a:r>
              <a:rPr b="0" i="0" lang="en-US" sz="1151" u="none" cap="none" strike="noStrike">
                <a:solidFill>
                  <a:srgbClr val="000000"/>
                </a:solidFill>
                <a:latin typeface="Montserrat"/>
                <a:ea typeface="Montserrat"/>
                <a:cs typeface="Montserrat"/>
                <a:sym typeface="Montserrat"/>
              </a:rPr>
              <a:t>Indulge yourself in the rice-producing village Ban Xang Hai and the hand-weaving village Ban Phanom</a:t>
            </a:r>
            <a:endParaRPr b="0" i="0" sz="1151" u="none" cap="none" strike="noStrike">
              <a:solidFill>
                <a:srgbClr val="000000"/>
              </a:solidFill>
              <a:latin typeface="Montserrat"/>
              <a:ea typeface="Montserrat"/>
              <a:cs typeface="Montserrat"/>
              <a:sym typeface="Montserrat"/>
            </a:endParaRPr>
          </a:p>
          <a:p>
            <a:pPr indent="-124279" lvl="1" marL="248558" marR="0" rtl="0" algn="l">
              <a:lnSpc>
                <a:spcPct val="139965"/>
              </a:lnSpc>
              <a:spcBef>
                <a:spcPts val="0"/>
              </a:spcBef>
              <a:spcAft>
                <a:spcPts val="0"/>
              </a:spcAft>
              <a:buClr>
                <a:srgbClr val="000000"/>
              </a:buClr>
              <a:buSzPts val="1151"/>
              <a:buFont typeface="Arial"/>
              <a:buChar char="•"/>
            </a:pPr>
            <a:r>
              <a:rPr b="0" i="0" lang="en-US" sz="1151" u="none" cap="none" strike="noStrike">
                <a:solidFill>
                  <a:srgbClr val="000000"/>
                </a:solidFill>
                <a:latin typeface="Montserrat"/>
                <a:ea typeface="Montserrat"/>
                <a:cs typeface="Montserrat"/>
                <a:sym typeface="Montserrat"/>
              </a:rPr>
              <a:t>Admire Khouang Si waterfalls with its formation of water tumbling over multi-tiered limestone into cool pools</a:t>
            </a:r>
            <a:endParaRPr/>
          </a:p>
          <a:p>
            <a:pPr indent="-124279" lvl="1" marL="248558" marR="0" rtl="0" algn="l">
              <a:lnSpc>
                <a:spcPct val="139965"/>
              </a:lnSpc>
              <a:spcBef>
                <a:spcPts val="0"/>
              </a:spcBef>
              <a:spcAft>
                <a:spcPts val="0"/>
              </a:spcAft>
              <a:buClr>
                <a:srgbClr val="000000"/>
              </a:buClr>
              <a:buSzPts val="1151"/>
              <a:buFont typeface="Arial"/>
              <a:buChar char="•"/>
            </a:pPr>
            <a:r>
              <a:rPr b="0" i="0" lang="en-US" sz="1151" u="none" cap="none" strike="noStrike">
                <a:solidFill>
                  <a:srgbClr val="000000"/>
                </a:solidFill>
                <a:latin typeface="Montserrat"/>
                <a:ea typeface="Montserrat"/>
                <a:cs typeface="Montserrat"/>
                <a:sym typeface="Montserrat"/>
              </a:rPr>
              <a:t>Relish in the impressive archaeological site Plain of Jars with its hundreds of large stone jars</a:t>
            </a:r>
            <a:endParaRPr/>
          </a:p>
          <a:p>
            <a:pPr indent="-124279" lvl="1" marL="248558" marR="0" rtl="0" algn="l">
              <a:lnSpc>
                <a:spcPct val="139965"/>
              </a:lnSpc>
              <a:spcBef>
                <a:spcPts val="0"/>
              </a:spcBef>
              <a:spcAft>
                <a:spcPts val="0"/>
              </a:spcAft>
              <a:buClr>
                <a:srgbClr val="000000"/>
              </a:buClr>
              <a:buSzPts val="1151"/>
              <a:buFont typeface="Arial"/>
              <a:buChar char="•"/>
            </a:pPr>
            <a:r>
              <a:rPr b="0" i="0" lang="en-US" sz="1151" u="none" cap="none" strike="noStrike">
                <a:solidFill>
                  <a:srgbClr val="000000"/>
                </a:solidFill>
                <a:latin typeface="Montserrat"/>
                <a:ea typeface="Montserrat"/>
                <a:cs typeface="Montserrat"/>
                <a:sym typeface="Montserrat"/>
              </a:rPr>
              <a:t>Admire the small and tranquil town of Vang Vieng - nestled on a bend of the Nam Song River</a:t>
            </a:r>
            <a:endParaRPr/>
          </a:p>
          <a:p>
            <a:pPr indent="-124279" lvl="1" marL="248558" marR="0" rtl="0" algn="l">
              <a:lnSpc>
                <a:spcPct val="139965"/>
              </a:lnSpc>
              <a:spcBef>
                <a:spcPts val="0"/>
              </a:spcBef>
              <a:spcAft>
                <a:spcPts val="0"/>
              </a:spcAft>
              <a:buClr>
                <a:srgbClr val="000000"/>
              </a:buClr>
              <a:buSzPts val="1151"/>
              <a:buFont typeface="Arial"/>
              <a:buChar char="•"/>
            </a:pPr>
            <a:r>
              <a:rPr b="0" i="0" lang="en-US" sz="1151" u="none" cap="none" strike="noStrike">
                <a:solidFill>
                  <a:srgbClr val="000000"/>
                </a:solidFill>
                <a:latin typeface="Montserrat"/>
                <a:ea typeface="Montserrat"/>
                <a:cs typeface="Montserrat"/>
                <a:sym typeface="Montserrat"/>
              </a:rPr>
              <a:t>Discover an array of relics from the French colonial era in the local peaceful villages of Ban Khone</a:t>
            </a:r>
            <a:endParaRPr b="0" i="0" sz="1151" u="none" cap="none" strike="noStrike">
              <a:solidFill>
                <a:srgbClr val="000000"/>
              </a:solidFill>
              <a:latin typeface="Montserrat"/>
              <a:ea typeface="Montserrat"/>
              <a:cs typeface="Montserrat"/>
              <a:sym typeface="Montserrat"/>
            </a:endParaRPr>
          </a:p>
          <a:p>
            <a:pPr indent="0" lvl="0" marL="0" marR="0" rtl="0" algn="l">
              <a:lnSpc>
                <a:spcPct val="139965"/>
              </a:lnSpc>
              <a:spcBef>
                <a:spcPts val="0"/>
              </a:spcBef>
              <a:spcAft>
                <a:spcPts val="0"/>
              </a:spcAft>
              <a:buNone/>
            </a:pPr>
            <a:r>
              <a:t/>
            </a:r>
            <a:endParaRPr sz="1151">
              <a:solidFill>
                <a:srgbClr val="000000"/>
              </a:solidFill>
              <a:latin typeface="Montserrat"/>
              <a:ea typeface="Montserrat"/>
              <a:cs typeface="Montserrat"/>
              <a:sym typeface="Montserrat"/>
            </a:endParaRPr>
          </a:p>
          <a:p>
            <a:pPr indent="0" lvl="0" marL="0" marR="0" rtl="0" algn="l">
              <a:lnSpc>
                <a:spcPct val="139965"/>
              </a:lnSpc>
              <a:spcBef>
                <a:spcPts val="0"/>
              </a:spcBef>
              <a:spcAft>
                <a:spcPts val="0"/>
              </a:spcAft>
              <a:buNone/>
            </a:pPr>
            <a:r>
              <a:t/>
            </a:r>
            <a:endParaRPr sz="1151">
              <a:solidFill>
                <a:srgbClr val="000000"/>
              </a:solidFill>
              <a:latin typeface="Montserrat"/>
              <a:ea typeface="Montserrat"/>
              <a:cs typeface="Montserrat"/>
              <a:sym typeface="Montserrat"/>
            </a:endParaRPr>
          </a:p>
        </p:txBody>
      </p:sp>
      <p:sp>
        <p:nvSpPr>
          <p:cNvPr id="1159" name="Google Shape;1159;p87"/>
          <p:cNvSpPr txBox="1"/>
          <p:nvPr/>
        </p:nvSpPr>
        <p:spPr>
          <a:xfrm>
            <a:off x="349093" y="3576643"/>
            <a:ext cx="5941169" cy="3642023"/>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lang="en-US" sz="1192">
                <a:solidFill>
                  <a:srgbClr val="000000"/>
                </a:solidFill>
                <a:latin typeface="Montserrat"/>
                <a:ea typeface="Montserrat"/>
                <a:cs typeface="Montserrat"/>
                <a:sym typeface="Montserrat"/>
              </a:rPr>
              <a:t>Itinerary: </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1: Luang Prabang Arrival – City Tour</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2: Luang Prabang City Tour – Pak Ou Caves – Khoangsi Waterfall</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3: Luang Prabang – Elephant Riding + Soft Trekking </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4: Luang Prabang – fly to Xieng Khoang – Muang Khoun – Plain of Jars </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5: Xieng Khoang – Vang Vieng</a:t>
            </a:r>
            <a:endParaRPr b="0" i="0" sz="1192" u="none" cap="none" strike="noStrike">
              <a:solidFill>
                <a:srgbClr val="000000"/>
              </a:solidFill>
              <a:latin typeface="Montserrat"/>
              <a:ea typeface="Montserrat"/>
              <a:cs typeface="Montserrat"/>
              <a:sym typeface="Montserrat"/>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6: Vang Vieng rafting – Vientiane </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7: Vientiane City tour </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8: Vientiane – Ban Na Hin</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9: Ban Na Hin – Khong Lor – Ban Na Hin</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10: Ban Na Hin – Savanakhet – Pakse </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11: Pakse – Tadlo</a:t>
            </a:r>
            <a:endParaRPr b="0" i="0" sz="1192" u="none" cap="none" strike="noStrike">
              <a:solidFill>
                <a:srgbClr val="000000"/>
              </a:solidFill>
              <a:latin typeface="Montserrat"/>
              <a:ea typeface="Montserrat"/>
              <a:cs typeface="Montserrat"/>
              <a:sym typeface="Montserrat"/>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12: Tadlo – Wat Phou – Khong Island (B)</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13: Full Day Visit The 4000 Islands Area </a:t>
            </a:r>
            <a:endParaRPr/>
          </a:p>
          <a:p>
            <a:pPr indent="-128723" lvl="1" marL="257446" marR="0" rtl="0" algn="l">
              <a:lnSpc>
                <a:spcPct val="140016"/>
              </a:lnSpc>
              <a:spcBef>
                <a:spcPts val="0"/>
              </a:spcBef>
              <a:spcAft>
                <a:spcPts val="0"/>
              </a:spcAft>
              <a:buClr>
                <a:srgbClr val="000000"/>
              </a:buClr>
              <a:buSzPts val="1192"/>
              <a:buFont typeface="Arial"/>
              <a:buChar char="•"/>
            </a:pPr>
            <a:r>
              <a:rPr b="0" i="0" lang="en-US" sz="1192" u="none" cap="none" strike="noStrike">
                <a:solidFill>
                  <a:srgbClr val="000000"/>
                </a:solidFill>
                <a:latin typeface="Montserrat"/>
                <a:ea typeface="Montserrat"/>
                <a:cs typeface="Montserrat"/>
                <a:sym typeface="Montserrat"/>
              </a:rPr>
              <a:t>Day 14: Khong Island – Khone Pha Peng waterfall – departure </a:t>
            </a:r>
            <a:endParaRPr/>
          </a:p>
          <a:p>
            <a:pPr indent="0" lvl="0" marL="0" marR="0" rtl="0" algn="l">
              <a:lnSpc>
                <a:spcPct val="140016"/>
              </a:lnSpc>
              <a:spcBef>
                <a:spcPts val="0"/>
              </a:spcBef>
              <a:spcAft>
                <a:spcPts val="0"/>
              </a:spcAft>
              <a:buNone/>
            </a:pPr>
            <a:r>
              <a:t/>
            </a:r>
            <a:endParaRPr sz="1192">
              <a:solidFill>
                <a:srgbClr val="000000"/>
              </a:solidFill>
              <a:latin typeface="Montserrat"/>
              <a:ea typeface="Montserrat"/>
              <a:cs typeface="Montserrat"/>
              <a:sym typeface="Montserrat"/>
            </a:endParaRPr>
          </a:p>
          <a:p>
            <a:pPr indent="0" lvl="0" marL="0" marR="0" rtl="0" algn="l">
              <a:lnSpc>
                <a:spcPct val="101426"/>
              </a:lnSpc>
              <a:spcBef>
                <a:spcPts val="0"/>
              </a:spcBef>
              <a:spcAft>
                <a:spcPts val="0"/>
              </a:spcAft>
              <a:buNone/>
            </a:pPr>
            <a:r>
              <a:t/>
            </a:r>
            <a:endParaRPr sz="1192">
              <a:solidFill>
                <a:srgbClr val="000000"/>
              </a:solidFill>
              <a:latin typeface="Montserrat"/>
              <a:ea typeface="Montserrat"/>
              <a:cs typeface="Montserrat"/>
              <a:sym typeface="Montserrat"/>
            </a:endParaRPr>
          </a:p>
        </p:txBody>
      </p:sp>
      <p:pic>
        <p:nvPicPr>
          <p:cNvPr id="1160" name="Google Shape;1160;p87"/>
          <p:cNvPicPr preferRelativeResize="0"/>
          <p:nvPr/>
        </p:nvPicPr>
        <p:blipFill rotWithShape="1">
          <a:blip r:embed="rId6">
            <a:alphaModFix/>
          </a:blip>
          <a:srcRect b="0" l="0" r="0" t="0"/>
          <a:stretch/>
        </p:blipFill>
        <p:spPr>
          <a:xfrm>
            <a:off x="349093" y="280019"/>
            <a:ext cx="364703" cy="276511"/>
          </a:xfrm>
          <a:prstGeom prst="rect">
            <a:avLst/>
          </a:prstGeom>
          <a:noFill/>
          <a:ln>
            <a:noFill/>
          </a:ln>
        </p:spPr>
      </p:pic>
      <p:sp>
        <p:nvSpPr>
          <p:cNvPr id="1161" name="Google Shape;1161;p87"/>
          <p:cNvSpPr txBox="1"/>
          <p:nvPr/>
        </p:nvSpPr>
        <p:spPr>
          <a:xfrm>
            <a:off x="726496" y="301683"/>
            <a:ext cx="993081" cy="26930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2075">
                <a:solidFill>
                  <a:srgbClr val="5D4814"/>
                </a:solidFill>
                <a:latin typeface="Montserrat"/>
                <a:ea typeface="Montserrat"/>
                <a:cs typeface="Montserrat"/>
                <a:sym typeface="Montserrat"/>
              </a:rPr>
              <a:t>TOUR</a:t>
            </a:r>
            <a:endParaRPr/>
          </a:p>
        </p:txBody>
      </p:sp>
      <p:sp>
        <p:nvSpPr>
          <p:cNvPr id="1162" name="Google Shape;1162;p87">
            <a:hlinkClick r:id="rId7"/>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6" name="Shape 1166"/>
        <p:cNvGrpSpPr/>
        <p:nvPr/>
      </p:nvGrpSpPr>
      <p:grpSpPr>
        <a:xfrm>
          <a:off x="0" y="0"/>
          <a:ext cx="0" cy="0"/>
          <a:chOff x="0" y="0"/>
          <a:chExt cx="0" cy="0"/>
        </a:xfrm>
      </p:grpSpPr>
      <p:sp>
        <p:nvSpPr>
          <p:cNvPr id="1167" name="Google Shape;1167;p88"/>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mt="19999"/>
            </a:blip>
            <a:stretch>
              <a:fillRect b="-9332" l="0" r="0" t="-9332"/>
            </a:stretch>
          </a:blipFill>
          <a:ln>
            <a:noFill/>
          </a:ln>
        </p:spPr>
      </p:sp>
      <p:sp>
        <p:nvSpPr>
          <p:cNvPr id="1168" name="Google Shape;1168;p88"/>
          <p:cNvSpPr/>
          <p:nvPr/>
        </p:nvSpPr>
        <p:spPr>
          <a:xfrm>
            <a:off x="0" y="1817825"/>
            <a:ext cx="12192000" cy="5138245"/>
          </a:xfrm>
          <a:custGeom>
            <a:rect b="b" l="l" r="r" t="t"/>
            <a:pathLst>
              <a:path extrusionOk="0" h="7707368" w="18288000">
                <a:moveTo>
                  <a:pt x="0" y="0"/>
                </a:moveTo>
                <a:lnTo>
                  <a:pt x="18288000" y="0"/>
                </a:lnTo>
                <a:lnTo>
                  <a:pt x="18288000" y="7707368"/>
                </a:lnTo>
                <a:lnTo>
                  <a:pt x="0" y="7707368"/>
                </a:lnTo>
                <a:lnTo>
                  <a:pt x="0" y="0"/>
                </a:lnTo>
                <a:close/>
              </a:path>
            </a:pathLst>
          </a:custGeom>
          <a:blipFill rotWithShape="1">
            <a:blip r:embed="rId4">
              <a:alphaModFix/>
            </a:blip>
            <a:stretch>
              <a:fillRect b="0" l="0" r="0" t="-28426"/>
            </a:stretch>
          </a:blipFill>
          <a:ln>
            <a:noFill/>
          </a:ln>
        </p:spPr>
      </p:sp>
      <p:sp>
        <p:nvSpPr>
          <p:cNvPr id="1169" name="Google Shape;1169;p88"/>
          <p:cNvSpPr/>
          <p:nvPr/>
        </p:nvSpPr>
        <p:spPr>
          <a:xfrm>
            <a:off x="2347755" y="740610"/>
            <a:ext cx="3846994" cy="617991"/>
          </a:xfrm>
          <a:custGeom>
            <a:rect b="b" l="l" r="r" t="t"/>
            <a:pathLst>
              <a:path extrusionOk="0" h="926986" w="5770491">
                <a:moveTo>
                  <a:pt x="0" y="0"/>
                </a:moveTo>
                <a:lnTo>
                  <a:pt x="5770490" y="0"/>
                </a:lnTo>
                <a:lnTo>
                  <a:pt x="5770490" y="926987"/>
                </a:lnTo>
                <a:lnTo>
                  <a:pt x="0" y="926987"/>
                </a:lnTo>
                <a:lnTo>
                  <a:pt x="0" y="0"/>
                </a:lnTo>
                <a:close/>
              </a:path>
            </a:pathLst>
          </a:custGeom>
          <a:blipFill rotWithShape="1">
            <a:blip r:embed="rId5">
              <a:alphaModFix/>
            </a:blip>
            <a:stretch>
              <a:fillRect b="0" l="0" r="0" t="0"/>
            </a:stretch>
          </a:blipFill>
          <a:ln>
            <a:noFill/>
          </a:ln>
        </p:spPr>
      </p:sp>
      <p:sp>
        <p:nvSpPr>
          <p:cNvPr id="1170" name="Google Shape;1170;p88"/>
          <p:cNvSpPr/>
          <p:nvPr/>
        </p:nvSpPr>
        <p:spPr>
          <a:xfrm>
            <a:off x="7656217" y="543038"/>
            <a:ext cx="1754347" cy="1013136"/>
          </a:xfrm>
          <a:custGeom>
            <a:rect b="b" l="l" r="r" t="t"/>
            <a:pathLst>
              <a:path extrusionOk="0" h="1519704" w="2631521">
                <a:moveTo>
                  <a:pt x="0" y="0"/>
                </a:moveTo>
                <a:lnTo>
                  <a:pt x="2631521" y="0"/>
                </a:lnTo>
                <a:lnTo>
                  <a:pt x="2631521" y="1519703"/>
                </a:lnTo>
                <a:lnTo>
                  <a:pt x="0" y="1519703"/>
                </a:lnTo>
                <a:lnTo>
                  <a:pt x="0" y="0"/>
                </a:lnTo>
                <a:close/>
              </a:path>
            </a:pathLst>
          </a:custGeom>
          <a:blipFill rotWithShape="1">
            <a:blip r:embed="rId6">
              <a:alphaModFix/>
            </a:blip>
            <a:stretch>
              <a:fillRect b="0" l="0" r="0" t="0"/>
            </a:stretch>
          </a:blipFill>
          <a:ln>
            <a:noFill/>
          </a:ln>
        </p:spPr>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cxnSp>
        <p:nvCxnSpPr>
          <p:cNvPr id="337" name="Google Shape;337;p38"/>
          <p:cNvCxnSpPr/>
          <p:nvPr/>
        </p:nvCxnSpPr>
        <p:spPr>
          <a:xfrm>
            <a:off x="9902825" y="1289440"/>
            <a:ext cx="0" cy="5319990"/>
          </a:xfrm>
          <a:prstGeom prst="straightConnector1">
            <a:avLst/>
          </a:prstGeom>
          <a:noFill/>
          <a:ln cap="flat" cmpd="sng" w="9525">
            <a:solidFill>
              <a:srgbClr val="7F7F7F"/>
            </a:solidFill>
            <a:prstDash val="solid"/>
            <a:miter lim="800000"/>
            <a:headEnd len="med" w="med" type="oval"/>
            <a:tailEnd len="med" w="med" type="oval"/>
          </a:ln>
        </p:spPr>
      </p:cxnSp>
      <p:sp>
        <p:nvSpPr>
          <p:cNvPr id="338" name="Google Shape;338;p38"/>
          <p:cNvSpPr/>
          <p:nvPr/>
        </p:nvSpPr>
        <p:spPr>
          <a:xfrm>
            <a:off x="71719" y="627528"/>
            <a:ext cx="5773270" cy="125507"/>
          </a:xfrm>
          <a:prstGeom prst="rect">
            <a:avLst/>
          </a:prstGeom>
          <a:solidFill>
            <a:srgbClr val="1E909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9" name="Google Shape;339;p38"/>
          <p:cNvSpPr txBox="1"/>
          <p:nvPr/>
        </p:nvSpPr>
        <p:spPr>
          <a:xfrm>
            <a:off x="5844989" y="336339"/>
            <a:ext cx="609600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1E909C"/>
                </a:solidFill>
                <a:latin typeface="Cambria"/>
                <a:ea typeface="Cambria"/>
                <a:cs typeface="Cambria"/>
                <a:sym typeface="Cambria"/>
              </a:rPr>
              <a:t>HISTORY </a:t>
            </a:r>
            <a:endParaRPr/>
          </a:p>
        </p:txBody>
      </p:sp>
      <p:sp>
        <p:nvSpPr>
          <p:cNvPr id="340" name="Google Shape;340;p38"/>
          <p:cNvSpPr/>
          <p:nvPr/>
        </p:nvSpPr>
        <p:spPr>
          <a:xfrm>
            <a:off x="5915025" y="2190751"/>
            <a:ext cx="3987798" cy="133348"/>
          </a:xfrm>
          <a:prstGeom prst="rect">
            <a:avLst/>
          </a:prstGeom>
          <a:solidFill>
            <a:srgbClr val="A8D08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1" name="Google Shape;341;p38"/>
          <p:cNvSpPr txBox="1"/>
          <p:nvPr/>
        </p:nvSpPr>
        <p:spPr>
          <a:xfrm>
            <a:off x="5857875" y="1679965"/>
            <a:ext cx="383857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a:solidFill>
                  <a:schemeClr val="dk1"/>
                </a:solidFill>
                <a:latin typeface="Arial"/>
                <a:ea typeface="Arial"/>
                <a:cs typeface="Arial"/>
                <a:sym typeface="Arial"/>
              </a:rPr>
              <a:t>The Lao people were a tribe originally from Yunnan, China. Pushed down south in 12</a:t>
            </a:r>
            <a:r>
              <a:rPr b="0" baseline="30000" i="0" lang="en-US" sz="1400">
                <a:solidFill>
                  <a:schemeClr val="dk1"/>
                </a:solidFill>
                <a:latin typeface="Arial"/>
                <a:ea typeface="Arial"/>
                <a:cs typeface="Arial"/>
                <a:sym typeface="Arial"/>
              </a:rPr>
              <a:t>th</a:t>
            </a:r>
            <a:r>
              <a:rPr b="0" i="0" lang="en-US" sz="1400">
                <a:solidFill>
                  <a:schemeClr val="dk1"/>
                </a:solidFill>
                <a:latin typeface="Arial"/>
                <a:ea typeface="Arial"/>
                <a:cs typeface="Arial"/>
                <a:sym typeface="Arial"/>
              </a:rPr>
              <a:t> century </a:t>
            </a:r>
            <a:endParaRPr sz="1400">
              <a:solidFill>
                <a:schemeClr val="dk1"/>
              </a:solidFill>
              <a:latin typeface="Calibri"/>
              <a:ea typeface="Calibri"/>
              <a:cs typeface="Calibri"/>
              <a:sym typeface="Calibri"/>
            </a:endParaRPr>
          </a:p>
        </p:txBody>
      </p:sp>
      <p:sp>
        <p:nvSpPr>
          <p:cNvPr id="342" name="Google Shape;342;p38"/>
          <p:cNvSpPr/>
          <p:nvPr/>
        </p:nvSpPr>
        <p:spPr>
          <a:xfrm>
            <a:off x="5915025" y="3181351"/>
            <a:ext cx="3987798" cy="133348"/>
          </a:xfrm>
          <a:prstGeom prst="rect">
            <a:avLst/>
          </a:prstGeom>
          <a:solidFill>
            <a:srgbClr val="A8D08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3" name="Google Shape;343;p38"/>
          <p:cNvSpPr txBox="1"/>
          <p:nvPr/>
        </p:nvSpPr>
        <p:spPr>
          <a:xfrm>
            <a:off x="5857875" y="2451490"/>
            <a:ext cx="3987796"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a:solidFill>
                  <a:schemeClr val="dk1"/>
                </a:solidFill>
                <a:latin typeface="Arial"/>
                <a:ea typeface="Arial"/>
                <a:cs typeface="Arial"/>
                <a:sym typeface="Arial"/>
              </a:rPr>
              <a:t>The first Lao kingdom, called Lan Xang,  was founded by Fa Ngum in 1353. Last until 16</a:t>
            </a:r>
            <a:r>
              <a:rPr b="0" baseline="30000" i="0" lang="en-US" sz="1400">
                <a:solidFill>
                  <a:schemeClr val="dk1"/>
                </a:solidFill>
                <a:latin typeface="Arial"/>
                <a:ea typeface="Arial"/>
                <a:cs typeface="Arial"/>
                <a:sym typeface="Arial"/>
              </a:rPr>
              <a:t>th</a:t>
            </a:r>
            <a:r>
              <a:rPr b="0" i="0" lang="en-US" sz="1400">
                <a:solidFill>
                  <a:schemeClr val="dk1"/>
                </a:solidFill>
                <a:latin typeface="Arial"/>
                <a:ea typeface="Arial"/>
                <a:cs typeface="Arial"/>
                <a:sym typeface="Arial"/>
              </a:rPr>
              <a:t> century when the capital was moved to Vientiane </a:t>
            </a:r>
            <a:endParaRPr sz="1400">
              <a:solidFill>
                <a:schemeClr val="dk1"/>
              </a:solidFill>
              <a:latin typeface="Calibri"/>
              <a:ea typeface="Calibri"/>
              <a:cs typeface="Calibri"/>
              <a:sym typeface="Calibri"/>
            </a:endParaRPr>
          </a:p>
        </p:txBody>
      </p:sp>
      <p:sp>
        <p:nvSpPr>
          <p:cNvPr id="344" name="Google Shape;344;p38"/>
          <p:cNvSpPr/>
          <p:nvPr/>
        </p:nvSpPr>
        <p:spPr>
          <a:xfrm>
            <a:off x="5911088" y="4385565"/>
            <a:ext cx="3987798" cy="133348"/>
          </a:xfrm>
          <a:prstGeom prst="rect">
            <a:avLst/>
          </a:prstGeom>
          <a:solidFill>
            <a:srgbClr val="A8D08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5" name="Google Shape;345;p38"/>
          <p:cNvSpPr txBox="1"/>
          <p:nvPr/>
        </p:nvSpPr>
        <p:spPr>
          <a:xfrm>
            <a:off x="5855208" y="3407419"/>
            <a:ext cx="3838575"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a:solidFill>
                  <a:schemeClr val="dk1"/>
                </a:solidFill>
                <a:latin typeface="Arial"/>
                <a:ea typeface="Arial"/>
                <a:cs typeface="Arial"/>
                <a:sym typeface="Arial"/>
              </a:rPr>
              <a:t>The peak of Lan Xang Kingdom was in 17</a:t>
            </a:r>
            <a:r>
              <a:rPr b="0" baseline="30000" i="0" lang="en-US" sz="1400">
                <a:solidFill>
                  <a:schemeClr val="dk1"/>
                </a:solidFill>
                <a:latin typeface="Arial"/>
                <a:ea typeface="Arial"/>
                <a:cs typeface="Arial"/>
                <a:sym typeface="Arial"/>
              </a:rPr>
              <a:t>th</a:t>
            </a:r>
            <a:r>
              <a:rPr b="0" i="0" lang="en-US" sz="1400">
                <a:solidFill>
                  <a:schemeClr val="dk1"/>
                </a:solidFill>
                <a:latin typeface="Arial"/>
                <a:ea typeface="Arial"/>
                <a:cs typeface="Arial"/>
                <a:sym typeface="Arial"/>
              </a:rPr>
              <a:t> century under King Vongsa. </a:t>
            </a:r>
            <a:r>
              <a:rPr lang="en-US" sz="1400">
                <a:solidFill>
                  <a:schemeClr val="dk1"/>
                </a:solidFill>
                <a:latin typeface="Arial"/>
                <a:ea typeface="Arial"/>
                <a:cs typeface="Arial"/>
                <a:sym typeface="Arial"/>
              </a:rPr>
              <a:t>Declined at the start of 18</a:t>
            </a:r>
            <a:r>
              <a:rPr baseline="30000" lang="en-US" sz="1400">
                <a:solidFill>
                  <a:schemeClr val="dk1"/>
                </a:solidFill>
                <a:latin typeface="Arial"/>
                <a:ea typeface="Arial"/>
                <a:cs typeface="Arial"/>
                <a:sym typeface="Arial"/>
              </a:rPr>
              <a:t>th</a:t>
            </a:r>
            <a:r>
              <a:rPr lang="en-US" sz="1400">
                <a:solidFill>
                  <a:schemeClr val="dk1"/>
                </a:solidFill>
                <a:latin typeface="Arial"/>
                <a:ea typeface="Arial"/>
                <a:cs typeface="Arial"/>
                <a:sym typeface="Arial"/>
              </a:rPr>
              <a:t> century, split into 3 kingdoms before being ruled by Siamese - Thai by the end of century.</a:t>
            </a:r>
            <a:endParaRPr sz="1400">
              <a:solidFill>
                <a:schemeClr val="dk1"/>
              </a:solidFill>
              <a:latin typeface="Calibri"/>
              <a:ea typeface="Calibri"/>
              <a:cs typeface="Calibri"/>
              <a:sym typeface="Calibri"/>
            </a:endParaRPr>
          </a:p>
        </p:txBody>
      </p:sp>
      <p:sp>
        <p:nvSpPr>
          <p:cNvPr id="346" name="Google Shape;346;p38"/>
          <p:cNvSpPr/>
          <p:nvPr/>
        </p:nvSpPr>
        <p:spPr>
          <a:xfrm>
            <a:off x="5909818" y="5432045"/>
            <a:ext cx="3987798" cy="133348"/>
          </a:xfrm>
          <a:prstGeom prst="rect">
            <a:avLst/>
          </a:prstGeom>
          <a:solidFill>
            <a:srgbClr val="A8D08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7" name="Google Shape;347;p38"/>
          <p:cNvSpPr txBox="1"/>
          <p:nvPr/>
        </p:nvSpPr>
        <p:spPr>
          <a:xfrm>
            <a:off x="5865368" y="4657099"/>
            <a:ext cx="3838575"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a:solidFill>
                  <a:schemeClr val="dk1"/>
                </a:solidFill>
                <a:latin typeface="Arial"/>
                <a:ea typeface="Arial"/>
                <a:cs typeface="Arial"/>
                <a:sym typeface="Arial"/>
              </a:rPr>
              <a:t>The French reunited the 3 kingdoms and named it Les Laos. Secretly joined the war, got independence on 2</a:t>
            </a:r>
            <a:r>
              <a:rPr b="0" baseline="30000" i="0" lang="en-US" sz="1400">
                <a:solidFill>
                  <a:schemeClr val="dk1"/>
                </a:solidFill>
                <a:latin typeface="Arial"/>
                <a:ea typeface="Arial"/>
                <a:cs typeface="Arial"/>
                <a:sym typeface="Arial"/>
              </a:rPr>
              <a:t>nd</a:t>
            </a:r>
            <a:r>
              <a:rPr b="0" i="0" lang="en-US" sz="1400">
                <a:solidFill>
                  <a:schemeClr val="dk1"/>
                </a:solidFill>
                <a:latin typeface="Arial"/>
                <a:ea typeface="Arial"/>
                <a:cs typeface="Arial"/>
                <a:sym typeface="Arial"/>
              </a:rPr>
              <a:t>, Dec, 1975</a:t>
            </a:r>
            <a:endParaRPr sz="1400">
              <a:solidFill>
                <a:schemeClr val="dk1"/>
              </a:solidFill>
              <a:latin typeface="Calibri"/>
              <a:ea typeface="Calibri"/>
              <a:cs typeface="Calibri"/>
              <a:sym typeface="Calibri"/>
            </a:endParaRPr>
          </a:p>
        </p:txBody>
      </p:sp>
      <p:sp>
        <p:nvSpPr>
          <p:cNvPr id="348" name="Google Shape;348;p38"/>
          <p:cNvSpPr/>
          <p:nvPr/>
        </p:nvSpPr>
        <p:spPr>
          <a:xfrm>
            <a:off x="9904095" y="3314701"/>
            <a:ext cx="1949837" cy="133348"/>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9" name="Google Shape;349;p38"/>
          <p:cNvSpPr txBox="1"/>
          <p:nvPr/>
        </p:nvSpPr>
        <p:spPr>
          <a:xfrm>
            <a:off x="9911716" y="2807725"/>
            <a:ext cx="187687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a:solidFill>
                  <a:schemeClr val="dk1"/>
                </a:solidFill>
                <a:latin typeface="Arial"/>
                <a:ea typeface="Arial"/>
                <a:cs typeface="Arial"/>
                <a:sym typeface="Arial"/>
              </a:rPr>
              <a:t>THE ORIGIN OF LAOS KINGDOM</a:t>
            </a:r>
            <a:endParaRPr sz="1400">
              <a:solidFill>
                <a:schemeClr val="dk1"/>
              </a:solidFill>
              <a:latin typeface="Calibri"/>
              <a:ea typeface="Calibri"/>
              <a:cs typeface="Calibri"/>
              <a:sym typeface="Calibri"/>
            </a:endParaRPr>
          </a:p>
        </p:txBody>
      </p:sp>
      <p:sp>
        <p:nvSpPr>
          <p:cNvPr id="350" name="Google Shape;350;p38"/>
          <p:cNvSpPr/>
          <p:nvPr/>
        </p:nvSpPr>
        <p:spPr>
          <a:xfrm>
            <a:off x="9905365" y="4514851"/>
            <a:ext cx="1949837" cy="133348"/>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1" name="Google Shape;351;p38"/>
          <p:cNvSpPr txBox="1"/>
          <p:nvPr/>
        </p:nvSpPr>
        <p:spPr>
          <a:xfrm>
            <a:off x="9932036" y="4004065"/>
            <a:ext cx="187687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Arial"/>
                <a:ea typeface="Arial"/>
                <a:cs typeface="Arial"/>
                <a:sym typeface="Arial"/>
              </a:rPr>
              <a:t>CLASHES OF KINGDOMS</a:t>
            </a:r>
            <a:endParaRPr sz="1400">
              <a:solidFill>
                <a:schemeClr val="dk1"/>
              </a:solidFill>
              <a:latin typeface="Calibri"/>
              <a:ea typeface="Calibri"/>
              <a:cs typeface="Calibri"/>
              <a:sym typeface="Calibri"/>
            </a:endParaRPr>
          </a:p>
        </p:txBody>
      </p:sp>
      <p:sp>
        <p:nvSpPr>
          <p:cNvPr id="352" name="Google Shape;352;p38"/>
          <p:cNvSpPr/>
          <p:nvPr/>
        </p:nvSpPr>
        <p:spPr>
          <a:xfrm>
            <a:off x="9906635" y="5561331"/>
            <a:ext cx="1949837" cy="133348"/>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3" name="Google Shape;353;p38"/>
          <p:cNvSpPr txBox="1"/>
          <p:nvPr/>
        </p:nvSpPr>
        <p:spPr>
          <a:xfrm>
            <a:off x="9902826" y="5042925"/>
            <a:ext cx="187687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Arial"/>
                <a:ea typeface="Arial"/>
                <a:cs typeface="Arial"/>
                <a:sym typeface="Arial"/>
              </a:rPr>
              <a:t>COLONIALIZATION &amp; WAR &amp; INDEPENDENCE </a:t>
            </a:r>
            <a:endParaRPr sz="1400">
              <a:solidFill>
                <a:schemeClr val="dk1"/>
              </a:solidFill>
              <a:latin typeface="Calibri"/>
              <a:ea typeface="Calibri"/>
              <a:cs typeface="Calibri"/>
              <a:sym typeface="Calibri"/>
            </a:endParaRPr>
          </a:p>
        </p:txBody>
      </p:sp>
      <p:pic>
        <p:nvPicPr>
          <p:cNvPr id="354" name="Google Shape;354;p38"/>
          <p:cNvPicPr preferRelativeResize="0"/>
          <p:nvPr/>
        </p:nvPicPr>
        <p:blipFill rotWithShape="1">
          <a:blip r:embed="rId3">
            <a:alphaModFix/>
          </a:blip>
          <a:srcRect b="0" l="0" r="0" t="0"/>
          <a:stretch/>
        </p:blipFill>
        <p:spPr>
          <a:xfrm>
            <a:off x="69181" y="3676650"/>
            <a:ext cx="4830475" cy="3181347"/>
          </a:xfrm>
          <a:prstGeom prst="rect">
            <a:avLst/>
          </a:prstGeom>
          <a:noFill/>
          <a:ln>
            <a:noFill/>
          </a:ln>
        </p:spPr>
      </p:pic>
      <p:pic>
        <p:nvPicPr>
          <p:cNvPr descr="Chao Fa Ngum Statue, Vientiane | Ticket Price | Timings | Address: TripHobo" id="355" name="Google Shape;355;p38"/>
          <p:cNvPicPr preferRelativeResize="0"/>
          <p:nvPr/>
        </p:nvPicPr>
        <p:blipFill rotWithShape="1">
          <a:blip r:embed="rId4">
            <a:alphaModFix/>
          </a:blip>
          <a:srcRect b="0" l="0" r="0" t="0"/>
          <a:stretch/>
        </p:blipFill>
        <p:spPr>
          <a:xfrm>
            <a:off x="71718" y="814387"/>
            <a:ext cx="4824129" cy="2988327"/>
          </a:xfrm>
          <a:prstGeom prst="rect">
            <a:avLst/>
          </a:prstGeom>
          <a:noFill/>
          <a:ln>
            <a:noFill/>
          </a:ln>
        </p:spPr>
      </p:pic>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9" name="Shape 359"/>
        <p:cNvGrpSpPr/>
        <p:nvPr/>
      </p:nvGrpSpPr>
      <p:grpSpPr>
        <a:xfrm>
          <a:off x="0" y="0"/>
          <a:ext cx="0" cy="0"/>
          <a:chOff x="0" y="0"/>
          <a:chExt cx="0" cy="0"/>
        </a:xfrm>
      </p:grpSpPr>
      <p:sp>
        <p:nvSpPr>
          <p:cNvPr id="360" name="Google Shape;360;p3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361" name="Google Shape;361;p39"/>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362" name="Google Shape;362;p39"/>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363" name="Google Shape;363;p39"/>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364" name="Google Shape;364;p39"/>
          <p:cNvSpPr/>
          <p:nvPr/>
        </p:nvSpPr>
        <p:spPr>
          <a:xfrm>
            <a:off x="7186524" y="2415957"/>
            <a:ext cx="3739142"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2E9F25"/>
                </a:solidFill>
                <a:latin typeface="Arial"/>
                <a:ea typeface="Arial"/>
                <a:cs typeface="Arial"/>
                <a:sym typeface="Arial"/>
              </a:rPr>
              <a:t>Indirect flight</a:t>
            </a:r>
            <a:endParaRPr sz="2400">
              <a:solidFill>
                <a:srgbClr val="2E9F25"/>
              </a:solidFill>
              <a:latin typeface="Arial"/>
              <a:ea typeface="Arial"/>
              <a:cs typeface="Arial"/>
              <a:sym typeface="Arial"/>
            </a:endParaRPr>
          </a:p>
        </p:txBody>
      </p:sp>
      <p:sp>
        <p:nvSpPr>
          <p:cNvPr id="365" name="Google Shape;365;p39"/>
          <p:cNvSpPr/>
          <p:nvPr/>
        </p:nvSpPr>
        <p:spPr>
          <a:xfrm>
            <a:off x="7769745" y="1591702"/>
            <a:ext cx="2740693" cy="49381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rgbClr val="2E9F25"/>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3500">
                <a:solidFill>
                  <a:schemeClr val="lt1"/>
                </a:solidFill>
                <a:latin typeface="Libre Baskerville"/>
                <a:ea typeface="Libre Baskerville"/>
                <a:cs typeface="Libre Baskerville"/>
                <a:sym typeface="Libre Baskerville"/>
              </a:rPr>
              <a:t>Connection</a:t>
            </a:r>
            <a:endParaRPr/>
          </a:p>
        </p:txBody>
      </p:sp>
      <p:sp>
        <p:nvSpPr>
          <p:cNvPr id="366" name="Google Shape;366;p39"/>
          <p:cNvSpPr txBox="1"/>
          <p:nvPr/>
        </p:nvSpPr>
        <p:spPr>
          <a:xfrm flipH="1">
            <a:off x="149935" y="3380384"/>
            <a:ext cx="202537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Madrid/ Barcelona</a:t>
            </a:r>
            <a:endParaRPr/>
          </a:p>
        </p:txBody>
      </p:sp>
      <p:sp>
        <p:nvSpPr>
          <p:cNvPr id="367" name="Google Shape;367;p39">
            <a:hlinkClick r:id="rId4"/>
          </p:cNvPr>
          <p:cNvSpPr/>
          <p:nvPr/>
        </p:nvSpPr>
        <p:spPr>
          <a:xfrm>
            <a:off x="11277600" y="6016956"/>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Arial"/>
                <a:ea typeface="Arial"/>
                <a:cs typeface="Arial"/>
                <a:sym typeface="Arial"/>
                <a:hlinkClick action="ppaction://hlinksldjump" r:id="rId5"/>
              </a:rPr>
              <a:t>Back</a:t>
            </a:r>
            <a:endParaRPr sz="1800">
              <a:solidFill>
                <a:schemeClr val="lt1"/>
              </a:solidFill>
              <a:latin typeface="Arial"/>
              <a:ea typeface="Arial"/>
              <a:cs typeface="Arial"/>
              <a:sym typeface="Arial"/>
            </a:endParaRPr>
          </a:p>
        </p:txBody>
      </p:sp>
      <p:sp>
        <p:nvSpPr>
          <p:cNvPr id="368" name="Google Shape;368;p39"/>
          <p:cNvSpPr txBox="1"/>
          <p:nvPr/>
        </p:nvSpPr>
        <p:spPr>
          <a:xfrm>
            <a:off x="6820929" y="3320011"/>
            <a:ext cx="5035051" cy="646331"/>
          </a:xfrm>
          <a:prstGeom prst="rect">
            <a:avLst/>
          </a:prstGeom>
          <a:solidFill>
            <a:srgbClr val="C4E0B2"/>
          </a:solid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E9F25"/>
              </a:buClr>
              <a:buSzPts val="1800"/>
              <a:buFont typeface="Noto Sans Symbols"/>
              <a:buChar char="❑"/>
            </a:pPr>
            <a:r>
              <a:rPr lang="en-US" sz="1800">
                <a:solidFill>
                  <a:srgbClr val="2E9F25"/>
                </a:solidFill>
                <a:latin typeface="Arial"/>
                <a:ea typeface="Arial"/>
                <a:cs typeface="Arial"/>
                <a:sym typeface="Arial"/>
              </a:rPr>
              <a:t>You can connect to Laos with a flight transit in Singapore, Bangkok, Ho Chi Minh, etc.</a:t>
            </a:r>
            <a:endParaRPr/>
          </a:p>
        </p:txBody>
      </p:sp>
      <p:sp>
        <p:nvSpPr>
          <p:cNvPr id="369" name="Google Shape;369;p39"/>
          <p:cNvSpPr/>
          <p:nvPr/>
        </p:nvSpPr>
        <p:spPr>
          <a:xfrm>
            <a:off x="437669" y="3177670"/>
            <a:ext cx="45719" cy="45719"/>
          </a:xfrm>
          <a:prstGeom prst="arc">
            <a:avLst>
              <a:gd fmla="val 16200000" name="adj1"/>
              <a:gd fmla="val 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370" name="Google Shape;370;p39"/>
          <p:cNvPicPr preferRelativeResize="0"/>
          <p:nvPr/>
        </p:nvPicPr>
        <p:blipFill rotWithShape="1">
          <a:blip r:embed="rId6">
            <a:alphaModFix/>
          </a:blip>
          <a:srcRect b="0" l="0" r="0" t="0"/>
          <a:stretch/>
        </p:blipFill>
        <p:spPr>
          <a:xfrm>
            <a:off x="507994" y="1120046"/>
            <a:ext cx="5835054" cy="5322868"/>
          </a:xfrm>
          <a:prstGeom prst="rect">
            <a:avLst/>
          </a:prstGeom>
          <a:noFill/>
          <a:ln>
            <a:noFill/>
          </a:ln>
        </p:spPr>
      </p:pic>
      <p:sp>
        <p:nvSpPr>
          <p:cNvPr id="371" name="Google Shape;371;p39"/>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WHY LAOS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40"/>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377" name="Google Shape;377;p40"/>
          <p:cNvPicPr preferRelativeResize="0"/>
          <p:nvPr/>
        </p:nvPicPr>
        <p:blipFill rotWithShape="1">
          <a:blip r:embed="rId3">
            <a:alphaModFix/>
          </a:blip>
          <a:srcRect b="0" l="0" r="0" t="0"/>
          <a:stretch/>
        </p:blipFill>
        <p:spPr>
          <a:xfrm>
            <a:off x="10515600" y="141802"/>
            <a:ext cx="1568914" cy="252947"/>
          </a:xfrm>
          <a:prstGeom prst="rect">
            <a:avLst/>
          </a:prstGeom>
          <a:noFill/>
          <a:ln>
            <a:noFill/>
          </a:ln>
        </p:spPr>
      </p:pic>
      <p:sp>
        <p:nvSpPr>
          <p:cNvPr id="378" name="Google Shape;378;p40"/>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379" name="Google Shape;379;p40"/>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380" name="Google Shape;380;p40"/>
          <p:cNvSpPr/>
          <p:nvPr/>
        </p:nvSpPr>
        <p:spPr>
          <a:xfrm>
            <a:off x="658314" y="1301277"/>
            <a:ext cx="4839860" cy="5401479"/>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rgbClr val="2E9F25"/>
              </a:buClr>
              <a:buSzPts val="1500"/>
              <a:buFont typeface="Noto Sans Symbols"/>
              <a:buChar char="✔"/>
            </a:pPr>
            <a:r>
              <a:rPr lang="en-US" sz="1500">
                <a:solidFill>
                  <a:srgbClr val="2E9F25"/>
                </a:solidFill>
                <a:latin typeface="Arial"/>
                <a:ea typeface="Arial"/>
                <a:cs typeface="Arial"/>
                <a:sym typeface="Arial"/>
              </a:rPr>
              <a:t>Caught in the middle of the two Indochina wars and long isolated from the rest of the world, the country retains a slow, rather old-fashioned charm, and its people – incredibly laidback and friendly, even by Asian standards – are undoubtedly one of the highlights of any visit.</a:t>
            </a:r>
            <a:endParaRPr/>
          </a:p>
          <a:p>
            <a:pPr indent="-190500" lvl="0" marL="285750" marR="0" rtl="0" algn="l">
              <a:spcBef>
                <a:spcPts val="0"/>
              </a:spcBef>
              <a:spcAft>
                <a:spcPts val="0"/>
              </a:spcAft>
              <a:buClr>
                <a:schemeClr val="dk1"/>
              </a:buClr>
              <a:buSzPts val="1500"/>
              <a:buFont typeface="Noto Sans Symbols"/>
              <a:buNone/>
            </a:pPr>
            <a:r>
              <a:t/>
            </a:r>
            <a:endParaRPr sz="1500">
              <a:solidFill>
                <a:srgbClr val="FFC000"/>
              </a:solidFill>
              <a:latin typeface="Arial"/>
              <a:ea typeface="Arial"/>
              <a:cs typeface="Arial"/>
              <a:sym typeface="Arial"/>
            </a:endParaRPr>
          </a:p>
          <a:p>
            <a:pPr indent="-190500" lvl="0" marL="285750" marR="0" rtl="0" algn="l">
              <a:spcBef>
                <a:spcPts val="0"/>
              </a:spcBef>
              <a:spcAft>
                <a:spcPts val="0"/>
              </a:spcAft>
              <a:buClr>
                <a:schemeClr val="dk1"/>
              </a:buClr>
              <a:buSzPts val="1500"/>
              <a:buFont typeface="Noto Sans Symbols"/>
              <a:buNone/>
            </a:pPr>
            <a:r>
              <a:t/>
            </a:r>
            <a:endParaRPr sz="1500">
              <a:solidFill>
                <a:srgbClr val="FFC000"/>
              </a:solidFill>
              <a:latin typeface="Arial"/>
              <a:ea typeface="Arial"/>
              <a:cs typeface="Arial"/>
              <a:sym typeface="Arial"/>
            </a:endParaRPr>
          </a:p>
          <a:p>
            <a:pPr indent="-190500" lvl="0" marL="285750" marR="0" rtl="0" algn="l">
              <a:spcBef>
                <a:spcPts val="0"/>
              </a:spcBef>
              <a:spcAft>
                <a:spcPts val="0"/>
              </a:spcAft>
              <a:buClr>
                <a:schemeClr val="dk1"/>
              </a:buClr>
              <a:buSzPts val="1500"/>
              <a:buFont typeface="Noto Sans Symbols"/>
              <a:buNone/>
            </a:pPr>
            <a:r>
              <a:t/>
            </a:r>
            <a:endParaRPr sz="1500">
              <a:solidFill>
                <a:srgbClr val="2E9F25"/>
              </a:solidFill>
              <a:latin typeface="Arial"/>
              <a:ea typeface="Arial"/>
              <a:cs typeface="Arial"/>
              <a:sym typeface="Arial"/>
            </a:endParaRPr>
          </a:p>
          <a:p>
            <a:pPr indent="-190500" lvl="0" marL="285750" marR="0" rtl="0" algn="l">
              <a:spcBef>
                <a:spcPts val="0"/>
              </a:spcBef>
              <a:spcAft>
                <a:spcPts val="0"/>
              </a:spcAft>
              <a:buClr>
                <a:schemeClr val="dk1"/>
              </a:buClr>
              <a:buSzPts val="1500"/>
              <a:buFont typeface="Noto Sans Symbols"/>
              <a:buNone/>
            </a:pPr>
            <a:r>
              <a:t/>
            </a:r>
            <a:endParaRPr sz="1500">
              <a:solidFill>
                <a:srgbClr val="2E9F25"/>
              </a:solidFill>
              <a:latin typeface="Arial"/>
              <a:ea typeface="Arial"/>
              <a:cs typeface="Arial"/>
              <a:sym typeface="Arial"/>
            </a:endParaRPr>
          </a:p>
          <a:p>
            <a:pPr indent="-190500" lvl="0" marL="285750" marR="0" rtl="0" algn="l">
              <a:spcBef>
                <a:spcPts val="0"/>
              </a:spcBef>
              <a:spcAft>
                <a:spcPts val="0"/>
              </a:spcAft>
              <a:buClr>
                <a:schemeClr val="dk1"/>
              </a:buClr>
              <a:buSzPts val="1500"/>
              <a:buFont typeface="Noto Sans Symbols"/>
              <a:buNone/>
            </a:pPr>
            <a:r>
              <a:t/>
            </a:r>
            <a:endParaRPr sz="1500">
              <a:solidFill>
                <a:srgbClr val="2E9F25"/>
              </a:solidFill>
              <a:latin typeface="Arial"/>
              <a:ea typeface="Arial"/>
              <a:cs typeface="Arial"/>
              <a:sym typeface="Arial"/>
            </a:endParaRPr>
          </a:p>
          <a:p>
            <a:pPr indent="-190500" lvl="0" marL="285750" marR="0" rtl="0" algn="l">
              <a:spcBef>
                <a:spcPts val="0"/>
              </a:spcBef>
              <a:spcAft>
                <a:spcPts val="0"/>
              </a:spcAft>
              <a:buClr>
                <a:schemeClr val="dk1"/>
              </a:buClr>
              <a:buSzPts val="1500"/>
              <a:buFont typeface="Noto Sans Symbols"/>
              <a:buNone/>
            </a:pPr>
            <a:r>
              <a:t/>
            </a:r>
            <a:endParaRPr sz="1500">
              <a:solidFill>
                <a:srgbClr val="2E9F25"/>
              </a:solidFill>
              <a:latin typeface="Arial"/>
              <a:ea typeface="Arial"/>
              <a:cs typeface="Arial"/>
              <a:sym typeface="Arial"/>
            </a:endParaRPr>
          </a:p>
          <a:p>
            <a:pPr indent="-285750" lvl="0" marL="285750" marR="0" rtl="0" algn="l">
              <a:spcBef>
                <a:spcPts val="0"/>
              </a:spcBef>
              <a:spcAft>
                <a:spcPts val="0"/>
              </a:spcAft>
              <a:buClr>
                <a:srgbClr val="2E9F25"/>
              </a:buClr>
              <a:buSzPts val="1500"/>
              <a:buFont typeface="Noto Sans Symbols"/>
              <a:buChar char="✔"/>
            </a:pPr>
            <a:r>
              <a:rPr lang="en-US" sz="1500">
                <a:solidFill>
                  <a:srgbClr val="2E9F25"/>
                </a:solidFill>
                <a:latin typeface="Arial"/>
                <a:ea typeface="Arial"/>
                <a:cs typeface="Arial"/>
                <a:sym typeface="Arial"/>
              </a:rPr>
              <a:t>Laos’s lifeline is the Mekong River, which runs the length of the country, at times bisecting it and at others serving as a boundary with Thailand; the rugged Annamite Mountains historically have acted as a buffer against Vietnam, with which Laos shares its eastern border.</a:t>
            </a:r>
            <a:endParaRPr/>
          </a:p>
          <a:p>
            <a:pPr indent="-285750" lvl="0" marL="285750" marR="0" rtl="0" algn="l">
              <a:spcBef>
                <a:spcPts val="0"/>
              </a:spcBef>
              <a:spcAft>
                <a:spcPts val="0"/>
              </a:spcAft>
              <a:buClr>
                <a:srgbClr val="2E9F25"/>
              </a:buClr>
              <a:buSzPts val="1500"/>
              <a:buFont typeface="Noto Sans Symbols"/>
              <a:buChar char="✔"/>
            </a:pPr>
            <a:r>
              <a:rPr lang="en-US" sz="1500">
                <a:solidFill>
                  <a:srgbClr val="2E9F25"/>
                </a:solidFill>
                <a:latin typeface="Arial"/>
                <a:ea typeface="Arial"/>
                <a:cs typeface="Arial"/>
                <a:sym typeface="Arial"/>
              </a:rPr>
              <a:t>Colorfully dressed hill tribes populate the higher elevations, while in the lowland river valleys, coconut palms sway over the Buddhist monasteries of the ethnic Lao. </a:t>
            </a:r>
            <a:endParaRPr/>
          </a:p>
          <a:p>
            <a:pPr indent="0" lvl="0" marL="0" marR="0" rtl="0" algn="l">
              <a:spcBef>
                <a:spcPts val="0"/>
              </a:spcBef>
              <a:spcAft>
                <a:spcPts val="0"/>
              </a:spcAft>
              <a:buNone/>
            </a:pPr>
            <a:r>
              <a:t/>
            </a:r>
            <a:endParaRPr sz="1500">
              <a:solidFill>
                <a:srgbClr val="2E9F25"/>
              </a:solidFill>
              <a:latin typeface="Arial"/>
              <a:ea typeface="Arial"/>
              <a:cs typeface="Arial"/>
              <a:sym typeface="Arial"/>
            </a:endParaRPr>
          </a:p>
        </p:txBody>
      </p:sp>
      <p:sp>
        <p:nvSpPr>
          <p:cNvPr id="381" name="Google Shape;381;p40"/>
          <p:cNvSpPr/>
          <p:nvPr/>
        </p:nvSpPr>
        <p:spPr>
          <a:xfrm>
            <a:off x="1651363" y="570329"/>
            <a:ext cx="2613983" cy="61664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rgbClr val="2E9F25"/>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2400">
                <a:solidFill>
                  <a:schemeClr val="lt1"/>
                </a:solidFill>
                <a:latin typeface="Libre Baskerville"/>
                <a:ea typeface="Libre Baskerville"/>
                <a:cs typeface="Libre Baskerville"/>
                <a:sym typeface="Libre Baskerville"/>
              </a:rPr>
              <a:t>History</a:t>
            </a:r>
            <a:endParaRPr/>
          </a:p>
        </p:txBody>
      </p:sp>
      <p:pic>
        <p:nvPicPr>
          <p:cNvPr id="382" name="Google Shape;382;p40"/>
          <p:cNvPicPr preferRelativeResize="0"/>
          <p:nvPr/>
        </p:nvPicPr>
        <p:blipFill rotWithShape="1">
          <a:blip r:embed="rId4">
            <a:alphaModFix/>
          </a:blip>
          <a:srcRect b="0" l="0" r="0" t="0"/>
          <a:stretch/>
        </p:blipFill>
        <p:spPr>
          <a:xfrm>
            <a:off x="5569527" y="823828"/>
            <a:ext cx="6622473" cy="5262936"/>
          </a:xfrm>
          <a:prstGeom prst="rect">
            <a:avLst/>
          </a:prstGeom>
          <a:noFill/>
          <a:ln>
            <a:noFill/>
          </a:ln>
        </p:spPr>
      </p:pic>
      <p:sp>
        <p:nvSpPr>
          <p:cNvPr id="383" name="Google Shape;383;p40"/>
          <p:cNvSpPr/>
          <p:nvPr/>
        </p:nvSpPr>
        <p:spPr>
          <a:xfrm>
            <a:off x="1633199" y="3263342"/>
            <a:ext cx="2613983" cy="61664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rgbClr val="2E9F25"/>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2400">
                <a:solidFill>
                  <a:schemeClr val="lt1"/>
                </a:solidFill>
                <a:latin typeface="Libre Baskerville"/>
                <a:ea typeface="Libre Baskerville"/>
                <a:cs typeface="Libre Baskerville"/>
                <a:sym typeface="Libre Baskerville"/>
              </a:rPr>
              <a:t>Culture</a:t>
            </a:r>
            <a:endParaRPr/>
          </a:p>
        </p:txBody>
      </p:sp>
      <p:sp>
        <p:nvSpPr>
          <p:cNvPr id="384" name="Google Shape;384;p40">
            <a:hlinkClick r:id="rId5"/>
          </p:cNvPr>
          <p:cNvSpPr/>
          <p:nvPr/>
        </p:nvSpPr>
        <p:spPr>
          <a:xfrm>
            <a:off x="11277600" y="6158552"/>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
        <p:nvSpPr>
          <p:cNvPr id="385" name="Google Shape;385;p40"/>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WHY LAOS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4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391" name="Google Shape;391;p41"/>
          <p:cNvPicPr preferRelativeResize="0"/>
          <p:nvPr/>
        </p:nvPicPr>
        <p:blipFill rotWithShape="1">
          <a:blip r:embed="rId3">
            <a:alphaModFix/>
          </a:blip>
          <a:srcRect b="0" l="0" r="0" t="0"/>
          <a:stretch/>
        </p:blipFill>
        <p:spPr>
          <a:xfrm>
            <a:off x="10515600" y="141802"/>
            <a:ext cx="1568914" cy="252947"/>
          </a:xfrm>
          <a:prstGeom prst="rect">
            <a:avLst/>
          </a:prstGeom>
          <a:noFill/>
          <a:ln>
            <a:noFill/>
          </a:ln>
        </p:spPr>
      </p:pic>
      <p:sp>
        <p:nvSpPr>
          <p:cNvPr id="392" name="Google Shape;392;p4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7/31/2025</a:t>
            </a:r>
            <a:endParaRPr sz="1200">
              <a:solidFill>
                <a:schemeClr val="dk1"/>
              </a:solidFill>
              <a:latin typeface="Calibri"/>
              <a:ea typeface="Calibri"/>
              <a:cs typeface="Calibri"/>
              <a:sym typeface="Calibri"/>
            </a:endParaRPr>
          </a:p>
        </p:txBody>
      </p:sp>
      <p:sp>
        <p:nvSpPr>
          <p:cNvPr id="393" name="Google Shape;393;p41"/>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394" name="Google Shape;394;p41"/>
          <p:cNvSpPr/>
          <p:nvPr/>
        </p:nvSpPr>
        <p:spPr>
          <a:xfrm>
            <a:off x="4738007" y="1253207"/>
            <a:ext cx="6298256" cy="5170646"/>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rgbClr val="2E9F25"/>
              </a:buClr>
              <a:buSzPts val="1500"/>
              <a:buFont typeface="Noto Sans Symbols"/>
              <a:buChar char="✔"/>
            </a:pPr>
            <a:r>
              <a:rPr lang="en-US" sz="1500">
                <a:solidFill>
                  <a:srgbClr val="2E9F25"/>
                </a:solidFill>
                <a:latin typeface="Arial"/>
                <a:ea typeface="Arial"/>
                <a:cs typeface="Arial"/>
                <a:sym typeface="Arial"/>
              </a:rPr>
              <a:t>Laotian cuisine is distinct from other Southeast Asian cuisines and has many regional variations, corresponding in part to the fresh foods local to each region. A French legacy is still evident in the capital city, Vientiane, where baguettes are sold on the street and French restaurants are common and popular.</a:t>
            </a:r>
            <a:endParaRPr/>
          </a:p>
          <a:p>
            <a:pPr indent="0" lvl="0" marL="0" marR="0" rtl="0" algn="l">
              <a:spcBef>
                <a:spcPts val="0"/>
              </a:spcBef>
              <a:spcAft>
                <a:spcPts val="0"/>
              </a:spcAft>
              <a:buNone/>
            </a:pPr>
            <a:r>
              <a:t/>
            </a:r>
            <a:endParaRPr sz="1500">
              <a:solidFill>
                <a:srgbClr val="2E9F25"/>
              </a:solidFill>
              <a:latin typeface="Arial"/>
              <a:ea typeface="Arial"/>
              <a:cs typeface="Arial"/>
              <a:sym typeface="Arial"/>
            </a:endParaRPr>
          </a:p>
          <a:p>
            <a:pPr indent="-285750" lvl="0" marL="285750" marR="0" rtl="0" algn="l">
              <a:spcBef>
                <a:spcPts val="0"/>
              </a:spcBef>
              <a:spcAft>
                <a:spcPts val="0"/>
              </a:spcAft>
              <a:buClr>
                <a:srgbClr val="2E9F25"/>
              </a:buClr>
              <a:buSzPts val="1500"/>
              <a:buFont typeface="Noto Sans Symbols"/>
              <a:buChar char="✔"/>
            </a:pPr>
            <a:r>
              <a:rPr lang="en-US" sz="1500">
                <a:solidFill>
                  <a:srgbClr val="2E9F25"/>
                </a:solidFill>
                <a:latin typeface="Arial"/>
                <a:ea typeface="Arial"/>
                <a:cs typeface="Arial"/>
                <a:sym typeface="Arial"/>
              </a:rPr>
              <a:t>Luang Prabang - main attraction in Laos- offers various of choices from the fine-dining restaurants to fast foods or street foods, from local/Chinese/Thai/Asian/European/Italian/Indian, though not much, as well as the vegetarian cuisine. </a:t>
            </a:r>
            <a:endParaRPr/>
          </a:p>
          <a:p>
            <a:pPr indent="0" lvl="0" marL="0" marR="0" rtl="0" algn="l">
              <a:spcBef>
                <a:spcPts val="0"/>
              </a:spcBef>
              <a:spcAft>
                <a:spcPts val="0"/>
              </a:spcAft>
              <a:buNone/>
            </a:pPr>
            <a:r>
              <a:t/>
            </a:r>
            <a:endParaRPr sz="1500">
              <a:solidFill>
                <a:srgbClr val="2E9F25"/>
              </a:solidFill>
              <a:latin typeface="Arial"/>
              <a:ea typeface="Arial"/>
              <a:cs typeface="Arial"/>
              <a:sym typeface="Arial"/>
            </a:endParaRPr>
          </a:p>
          <a:p>
            <a:pPr indent="0" lvl="0" marL="0" marR="0" rtl="0" algn="l">
              <a:spcBef>
                <a:spcPts val="0"/>
              </a:spcBef>
              <a:spcAft>
                <a:spcPts val="0"/>
              </a:spcAft>
              <a:buNone/>
            </a:pPr>
            <a:r>
              <a:t/>
            </a:r>
            <a:endParaRPr sz="1500">
              <a:solidFill>
                <a:srgbClr val="2E9F25"/>
              </a:solidFill>
              <a:latin typeface="Arial"/>
              <a:ea typeface="Arial"/>
              <a:cs typeface="Arial"/>
              <a:sym typeface="Arial"/>
            </a:endParaRPr>
          </a:p>
          <a:p>
            <a:pPr indent="0" lvl="0" marL="0" marR="0" rtl="0" algn="l">
              <a:spcBef>
                <a:spcPts val="0"/>
              </a:spcBef>
              <a:spcAft>
                <a:spcPts val="0"/>
              </a:spcAft>
              <a:buNone/>
            </a:pPr>
            <a:r>
              <a:t/>
            </a:r>
            <a:endParaRPr sz="1500">
              <a:solidFill>
                <a:srgbClr val="2E9F25"/>
              </a:solidFill>
              <a:latin typeface="Arial"/>
              <a:ea typeface="Arial"/>
              <a:cs typeface="Arial"/>
              <a:sym typeface="Arial"/>
            </a:endParaRPr>
          </a:p>
          <a:p>
            <a:pPr indent="-285750" lvl="0" marL="285750" marR="0" rtl="0" algn="l">
              <a:spcBef>
                <a:spcPts val="0"/>
              </a:spcBef>
              <a:spcAft>
                <a:spcPts val="0"/>
              </a:spcAft>
              <a:buClr>
                <a:srgbClr val="2E9F25"/>
              </a:buClr>
              <a:buSzPts val="1500"/>
              <a:buFont typeface="Noto Sans Symbols"/>
              <a:buChar char="✔"/>
            </a:pPr>
            <a:r>
              <a:rPr lang="en-US" sz="1500">
                <a:solidFill>
                  <a:srgbClr val="2E9F25"/>
                </a:solidFill>
                <a:latin typeface="Arial"/>
                <a:ea typeface="Arial"/>
                <a:cs typeface="Arial"/>
                <a:sym typeface="Arial"/>
              </a:rPr>
              <a:t>There are three distinct Lao styles of temple design in Luang Prabang, Vientiane, and Xieng Khuang: Luang Prabang with temples in this style have low, sweeping roofs that almost touch the ground Temples in the Vientiane style feature a veranda and a heavily ornamented roof, while the Xieng Khuang style melds features of both Luang Prabang and Vientiane styles.</a:t>
            </a:r>
            <a:endParaRPr/>
          </a:p>
          <a:p>
            <a:pPr indent="-285750" lvl="0" marL="285750" marR="0" rtl="0" algn="l">
              <a:spcBef>
                <a:spcPts val="0"/>
              </a:spcBef>
              <a:spcAft>
                <a:spcPts val="0"/>
              </a:spcAft>
              <a:buClr>
                <a:srgbClr val="2E9F25"/>
              </a:buClr>
              <a:buSzPts val="1500"/>
              <a:buFont typeface="Noto Sans Symbols"/>
              <a:buChar char="✔"/>
            </a:pPr>
            <a:r>
              <a:rPr lang="en-US" sz="1500">
                <a:solidFill>
                  <a:srgbClr val="2E9F25"/>
                </a:solidFill>
                <a:latin typeface="Arial"/>
                <a:ea typeface="Arial"/>
                <a:cs typeface="Arial"/>
                <a:sym typeface="Arial"/>
              </a:rPr>
              <a:t>Both Luang Prabang and Vientiane have beautiful restored colonial buildings influenced by French colonial architecture in the 19th century. </a:t>
            </a:r>
            <a:endParaRPr/>
          </a:p>
        </p:txBody>
      </p:sp>
      <p:sp>
        <p:nvSpPr>
          <p:cNvPr id="395" name="Google Shape;395;p41"/>
          <p:cNvSpPr/>
          <p:nvPr/>
        </p:nvSpPr>
        <p:spPr>
          <a:xfrm>
            <a:off x="3842080" y="3776975"/>
            <a:ext cx="1791855" cy="394425"/>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rgbClr val="2E9F25"/>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2400">
                <a:solidFill>
                  <a:schemeClr val="lt1"/>
                </a:solidFill>
                <a:latin typeface="Libre Baskerville"/>
                <a:ea typeface="Libre Baskerville"/>
                <a:cs typeface="Libre Baskerville"/>
                <a:sym typeface="Libre Baskerville"/>
              </a:rPr>
              <a:t>Architecture</a:t>
            </a:r>
            <a:endParaRPr/>
          </a:p>
        </p:txBody>
      </p:sp>
      <p:sp>
        <p:nvSpPr>
          <p:cNvPr id="396" name="Google Shape;396;p41">
            <a:hlinkClick r:id="rId4"/>
          </p:cNvPr>
          <p:cNvSpPr/>
          <p:nvPr/>
        </p:nvSpPr>
        <p:spPr>
          <a:xfrm>
            <a:off x="11276905" y="6213143"/>
            <a:ext cx="914400" cy="685800"/>
          </a:xfrm>
          <a:prstGeom prst="leftArrow">
            <a:avLst>
              <a:gd fmla="val 50000" name="adj1"/>
              <a:gd fmla="val 50000" name="adj2"/>
            </a:avLst>
          </a:prstGeom>
          <a:solidFill>
            <a:srgbClr val="2E9F25"/>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
        <p:nvSpPr>
          <p:cNvPr id="397" name="Google Shape;397;p41"/>
          <p:cNvSpPr/>
          <p:nvPr/>
        </p:nvSpPr>
        <p:spPr>
          <a:xfrm>
            <a:off x="4017648" y="728409"/>
            <a:ext cx="1102563" cy="424291"/>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solidFill>
            <a:srgbClr val="2E9F25"/>
          </a:solid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i="1" lang="en-US" sz="2400">
                <a:solidFill>
                  <a:schemeClr val="lt1"/>
                </a:solidFill>
                <a:latin typeface="Libre Baskerville"/>
                <a:ea typeface="Libre Baskerville"/>
                <a:cs typeface="Libre Baskerville"/>
                <a:sym typeface="Libre Baskerville"/>
              </a:rPr>
              <a:t>Food</a:t>
            </a:r>
            <a:endParaRPr/>
          </a:p>
        </p:txBody>
      </p:sp>
      <p:pic>
        <p:nvPicPr>
          <p:cNvPr id="398" name="Google Shape;398;p41"/>
          <p:cNvPicPr preferRelativeResize="0"/>
          <p:nvPr/>
        </p:nvPicPr>
        <p:blipFill rotWithShape="1">
          <a:blip r:embed="rId6">
            <a:alphaModFix/>
          </a:blip>
          <a:srcRect b="0" l="0" r="0" t="0"/>
          <a:stretch/>
        </p:blipFill>
        <p:spPr>
          <a:xfrm>
            <a:off x="156314" y="3708897"/>
            <a:ext cx="3542340" cy="2833497"/>
          </a:xfrm>
          <a:prstGeom prst="rect">
            <a:avLst/>
          </a:prstGeom>
          <a:noFill/>
          <a:ln>
            <a:noFill/>
          </a:ln>
        </p:spPr>
      </p:pic>
      <p:pic>
        <p:nvPicPr>
          <p:cNvPr id="399" name="Google Shape;399;p41"/>
          <p:cNvPicPr preferRelativeResize="0"/>
          <p:nvPr/>
        </p:nvPicPr>
        <p:blipFill rotWithShape="1">
          <a:blip r:embed="rId7">
            <a:alphaModFix/>
          </a:blip>
          <a:srcRect b="0" l="0" r="0" t="0"/>
          <a:stretch/>
        </p:blipFill>
        <p:spPr>
          <a:xfrm>
            <a:off x="156314" y="1088030"/>
            <a:ext cx="3542340" cy="2496396"/>
          </a:xfrm>
          <a:prstGeom prst="rect">
            <a:avLst/>
          </a:prstGeom>
          <a:noFill/>
          <a:ln>
            <a:noFill/>
          </a:ln>
        </p:spPr>
      </p:pic>
      <p:sp>
        <p:nvSpPr>
          <p:cNvPr id="400" name="Google Shape;400;p41"/>
          <p:cNvSpPr/>
          <p:nvPr/>
        </p:nvSpPr>
        <p:spPr>
          <a:xfrm>
            <a:off x="1" y="229551"/>
            <a:ext cx="1761422" cy="36606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WHY LAOS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Ecology">
      <a:dk1>
        <a:srgbClr val="4D3E2F"/>
      </a:dk1>
      <a:lt1>
        <a:srgbClr val="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