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9144000"/>
  <p:embeddedFontLst>
    <p:embeddedFont>
      <p:font typeface="Montserrat SemiBold"/>
      <p:regular r:id="rId21"/>
      <p:bold r:id="rId22"/>
      <p:italic r:id="rId23"/>
      <p:boldItalic r:id="rId24"/>
    </p:embeddedFont>
    <p:embeddedFont>
      <p:font typeface="Playfair Display"/>
      <p:bold r:id="rId25"/>
      <p:boldItalic r:id="rId26"/>
    </p:embeddedFont>
    <p:embeddedFont>
      <p:font typeface="Poppins"/>
      <p:regular r:id="rId27"/>
      <p:bold r:id="rId28"/>
      <p:italic r:id="rId29"/>
      <p:boldItalic r:id="rId30"/>
    </p:embeddedFont>
    <p:embeddedFont>
      <p:font typeface="Montserrat"/>
      <p:bold r:id="rId31"/>
      <p:boldItalic r:id="rId32"/>
    </p:embeddedFont>
    <p:embeddedFont>
      <p:font typeface="Montserrat Black"/>
      <p:bold r:id="rId33"/>
      <p:boldItalic r:id="rId34"/>
    </p:embeddedFont>
    <p:embeddedFont>
      <p:font typeface="Montserrat Medium"/>
      <p:regular r:id="rId35"/>
      <p:bold r:id="rId36"/>
      <p:italic r:id="rId37"/>
      <p:boldItalic r:id="rId38"/>
    </p:embeddedFont>
    <p:embeddedFont>
      <p:font typeface="Poppins Light"/>
      <p:regular r:id="rId39"/>
      <p:bold r:id="rId40"/>
      <p:italic r:id="rId41"/>
      <p:boldItalic r:id="rId42"/>
    </p:embeddedFont>
    <p:embeddedFont>
      <p:font typeface="Public Sans Black"/>
      <p:bold r:id="rId43"/>
      <p:boldItalic r:id="rId44"/>
    </p:embeddedFont>
    <p:embeddedFont>
      <p:font typeface="Public Sans"/>
      <p:bold r:id="rId45"/>
      <p:boldItalic r:id="rId46"/>
    </p:embeddedFont>
    <p:embeddedFont>
      <p:font typeface="Bricolage Grotesque"/>
      <p:regular r:id="rId47"/>
      <p:bold r:id="rId48"/>
    </p:embeddedFont>
    <p:embeddedFont>
      <p:font typeface="Arial Black"/>
      <p:regular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Light-bold.fntdata"/><Relationship Id="rId42" Type="http://schemas.openxmlformats.org/officeDocument/2006/relationships/font" Target="fonts/PoppinsLight-boldItalic.fntdata"/><Relationship Id="rId41" Type="http://schemas.openxmlformats.org/officeDocument/2006/relationships/font" Target="fonts/PoppinsLight-italic.fntdata"/><Relationship Id="rId44" Type="http://schemas.openxmlformats.org/officeDocument/2006/relationships/font" Target="fonts/PublicSansBlack-boldItalic.fntdata"/><Relationship Id="rId43" Type="http://schemas.openxmlformats.org/officeDocument/2006/relationships/font" Target="fonts/PublicSansBlack-bold.fntdata"/><Relationship Id="rId46" Type="http://schemas.openxmlformats.org/officeDocument/2006/relationships/font" Target="fonts/PublicSans-boldItalic.fntdata"/><Relationship Id="rId45" Type="http://schemas.openxmlformats.org/officeDocument/2006/relationships/font" Target="fonts/Public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BricolageGrotesque-bold.fntdata"/><Relationship Id="rId47" Type="http://schemas.openxmlformats.org/officeDocument/2006/relationships/font" Target="fonts/BricolageGrotesque-regular.fntdata"/><Relationship Id="rId49" Type="http://schemas.openxmlformats.org/officeDocument/2006/relationships/font" Target="fonts/ArialBlack-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Poppins-boldItalic.fntdata"/><Relationship Id="rId33" Type="http://schemas.openxmlformats.org/officeDocument/2006/relationships/font" Target="fonts/MontserratBlack-bold.fntdata"/><Relationship Id="rId32" Type="http://schemas.openxmlformats.org/officeDocument/2006/relationships/font" Target="fonts/Montserrat-boldItalic.fntdata"/><Relationship Id="rId35" Type="http://schemas.openxmlformats.org/officeDocument/2006/relationships/font" Target="fonts/MontserratMedium-regular.fntdata"/><Relationship Id="rId34" Type="http://schemas.openxmlformats.org/officeDocument/2006/relationships/font" Target="fonts/MontserratBlack-boldItalic.fntdata"/><Relationship Id="rId37" Type="http://schemas.openxmlformats.org/officeDocument/2006/relationships/font" Target="fonts/MontserratMedium-italic.fntdata"/><Relationship Id="rId36" Type="http://schemas.openxmlformats.org/officeDocument/2006/relationships/font" Target="fonts/MontserratMedium-bold.fntdata"/><Relationship Id="rId39" Type="http://schemas.openxmlformats.org/officeDocument/2006/relationships/font" Target="fonts/PoppinsLight-regular.fntdata"/><Relationship Id="rId38" Type="http://schemas.openxmlformats.org/officeDocument/2006/relationships/font" Target="fonts/MontserratMedium-boldItalic.fntdata"/><Relationship Id="rId20" Type="http://schemas.openxmlformats.org/officeDocument/2006/relationships/slide" Target="slides/slide16.xml"/><Relationship Id="rId22" Type="http://schemas.openxmlformats.org/officeDocument/2006/relationships/font" Target="fonts/MontserratSemiBold-bold.fntdata"/><Relationship Id="rId21" Type="http://schemas.openxmlformats.org/officeDocument/2006/relationships/font" Target="fonts/MontserratSemiBold-regular.fntdata"/><Relationship Id="rId24" Type="http://schemas.openxmlformats.org/officeDocument/2006/relationships/font" Target="fonts/MontserratSemiBold-boldItalic.fntdata"/><Relationship Id="rId23" Type="http://schemas.openxmlformats.org/officeDocument/2006/relationships/font" Target="fonts/MontserratSemiBold-italic.fntdata"/><Relationship Id="rId26" Type="http://schemas.openxmlformats.org/officeDocument/2006/relationships/font" Target="fonts/PlayfairDisplay-boldItalic.fntdata"/><Relationship Id="rId25" Type="http://schemas.openxmlformats.org/officeDocument/2006/relationships/font" Target="fonts/PlayfairDisplay-bold.fntdata"/><Relationship Id="rId28" Type="http://schemas.openxmlformats.org/officeDocument/2006/relationships/font" Target="fonts/Poppins-bold.fntdata"/><Relationship Id="rId27" Type="http://schemas.openxmlformats.org/officeDocument/2006/relationships/font" Target="fonts/Poppins-regular.fntdata"/><Relationship Id="rId29" Type="http://schemas.openxmlformats.org/officeDocument/2006/relationships/font" Target="fonts/Poppins-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85623"/>
              </a:buClr>
              <a:buSzPts val="1200"/>
              <a:buFont typeface="Playfair Display"/>
              <a:buNone/>
            </a:pPr>
            <a:r>
              <a:rPr b="1" lang="en-US" sz="1200">
                <a:solidFill>
                  <a:srgbClr val="385623"/>
                </a:solidFill>
                <a:latin typeface="Playfair Display"/>
                <a:ea typeface="Playfair Display"/>
                <a:cs typeface="Playfair Display"/>
                <a:sym typeface="Playfair Display"/>
              </a:rPr>
              <a:t>- </a:t>
            </a:r>
            <a:r>
              <a:rPr b="1" lang="en-US" sz="1200">
                <a:solidFill>
                  <a:srgbClr val="545454"/>
                </a:solidFill>
                <a:latin typeface="Montserrat Black"/>
                <a:ea typeface="Montserrat Black"/>
                <a:cs typeface="Montserrat Black"/>
                <a:sym typeface="Montserrat Black"/>
              </a:rPr>
              <a:t>Great connection with big hubs. </a:t>
            </a:r>
            <a:r>
              <a:rPr lang="en-US"/>
              <a:t>Thanks to the globalization and convenience of traffic flow, connection within Vietnam as well as between Vietnam and the world becomes easier than ever. </a:t>
            </a:r>
            <a:r>
              <a:rPr lang="en-US" sz="1200">
                <a:solidFill>
                  <a:srgbClr val="545454"/>
                </a:solidFill>
                <a:latin typeface="Poppins Light"/>
                <a:ea typeface="Poppins Light"/>
                <a:cs typeface="Poppins Light"/>
                <a:sym typeface="Poppins Light"/>
              </a:rPr>
              <a:t>Numerous direct &amp; indirect flights  from Europe, Middle East, North Asia, North America, Australia and many Asian countries</a:t>
            </a:r>
            <a:endParaRPr/>
          </a:p>
          <a:p>
            <a:pPr indent="0" lvl="0" marL="0" rtl="0" algn="l">
              <a:spcBef>
                <a:spcPts val="0"/>
              </a:spcBef>
              <a:spcAft>
                <a:spcPts val="0"/>
              </a:spcAft>
              <a:buNone/>
            </a:pPr>
            <a:r>
              <a:t/>
            </a:r>
            <a:endParaRPr/>
          </a:p>
        </p:txBody>
      </p:sp>
      <p:sp>
        <p:nvSpPr>
          <p:cNvPr id="498" name="Google Shape;49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85623"/>
              </a:buClr>
              <a:buSzPts val="1200"/>
              <a:buFont typeface="Playfair Display"/>
              <a:buNone/>
            </a:pPr>
            <a:r>
              <a:rPr b="1" lang="en-US" sz="1200">
                <a:solidFill>
                  <a:srgbClr val="385623"/>
                </a:solidFill>
                <a:latin typeface="Playfair Display"/>
                <a:ea typeface="Playfair Display"/>
                <a:cs typeface="Playfair Display"/>
                <a:sym typeface="Playfair Display"/>
              </a:rPr>
              <a:t>- </a:t>
            </a:r>
            <a:r>
              <a:rPr b="1" lang="en-US" sz="1200">
                <a:solidFill>
                  <a:srgbClr val="545454"/>
                </a:solidFill>
                <a:latin typeface="Montserrat Black"/>
                <a:ea typeface="Montserrat Black"/>
                <a:cs typeface="Montserrat Black"/>
                <a:sym typeface="Montserrat Black"/>
              </a:rPr>
              <a:t>Great connection with big hubs. </a:t>
            </a:r>
            <a:r>
              <a:rPr lang="en-US"/>
              <a:t>Thanks to the globalization and convenience of traffic flow, connection within Vietnam as well as between Vietnam and the world becomes easier than ever. </a:t>
            </a:r>
            <a:r>
              <a:rPr lang="en-US" sz="1200">
                <a:solidFill>
                  <a:srgbClr val="545454"/>
                </a:solidFill>
                <a:latin typeface="Poppins Light"/>
                <a:ea typeface="Poppins Light"/>
                <a:cs typeface="Poppins Light"/>
                <a:sym typeface="Poppins Light"/>
              </a:rPr>
              <a:t>Numerous direct &amp; indirect flights  from Europe, Middle East, North Asia, North America, Australia and many Asian countries</a:t>
            </a:r>
            <a:endParaRPr/>
          </a:p>
          <a:p>
            <a:pPr indent="0" lvl="0" marL="0" rtl="0" algn="l">
              <a:spcBef>
                <a:spcPts val="0"/>
              </a:spcBef>
              <a:spcAft>
                <a:spcPts val="0"/>
              </a:spcAft>
              <a:buNone/>
            </a:pPr>
            <a:r>
              <a:t/>
            </a:r>
            <a:endParaRPr/>
          </a:p>
        </p:txBody>
      </p:sp>
      <p:sp>
        <p:nvSpPr>
          <p:cNvPr id="509" name="Google Shape;50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4 brands: Threeland Travel, Gray Line Vietnam, Gray Line Halong &amp; Puluong Retreat</a:t>
            </a:r>
            <a:endParaRPr/>
          </a:p>
        </p:txBody>
      </p:sp>
      <p:sp>
        <p:nvSpPr>
          <p:cNvPr id="241" name="Google Shape;24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jpg"/><Relationship Id="rId4" Type="http://schemas.openxmlformats.org/officeDocument/2006/relationships/image" Target="../media/image9.jpg"/><Relationship Id="rId5" Type="http://schemas.openxmlformats.org/officeDocument/2006/relationships/image" Target="../media/image35.jpg"/><Relationship Id="rId6" Type="http://schemas.openxmlformats.org/officeDocument/2006/relationships/image" Target="../media/image52.jpg"/><Relationship Id="rId7" Type="http://schemas.openxmlformats.org/officeDocument/2006/relationships/image" Target="../media/image10.jpg"/><Relationship Id="rId8"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5.jpg"/><Relationship Id="rId4" Type="http://schemas.openxmlformats.org/officeDocument/2006/relationships/image" Target="../media/image53.png"/><Relationship Id="rId5"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about:blank" TargetMode="External"/><Relationship Id="rId4" Type="http://schemas.openxmlformats.org/officeDocument/2006/relationships/slide" Target="/ppt/slides/slide2.xml"/><Relationship Id="rId5"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about:blank" TargetMode="External"/><Relationship Id="rId4" Type="http://schemas.openxmlformats.org/officeDocument/2006/relationships/slide" Target="/ppt/slides/slide2.xml"/><Relationship Id="rId5" Type="http://schemas.openxmlformats.org/officeDocument/2006/relationships/image" Target="../media/image47.png"/><Relationship Id="rId6" Type="http://schemas.openxmlformats.org/officeDocument/2006/relationships/image" Target="../media/image48.png"/><Relationship Id="rId7" Type="http://schemas.openxmlformats.org/officeDocument/2006/relationships/image" Target="../media/image45.png"/><Relationship Id="rId8" Type="http://schemas.openxmlformats.org/officeDocument/2006/relationships/image" Target="../media/image6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9.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37.png"/><Relationship Id="rId7" Type="http://schemas.openxmlformats.org/officeDocument/2006/relationships/image" Target="../media/image41.jpg"/><Relationship Id="rId8"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60.png"/><Relationship Id="rId10" Type="http://schemas.openxmlformats.org/officeDocument/2006/relationships/image" Target="../media/image64.jpg"/><Relationship Id="rId9" Type="http://schemas.openxmlformats.org/officeDocument/2006/relationships/image" Target="../media/image56.png"/><Relationship Id="rId5" Type="http://schemas.openxmlformats.org/officeDocument/2006/relationships/image" Target="../media/image51.png"/><Relationship Id="rId6" Type="http://schemas.openxmlformats.org/officeDocument/2006/relationships/image" Target="../media/image50.png"/><Relationship Id="rId7" Type="http://schemas.openxmlformats.org/officeDocument/2006/relationships/image" Target="../media/image57.png"/><Relationship Id="rId8" Type="http://schemas.openxmlformats.org/officeDocument/2006/relationships/image" Target="../media/image5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6.jpg"/><Relationship Id="rId4" Type="http://schemas.openxmlformats.org/officeDocument/2006/relationships/image" Target="../media/image58.png"/><Relationship Id="rId5" Type="http://schemas.openxmlformats.org/officeDocument/2006/relationships/image" Target="../media/image61.png"/><Relationship Id="rId6" Type="http://schemas.openxmlformats.org/officeDocument/2006/relationships/image" Target="../media/image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6.jpg"/><Relationship Id="rId4" Type="http://schemas.openxmlformats.org/officeDocument/2006/relationships/image" Target="../media/image67.png"/><Relationship Id="rId5" Type="http://schemas.openxmlformats.org/officeDocument/2006/relationships/image" Target="../media/image62.png"/><Relationship Id="rId6" Type="http://schemas.openxmlformats.org/officeDocument/2006/relationships/image" Target="../media/image5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4.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gif"/><Relationship Id="rId4"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jpg"/><Relationship Id="rId4" Type="http://schemas.openxmlformats.org/officeDocument/2006/relationships/image" Target="../media/image17.jpg"/><Relationship Id="rId5" Type="http://schemas.openxmlformats.org/officeDocument/2006/relationships/image" Target="../media/image24.gif"/><Relationship Id="rId6" Type="http://schemas.openxmlformats.org/officeDocument/2006/relationships/image" Target="../media/image18.png"/><Relationship Id="rId7"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25.png"/><Relationship Id="rId5" Type="http://schemas.openxmlformats.org/officeDocument/2006/relationships/image" Target="../media/image16.png"/><Relationship Id="rId6" Type="http://schemas.openxmlformats.org/officeDocument/2006/relationships/image" Target="../media/image34.png"/><Relationship Id="rId7" Type="http://schemas.openxmlformats.org/officeDocument/2006/relationships/image" Target="../media/image19.png"/><Relationship Id="rId8"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0.png"/><Relationship Id="rId6"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3.jpg"/><Relationship Id="rId4" Type="http://schemas.openxmlformats.org/officeDocument/2006/relationships/image" Target="../media/image20.png"/><Relationship Id="rId5" Type="http://schemas.openxmlformats.org/officeDocument/2006/relationships/image" Target="../media/image36.png"/><Relationship Id="rId6"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4.png"/><Relationship Id="rId4" Type="http://schemas.openxmlformats.org/officeDocument/2006/relationships/image" Target="../media/image30.png"/><Relationship Id="rId5"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grpSp>
        <p:nvGrpSpPr>
          <p:cNvPr id="89" name="Google Shape;89;p13"/>
          <p:cNvGrpSpPr/>
          <p:nvPr/>
        </p:nvGrpSpPr>
        <p:grpSpPr>
          <a:xfrm>
            <a:off x="7853270" y="662640"/>
            <a:ext cx="3971177" cy="6195360"/>
            <a:chOff x="1270" y="-1270"/>
            <a:chExt cx="3290570" cy="5853430"/>
          </a:xfrm>
        </p:grpSpPr>
        <p:sp>
          <p:nvSpPr>
            <p:cNvPr id="90" name="Google Shape;90;p13"/>
            <p:cNvSpPr/>
            <p:nvPr/>
          </p:nvSpPr>
          <p:spPr>
            <a:xfrm>
              <a:off x="1270" y="-1270"/>
              <a:ext cx="3290570" cy="5853430"/>
            </a:xfrm>
            <a:custGeom>
              <a:rect b="b" l="l" r="r" t="t"/>
              <a:pathLst>
                <a:path extrusionOk="0" h="5853430" w="3290570">
                  <a:moveTo>
                    <a:pt x="3290570" y="5853430"/>
                  </a:moveTo>
                  <a:lnTo>
                    <a:pt x="0" y="5853430"/>
                  </a:lnTo>
                  <a:lnTo>
                    <a:pt x="0" y="0"/>
                  </a:lnTo>
                  <a:lnTo>
                    <a:pt x="3290570" y="0"/>
                  </a:lnTo>
                  <a:lnTo>
                    <a:pt x="3290570" y="5853430"/>
                  </a:lnTo>
                  <a:close/>
                </a:path>
              </a:pathLst>
            </a:custGeom>
            <a:blipFill rotWithShape="1">
              <a:blip r:embed="rId3">
                <a:alphaModFix/>
              </a:blip>
              <a:stretch>
                <a:fillRect b="0" l="-127954" r="-39033" t="0"/>
              </a:stretch>
            </a:blipFill>
            <a:ln>
              <a:noFill/>
            </a:ln>
          </p:spPr>
        </p:sp>
        <p:sp>
          <p:nvSpPr>
            <p:cNvPr id="91" name="Google Shape;91;p13"/>
            <p:cNvSpPr/>
            <p:nvPr/>
          </p:nvSpPr>
          <p:spPr>
            <a:xfrm>
              <a:off x="1270" y="-1270"/>
              <a:ext cx="3290570" cy="5853430"/>
            </a:xfrm>
            <a:custGeom>
              <a:rect b="b" l="l" r="r" t="t"/>
              <a:pathLst>
                <a:path extrusionOk="0" h="5853430" w="3290570">
                  <a:moveTo>
                    <a:pt x="3290570" y="5853430"/>
                  </a:moveTo>
                  <a:lnTo>
                    <a:pt x="0" y="5853430"/>
                  </a:lnTo>
                  <a:lnTo>
                    <a:pt x="0" y="0"/>
                  </a:lnTo>
                  <a:lnTo>
                    <a:pt x="3290570" y="0"/>
                  </a:lnTo>
                  <a:lnTo>
                    <a:pt x="3290570" y="5853430"/>
                  </a:lnTo>
                  <a:close/>
                </a:path>
              </a:pathLst>
            </a:custGeom>
            <a:blipFill rotWithShape="1">
              <a:blip r:embed="rId4">
                <a:alphaModFix/>
              </a:blip>
              <a:stretch>
                <a:fillRect b="0" l="0" r="0" t="0"/>
              </a:stretch>
            </a:blipFill>
            <a:ln>
              <a:noFill/>
            </a:ln>
          </p:spPr>
        </p:sp>
      </p:grpSp>
      <p:sp>
        <p:nvSpPr>
          <p:cNvPr id="92" name="Google Shape;92;p13"/>
          <p:cNvSpPr/>
          <p:nvPr/>
        </p:nvSpPr>
        <p:spPr>
          <a:xfrm>
            <a:off x="527123" y="3951446"/>
            <a:ext cx="2244965" cy="2140069"/>
          </a:xfrm>
          <a:custGeom>
            <a:rect b="b" l="l" r="r" t="t"/>
            <a:pathLst>
              <a:path extrusionOk="0" h="6350000" w="6350026">
                <a:moveTo>
                  <a:pt x="0" y="0"/>
                </a:moveTo>
                <a:lnTo>
                  <a:pt x="6350026" y="0"/>
                </a:lnTo>
                <a:lnTo>
                  <a:pt x="6350026" y="6350000"/>
                </a:lnTo>
                <a:lnTo>
                  <a:pt x="0" y="6350000"/>
                </a:lnTo>
                <a:close/>
              </a:path>
            </a:pathLst>
          </a:custGeom>
          <a:blipFill rotWithShape="1">
            <a:blip r:embed="rId5">
              <a:alphaModFix/>
            </a:blip>
            <a:stretch>
              <a:fillRect b="0" l="0" r="0" t="0"/>
            </a:stretch>
          </a:blipFill>
          <a:ln>
            <a:noFill/>
          </a:ln>
        </p:spPr>
      </p:sp>
      <p:sp>
        <p:nvSpPr>
          <p:cNvPr id="93" name="Google Shape;93;p13"/>
          <p:cNvSpPr/>
          <p:nvPr/>
        </p:nvSpPr>
        <p:spPr>
          <a:xfrm>
            <a:off x="2840019" y="3951446"/>
            <a:ext cx="2425849" cy="2140069"/>
          </a:xfrm>
          <a:custGeom>
            <a:rect b="b" l="l" r="r" t="t"/>
            <a:pathLst>
              <a:path extrusionOk="0" h="6350000" w="6350026">
                <a:moveTo>
                  <a:pt x="0" y="0"/>
                </a:moveTo>
                <a:lnTo>
                  <a:pt x="6350026" y="0"/>
                </a:lnTo>
                <a:lnTo>
                  <a:pt x="6350026" y="6350000"/>
                </a:lnTo>
                <a:lnTo>
                  <a:pt x="0" y="6350000"/>
                </a:lnTo>
                <a:close/>
              </a:path>
            </a:pathLst>
          </a:custGeom>
          <a:blipFill rotWithShape="1">
            <a:blip r:embed="rId6">
              <a:alphaModFix/>
            </a:blip>
            <a:stretch>
              <a:fillRect b="0" l="0" r="0" t="0"/>
            </a:stretch>
          </a:blipFill>
          <a:ln>
            <a:noFill/>
          </a:ln>
        </p:spPr>
      </p:sp>
      <p:sp>
        <p:nvSpPr>
          <p:cNvPr id="94" name="Google Shape;94;p13"/>
          <p:cNvSpPr/>
          <p:nvPr/>
        </p:nvSpPr>
        <p:spPr>
          <a:xfrm>
            <a:off x="5333799" y="3951446"/>
            <a:ext cx="2269576" cy="2140069"/>
          </a:xfrm>
          <a:custGeom>
            <a:rect b="b" l="l" r="r" t="t"/>
            <a:pathLst>
              <a:path extrusionOk="0" h="6350000" w="6350026">
                <a:moveTo>
                  <a:pt x="0" y="0"/>
                </a:moveTo>
                <a:lnTo>
                  <a:pt x="6350026" y="0"/>
                </a:lnTo>
                <a:lnTo>
                  <a:pt x="6350026" y="6350000"/>
                </a:lnTo>
                <a:lnTo>
                  <a:pt x="0" y="6350000"/>
                </a:lnTo>
                <a:close/>
              </a:path>
            </a:pathLst>
          </a:custGeom>
          <a:blipFill rotWithShape="1">
            <a:blip r:embed="rId7">
              <a:alphaModFix/>
            </a:blip>
            <a:stretch>
              <a:fillRect b="0" l="0" r="0" t="0"/>
            </a:stretch>
          </a:blipFill>
          <a:ln>
            <a:noFill/>
          </a:ln>
        </p:spPr>
      </p:sp>
      <p:sp>
        <p:nvSpPr>
          <p:cNvPr id="95" name="Google Shape;95;p13"/>
          <p:cNvSpPr/>
          <p:nvPr/>
        </p:nvSpPr>
        <p:spPr>
          <a:xfrm>
            <a:off x="6808749" y="91437"/>
            <a:ext cx="1042988" cy="1042987"/>
          </a:xfrm>
          <a:custGeom>
            <a:rect b="b" l="l" r="r" t="t"/>
            <a:pathLst>
              <a:path extrusionOk="0" h="1390650" w="1390650">
                <a:moveTo>
                  <a:pt x="1390650" y="1390650"/>
                </a:moveTo>
                <a:lnTo>
                  <a:pt x="0" y="1390650"/>
                </a:lnTo>
                <a:lnTo>
                  <a:pt x="0" y="0"/>
                </a:lnTo>
                <a:lnTo>
                  <a:pt x="1390650" y="0"/>
                </a:lnTo>
                <a:close/>
              </a:path>
            </a:pathLst>
          </a:custGeom>
          <a:solidFill>
            <a:srgbClr val="548135"/>
          </a:solidFill>
          <a:ln>
            <a:noFill/>
          </a:ln>
        </p:spPr>
      </p:sp>
      <p:sp>
        <p:nvSpPr>
          <p:cNvPr id="96" name="Google Shape;96;p13"/>
          <p:cNvSpPr/>
          <p:nvPr/>
        </p:nvSpPr>
        <p:spPr>
          <a:xfrm>
            <a:off x="5765761" y="1134426"/>
            <a:ext cx="1042988" cy="1042987"/>
          </a:xfrm>
          <a:custGeom>
            <a:rect b="b" l="l" r="r" t="t"/>
            <a:pathLst>
              <a:path extrusionOk="0" h="1390650" w="1390650">
                <a:moveTo>
                  <a:pt x="1390650" y="1390650"/>
                </a:moveTo>
                <a:lnTo>
                  <a:pt x="0" y="1390650"/>
                </a:lnTo>
                <a:lnTo>
                  <a:pt x="0" y="0"/>
                </a:lnTo>
                <a:lnTo>
                  <a:pt x="1390650" y="0"/>
                </a:lnTo>
                <a:close/>
              </a:path>
            </a:pathLst>
          </a:custGeom>
          <a:solidFill>
            <a:srgbClr val="039248">
              <a:alpha val="19607"/>
            </a:srgbClr>
          </a:solidFill>
          <a:ln>
            <a:noFill/>
          </a:ln>
        </p:spPr>
      </p:sp>
      <p:sp>
        <p:nvSpPr>
          <p:cNvPr id="97" name="Google Shape;97;p13"/>
          <p:cNvSpPr txBox="1"/>
          <p:nvPr/>
        </p:nvSpPr>
        <p:spPr>
          <a:xfrm>
            <a:off x="1815501" y="5987519"/>
            <a:ext cx="4395312" cy="527580"/>
          </a:xfrm>
          <a:prstGeom prst="rect">
            <a:avLst/>
          </a:prstGeom>
          <a:noFill/>
          <a:ln>
            <a:noFill/>
          </a:ln>
        </p:spPr>
        <p:txBody>
          <a:bodyPr anchorCtr="0" anchor="t" bIns="0" lIns="0" spcFirstLastPara="1" rIns="0" wrap="square" tIns="0">
            <a:spAutoFit/>
          </a:bodyPr>
          <a:lstStyle/>
          <a:p>
            <a:pPr indent="0" lvl="0" marL="0" marR="0" rtl="0" algn="ctr">
              <a:lnSpc>
                <a:spcPct val="419999"/>
              </a:lnSpc>
              <a:spcBef>
                <a:spcPts val="0"/>
              </a:spcBef>
              <a:spcAft>
                <a:spcPts val="0"/>
              </a:spcAft>
              <a:buNone/>
            </a:pPr>
            <a:r>
              <a:rPr b="0" i="0" lang="en-US" sz="1200" u="none" cap="none" strike="noStrike">
                <a:solidFill>
                  <a:srgbClr val="2E9F25"/>
                </a:solidFill>
                <a:latin typeface="Arial"/>
                <a:ea typeface="Arial"/>
                <a:cs typeface="Arial"/>
                <a:sym typeface="Arial"/>
              </a:rPr>
              <a:t>WWW.THREELAND.COM</a:t>
            </a:r>
            <a:endParaRPr/>
          </a:p>
        </p:txBody>
      </p:sp>
      <p:sp>
        <p:nvSpPr>
          <p:cNvPr id="98" name="Google Shape;98;p13"/>
          <p:cNvSpPr/>
          <p:nvPr/>
        </p:nvSpPr>
        <p:spPr>
          <a:xfrm>
            <a:off x="-29707" y="5815011"/>
            <a:ext cx="1042987" cy="1042988"/>
          </a:xfrm>
          <a:custGeom>
            <a:rect b="b" l="l" r="r" t="t"/>
            <a:pathLst>
              <a:path extrusionOk="0" h="1390650" w="1390650">
                <a:moveTo>
                  <a:pt x="1390650" y="1390650"/>
                </a:moveTo>
                <a:lnTo>
                  <a:pt x="0" y="1390650"/>
                </a:lnTo>
                <a:lnTo>
                  <a:pt x="0" y="0"/>
                </a:lnTo>
                <a:lnTo>
                  <a:pt x="1390650" y="0"/>
                </a:lnTo>
                <a:close/>
              </a:path>
            </a:pathLst>
          </a:custGeom>
          <a:solidFill>
            <a:srgbClr val="548135"/>
          </a:solidFill>
          <a:ln>
            <a:noFill/>
          </a:ln>
        </p:spPr>
      </p:sp>
      <p:sp>
        <p:nvSpPr>
          <p:cNvPr id="99" name="Google Shape;99;p13"/>
          <p:cNvSpPr/>
          <p:nvPr/>
        </p:nvSpPr>
        <p:spPr>
          <a:xfrm>
            <a:off x="7491667" y="3951446"/>
            <a:ext cx="1042988" cy="1042988"/>
          </a:xfrm>
          <a:custGeom>
            <a:rect b="b" l="l" r="r" t="t"/>
            <a:pathLst>
              <a:path extrusionOk="0" h="1390650" w="1390650">
                <a:moveTo>
                  <a:pt x="1390650" y="1390650"/>
                </a:moveTo>
                <a:lnTo>
                  <a:pt x="0" y="1390650"/>
                </a:lnTo>
                <a:lnTo>
                  <a:pt x="0" y="0"/>
                </a:lnTo>
                <a:lnTo>
                  <a:pt x="1390650" y="0"/>
                </a:lnTo>
                <a:close/>
              </a:path>
            </a:pathLst>
          </a:custGeom>
          <a:solidFill>
            <a:srgbClr val="FFFFFF">
              <a:alpha val="80000"/>
            </a:srgbClr>
          </a:solidFill>
          <a:ln>
            <a:noFill/>
          </a:ln>
        </p:spPr>
      </p:sp>
      <p:sp>
        <p:nvSpPr>
          <p:cNvPr id="100" name="Google Shape;100;p13"/>
          <p:cNvSpPr/>
          <p:nvPr/>
        </p:nvSpPr>
        <p:spPr>
          <a:xfrm>
            <a:off x="6953157" y="6172199"/>
            <a:ext cx="650217" cy="685798"/>
          </a:xfrm>
          <a:custGeom>
            <a:rect b="b" l="l" r="r" t="t"/>
            <a:pathLst>
              <a:path extrusionOk="0" h="1390650" w="1390650">
                <a:moveTo>
                  <a:pt x="1390650" y="1390650"/>
                </a:moveTo>
                <a:lnTo>
                  <a:pt x="0" y="1390650"/>
                </a:lnTo>
                <a:lnTo>
                  <a:pt x="0" y="0"/>
                </a:lnTo>
                <a:lnTo>
                  <a:pt x="1390650" y="0"/>
                </a:lnTo>
                <a:close/>
              </a:path>
            </a:pathLst>
          </a:custGeom>
          <a:solidFill>
            <a:srgbClr val="548135"/>
          </a:solidFill>
          <a:ln>
            <a:noFill/>
          </a:ln>
        </p:spPr>
      </p:sp>
      <p:pic>
        <p:nvPicPr>
          <p:cNvPr descr="http://static.tumblr.com/f45faab49321958bb661be2e69124337/gltbmdt/p3amp94ag/tumblr_static_logo_threeland_281108.png" id="101" name="Google Shape;101;p13"/>
          <p:cNvPicPr preferRelativeResize="0"/>
          <p:nvPr/>
        </p:nvPicPr>
        <p:blipFill rotWithShape="1">
          <a:blip r:embed="rId8">
            <a:alphaModFix/>
          </a:blip>
          <a:srcRect b="0" l="0" r="0" t="0"/>
          <a:stretch/>
        </p:blipFill>
        <p:spPr>
          <a:xfrm>
            <a:off x="1532172" y="2636404"/>
            <a:ext cx="4756330" cy="766835"/>
          </a:xfrm>
          <a:prstGeom prst="rect">
            <a:avLst/>
          </a:prstGeom>
          <a:noFill/>
          <a:ln>
            <a:noFill/>
          </a:ln>
        </p:spPr>
      </p:pic>
      <p:sp>
        <p:nvSpPr>
          <p:cNvPr id="102" name="Google Shape;102;p13"/>
          <p:cNvSpPr txBox="1"/>
          <p:nvPr/>
        </p:nvSpPr>
        <p:spPr>
          <a:xfrm>
            <a:off x="1034797" y="6615751"/>
            <a:ext cx="993149" cy="242248"/>
          </a:xfrm>
          <a:prstGeom prst="rect">
            <a:avLst/>
          </a:prstGeom>
          <a:solidFill>
            <a:srgbClr val="5481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lt1"/>
                </a:solidFill>
                <a:latin typeface="Calibri"/>
                <a:ea typeface="Calibri"/>
                <a:cs typeface="Calibri"/>
                <a:sym typeface="Calibri"/>
              </a:rPr>
              <a:t>7/25/2025</a:t>
            </a:r>
            <a:endParaRPr b="0" i="0" sz="1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22"/>
          <p:cNvSpPr/>
          <p:nvPr/>
        </p:nvSpPr>
        <p:spPr>
          <a:xfrm>
            <a:off x="0" y="0"/>
            <a:ext cx="12192000" cy="4111277"/>
          </a:xfrm>
          <a:custGeom>
            <a:rect b="b" l="l" r="r" t="t"/>
            <a:pathLst>
              <a:path extrusionOk="0" h="6166915" w="18288000">
                <a:moveTo>
                  <a:pt x="0" y="0"/>
                </a:moveTo>
                <a:lnTo>
                  <a:pt x="18288000" y="0"/>
                </a:lnTo>
                <a:lnTo>
                  <a:pt x="18288000" y="6166915"/>
                </a:lnTo>
                <a:lnTo>
                  <a:pt x="0" y="6166915"/>
                </a:lnTo>
                <a:lnTo>
                  <a:pt x="0" y="0"/>
                </a:lnTo>
                <a:close/>
              </a:path>
            </a:pathLst>
          </a:custGeom>
          <a:blipFill rotWithShape="1">
            <a:blip r:embed="rId3">
              <a:alphaModFix/>
            </a:blip>
            <a:stretch>
              <a:fillRect b="-129975" l="-8090" r="-8090" t="0"/>
            </a:stretch>
          </a:blipFill>
          <a:ln>
            <a:noFill/>
          </a:ln>
        </p:spPr>
      </p:sp>
      <p:grpSp>
        <p:nvGrpSpPr>
          <p:cNvPr id="468" name="Google Shape;468;p22"/>
          <p:cNvGrpSpPr/>
          <p:nvPr/>
        </p:nvGrpSpPr>
        <p:grpSpPr>
          <a:xfrm>
            <a:off x="0" y="-144661"/>
            <a:ext cx="12192000" cy="4255938"/>
            <a:chOff x="0" y="-57150"/>
            <a:chExt cx="4816593" cy="1681358"/>
          </a:xfrm>
        </p:grpSpPr>
        <p:sp>
          <p:nvSpPr>
            <p:cNvPr id="469" name="Google Shape;469;p22"/>
            <p:cNvSpPr/>
            <p:nvPr/>
          </p:nvSpPr>
          <p:spPr>
            <a:xfrm>
              <a:off x="0" y="0"/>
              <a:ext cx="4816592" cy="1624208"/>
            </a:xfrm>
            <a:custGeom>
              <a:rect b="b" l="l" r="r" t="t"/>
              <a:pathLst>
                <a:path extrusionOk="0" h="1624208" w="4816592">
                  <a:moveTo>
                    <a:pt x="0" y="0"/>
                  </a:moveTo>
                  <a:lnTo>
                    <a:pt x="4816592" y="0"/>
                  </a:lnTo>
                  <a:lnTo>
                    <a:pt x="4816592" y="1624208"/>
                  </a:lnTo>
                  <a:lnTo>
                    <a:pt x="0" y="1624208"/>
                  </a:lnTo>
                  <a:close/>
                </a:path>
              </a:pathLst>
            </a:custGeom>
            <a:gradFill>
              <a:gsLst>
                <a:gs pos="0">
                  <a:srgbClr val="FFC25B">
                    <a:alpha val="53725"/>
                  </a:srgbClr>
                </a:gs>
                <a:gs pos="50000">
                  <a:srgbClr val="00633C">
                    <a:alpha val="53725"/>
                  </a:srgbClr>
                </a:gs>
                <a:gs pos="100000">
                  <a:srgbClr val="00633C">
                    <a:alpha val="53725"/>
                  </a:srgbClr>
                </a:gs>
              </a:gsLst>
              <a:path path="circle">
                <a:fillToRect b="100%" l="0%" r="100%" t="0%"/>
              </a:path>
              <a:tileRect b="0%" l="-100%" r="0%" t="-100%"/>
            </a:gradFill>
            <a:ln>
              <a:noFill/>
            </a:ln>
          </p:spPr>
        </p:sp>
        <p:sp>
          <p:nvSpPr>
            <p:cNvPr id="470" name="Google Shape;470;p22"/>
            <p:cNvSpPr txBox="1"/>
            <p:nvPr/>
          </p:nvSpPr>
          <p:spPr>
            <a:xfrm>
              <a:off x="0" y="-57150"/>
              <a:ext cx="4816593" cy="1681358"/>
            </a:xfrm>
            <a:prstGeom prst="rect">
              <a:avLst/>
            </a:prstGeom>
            <a:noFill/>
            <a:ln>
              <a:noFill/>
            </a:ln>
          </p:spPr>
          <p:txBody>
            <a:bodyPr anchorCtr="0" anchor="ctr" bIns="33850" lIns="33850" spcFirstLastPara="1" rIns="33850" wrap="square" tIns="33850">
              <a:noAutofit/>
            </a:bodyPr>
            <a:lstStyle/>
            <a:p>
              <a:pPr indent="0" lvl="0" marL="0" marR="0" rtl="0" algn="ctr">
                <a:lnSpc>
                  <a:spcPct val="201750"/>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471" name="Google Shape;471;p22"/>
          <p:cNvGrpSpPr/>
          <p:nvPr/>
        </p:nvGrpSpPr>
        <p:grpSpPr>
          <a:xfrm>
            <a:off x="1030482" y="3081641"/>
            <a:ext cx="3167185" cy="3075547"/>
            <a:chOff x="0" y="-57150"/>
            <a:chExt cx="1251234" cy="1215030"/>
          </a:xfrm>
        </p:grpSpPr>
        <p:sp>
          <p:nvSpPr>
            <p:cNvPr id="472" name="Google Shape;472;p22"/>
            <p:cNvSpPr/>
            <p:nvPr/>
          </p:nvSpPr>
          <p:spPr>
            <a:xfrm>
              <a:off x="0" y="0"/>
              <a:ext cx="1251234" cy="1157880"/>
            </a:xfrm>
            <a:custGeom>
              <a:rect b="b" l="l" r="r" t="t"/>
              <a:pathLst>
                <a:path extrusionOk="0" h="1157880" w="1251234">
                  <a:moveTo>
                    <a:pt x="83110" y="0"/>
                  </a:moveTo>
                  <a:lnTo>
                    <a:pt x="1168124" y="0"/>
                  </a:lnTo>
                  <a:cubicBezTo>
                    <a:pt x="1190166" y="0"/>
                    <a:pt x="1211305" y="8756"/>
                    <a:pt x="1226891" y="24342"/>
                  </a:cubicBezTo>
                  <a:cubicBezTo>
                    <a:pt x="1242477" y="39929"/>
                    <a:pt x="1251234" y="61068"/>
                    <a:pt x="1251234" y="83110"/>
                  </a:cubicBezTo>
                  <a:lnTo>
                    <a:pt x="1251234" y="1074769"/>
                  </a:lnTo>
                  <a:cubicBezTo>
                    <a:pt x="1251234" y="1120670"/>
                    <a:pt x="1214024" y="1157880"/>
                    <a:pt x="1168124" y="1157880"/>
                  </a:cubicBezTo>
                  <a:lnTo>
                    <a:pt x="83110" y="1157880"/>
                  </a:lnTo>
                  <a:cubicBezTo>
                    <a:pt x="61068" y="1157880"/>
                    <a:pt x="39929" y="1149123"/>
                    <a:pt x="24342" y="1133537"/>
                  </a:cubicBezTo>
                  <a:cubicBezTo>
                    <a:pt x="8756" y="1117951"/>
                    <a:pt x="0" y="1096812"/>
                    <a:pt x="0" y="1074769"/>
                  </a:cubicBezTo>
                  <a:lnTo>
                    <a:pt x="0" y="83110"/>
                  </a:lnTo>
                  <a:cubicBezTo>
                    <a:pt x="0" y="61068"/>
                    <a:pt x="8756" y="39929"/>
                    <a:pt x="24342" y="24342"/>
                  </a:cubicBezTo>
                  <a:cubicBezTo>
                    <a:pt x="39929" y="8756"/>
                    <a:pt x="61068" y="0"/>
                    <a:pt x="83110" y="0"/>
                  </a:cubicBezTo>
                  <a:close/>
                </a:path>
              </a:pathLst>
            </a:custGeom>
            <a:solidFill>
              <a:srgbClr val="FFFFFF"/>
            </a:solidFill>
            <a:ln cap="rnd" cmpd="sng" w="38100">
              <a:solidFill>
                <a:srgbClr val="FFC2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2"/>
            <p:cNvSpPr txBox="1"/>
            <p:nvPr/>
          </p:nvSpPr>
          <p:spPr>
            <a:xfrm>
              <a:off x="0" y="-57150"/>
              <a:ext cx="1251234" cy="1215029"/>
            </a:xfrm>
            <a:prstGeom prst="rect">
              <a:avLst/>
            </a:prstGeom>
            <a:noFill/>
            <a:ln>
              <a:noFill/>
            </a:ln>
          </p:spPr>
          <p:txBody>
            <a:bodyPr anchorCtr="0" anchor="ctr" bIns="33850" lIns="33850" spcFirstLastPara="1" rIns="33850" wrap="square" tIns="33850">
              <a:noAutofit/>
            </a:bodyPr>
            <a:lstStyle/>
            <a:p>
              <a:pPr indent="0" lvl="0" marL="0" marR="0" rtl="0" algn="ctr">
                <a:lnSpc>
                  <a:spcPct val="201750"/>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474" name="Google Shape;474;p22"/>
          <p:cNvGrpSpPr/>
          <p:nvPr/>
        </p:nvGrpSpPr>
        <p:grpSpPr>
          <a:xfrm>
            <a:off x="4512408" y="3081641"/>
            <a:ext cx="3167185" cy="3075547"/>
            <a:chOff x="0" y="-57150"/>
            <a:chExt cx="1251234" cy="1215030"/>
          </a:xfrm>
        </p:grpSpPr>
        <p:sp>
          <p:nvSpPr>
            <p:cNvPr id="475" name="Google Shape;475;p22"/>
            <p:cNvSpPr/>
            <p:nvPr/>
          </p:nvSpPr>
          <p:spPr>
            <a:xfrm>
              <a:off x="0" y="0"/>
              <a:ext cx="1251234" cy="1157880"/>
            </a:xfrm>
            <a:custGeom>
              <a:rect b="b" l="l" r="r" t="t"/>
              <a:pathLst>
                <a:path extrusionOk="0" h="1157880" w="1251234">
                  <a:moveTo>
                    <a:pt x="83110" y="0"/>
                  </a:moveTo>
                  <a:lnTo>
                    <a:pt x="1168124" y="0"/>
                  </a:lnTo>
                  <a:cubicBezTo>
                    <a:pt x="1190166" y="0"/>
                    <a:pt x="1211305" y="8756"/>
                    <a:pt x="1226891" y="24342"/>
                  </a:cubicBezTo>
                  <a:cubicBezTo>
                    <a:pt x="1242477" y="39929"/>
                    <a:pt x="1251234" y="61068"/>
                    <a:pt x="1251234" y="83110"/>
                  </a:cubicBezTo>
                  <a:lnTo>
                    <a:pt x="1251234" y="1074769"/>
                  </a:lnTo>
                  <a:cubicBezTo>
                    <a:pt x="1251234" y="1120670"/>
                    <a:pt x="1214024" y="1157880"/>
                    <a:pt x="1168124" y="1157880"/>
                  </a:cubicBezTo>
                  <a:lnTo>
                    <a:pt x="83110" y="1157880"/>
                  </a:lnTo>
                  <a:cubicBezTo>
                    <a:pt x="61068" y="1157880"/>
                    <a:pt x="39929" y="1149123"/>
                    <a:pt x="24342" y="1133537"/>
                  </a:cubicBezTo>
                  <a:cubicBezTo>
                    <a:pt x="8756" y="1117951"/>
                    <a:pt x="0" y="1096812"/>
                    <a:pt x="0" y="1074769"/>
                  </a:cubicBezTo>
                  <a:lnTo>
                    <a:pt x="0" y="83110"/>
                  </a:lnTo>
                  <a:cubicBezTo>
                    <a:pt x="0" y="61068"/>
                    <a:pt x="8756" y="39929"/>
                    <a:pt x="24342" y="24342"/>
                  </a:cubicBezTo>
                  <a:cubicBezTo>
                    <a:pt x="39929" y="8756"/>
                    <a:pt x="61068" y="0"/>
                    <a:pt x="83110" y="0"/>
                  </a:cubicBezTo>
                  <a:close/>
                </a:path>
              </a:pathLst>
            </a:custGeom>
            <a:solidFill>
              <a:srgbClr val="FFFFFF"/>
            </a:solidFill>
            <a:ln cap="rnd" cmpd="sng" w="38100">
              <a:solidFill>
                <a:srgbClr val="FFC2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2"/>
            <p:cNvSpPr txBox="1"/>
            <p:nvPr/>
          </p:nvSpPr>
          <p:spPr>
            <a:xfrm>
              <a:off x="0" y="-57150"/>
              <a:ext cx="1251234" cy="1215029"/>
            </a:xfrm>
            <a:prstGeom prst="rect">
              <a:avLst/>
            </a:prstGeom>
            <a:noFill/>
            <a:ln>
              <a:noFill/>
            </a:ln>
          </p:spPr>
          <p:txBody>
            <a:bodyPr anchorCtr="0" anchor="ctr" bIns="33850" lIns="33850" spcFirstLastPara="1" rIns="33850" wrap="square" tIns="33850">
              <a:noAutofit/>
            </a:bodyPr>
            <a:lstStyle/>
            <a:p>
              <a:pPr indent="0" lvl="0" marL="0" marR="0" rtl="0" algn="ctr">
                <a:lnSpc>
                  <a:spcPct val="201750"/>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477" name="Google Shape;477;p22"/>
          <p:cNvGrpSpPr/>
          <p:nvPr/>
        </p:nvGrpSpPr>
        <p:grpSpPr>
          <a:xfrm>
            <a:off x="7994333" y="3081641"/>
            <a:ext cx="3167185" cy="3075547"/>
            <a:chOff x="0" y="-57150"/>
            <a:chExt cx="1251234" cy="1215030"/>
          </a:xfrm>
        </p:grpSpPr>
        <p:sp>
          <p:nvSpPr>
            <p:cNvPr id="478" name="Google Shape;478;p22"/>
            <p:cNvSpPr/>
            <p:nvPr/>
          </p:nvSpPr>
          <p:spPr>
            <a:xfrm>
              <a:off x="0" y="0"/>
              <a:ext cx="1251234" cy="1157880"/>
            </a:xfrm>
            <a:custGeom>
              <a:rect b="b" l="l" r="r" t="t"/>
              <a:pathLst>
                <a:path extrusionOk="0" h="1157880" w="1251234">
                  <a:moveTo>
                    <a:pt x="83110" y="0"/>
                  </a:moveTo>
                  <a:lnTo>
                    <a:pt x="1168124" y="0"/>
                  </a:lnTo>
                  <a:cubicBezTo>
                    <a:pt x="1190166" y="0"/>
                    <a:pt x="1211305" y="8756"/>
                    <a:pt x="1226891" y="24342"/>
                  </a:cubicBezTo>
                  <a:cubicBezTo>
                    <a:pt x="1242477" y="39929"/>
                    <a:pt x="1251234" y="61068"/>
                    <a:pt x="1251234" y="83110"/>
                  </a:cubicBezTo>
                  <a:lnTo>
                    <a:pt x="1251234" y="1074769"/>
                  </a:lnTo>
                  <a:cubicBezTo>
                    <a:pt x="1251234" y="1120670"/>
                    <a:pt x="1214024" y="1157880"/>
                    <a:pt x="1168124" y="1157880"/>
                  </a:cubicBezTo>
                  <a:lnTo>
                    <a:pt x="83110" y="1157880"/>
                  </a:lnTo>
                  <a:cubicBezTo>
                    <a:pt x="61068" y="1157880"/>
                    <a:pt x="39929" y="1149123"/>
                    <a:pt x="24342" y="1133537"/>
                  </a:cubicBezTo>
                  <a:cubicBezTo>
                    <a:pt x="8756" y="1117951"/>
                    <a:pt x="0" y="1096812"/>
                    <a:pt x="0" y="1074769"/>
                  </a:cubicBezTo>
                  <a:lnTo>
                    <a:pt x="0" y="83110"/>
                  </a:lnTo>
                  <a:cubicBezTo>
                    <a:pt x="0" y="61068"/>
                    <a:pt x="8756" y="39929"/>
                    <a:pt x="24342" y="24342"/>
                  </a:cubicBezTo>
                  <a:cubicBezTo>
                    <a:pt x="39929" y="8756"/>
                    <a:pt x="61068" y="0"/>
                    <a:pt x="83110" y="0"/>
                  </a:cubicBezTo>
                  <a:close/>
                </a:path>
              </a:pathLst>
            </a:custGeom>
            <a:solidFill>
              <a:srgbClr val="FFFFFF"/>
            </a:solidFill>
            <a:ln cap="rnd" cmpd="sng" w="38100">
              <a:solidFill>
                <a:srgbClr val="FFC2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2"/>
            <p:cNvSpPr txBox="1"/>
            <p:nvPr/>
          </p:nvSpPr>
          <p:spPr>
            <a:xfrm>
              <a:off x="0" y="-57150"/>
              <a:ext cx="1251234" cy="1215029"/>
            </a:xfrm>
            <a:prstGeom prst="rect">
              <a:avLst/>
            </a:prstGeom>
            <a:noFill/>
            <a:ln>
              <a:noFill/>
            </a:ln>
          </p:spPr>
          <p:txBody>
            <a:bodyPr anchorCtr="0" anchor="ctr" bIns="33850" lIns="33850" spcFirstLastPara="1" rIns="33850" wrap="square" tIns="33850">
              <a:noAutofit/>
            </a:bodyPr>
            <a:lstStyle/>
            <a:p>
              <a:pPr indent="0" lvl="0" marL="0" marR="0" rtl="0" algn="ctr">
                <a:lnSpc>
                  <a:spcPct val="201750"/>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480" name="Google Shape;480;p22"/>
          <p:cNvSpPr txBox="1"/>
          <p:nvPr/>
        </p:nvSpPr>
        <p:spPr>
          <a:xfrm>
            <a:off x="1157628" y="4200177"/>
            <a:ext cx="2691853" cy="1598258"/>
          </a:xfrm>
          <a:prstGeom prst="rect">
            <a:avLst/>
          </a:prstGeom>
          <a:noFill/>
          <a:ln>
            <a:noFill/>
          </a:ln>
        </p:spPr>
        <p:txBody>
          <a:bodyPr anchorCtr="0" anchor="t" bIns="0" lIns="0" spcFirstLastPara="1" rIns="0" wrap="square" tIns="0">
            <a:spAutoFit/>
          </a:bodyPr>
          <a:lstStyle/>
          <a:p>
            <a:pPr indent="-136744" lvl="1" marL="273488" marR="0" rtl="0" algn="l">
              <a:lnSpc>
                <a:spcPct val="139936"/>
              </a:lnSpc>
              <a:spcBef>
                <a:spcPts val="0"/>
              </a:spcBef>
              <a:spcAft>
                <a:spcPts val="0"/>
              </a:spcAft>
              <a:buClr>
                <a:srgbClr val="000000"/>
              </a:buClr>
              <a:buSzPts val="1267"/>
              <a:buFont typeface="Arial"/>
              <a:buChar char="•"/>
            </a:pPr>
            <a:r>
              <a:rPr b="0" i="0" lang="en-US" sz="1267" u="none" cap="none" strike="noStrike">
                <a:solidFill>
                  <a:srgbClr val="000000"/>
                </a:solidFill>
                <a:latin typeface="Montserrat"/>
                <a:ea typeface="Montserrat"/>
                <a:cs typeface="Montserrat"/>
                <a:sym typeface="Montserrat"/>
              </a:rPr>
              <a:t>Maximize your margin with exclusive B2B rates</a:t>
            </a:r>
            <a:endParaRPr/>
          </a:p>
          <a:p>
            <a:pPr indent="-136744" lvl="1" marL="273488" marR="0" rtl="0" algn="l">
              <a:lnSpc>
                <a:spcPct val="139936"/>
              </a:lnSpc>
              <a:spcBef>
                <a:spcPts val="0"/>
              </a:spcBef>
              <a:spcAft>
                <a:spcPts val="0"/>
              </a:spcAft>
              <a:buClr>
                <a:srgbClr val="000000"/>
              </a:buClr>
              <a:buSzPts val="1267"/>
              <a:buFont typeface="Arial"/>
              <a:buChar char="•"/>
            </a:pPr>
            <a:r>
              <a:rPr b="0" i="0" lang="en-US" sz="1267" u="none" cap="none" strike="noStrike">
                <a:solidFill>
                  <a:srgbClr val="000000"/>
                </a:solidFill>
                <a:latin typeface="Montserrat"/>
                <a:ea typeface="Montserrat"/>
                <a:cs typeface="Montserrat"/>
                <a:sym typeface="Montserrat"/>
              </a:rPr>
              <a:t>Save more through our high-volume, pre-negotiated contracts</a:t>
            </a:r>
            <a:endParaRPr/>
          </a:p>
          <a:p>
            <a:pPr indent="-136744" lvl="1" marL="273488" marR="0" rtl="0" algn="l">
              <a:lnSpc>
                <a:spcPct val="139936"/>
              </a:lnSpc>
              <a:spcBef>
                <a:spcPts val="0"/>
              </a:spcBef>
              <a:spcAft>
                <a:spcPts val="0"/>
              </a:spcAft>
              <a:buClr>
                <a:srgbClr val="000000"/>
              </a:buClr>
              <a:buSzPts val="1267"/>
              <a:buFont typeface="Arial"/>
              <a:buChar char="•"/>
            </a:pPr>
            <a:r>
              <a:rPr b="0" i="0" lang="en-US" sz="1267" u="none" cap="none" strike="noStrike">
                <a:solidFill>
                  <a:srgbClr val="000000"/>
                </a:solidFill>
                <a:latin typeface="Montserrat"/>
                <a:ea typeface="Montserrat"/>
                <a:cs typeface="Montserrat"/>
                <a:sym typeface="Montserrat"/>
              </a:rPr>
              <a:t>Priority access to top-rated suppliers</a:t>
            </a:r>
            <a:endParaRPr/>
          </a:p>
        </p:txBody>
      </p:sp>
      <p:sp>
        <p:nvSpPr>
          <p:cNvPr id="481" name="Google Shape;481;p22"/>
          <p:cNvSpPr txBox="1"/>
          <p:nvPr/>
        </p:nvSpPr>
        <p:spPr>
          <a:xfrm>
            <a:off x="1728466" y="3454067"/>
            <a:ext cx="1845705" cy="4952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1462">
                <a:solidFill>
                  <a:srgbClr val="000000"/>
                </a:solidFill>
                <a:latin typeface="Montserrat"/>
                <a:ea typeface="Montserrat"/>
                <a:cs typeface="Montserrat"/>
                <a:sym typeface="Montserrat"/>
              </a:rPr>
              <a:t>Global Buying Power</a:t>
            </a:r>
            <a:endParaRPr/>
          </a:p>
        </p:txBody>
      </p:sp>
      <p:sp>
        <p:nvSpPr>
          <p:cNvPr id="482" name="Google Shape;482;p22"/>
          <p:cNvSpPr txBox="1"/>
          <p:nvPr/>
        </p:nvSpPr>
        <p:spPr>
          <a:xfrm>
            <a:off x="5109336" y="3454067"/>
            <a:ext cx="2318450" cy="4952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1462">
                <a:solidFill>
                  <a:srgbClr val="000000"/>
                </a:solidFill>
                <a:latin typeface="Montserrat"/>
                <a:ea typeface="Montserrat"/>
                <a:cs typeface="Montserrat"/>
                <a:sym typeface="Montserrat"/>
              </a:rPr>
              <a:t>Tailored Product Solutions</a:t>
            </a:r>
            <a:endParaRPr/>
          </a:p>
        </p:txBody>
      </p:sp>
      <p:sp>
        <p:nvSpPr>
          <p:cNvPr id="483" name="Google Shape;483;p22"/>
          <p:cNvSpPr txBox="1"/>
          <p:nvPr/>
        </p:nvSpPr>
        <p:spPr>
          <a:xfrm>
            <a:off x="8454941" y="3454067"/>
            <a:ext cx="2591750" cy="4952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lang="en-US" sz="1462">
                <a:solidFill>
                  <a:srgbClr val="000000"/>
                </a:solidFill>
                <a:latin typeface="Montserrat"/>
                <a:ea typeface="Montserrat"/>
                <a:cs typeface="Montserrat"/>
                <a:sym typeface="Montserrat"/>
              </a:rPr>
              <a:t>Partner</a:t>
            </a:r>
            <a:endParaRPr/>
          </a:p>
          <a:p>
            <a:pPr indent="0" lvl="0" marL="0" marR="0" rtl="0" algn="ctr">
              <a:lnSpc>
                <a:spcPct val="140013"/>
              </a:lnSpc>
              <a:spcBef>
                <a:spcPts val="0"/>
              </a:spcBef>
              <a:spcAft>
                <a:spcPts val="0"/>
              </a:spcAft>
              <a:buNone/>
            </a:pPr>
            <a:r>
              <a:rPr b="1" lang="en-US" sz="1462">
                <a:solidFill>
                  <a:srgbClr val="000000"/>
                </a:solidFill>
                <a:latin typeface="Montserrat"/>
                <a:ea typeface="Montserrat"/>
                <a:cs typeface="Montserrat"/>
                <a:sym typeface="Montserrat"/>
              </a:rPr>
              <a:t>experience</a:t>
            </a:r>
            <a:endParaRPr/>
          </a:p>
        </p:txBody>
      </p:sp>
      <p:sp>
        <p:nvSpPr>
          <p:cNvPr id="484" name="Google Shape;484;p22"/>
          <p:cNvSpPr txBox="1"/>
          <p:nvPr/>
        </p:nvSpPr>
        <p:spPr>
          <a:xfrm>
            <a:off x="8125656" y="4311302"/>
            <a:ext cx="3199522" cy="1367426"/>
          </a:xfrm>
          <a:prstGeom prst="rect">
            <a:avLst/>
          </a:prstGeom>
          <a:noFill/>
          <a:ln>
            <a:noFill/>
          </a:ln>
        </p:spPr>
        <p:txBody>
          <a:bodyPr anchorCtr="0" anchor="t" bIns="0" lIns="0" spcFirstLastPara="1" rIns="0" wrap="square" tIns="0">
            <a:spAutoFit/>
          </a:bodyPr>
          <a:lstStyle/>
          <a:p>
            <a:pPr indent="-136744" lvl="1" marL="273488" marR="0" rtl="0" algn="l">
              <a:lnSpc>
                <a:spcPct val="139936"/>
              </a:lnSpc>
              <a:spcBef>
                <a:spcPts val="0"/>
              </a:spcBef>
              <a:spcAft>
                <a:spcPts val="0"/>
              </a:spcAft>
              <a:buClr>
                <a:srgbClr val="000000"/>
              </a:buClr>
              <a:buSzPts val="1267"/>
              <a:buFont typeface="Arial"/>
              <a:buChar char="•"/>
            </a:pPr>
            <a:r>
              <a:rPr b="0" i="0" lang="en-US" sz="1267" u="none" cap="none" strike="noStrike">
                <a:solidFill>
                  <a:srgbClr val="000000"/>
                </a:solidFill>
                <a:latin typeface="Montserrat"/>
                <a:ea typeface="Montserrat"/>
                <a:cs typeface="Montserrat"/>
                <a:sym typeface="Montserrat"/>
              </a:rPr>
              <a:t>Trusted by 1,800+ global travel partners</a:t>
            </a:r>
            <a:endParaRPr/>
          </a:p>
          <a:p>
            <a:pPr indent="-136744" lvl="1" marL="273488" marR="0" rtl="0" algn="l">
              <a:lnSpc>
                <a:spcPct val="139936"/>
              </a:lnSpc>
              <a:spcBef>
                <a:spcPts val="0"/>
              </a:spcBef>
              <a:spcAft>
                <a:spcPts val="0"/>
              </a:spcAft>
              <a:buClr>
                <a:srgbClr val="000000"/>
              </a:buClr>
              <a:buSzPts val="1267"/>
              <a:buFont typeface="Arial"/>
              <a:buChar char="•"/>
            </a:pPr>
            <a:r>
              <a:rPr b="0" i="0" lang="en-US" sz="1267" u="none" cap="none" strike="noStrike">
                <a:solidFill>
                  <a:srgbClr val="000000"/>
                </a:solidFill>
                <a:latin typeface="Montserrat"/>
                <a:ea typeface="Montserrat"/>
                <a:cs typeface="Montserrat"/>
                <a:sym typeface="Montserrat"/>
              </a:rPr>
              <a:t>Brand Protection: Services exclusively under your brand</a:t>
            </a:r>
            <a:endParaRPr/>
          </a:p>
          <a:p>
            <a:pPr indent="-136744" lvl="1" marL="273488" marR="0" rtl="0" algn="l">
              <a:lnSpc>
                <a:spcPct val="139936"/>
              </a:lnSpc>
              <a:spcBef>
                <a:spcPts val="0"/>
              </a:spcBef>
              <a:spcAft>
                <a:spcPts val="0"/>
              </a:spcAft>
              <a:buClr>
                <a:srgbClr val="000000"/>
              </a:buClr>
              <a:buSzPts val="1267"/>
              <a:buFont typeface="Arial"/>
              <a:buChar char="•"/>
            </a:pPr>
            <a:r>
              <a:rPr b="0" i="0" lang="en-US" sz="1267" u="none" cap="none" strike="noStrike">
                <a:solidFill>
                  <a:srgbClr val="000000"/>
                </a:solidFill>
                <a:latin typeface="Montserrat"/>
                <a:ea typeface="Montserrat"/>
                <a:cs typeface="Montserrat"/>
                <a:sym typeface="Montserrat"/>
              </a:rPr>
              <a:t>Long-term win-win partnership mindset</a:t>
            </a:r>
            <a:endParaRPr/>
          </a:p>
        </p:txBody>
      </p:sp>
      <p:sp>
        <p:nvSpPr>
          <p:cNvPr id="485" name="Google Shape;485;p22"/>
          <p:cNvSpPr txBox="1"/>
          <p:nvPr/>
        </p:nvSpPr>
        <p:spPr>
          <a:xfrm>
            <a:off x="4512407" y="4205681"/>
            <a:ext cx="3040995" cy="1514967"/>
          </a:xfrm>
          <a:prstGeom prst="rect">
            <a:avLst/>
          </a:prstGeom>
          <a:noFill/>
          <a:ln>
            <a:noFill/>
          </a:ln>
        </p:spPr>
        <p:txBody>
          <a:bodyPr anchorCtr="0" anchor="t" bIns="0" lIns="0" spcFirstLastPara="1" rIns="0" wrap="square" tIns="0">
            <a:spAutoFit/>
          </a:bodyPr>
          <a:lstStyle/>
          <a:p>
            <a:pPr indent="-137046" lvl="1" marL="274092" marR="0" rtl="0" algn="l">
              <a:lnSpc>
                <a:spcPct val="158628"/>
              </a:lnSpc>
              <a:spcBef>
                <a:spcPts val="0"/>
              </a:spcBef>
              <a:spcAft>
                <a:spcPts val="0"/>
              </a:spcAft>
              <a:buClr>
                <a:srgbClr val="000000"/>
              </a:buClr>
              <a:buSzPts val="1269"/>
              <a:buFont typeface="Arial"/>
              <a:buChar char="•"/>
            </a:pPr>
            <a:r>
              <a:rPr b="0" i="0" lang="en-US" sz="1269" u="none" cap="none" strike="noStrike">
                <a:solidFill>
                  <a:srgbClr val="000000"/>
                </a:solidFill>
                <a:latin typeface="Montserrat"/>
                <a:ea typeface="Montserrat"/>
                <a:cs typeface="Montserrat"/>
                <a:sym typeface="Montserrat"/>
              </a:rPr>
              <a:t> 100+ expert local travel designers at your service</a:t>
            </a:r>
            <a:endParaRPr/>
          </a:p>
          <a:p>
            <a:pPr indent="-137046" lvl="1" marL="274092" marR="0" rtl="0" algn="l">
              <a:lnSpc>
                <a:spcPct val="158628"/>
              </a:lnSpc>
              <a:spcBef>
                <a:spcPts val="0"/>
              </a:spcBef>
              <a:spcAft>
                <a:spcPts val="0"/>
              </a:spcAft>
              <a:buClr>
                <a:srgbClr val="000000"/>
              </a:buClr>
              <a:buSzPts val="1269"/>
              <a:buFont typeface="Arial"/>
              <a:buChar char="•"/>
            </a:pPr>
            <a:r>
              <a:rPr b="0" i="0" lang="en-US" sz="1269" u="none" cap="none" strike="noStrike">
                <a:solidFill>
                  <a:srgbClr val="000000"/>
                </a:solidFill>
                <a:latin typeface="Montserrat"/>
                <a:ea typeface="Montserrat"/>
                <a:cs typeface="Montserrat"/>
                <a:sym typeface="Montserrat"/>
              </a:rPr>
              <a:t>Ready-made and customizable itineraries for every niche</a:t>
            </a:r>
            <a:endParaRPr/>
          </a:p>
          <a:p>
            <a:pPr indent="-137046" lvl="1" marL="274092" marR="0" rtl="0" algn="l">
              <a:lnSpc>
                <a:spcPct val="158628"/>
              </a:lnSpc>
              <a:spcBef>
                <a:spcPts val="0"/>
              </a:spcBef>
              <a:spcAft>
                <a:spcPts val="0"/>
              </a:spcAft>
              <a:buClr>
                <a:srgbClr val="000000"/>
              </a:buClr>
              <a:buSzPts val="1269"/>
              <a:buFont typeface="Arial"/>
              <a:buChar char="•"/>
            </a:pPr>
            <a:r>
              <a:rPr b="0" i="0" lang="en-US" sz="1269" u="none" cap="none" strike="noStrike">
                <a:solidFill>
                  <a:srgbClr val="000000"/>
                </a:solidFill>
                <a:latin typeface="Montserrat"/>
                <a:ea typeface="Montserrat"/>
                <a:cs typeface="Montserrat"/>
                <a:sym typeface="Montserrat"/>
              </a:rPr>
              <a:t>Fast turnaround with dedicated account support</a:t>
            </a:r>
            <a:endParaRPr/>
          </a:p>
        </p:txBody>
      </p:sp>
      <p:sp>
        <p:nvSpPr>
          <p:cNvPr id="486" name="Google Shape;486;p22"/>
          <p:cNvSpPr txBox="1"/>
          <p:nvPr/>
        </p:nvSpPr>
        <p:spPr>
          <a:xfrm>
            <a:off x="4140551" y="723900"/>
            <a:ext cx="3539042" cy="359073"/>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lang="en-US" sz="2666">
                <a:solidFill>
                  <a:srgbClr val="FFFFFF"/>
                </a:solidFill>
                <a:latin typeface="Montserrat SemiBold"/>
                <a:ea typeface="Montserrat SemiBold"/>
                <a:cs typeface="Montserrat SemiBold"/>
                <a:sym typeface="Montserrat SemiBold"/>
              </a:rPr>
              <a:t>Why Threeland?</a:t>
            </a:r>
            <a:endParaRPr/>
          </a:p>
        </p:txBody>
      </p:sp>
      <p:sp>
        <p:nvSpPr>
          <p:cNvPr id="487" name="Google Shape;487;p22"/>
          <p:cNvSpPr txBox="1"/>
          <p:nvPr/>
        </p:nvSpPr>
        <p:spPr>
          <a:xfrm>
            <a:off x="2503555" y="1397990"/>
            <a:ext cx="7434223" cy="1325619"/>
          </a:xfrm>
          <a:prstGeom prst="rect">
            <a:avLst/>
          </a:prstGeom>
          <a:noFill/>
          <a:ln>
            <a:noFill/>
          </a:ln>
        </p:spPr>
        <p:txBody>
          <a:bodyPr anchorCtr="0" anchor="t" bIns="0" lIns="0" spcFirstLastPara="1" rIns="0" wrap="square" tIns="0">
            <a:spAutoFit/>
          </a:bodyPr>
          <a:lstStyle/>
          <a:p>
            <a:pPr indent="0" lvl="0" marL="0" marR="0" rtl="0" algn="just">
              <a:lnSpc>
                <a:spcPct val="140040"/>
              </a:lnSpc>
              <a:spcBef>
                <a:spcPts val="0"/>
              </a:spcBef>
              <a:spcAft>
                <a:spcPts val="0"/>
              </a:spcAft>
              <a:buNone/>
            </a:pPr>
            <a:r>
              <a:rPr lang="en-US" sz="1466">
                <a:solidFill>
                  <a:srgbClr val="FFFFFF"/>
                </a:solidFill>
                <a:latin typeface="Montserrat"/>
                <a:ea typeface="Montserrat"/>
                <a:cs typeface="Montserrat"/>
                <a:sym typeface="Montserrat"/>
              </a:rPr>
              <a:t>With over 20 years of excellence as a comprehensive DMC in Indochina and a strong track record across diverse markets, Threeland is your reliable gateway to Vietnam and Indochina. We empower our B2B partners through strategic collaboration, tailored solutions, and unmatched value. Let’s grow together with innovation, local expertise, and a true partner-first approach.</a:t>
            </a:r>
            <a:endParaRPr/>
          </a:p>
        </p:txBody>
      </p:sp>
      <p:sp>
        <p:nvSpPr>
          <p:cNvPr id="488" name="Google Shape;488;p22"/>
          <p:cNvSpPr txBox="1"/>
          <p:nvPr/>
        </p:nvSpPr>
        <p:spPr>
          <a:xfrm>
            <a:off x="1387936" y="6311066"/>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000">
                <a:solidFill>
                  <a:srgbClr val="0D0A1E"/>
                </a:solidFill>
                <a:latin typeface="Arial"/>
                <a:ea typeface="Arial"/>
                <a:cs typeface="Arial"/>
                <a:sym typeface="Arial"/>
              </a:rPr>
              <a:t>threeland.com</a:t>
            </a:r>
            <a:endParaRPr/>
          </a:p>
        </p:txBody>
      </p:sp>
      <p:cxnSp>
        <p:nvCxnSpPr>
          <p:cNvPr id="489" name="Google Shape;489;p22"/>
          <p:cNvCxnSpPr/>
          <p:nvPr/>
        </p:nvCxnSpPr>
        <p:spPr>
          <a:xfrm>
            <a:off x="1297473" y="6315935"/>
            <a:ext cx="0" cy="211665"/>
          </a:xfrm>
          <a:prstGeom prst="straightConnector1">
            <a:avLst/>
          </a:prstGeom>
          <a:noFill/>
          <a:ln cap="flat" cmpd="sng" w="38100">
            <a:solidFill>
              <a:srgbClr val="1E4799"/>
            </a:solidFill>
            <a:prstDash val="solid"/>
            <a:round/>
            <a:headEnd len="sm" w="sm" type="none"/>
            <a:tailEnd len="sm" w="sm" type="none"/>
          </a:ln>
        </p:spPr>
      </p:cxnSp>
      <p:cxnSp>
        <p:nvCxnSpPr>
          <p:cNvPr id="490" name="Google Shape;490;p22"/>
          <p:cNvCxnSpPr/>
          <p:nvPr/>
        </p:nvCxnSpPr>
        <p:spPr>
          <a:xfrm>
            <a:off x="2834071" y="6419015"/>
            <a:ext cx="8149379" cy="0"/>
          </a:xfrm>
          <a:prstGeom prst="straightConnector1">
            <a:avLst/>
          </a:prstGeom>
          <a:noFill/>
          <a:ln cap="flat" cmpd="sng" w="9525">
            <a:solidFill>
              <a:srgbClr val="000000"/>
            </a:solidFill>
            <a:prstDash val="solid"/>
            <a:round/>
            <a:headEnd len="sm" w="sm" type="none"/>
            <a:tailEnd len="sm" w="sm" type="none"/>
          </a:ln>
        </p:spPr>
      </p:cxnSp>
      <p:sp>
        <p:nvSpPr>
          <p:cNvPr id="491" name="Google Shape;491;p22"/>
          <p:cNvSpPr txBox="1"/>
          <p:nvPr/>
        </p:nvSpPr>
        <p:spPr>
          <a:xfrm>
            <a:off x="1030483" y="6310219"/>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b="1" lang="en-US" sz="933">
                <a:solidFill>
                  <a:srgbClr val="0D0A1E"/>
                </a:solidFill>
                <a:latin typeface="Arial"/>
                <a:ea typeface="Arial"/>
                <a:cs typeface="Arial"/>
                <a:sym typeface="Arial"/>
              </a:rPr>
              <a:t>05</a:t>
            </a:r>
            <a:endParaRPr/>
          </a:p>
        </p:txBody>
      </p:sp>
      <p:sp>
        <p:nvSpPr>
          <p:cNvPr id="492" name="Google Shape;492;p22"/>
          <p:cNvSpPr/>
          <p:nvPr/>
        </p:nvSpPr>
        <p:spPr>
          <a:xfrm>
            <a:off x="1387936" y="3535222"/>
            <a:ext cx="399384" cy="544305"/>
          </a:xfrm>
          <a:custGeom>
            <a:rect b="b" l="l" r="r" t="t"/>
            <a:pathLst>
              <a:path extrusionOk="0" h="816458" w="599076">
                <a:moveTo>
                  <a:pt x="0" y="0"/>
                </a:moveTo>
                <a:lnTo>
                  <a:pt x="599076" y="0"/>
                </a:lnTo>
                <a:lnTo>
                  <a:pt x="599076" y="816458"/>
                </a:lnTo>
                <a:lnTo>
                  <a:pt x="0" y="816458"/>
                </a:lnTo>
                <a:lnTo>
                  <a:pt x="0" y="0"/>
                </a:lnTo>
                <a:close/>
              </a:path>
            </a:pathLst>
          </a:custGeom>
          <a:blipFill rotWithShape="1">
            <a:blip r:embed="rId4">
              <a:alphaModFix/>
            </a:blip>
            <a:stretch>
              <a:fillRect b="0" l="0" r="0" t="0"/>
            </a:stretch>
          </a:blipFill>
          <a:ln>
            <a:noFill/>
          </a:ln>
        </p:spPr>
      </p:sp>
      <p:sp>
        <p:nvSpPr>
          <p:cNvPr id="493" name="Google Shape;493;p22"/>
          <p:cNvSpPr/>
          <p:nvPr/>
        </p:nvSpPr>
        <p:spPr>
          <a:xfrm>
            <a:off x="4732313" y="3535222"/>
            <a:ext cx="492539" cy="433845"/>
          </a:xfrm>
          <a:custGeom>
            <a:rect b="b" l="l" r="r" t="t"/>
            <a:pathLst>
              <a:path extrusionOk="0" h="650767" w="738808">
                <a:moveTo>
                  <a:pt x="0" y="0"/>
                </a:moveTo>
                <a:lnTo>
                  <a:pt x="738808" y="0"/>
                </a:lnTo>
                <a:lnTo>
                  <a:pt x="738808" y="650767"/>
                </a:lnTo>
                <a:lnTo>
                  <a:pt x="0" y="650767"/>
                </a:lnTo>
                <a:lnTo>
                  <a:pt x="0" y="0"/>
                </a:lnTo>
                <a:close/>
              </a:path>
            </a:pathLst>
          </a:custGeom>
          <a:blipFill rotWithShape="1">
            <a:blip r:embed="rId5">
              <a:alphaModFix/>
            </a:blip>
            <a:stretch>
              <a:fillRect b="0" l="0" r="0" t="0"/>
            </a:stretch>
          </a:blipFill>
          <a:ln>
            <a:noFill/>
          </a:ln>
        </p:spPr>
      </p:sp>
      <p:sp>
        <p:nvSpPr>
          <p:cNvPr id="494" name="Google Shape;494;p22"/>
          <p:cNvSpPr/>
          <p:nvPr/>
        </p:nvSpPr>
        <p:spPr>
          <a:xfrm>
            <a:off x="8454941" y="3535222"/>
            <a:ext cx="399384" cy="544305"/>
          </a:xfrm>
          <a:custGeom>
            <a:rect b="b" l="l" r="r" t="t"/>
            <a:pathLst>
              <a:path extrusionOk="0" h="816458" w="599076">
                <a:moveTo>
                  <a:pt x="0" y="0"/>
                </a:moveTo>
                <a:lnTo>
                  <a:pt x="599077" y="0"/>
                </a:lnTo>
                <a:lnTo>
                  <a:pt x="599077" y="816458"/>
                </a:lnTo>
                <a:lnTo>
                  <a:pt x="0" y="816458"/>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23"/>
          <p:cNvSpPr txBox="1"/>
          <p:nvPr/>
        </p:nvSpPr>
        <p:spPr>
          <a:xfrm>
            <a:off x="661764" y="3020733"/>
            <a:ext cx="1553325" cy="290721"/>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78500"/>
              </a:lnSpc>
              <a:spcBef>
                <a:spcPts val="0"/>
              </a:spcBef>
              <a:spcAft>
                <a:spcPts val="0"/>
              </a:spcAft>
              <a:buNone/>
            </a:pPr>
            <a:r>
              <a:t/>
            </a:r>
            <a:endParaRPr sz="1400">
              <a:solidFill>
                <a:srgbClr val="545454"/>
              </a:solidFill>
              <a:latin typeface="Poppins Light"/>
              <a:ea typeface="Poppins Light"/>
              <a:cs typeface="Poppins Light"/>
              <a:sym typeface="Poppins Light"/>
            </a:endParaRPr>
          </a:p>
        </p:txBody>
      </p:sp>
      <p:sp>
        <p:nvSpPr>
          <p:cNvPr id="501" name="Google Shape;501;p2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502" name="Google Shape;502;p2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503" name="Google Shape;503;p23"/>
          <p:cNvSpPr/>
          <p:nvPr/>
        </p:nvSpPr>
        <p:spPr>
          <a:xfrm>
            <a:off x="560824" y="31582"/>
            <a:ext cx="10145660" cy="491204"/>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2500">
                <a:solidFill>
                  <a:srgbClr val="385623"/>
                </a:solidFill>
                <a:latin typeface="Playfair Display"/>
                <a:ea typeface="Playfair Display"/>
                <a:cs typeface="Playfair Display"/>
                <a:sym typeface="Playfair Display"/>
              </a:rPr>
              <a:t>Our strength – the chance for us</a:t>
            </a:r>
            <a:endParaRPr b="1" sz="2500">
              <a:solidFill>
                <a:srgbClr val="545454"/>
              </a:solidFill>
              <a:latin typeface="Montserrat Black"/>
              <a:ea typeface="Montserrat Black"/>
              <a:cs typeface="Montserrat Black"/>
              <a:sym typeface="Montserrat Black"/>
            </a:endParaRPr>
          </a:p>
        </p:txBody>
      </p:sp>
      <p:sp>
        <p:nvSpPr>
          <p:cNvPr id="504" name="Google Shape;504;p23">
            <a:hlinkClick r:id="rId3"/>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4"/>
              </a:rPr>
              <a:t>Back</a:t>
            </a:r>
            <a:endParaRPr sz="1800">
              <a:solidFill>
                <a:schemeClr val="lt1"/>
              </a:solidFill>
              <a:latin typeface="Times New Roman"/>
              <a:ea typeface="Times New Roman"/>
              <a:cs typeface="Times New Roman"/>
              <a:sym typeface="Times New Roman"/>
            </a:endParaRPr>
          </a:p>
        </p:txBody>
      </p:sp>
      <p:pic>
        <p:nvPicPr>
          <p:cNvPr id="505" name="Google Shape;505;p23"/>
          <p:cNvPicPr preferRelativeResize="0"/>
          <p:nvPr/>
        </p:nvPicPr>
        <p:blipFill rotWithShape="1">
          <a:blip r:embed="rId5">
            <a:alphaModFix/>
          </a:blip>
          <a:srcRect b="0" l="0" r="0" t="0"/>
          <a:stretch/>
        </p:blipFill>
        <p:spPr>
          <a:xfrm>
            <a:off x="1969441" y="566664"/>
            <a:ext cx="7878566" cy="595696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24"/>
          <p:cNvSpPr txBox="1"/>
          <p:nvPr/>
        </p:nvSpPr>
        <p:spPr>
          <a:xfrm>
            <a:off x="661764" y="3020733"/>
            <a:ext cx="1553325" cy="290721"/>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78500"/>
              </a:lnSpc>
              <a:spcBef>
                <a:spcPts val="0"/>
              </a:spcBef>
              <a:spcAft>
                <a:spcPts val="0"/>
              </a:spcAft>
              <a:buNone/>
            </a:pPr>
            <a:r>
              <a:t/>
            </a:r>
            <a:endParaRPr sz="1400">
              <a:solidFill>
                <a:srgbClr val="545454"/>
              </a:solidFill>
              <a:latin typeface="Poppins Light"/>
              <a:ea typeface="Poppins Light"/>
              <a:cs typeface="Poppins Light"/>
              <a:sym typeface="Poppins Light"/>
            </a:endParaRPr>
          </a:p>
        </p:txBody>
      </p:sp>
      <p:sp>
        <p:nvSpPr>
          <p:cNvPr id="512" name="Google Shape;512;p2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513" name="Google Shape;513;p2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514" name="Google Shape;514;p24">
            <a:hlinkClick r:id="rId3"/>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4"/>
              </a:rPr>
              <a:t>Back</a:t>
            </a:r>
            <a:endParaRPr sz="1800">
              <a:solidFill>
                <a:schemeClr val="lt1"/>
              </a:solidFill>
              <a:latin typeface="Times New Roman"/>
              <a:ea typeface="Times New Roman"/>
              <a:cs typeface="Times New Roman"/>
              <a:sym typeface="Times New Roman"/>
            </a:endParaRPr>
          </a:p>
        </p:txBody>
      </p:sp>
      <p:pic>
        <p:nvPicPr>
          <p:cNvPr id="515" name="Google Shape;515;p24"/>
          <p:cNvPicPr preferRelativeResize="0"/>
          <p:nvPr/>
        </p:nvPicPr>
        <p:blipFill rotWithShape="1">
          <a:blip r:embed="rId5">
            <a:alphaModFix/>
          </a:blip>
          <a:srcRect b="0" l="0" r="0" t="0"/>
          <a:stretch/>
        </p:blipFill>
        <p:spPr>
          <a:xfrm>
            <a:off x="496753" y="352817"/>
            <a:ext cx="7290809" cy="3020141"/>
          </a:xfrm>
          <a:prstGeom prst="rect">
            <a:avLst/>
          </a:prstGeom>
          <a:noFill/>
          <a:ln>
            <a:noFill/>
          </a:ln>
        </p:spPr>
      </p:pic>
      <p:pic>
        <p:nvPicPr>
          <p:cNvPr id="516" name="Google Shape;516;p24"/>
          <p:cNvPicPr preferRelativeResize="0"/>
          <p:nvPr/>
        </p:nvPicPr>
        <p:blipFill rotWithShape="1">
          <a:blip r:embed="rId6">
            <a:alphaModFix/>
          </a:blip>
          <a:srcRect b="0" l="0" r="0" t="0"/>
          <a:stretch/>
        </p:blipFill>
        <p:spPr>
          <a:xfrm>
            <a:off x="4231170" y="3661722"/>
            <a:ext cx="6896100" cy="2838450"/>
          </a:xfrm>
          <a:prstGeom prst="rect">
            <a:avLst/>
          </a:prstGeom>
          <a:noFill/>
          <a:ln>
            <a:noFill/>
          </a:ln>
        </p:spPr>
      </p:pic>
      <p:pic>
        <p:nvPicPr>
          <p:cNvPr id="517" name="Google Shape;517;p24"/>
          <p:cNvPicPr preferRelativeResize="0"/>
          <p:nvPr/>
        </p:nvPicPr>
        <p:blipFill rotWithShape="1">
          <a:blip r:embed="rId7">
            <a:alphaModFix/>
          </a:blip>
          <a:srcRect b="0" l="0" r="0" t="0"/>
          <a:stretch/>
        </p:blipFill>
        <p:spPr>
          <a:xfrm>
            <a:off x="7702449" y="428878"/>
            <a:ext cx="3424821" cy="2944080"/>
          </a:xfrm>
          <a:prstGeom prst="rect">
            <a:avLst/>
          </a:prstGeom>
          <a:noFill/>
          <a:ln>
            <a:noFill/>
          </a:ln>
        </p:spPr>
      </p:pic>
      <p:pic>
        <p:nvPicPr>
          <p:cNvPr id="518" name="Google Shape;518;p24"/>
          <p:cNvPicPr preferRelativeResize="0"/>
          <p:nvPr/>
        </p:nvPicPr>
        <p:blipFill rotWithShape="1">
          <a:blip r:embed="rId8">
            <a:alphaModFix/>
          </a:blip>
          <a:srcRect b="0" l="0" r="0" t="0"/>
          <a:stretch/>
        </p:blipFill>
        <p:spPr>
          <a:xfrm>
            <a:off x="751257" y="3666484"/>
            <a:ext cx="3390900" cy="2828925"/>
          </a:xfrm>
          <a:prstGeom prst="rect">
            <a:avLst/>
          </a:prstGeom>
          <a:noFill/>
          <a:ln>
            <a:noFill/>
          </a:ln>
        </p:spPr>
      </p:pic>
      <p:sp>
        <p:nvSpPr>
          <p:cNvPr id="519" name="Google Shape;519;p24"/>
          <p:cNvSpPr/>
          <p:nvPr/>
        </p:nvSpPr>
        <p:spPr>
          <a:xfrm>
            <a:off x="2390063" y="138574"/>
            <a:ext cx="2923046" cy="58060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r">
              <a:spcBef>
                <a:spcPts val="0"/>
              </a:spcBef>
              <a:spcAft>
                <a:spcPts val="0"/>
              </a:spcAft>
              <a:buNone/>
            </a:pPr>
            <a:r>
              <a:rPr b="1" lang="en-US" sz="2500">
                <a:solidFill>
                  <a:srgbClr val="385623"/>
                </a:solidFill>
                <a:latin typeface="Playfair Display"/>
                <a:ea typeface="Playfair Display"/>
                <a:cs typeface="Playfair Display"/>
                <a:sym typeface="Playfair Display"/>
              </a:rPr>
              <a:t>PARTNERSHIP</a:t>
            </a:r>
            <a:endParaRPr b="1" sz="2500">
              <a:solidFill>
                <a:srgbClr val="545454"/>
              </a:solidFill>
              <a:latin typeface="Montserrat Black"/>
              <a:ea typeface="Montserrat Black"/>
              <a:cs typeface="Montserrat Black"/>
              <a:sym typeface="Montserrat Black"/>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25"/>
          <p:cNvSpPr/>
          <p:nvPr/>
        </p:nvSpPr>
        <p:spPr>
          <a:xfrm>
            <a:off x="1419470" y="2206509"/>
            <a:ext cx="431281" cy="584787"/>
          </a:xfrm>
          <a:custGeom>
            <a:rect b="b" l="l" r="r" t="t"/>
            <a:pathLst>
              <a:path extrusionOk="0" h="877180" w="646921">
                <a:moveTo>
                  <a:pt x="0" y="0"/>
                </a:moveTo>
                <a:lnTo>
                  <a:pt x="646921" y="0"/>
                </a:lnTo>
                <a:lnTo>
                  <a:pt x="646921" y="877180"/>
                </a:lnTo>
                <a:lnTo>
                  <a:pt x="0" y="877180"/>
                </a:lnTo>
                <a:lnTo>
                  <a:pt x="0" y="0"/>
                </a:lnTo>
                <a:close/>
              </a:path>
            </a:pathLst>
          </a:custGeom>
          <a:blipFill rotWithShape="1">
            <a:blip r:embed="rId3">
              <a:alphaModFix/>
            </a:blip>
            <a:stretch>
              <a:fillRect b="0" l="0" r="0" t="0"/>
            </a:stretch>
          </a:blipFill>
          <a:ln>
            <a:noFill/>
          </a:ln>
        </p:spPr>
      </p:sp>
      <p:sp>
        <p:nvSpPr>
          <p:cNvPr id="525" name="Google Shape;525;p25"/>
          <p:cNvSpPr/>
          <p:nvPr/>
        </p:nvSpPr>
        <p:spPr>
          <a:xfrm>
            <a:off x="3883833" y="2258125"/>
            <a:ext cx="394443" cy="544999"/>
          </a:xfrm>
          <a:custGeom>
            <a:rect b="b" l="l" r="r" t="t"/>
            <a:pathLst>
              <a:path extrusionOk="0" h="817499" w="591665">
                <a:moveTo>
                  <a:pt x="0" y="0"/>
                </a:moveTo>
                <a:lnTo>
                  <a:pt x="591665" y="0"/>
                </a:lnTo>
                <a:lnTo>
                  <a:pt x="591665" y="817499"/>
                </a:lnTo>
                <a:lnTo>
                  <a:pt x="0" y="817499"/>
                </a:lnTo>
                <a:lnTo>
                  <a:pt x="0" y="0"/>
                </a:lnTo>
                <a:close/>
              </a:path>
            </a:pathLst>
          </a:custGeom>
          <a:blipFill rotWithShape="1">
            <a:blip r:embed="rId4">
              <a:alphaModFix/>
            </a:blip>
            <a:stretch>
              <a:fillRect b="0" l="0" r="0" t="0"/>
            </a:stretch>
          </a:blipFill>
          <a:ln>
            <a:noFill/>
          </a:ln>
        </p:spPr>
      </p:sp>
      <p:sp>
        <p:nvSpPr>
          <p:cNvPr id="526" name="Google Shape;526;p25"/>
          <p:cNvSpPr/>
          <p:nvPr/>
        </p:nvSpPr>
        <p:spPr>
          <a:xfrm>
            <a:off x="7756477" y="2286128"/>
            <a:ext cx="502551" cy="549988"/>
          </a:xfrm>
          <a:custGeom>
            <a:rect b="b" l="l" r="r" t="t"/>
            <a:pathLst>
              <a:path extrusionOk="0" h="824982" w="753827">
                <a:moveTo>
                  <a:pt x="0" y="0"/>
                </a:moveTo>
                <a:lnTo>
                  <a:pt x="753827" y="0"/>
                </a:lnTo>
                <a:lnTo>
                  <a:pt x="753827" y="824982"/>
                </a:lnTo>
                <a:lnTo>
                  <a:pt x="0" y="824982"/>
                </a:lnTo>
                <a:lnTo>
                  <a:pt x="0" y="0"/>
                </a:lnTo>
                <a:close/>
              </a:path>
            </a:pathLst>
          </a:custGeom>
          <a:blipFill rotWithShape="1">
            <a:blip r:embed="rId5">
              <a:alphaModFix/>
            </a:blip>
            <a:stretch>
              <a:fillRect b="0" l="0" r="0" t="0"/>
            </a:stretch>
          </a:blipFill>
          <a:ln>
            <a:noFill/>
          </a:ln>
        </p:spPr>
      </p:sp>
      <p:grpSp>
        <p:nvGrpSpPr>
          <p:cNvPr id="527" name="Google Shape;527;p25"/>
          <p:cNvGrpSpPr/>
          <p:nvPr/>
        </p:nvGrpSpPr>
        <p:grpSpPr>
          <a:xfrm>
            <a:off x="4591399" y="612775"/>
            <a:ext cx="2806960" cy="705321"/>
            <a:chOff x="0" y="57151"/>
            <a:chExt cx="5613920" cy="1410642"/>
          </a:xfrm>
        </p:grpSpPr>
        <p:sp>
          <p:nvSpPr>
            <p:cNvPr id="528" name="Google Shape;528;p25"/>
            <p:cNvSpPr/>
            <p:nvPr/>
          </p:nvSpPr>
          <p:spPr>
            <a:xfrm>
              <a:off x="0" y="254294"/>
              <a:ext cx="1450596" cy="1015417"/>
            </a:xfrm>
            <a:custGeom>
              <a:rect b="b" l="l" r="r" t="t"/>
              <a:pathLst>
                <a:path extrusionOk="0" h="1015417" w="1450596">
                  <a:moveTo>
                    <a:pt x="0" y="0"/>
                  </a:moveTo>
                  <a:lnTo>
                    <a:pt x="1450596" y="0"/>
                  </a:lnTo>
                  <a:lnTo>
                    <a:pt x="1450596" y="1015417"/>
                  </a:lnTo>
                  <a:lnTo>
                    <a:pt x="0" y="1015417"/>
                  </a:lnTo>
                  <a:lnTo>
                    <a:pt x="0" y="0"/>
                  </a:lnTo>
                  <a:close/>
                </a:path>
              </a:pathLst>
            </a:custGeom>
            <a:blipFill rotWithShape="1">
              <a:blip r:embed="rId6">
                <a:alphaModFix/>
              </a:blip>
              <a:stretch>
                <a:fillRect b="0" l="0" r="0" t="0"/>
              </a:stretch>
            </a:blipFill>
            <a:ln>
              <a:noFill/>
            </a:ln>
          </p:spPr>
        </p:sp>
        <p:sp>
          <p:nvSpPr>
            <p:cNvPr id="529" name="Google Shape;529;p25"/>
            <p:cNvSpPr txBox="1"/>
            <p:nvPr/>
          </p:nvSpPr>
          <p:spPr>
            <a:xfrm>
              <a:off x="1763684" y="57151"/>
              <a:ext cx="3850236" cy="1410642"/>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lang="en-US" sz="5000">
                  <a:solidFill>
                    <a:srgbClr val="1E7042"/>
                  </a:solidFill>
                  <a:latin typeface="Public Sans Black"/>
                  <a:ea typeface="Public Sans Black"/>
                  <a:cs typeface="Public Sans Black"/>
                  <a:sym typeface="Public Sans Black"/>
                </a:rPr>
                <a:t>100+  </a:t>
              </a:r>
              <a:endParaRPr/>
            </a:p>
          </p:txBody>
        </p:sp>
      </p:grpSp>
      <p:sp>
        <p:nvSpPr>
          <p:cNvPr id="530" name="Google Shape;530;p25"/>
          <p:cNvSpPr/>
          <p:nvPr/>
        </p:nvSpPr>
        <p:spPr>
          <a:xfrm>
            <a:off x="1419470" y="3255741"/>
            <a:ext cx="9585821" cy="3078999"/>
          </a:xfrm>
          <a:custGeom>
            <a:rect b="b" l="l" r="r" t="t"/>
            <a:pathLst>
              <a:path extrusionOk="0" h="4618499" w="14378731">
                <a:moveTo>
                  <a:pt x="0" y="0"/>
                </a:moveTo>
                <a:lnTo>
                  <a:pt x="14378731" y="0"/>
                </a:lnTo>
                <a:lnTo>
                  <a:pt x="14378731" y="4618499"/>
                </a:lnTo>
                <a:lnTo>
                  <a:pt x="0" y="4618499"/>
                </a:lnTo>
                <a:lnTo>
                  <a:pt x="0" y="0"/>
                </a:lnTo>
                <a:close/>
              </a:path>
            </a:pathLst>
          </a:custGeom>
          <a:blipFill rotWithShape="1">
            <a:blip r:embed="rId7">
              <a:alphaModFix/>
            </a:blip>
            <a:stretch>
              <a:fillRect b="-10533" l="0" r="0" t="-47333"/>
            </a:stretch>
          </a:blipFill>
          <a:ln cap="sq" cmpd="sng" w="38100">
            <a:solidFill>
              <a:srgbClr val="0097B2"/>
            </a:solidFill>
            <a:prstDash val="solid"/>
            <a:miter lim="8000"/>
            <a:headEnd len="sm" w="sm" type="none"/>
            <a:tailEnd len="sm" w="sm" type="none"/>
          </a:ln>
        </p:spPr>
      </p:sp>
      <p:sp>
        <p:nvSpPr>
          <p:cNvPr id="531" name="Google Shape;531;p25"/>
          <p:cNvSpPr txBox="1"/>
          <p:nvPr/>
        </p:nvSpPr>
        <p:spPr>
          <a:xfrm>
            <a:off x="2489665" y="2293715"/>
            <a:ext cx="1202495" cy="51520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1386">
                <a:solidFill>
                  <a:srgbClr val="0D0A1E"/>
                </a:solidFill>
                <a:latin typeface="Montserrat SemiBold"/>
                <a:ea typeface="Montserrat SemiBold"/>
                <a:cs typeface="Montserrat SemiBold"/>
                <a:sym typeface="Montserrat SemiBold"/>
              </a:rPr>
              <a:t>OFFICES</a:t>
            </a:r>
            <a:r>
              <a:rPr b="1" lang="en-US" sz="1386">
                <a:solidFill>
                  <a:srgbClr val="0D0A1E"/>
                </a:solidFill>
                <a:latin typeface="Montserrat Medium"/>
                <a:ea typeface="Montserrat Medium"/>
                <a:cs typeface="Montserrat Medium"/>
                <a:sym typeface="Montserrat Medium"/>
              </a:rPr>
              <a:t> </a:t>
            </a:r>
            <a:endParaRPr/>
          </a:p>
          <a:p>
            <a:pPr indent="0" lvl="0" marL="0" marR="0" rtl="0" algn="l">
              <a:lnSpc>
                <a:spcPct val="150000"/>
              </a:lnSpc>
              <a:spcBef>
                <a:spcPts val="0"/>
              </a:spcBef>
              <a:spcAft>
                <a:spcPts val="0"/>
              </a:spcAft>
              <a:buNone/>
            </a:pPr>
            <a:r>
              <a:rPr b="1" lang="en-US" sz="1386">
                <a:solidFill>
                  <a:srgbClr val="0D0A1E"/>
                </a:solidFill>
                <a:latin typeface="Montserrat Medium"/>
                <a:ea typeface="Montserrat Medium"/>
                <a:cs typeface="Montserrat Medium"/>
                <a:sym typeface="Montserrat Medium"/>
              </a:rPr>
              <a:t>IN VIETNAM</a:t>
            </a:r>
            <a:endParaRPr/>
          </a:p>
        </p:txBody>
      </p:sp>
      <p:sp>
        <p:nvSpPr>
          <p:cNvPr id="532" name="Google Shape;532;p25"/>
          <p:cNvSpPr txBox="1"/>
          <p:nvPr/>
        </p:nvSpPr>
        <p:spPr>
          <a:xfrm>
            <a:off x="1926951" y="2260743"/>
            <a:ext cx="511914" cy="641201"/>
          </a:xfrm>
          <a:prstGeom prst="rect">
            <a:avLst/>
          </a:prstGeom>
          <a:noFill/>
          <a:ln>
            <a:noFill/>
          </a:ln>
        </p:spPr>
        <p:txBody>
          <a:bodyPr anchorCtr="0" anchor="t" bIns="0" lIns="0" spcFirstLastPara="1" rIns="0" wrap="square" tIns="0">
            <a:spAutoFit/>
          </a:bodyPr>
          <a:lstStyle/>
          <a:p>
            <a:pPr indent="0" lvl="0" marL="0" marR="0" rtl="0" algn="ctr">
              <a:lnSpc>
                <a:spcPct val="109991"/>
              </a:lnSpc>
              <a:spcBef>
                <a:spcPts val="0"/>
              </a:spcBef>
              <a:spcAft>
                <a:spcPts val="0"/>
              </a:spcAft>
              <a:buNone/>
            </a:pPr>
            <a:r>
              <a:rPr b="1" lang="en-US" sz="4534">
                <a:solidFill>
                  <a:srgbClr val="1E7042"/>
                </a:solidFill>
                <a:latin typeface="Public Sans Black"/>
                <a:ea typeface="Public Sans Black"/>
                <a:cs typeface="Public Sans Black"/>
                <a:sym typeface="Public Sans Black"/>
              </a:rPr>
              <a:t>3</a:t>
            </a:r>
            <a:endParaRPr/>
          </a:p>
        </p:txBody>
      </p:sp>
      <p:sp>
        <p:nvSpPr>
          <p:cNvPr id="533" name="Google Shape;533;p25"/>
          <p:cNvSpPr txBox="1"/>
          <p:nvPr/>
        </p:nvSpPr>
        <p:spPr>
          <a:xfrm>
            <a:off x="4825895" y="2182988"/>
            <a:ext cx="2594927" cy="97885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1386">
                <a:solidFill>
                  <a:srgbClr val="0D0A1E"/>
                </a:solidFill>
                <a:latin typeface="Montserrat SemiBold"/>
                <a:ea typeface="Montserrat SemiBold"/>
                <a:cs typeface="Montserrat SemiBold"/>
                <a:sym typeface="Montserrat SemiBold"/>
              </a:rPr>
              <a:t>REPRESENTATIVES OFFICES</a:t>
            </a:r>
            <a:endParaRPr/>
          </a:p>
          <a:p>
            <a:pPr indent="0" lvl="0" marL="0" marR="0" rtl="0" algn="l">
              <a:lnSpc>
                <a:spcPct val="150040"/>
              </a:lnSpc>
              <a:spcBef>
                <a:spcPts val="0"/>
              </a:spcBef>
              <a:spcAft>
                <a:spcPts val="0"/>
              </a:spcAft>
              <a:buNone/>
            </a:pPr>
            <a:r>
              <a:rPr b="1" lang="en-US" sz="1247">
                <a:solidFill>
                  <a:srgbClr val="0D0A1E"/>
                </a:solidFill>
                <a:latin typeface="Montserrat Medium"/>
                <a:ea typeface="Montserrat Medium"/>
                <a:cs typeface="Montserrat Medium"/>
                <a:sym typeface="Montserrat Medium"/>
              </a:rPr>
              <a:t>US, INDIA, ITALY, PORTUGAL, </a:t>
            </a:r>
            <a:endParaRPr/>
          </a:p>
          <a:p>
            <a:pPr indent="0" lvl="0" marL="0" marR="0" rtl="0" algn="l">
              <a:lnSpc>
                <a:spcPct val="150040"/>
              </a:lnSpc>
              <a:spcBef>
                <a:spcPts val="0"/>
              </a:spcBef>
              <a:spcAft>
                <a:spcPts val="0"/>
              </a:spcAft>
              <a:buNone/>
            </a:pPr>
            <a:r>
              <a:rPr b="1" lang="en-US" sz="1247">
                <a:solidFill>
                  <a:srgbClr val="0D0A1E"/>
                </a:solidFill>
                <a:latin typeface="Montserrat Medium"/>
                <a:ea typeface="Montserrat Medium"/>
                <a:cs typeface="Montserrat Medium"/>
                <a:sym typeface="Montserrat Medium"/>
              </a:rPr>
              <a:t>SPAIN, POLAND, BENELUX, DACH</a:t>
            </a:r>
            <a:endParaRPr/>
          </a:p>
        </p:txBody>
      </p:sp>
      <p:sp>
        <p:nvSpPr>
          <p:cNvPr id="534" name="Google Shape;534;p25"/>
          <p:cNvSpPr txBox="1"/>
          <p:nvPr/>
        </p:nvSpPr>
        <p:spPr>
          <a:xfrm>
            <a:off x="4307632" y="2256768"/>
            <a:ext cx="511914" cy="641201"/>
          </a:xfrm>
          <a:prstGeom prst="rect">
            <a:avLst/>
          </a:prstGeom>
          <a:noFill/>
          <a:ln>
            <a:noFill/>
          </a:ln>
        </p:spPr>
        <p:txBody>
          <a:bodyPr anchorCtr="0" anchor="t" bIns="0" lIns="0" spcFirstLastPara="1" rIns="0" wrap="square" tIns="0">
            <a:spAutoFit/>
          </a:bodyPr>
          <a:lstStyle/>
          <a:p>
            <a:pPr indent="0" lvl="0" marL="0" marR="0" rtl="0" algn="ctr">
              <a:lnSpc>
                <a:spcPct val="110006"/>
              </a:lnSpc>
              <a:spcBef>
                <a:spcPts val="0"/>
              </a:spcBef>
              <a:spcAft>
                <a:spcPts val="0"/>
              </a:spcAft>
              <a:buNone/>
            </a:pPr>
            <a:r>
              <a:rPr b="1" lang="en-US" sz="4557">
                <a:solidFill>
                  <a:srgbClr val="1E7042"/>
                </a:solidFill>
                <a:latin typeface="Public Sans"/>
                <a:ea typeface="Public Sans"/>
                <a:cs typeface="Public Sans"/>
                <a:sym typeface="Public Sans"/>
              </a:rPr>
              <a:t>8</a:t>
            </a:r>
            <a:endParaRPr/>
          </a:p>
        </p:txBody>
      </p:sp>
      <p:sp>
        <p:nvSpPr>
          <p:cNvPr id="535" name="Google Shape;535;p25"/>
          <p:cNvSpPr txBox="1"/>
          <p:nvPr/>
        </p:nvSpPr>
        <p:spPr>
          <a:xfrm>
            <a:off x="8238000" y="2240032"/>
            <a:ext cx="511914" cy="641201"/>
          </a:xfrm>
          <a:prstGeom prst="rect">
            <a:avLst/>
          </a:prstGeom>
          <a:noFill/>
          <a:ln>
            <a:noFill/>
          </a:ln>
        </p:spPr>
        <p:txBody>
          <a:bodyPr anchorCtr="0" anchor="t" bIns="0" lIns="0" spcFirstLastPara="1" rIns="0" wrap="square" tIns="0">
            <a:spAutoFit/>
          </a:bodyPr>
          <a:lstStyle/>
          <a:p>
            <a:pPr indent="0" lvl="0" marL="0" marR="0" rtl="0" algn="ctr">
              <a:lnSpc>
                <a:spcPct val="110006"/>
              </a:lnSpc>
              <a:spcBef>
                <a:spcPts val="0"/>
              </a:spcBef>
              <a:spcAft>
                <a:spcPts val="0"/>
              </a:spcAft>
              <a:buNone/>
            </a:pPr>
            <a:r>
              <a:rPr b="1" lang="en-US" sz="4557">
                <a:solidFill>
                  <a:srgbClr val="1E7042"/>
                </a:solidFill>
                <a:latin typeface="Public Sans Black"/>
                <a:ea typeface="Public Sans Black"/>
                <a:cs typeface="Public Sans Black"/>
                <a:sym typeface="Public Sans Black"/>
              </a:rPr>
              <a:t>3</a:t>
            </a:r>
            <a:endParaRPr/>
          </a:p>
        </p:txBody>
      </p:sp>
      <p:sp>
        <p:nvSpPr>
          <p:cNvPr id="536" name="Google Shape;536;p25"/>
          <p:cNvSpPr txBox="1"/>
          <p:nvPr/>
        </p:nvSpPr>
        <p:spPr>
          <a:xfrm>
            <a:off x="8756264" y="2309847"/>
            <a:ext cx="2470536" cy="78451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1386">
                <a:solidFill>
                  <a:srgbClr val="0D0A1E"/>
                </a:solidFill>
                <a:latin typeface="Montserrat SemiBold"/>
                <a:ea typeface="Montserrat SemiBold"/>
                <a:cs typeface="Montserrat SemiBold"/>
                <a:sym typeface="Montserrat SemiBold"/>
              </a:rPr>
              <a:t>BRANCH OFFICES</a:t>
            </a:r>
            <a:r>
              <a:rPr b="1" lang="en-US" sz="1386">
                <a:solidFill>
                  <a:srgbClr val="0D0A1E"/>
                </a:solidFill>
                <a:latin typeface="Montserrat Medium"/>
                <a:ea typeface="Montserrat Medium"/>
                <a:cs typeface="Montserrat Medium"/>
                <a:sym typeface="Montserrat Medium"/>
              </a:rPr>
              <a:t> </a:t>
            </a:r>
            <a:endParaRPr/>
          </a:p>
          <a:p>
            <a:pPr indent="0" lvl="0" marL="0" marR="0" rtl="0" algn="l">
              <a:lnSpc>
                <a:spcPct val="150000"/>
              </a:lnSpc>
              <a:spcBef>
                <a:spcPts val="0"/>
              </a:spcBef>
              <a:spcAft>
                <a:spcPts val="0"/>
              </a:spcAft>
              <a:buNone/>
            </a:pPr>
            <a:r>
              <a:rPr b="1" lang="en-US" sz="1386">
                <a:solidFill>
                  <a:srgbClr val="0D0A1E"/>
                </a:solidFill>
                <a:latin typeface="Montserrat Medium"/>
                <a:ea typeface="Montserrat Medium"/>
                <a:cs typeface="Montserrat Medium"/>
                <a:sym typeface="Montserrat Medium"/>
              </a:rPr>
              <a:t>LAOS, CAMBODIA, THAILAND </a:t>
            </a:r>
            <a:endParaRPr/>
          </a:p>
        </p:txBody>
      </p:sp>
      <p:sp>
        <p:nvSpPr>
          <p:cNvPr id="537" name="Google Shape;537;p25"/>
          <p:cNvSpPr txBox="1"/>
          <p:nvPr/>
        </p:nvSpPr>
        <p:spPr>
          <a:xfrm>
            <a:off x="2479615" y="1437818"/>
            <a:ext cx="1502063" cy="166712"/>
          </a:xfrm>
          <a:prstGeom prst="rect">
            <a:avLst/>
          </a:prstGeom>
          <a:noFill/>
          <a:ln>
            <a:noFill/>
          </a:ln>
        </p:spPr>
        <p:txBody>
          <a:bodyPr anchorCtr="0" anchor="t" bIns="0" lIns="0" spcFirstLastPara="1" rIns="0" wrap="square" tIns="0">
            <a:spAutoFit/>
          </a:bodyPr>
          <a:lstStyle/>
          <a:p>
            <a:pPr indent="0" lvl="0" marL="0" marR="0" rtl="0" algn="ctr">
              <a:lnSpc>
                <a:spcPct val="105959"/>
              </a:lnSpc>
              <a:spcBef>
                <a:spcPts val="0"/>
              </a:spcBef>
              <a:spcAft>
                <a:spcPts val="0"/>
              </a:spcAft>
              <a:buNone/>
            </a:pPr>
            <a:r>
              <a:rPr b="1" lang="en-US" sz="1225">
                <a:solidFill>
                  <a:srgbClr val="0D0A1E"/>
                </a:solidFill>
                <a:latin typeface="Montserrat Medium"/>
                <a:ea typeface="Montserrat Medium"/>
                <a:cs typeface="Montserrat Medium"/>
                <a:sym typeface="Montserrat Medium"/>
              </a:rPr>
              <a:t>Multilingual Teams</a:t>
            </a:r>
            <a:endParaRPr/>
          </a:p>
        </p:txBody>
      </p:sp>
      <p:sp>
        <p:nvSpPr>
          <p:cNvPr id="538" name="Google Shape;538;p25"/>
          <p:cNvSpPr txBox="1"/>
          <p:nvPr/>
        </p:nvSpPr>
        <p:spPr>
          <a:xfrm>
            <a:off x="4557107" y="1437818"/>
            <a:ext cx="2659640" cy="166712"/>
          </a:xfrm>
          <a:prstGeom prst="rect">
            <a:avLst/>
          </a:prstGeom>
          <a:noFill/>
          <a:ln>
            <a:noFill/>
          </a:ln>
        </p:spPr>
        <p:txBody>
          <a:bodyPr anchorCtr="0" anchor="t" bIns="0" lIns="0" spcFirstLastPara="1" rIns="0" wrap="square" tIns="0">
            <a:spAutoFit/>
          </a:bodyPr>
          <a:lstStyle/>
          <a:p>
            <a:pPr indent="0" lvl="0" marL="0" marR="0" rtl="0" algn="ctr">
              <a:lnSpc>
                <a:spcPct val="105959"/>
              </a:lnSpc>
              <a:spcBef>
                <a:spcPts val="0"/>
              </a:spcBef>
              <a:spcAft>
                <a:spcPts val="0"/>
              </a:spcAft>
              <a:buNone/>
            </a:pPr>
            <a:r>
              <a:rPr b="1" lang="en-US" sz="1225">
                <a:solidFill>
                  <a:srgbClr val="0D0A1E"/>
                </a:solidFill>
                <a:latin typeface="Montserrat Medium"/>
                <a:ea typeface="Montserrat Medium"/>
                <a:cs typeface="Montserrat Medium"/>
                <a:sym typeface="Montserrat Medium"/>
              </a:rPr>
              <a:t>Specialized MICE &amp; Leisure Teams</a:t>
            </a:r>
            <a:endParaRPr/>
          </a:p>
        </p:txBody>
      </p:sp>
      <p:sp>
        <p:nvSpPr>
          <p:cNvPr id="539" name="Google Shape;539;p25"/>
          <p:cNvSpPr txBox="1"/>
          <p:nvPr/>
        </p:nvSpPr>
        <p:spPr>
          <a:xfrm>
            <a:off x="7662901" y="1437818"/>
            <a:ext cx="1941513" cy="166712"/>
          </a:xfrm>
          <a:prstGeom prst="rect">
            <a:avLst/>
          </a:prstGeom>
          <a:noFill/>
          <a:ln>
            <a:noFill/>
          </a:ln>
        </p:spPr>
        <p:txBody>
          <a:bodyPr anchorCtr="0" anchor="t" bIns="0" lIns="0" spcFirstLastPara="1" rIns="0" wrap="square" tIns="0">
            <a:spAutoFit/>
          </a:bodyPr>
          <a:lstStyle/>
          <a:p>
            <a:pPr indent="0" lvl="0" marL="0" marR="0" rtl="0" algn="ctr">
              <a:lnSpc>
                <a:spcPct val="105959"/>
              </a:lnSpc>
              <a:spcBef>
                <a:spcPts val="0"/>
              </a:spcBef>
              <a:spcAft>
                <a:spcPts val="0"/>
              </a:spcAft>
              <a:buNone/>
            </a:pPr>
            <a:r>
              <a:rPr b="1" lang="en-US" sz="1225">
                <a:solidFill>
                  <a:srgbClr val="0D0A1E"/>
                </a:solidFill>
                <a:latin typeface="Montserrat Medium"/>
                <a:ea typeface="Montserrat Medium"/>
                <a:cs typeface="Montserrat Medium"/>
                <a:sym typeface="Montserrat Medium"/>
              </a:rPr>
              <a:t>Professional Tour Guides</a:t>
            </a:r>
            <a:endParaRPr/>
          </a:p>
        </p:txBody>
      </p:sp>
      <p:cxnSp>
        <p:nvCxnSpPr>
          <p:cNvPr id="540" name="Google Shape;540;p25"/>
          <p:cNvCxnSpPr/>
          <p:nvPr/>
        </p:nvCxnSpPr>
        <p:spPr>
          <a:xfrm>
            <a:off x="3735070" y="3318723"/>
            <a:ext cx="4328160" cy="0"/>
          </a:xfrm>
          <a:prstGeom prst="straightConnector1">
            <a:avLst/>
          </a:prstGeom>
          <a:noFill/>
          <a:ln cap="flat" cmpd="sng" w="38100">
            <a:solidFill>
              <a:srgbClr val="000000"/>
            </a:solidFill>
            <a:prstDash val="solid"/>
            <a:round/>
            <a:headEnd len="sm" w="sm" type="none"/>
            <a:tailEnd len="sm" w="sm" type="none"/>
          </a:ln>
        </p:spPr>
      </p:cxnSp>
      <p:sp>
        <p:nvSpPr>
          <p:cNvPr id="541" name="Google Shape;541;p25"/>
          <p:cNvSpPr/>
          <p:nvPr/>
        </p:nvSpPr>
        <p:spPr>
          <a:xfrm>
            <a:off x="2479615" y="1893783"/>
            <a:ext cx="7124799" cy="26718"/>
          </a:xfrm>
          <a:custGeom>
            <a:rect b="b" l="l" r="r" t="t"/>
            <a:pathLst>
              <a:path extrusionOk="0" h="40077" w="10687198">
                <a:moveTo>
                  <a:pt x="0" y="0"/>
                </a:moveTo>
                <a:lnTo>
                  <a:pt x="10687198" y="0"/>
                </a:lnTo>
                <a:lnTo>
                  <a:pt x="10687198" y="40077"/>
                </a:lnTo>
                <a:lnTo>
                  <a:pt x="0" y="40077"/>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26"/>
          <p:cNvSpPr/>
          <p:nvPr/>
        </p:nvSpPr>
        <p:spPr>
          <a:xfrm>
            <a:off x="0" y="3171853"/>
            <a:ext cx="5955131" cy="3686147"/>
          </a:xfrm>
          <a:custGeom>
            <a:rect b="b" l="l" r="r" t="t"/>
            <a:pathLst>
              <a:path extrusionOk="0" h="5529221" w="8932696">
                <a:moveTo>
                  <a:pt x="0" y="0"/>
                </a:moveTo>
                <a:lnTo>
                  <a:pt x="8932696" y="0"/>
                </a:lnTo>
                <a:lnTo>
                  <a:pt x="8932696" y="5529221"/>
                </a:lnTo>
                <a:lnTo>
                  <a:pt x="0" y="5529221"/>
                </a:lnTo>
                <a:lnTo>
                  <a:pt x="0" y="0"/>
                </a:lnTo>
                <a:close/>
              </a:path>
            </a:pathLst>
          </a:custGeom>
          <a:blipFill rotWithShape="1">
            <a:blip r:embed="rId3">
              <a:alphaModFix amt="30000"/>
            </a:blip>
            <a:stretch>
              <a:fillRect b="0" l="0" r="-285312" t="0"/>
            </a:stretch>
          </a:blipFill>
          <a:ln>
            <a:noFill/>
          </a:ln>
        </p:spPr>
      </p:sp>
      <p:grpSp>
        <p:nvGrpSpPr>
          <p:cNvPr id="547" name="Google Shape;547;p26"/>
          <p:cNvGrpSpPr/>
          <p:nvPr/>
        </p:nvGrpSpPr>
        <p:grpSpPr>
          <a:xfrm rot="10800000">
            <a:off x="749328" y="-414676"/>
            <a:ext cx="11442673" cy="7524271"/>
            <a:chOff x="0" y="-38100"/>
            <a:chExt cx="4520562" cy="2972551"/>
          </a:xfrm>
        </p:grpSpPr>
        <p:sp>
          <p:nvSpPr>
            <p:cNvPr id="548" name="Google Shape;548;p26"/>
            <p:cNvSpPr/>
            <p:nvPr/>
          </p:nvSpPr>
          <p:spPr>
            <a:xfrm>
              <a:off x="0" y="0"/>
              <a:ext cx="4520562" cy="2934451"/>
            </a:xfrm>
            <a:custGeom>
              <a:rect b="b" l="l" r="r" t="t"/>
              <a:pathLst>
                <a:path extrusionOk="0" h="2934451" w="4520562">
                  <a:moveTo>
                    <a:pt x="0" y="0"/>
                  </a:moveTo>
                  <a:lnTo>
                    <a:pt x="4520562" y="0"/>
                  </a:lnTo>
                  <a:lnTo>
                    <a:pt x="4520562" y="2934451"/>
                  </a:lnTo>
                  <a:lnTo>
                    <a:pt x="0" y="2934451"/>
                  </a:lnTo>
                  <a:close/>
                </a:path>
              </a:pathLst>
            </a:custGeom>
            <a:gradFill>
              <a:gsLst>
                <a:gs pos="0">
                  <a:srgbClr val="FFFFFF"/>
                </a:gs>
                <a:gs pos="50000">
                  <a:srgbClr val="FFFFFF"/>
                </a:gs>
                <a:gs pos="100000">
                  <a:srgbClr val="FFFFFF">
                    <a:alpha val="0"/>
                  </a:srgbClr>
                </a:gs>
              </a:gsLst>
              <a:lin ang="0" scaled="0"/>
            </a:gradFill>
            <a:ln>
              <a:noFill/>
            </a:ln>
          </p:spPr>
        </p:sp>
        <p:sp>
          <p:nvSpPr>
            <p:cNvPr id="549" name="Google Shape;549;p26"/>
            <p:cNvSpPr txBox="1"/>
            <p:nvPr/>
          </p:nvSpPr>
          <p:spPr>
            <a:xfrm>
              <a:off x="0" y="-38100"/>
              <a:ext cx="4520562" cy="2972551"/>
            </a:xfrm>
            <a:prstGeom prst="rect">
              <a:avLst/>
            </a:prstGeom>
            <a:noFill/>
            <a:ln>
              <a:noFill/>
            </a:ln>
          </p:spPr>
          <p:txBody>
            <a:bodyPr anchorCtr="0" anchor="ctr" bIns="33850" lIns="33850" spcFirstLastPara="1" rIns="33850" wrap="square" tIns="33850">
              <a:noAutofit/>
            </a:bodyPr>
            <a:lstStyle/>
            <a:p>
              <a:pPr indent="0" lvl="0" marL="0" marR="0" rtl="0" algn="ctr">
                <a:lnSpc>
                  <a:spcPct val="142583"/>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550" name="Google Shape;550;p26"/>
          <p:cNvSpPr/>
          <p:nvPr/>
        </p:nvSpPr>
        <p:spPr>
          <a:xfrm>
            <a:off x="685800" y="1799738"/>
            <a:ext cx="2524092" cy="847836"/>
          </a:xfrm>
          <a:custGeom>
            <a:rect b="b" l="l" r="r" t="t"/>
            <a:pathLst>
              <a:path extrusionOk="0" h="1271754" w="3786138">
                <a:moveTo>
                  <a:pt x="0" y="0"/>
                </a:moveTo>
                <a:lnTo>
                  <a:pt x="3786138" y="0"/>
                </a:lnTo>
                <a:lnTo>
                  <a:pt x="3786138" y="1271754"/>
                </a:lnTo>
                <a:lnTo>
                  <a:pt x="0" y="1271754"/>
                </a:lnTo>
                <a:lnTo>
                  <a:pt x="0" y="0"/>
                </a:lnTo>
                <a:close/>
              </a:path>
            </a:pathLst>
          </a:custGeom>
          <a:blipFill rotWithShape="1">
            <a:blip r:embed="rId4">
              <a:alphaModFix/>
            </a:blip>
            <a:stretch>
              <a:fillRect b="-38154" l="-16324" r="-14951" t="-33611"/>
            </a:stretch>
          </a:blipFill>
          <a:ln>
            <a:noFill/>
          </a:ln>
        </p:spPr>
      </p:sp>
      <p:sp>
        <p:nvSpPr>
          <p:cNvPr id="551" name="Google Shape;551;p26"/>
          <p:cNvSpPr/>
          <p:nvPr/>
        </p:nvSpPr>
        <p:spPr>
          <a:xfrm>
            <a:off x="3367114" y="1747161"/>
            <a:ext cx="2506847" cy="835669"/>
          </a:xfrm>
          <a:custGeom>
            <a:rect b="b" l="l" r="r" t="t"/>
            <a:pathLst>
              <a:path extrusionOk="0" h="1253504" w="3760271">
                <a:moveTo>
                  <a:pt x="0" y="0"/>
                </a:moveTo>
                <a:lnTo>
                  <a:pt x="3760270" y="0"/>
                </a:lnTo>
                <a:lnTo>
                  <a:pt x="3760270" y="1253504"/>
                </a:lnTo>
                <a:lnTo>
                  <a:pt x="0" y="1253504"/>
                </a:lnTo>
                <a:lnTo>
                  <a:pt x="0" y="0"/>
                </a:lnTo>
                <a:close/>
              </a:path>
            </a:pathLst>
          </a:custGeom>
          <a:blipFill rotWithShape="1">
            <a:blip r:embed="rId5">
              <a:alphaModFix/>
            </a:blip>
            <a:stretch>
              <a:fillRect b="-27510" l="-10143" r="-11810" t="-30485"/>
            </a:stretch>
          </a:blipFill>
          <a:ln>
            <a:noFill/>
          </a:ln>
        </p:spPr>
      </p:sp>
      <p:sp>
        <p:nvSpPr>
          <p:cNvPr id="552" name="Google Shape;552;p26"/>
          <p:cNvSpPr/>
          <p:nvPr/>
        </p:nvSpPr>
        <p:spPr>
          <a:xfrm>
            <a:off x="1092286" y="4592272"/>
            <a:ext cx="1708061" cy="728061"/>
          </a:xfrm>
          <a:custGeom>
            <a:rect b="b" l="l" r="r" t="t"/>
            <a:pathLst>
              <a:path extrusionOk="0" h="1092092" w="2562092">
                <a:moveTo>
                  <a:pt x="0" y="0"/>
                </a:moveTo>
                <a:lnTo>
                  <a:pt x="2562092" y="0"/>
                </a:lnTo>
                <a:lnTo>
                  <a:pt x="2562092" y="1092092"/>
                </a:lnTo>
                <a:lnTo>
                  <a:pt x="0" y="1092092"/>
                </a:lnTo>
                <a:lnTo>
                  <a:pt x="0" y="0"/>
                </a:lnTo>
                <a:close/>
              </a:path>
            </a:pathLst>
          </a:custGeom>
          <a:blipFill rotWithShape="1">
            <a:blip r:embed="rId6">
              <a:alphaModFix/>
            </a:blip>
            <a:stretch>
              <a:fillRect b="0" l="0" r="0" t="0"/>
            </a:stretch>
          </a:blipFill>
          <a:ln>
            <a:noFill/>
          </a:ln>
        </p:spPr>
      </p:sp>
      <p:sp>
        <p:nvSpPr>
          <p:cNvPr id="553" name="Google Shape;553;p26"/>
          <p:cNvSpPr/>
          <p:nvPr/>
        </p:nvSpPr>
        <p:spPr>
          <a:xfrm>
            <a:off x="3523926" y="3237003"/>
            <a:ext cx="2047857" cy="655108"/>
          </a:xfrm>
          <a:custGeom>
            <a:rect b="b" l="l" r="r" t="t"/>
            <a:pathLst>
              <a:path extrusionOk="0" h="982662" w="3071786">
                <a:moveTo>
                  <a:pt x="0" y="0"/>
                </a:moveTo>
                <a:lnTo>
                  <a:pt x="3071786" y="0"/>
                </a:lnTo>
                <a:lnTo>
                  <a:pt x="3071786" y="982662"/>
                </a:lnTo>
                <a:lnTo>
                  <a:pt x="0" y="982662"/>
                </a:lnTo>
                <a:lnTo>
                  <a:pt x="0" y="0"/>
                </a:lnTo>
                <a:close/>
              </a:path>
            </a:pathLst>
          </a:custGeom>
          <a:blipFill rotWithShape="1">
            <a:blip r:embed="rId7">
              <a:alphaModFix/>
            </a:blip>
            <a:stretch>
              <a:fillRect b="0" l="0" r="0" t="0"/>
            </a:stretch>
          </a:blipFill>
          <a:ln>
            <a:noFill/>
          </a:ln>
        </p:spPr>
      </p:sp>
      <p:sp>
        <p:nvSpPr>
          <p:cNvPr id="554" name="Google Shape;554;p26"/>
          <p:cNvSpPr/>
          <p:nvPr/>
        </p:nvSpPr>
        <p:spPr>
          <a:xfrm>
            <a:off x="684271" y="3125126"/>
            <a:ext cx="2524092" cy="878862"/>
          </a:xfrm>
          <a:custGeom>
            <a:rect b="b" l="l" r="r" t="t"/>
            <a:pathLst>
              <a:path extrusionOk="0" h="1318293" w="3786138">
                <a:moveTo>
                  <a:pt x="0" y="0"/>
                </a:moveTo>
                <a:lnTo>
                  <a:pt x="3786139" y="0"/>
                </a:lnTo>
                <a:lnTo>
                  <a:pt x="3786139" y="1318294"/>
                </a:lnTo>
                <a:lnTo>
                  <a:pt x="0" y="1318294"/>
                </a:lnTo>
                <a:lnTo>
                  <a:pt x="0" y="0"/>
                </a:lnTo>
                <a:close/>
              </a:path>
            </a:pathLst>
          </a:custGeom>
          <a:blipFill rotWithShape="1">
            <a:blip r:embed="rId8">
              <a:alphaModFix/>
            </a:blip>
            <a:stretch>
              <a:fillRect b="0" l="0" r="0" t="0"/>
            </a:stretch>
          </a:blipFill>
          <a:ln>
            <a:noFill/>
          </a:ln>
        </p:spPr>
      </p:sp>
      <p:sp>
        <p:nvSpPr>
          <p:cNvPr id="555" name="Google Shape;555;p26"/>
          <p:cNvSpPr/>
          <p:nvPr/>
        </p:nvSpPr>
        <p:spPr>
          <a:xfrm>
            <a:off x="3285943" y="4653962"/>
            <a:ext cx="2669188" cy="721929"/>
          </a:xfrm>
          <a:custGeom>
            <a:rect b="b" l="l" r="r" t="t"/>
            <a:pathLst>
              <a:path extrusionOk="0" h="1082894" w="4003782">
                <a:moveTo>
                  <a:pt x="0" y="0"/>
                </a:moveTo>
                <a:lnTo>
                  <a:pt x="4003782" y="0"/>
                </a:lnTo>
                <a:lnTo>
                  <a:pt x="4003782" y="1082895"/>
                </a:lnTo>
                <a:lnTo>
                  <a:pt x="0" y="1082895"/>
                </a:lnTo>
                <a:lnTo>
                  <a:pt x="0" y="0"/>
                </a:lnTo>
                <a:close/>
              </a:path>
            </a:pathLst>
          </a:custGeom>
          <a:blipFill rotWithShape="1">
            <a:blip r:embed="rId9">
              <a:alphaModFix/>
            </a:blip>
            <a:stretch>
              <a:fillRect b="0" l="0" r="0" t="0"/>
            </a:stretch>
          </a:blipFill>
          <a:ln>
            <a:noFill/>
          </a:ln>
        </p:spPr>
      </p:sp>
      <p:sp>
        <p:nvSpPr>
          <p:cNvPr id="556" name="Google Shape;556;p26"/>
          <p:cNvSpPr/>
          <p:nvPr/>
        </p:nvSpPr>
        <p:spPr>
          <a:xfrm>
            <a:off x="6193115" y="1808782"/>
            <a:ext cx="5782674" cy="3511551"/>
          </a:xfrm>
          <a:custGeom>
            <a:rect b="b" l="l" r="r" t="t"/>
            <a:pathLst>
              <a:path extrusionOk="0" h="912116" w="1502035">
                <a:moveTo>
                  <a:pt x="10711" y="0"/>
                </a:moveTo>
                <a:lnTo>
                  <a:pt x="1491324" y="0"/>
                </a:lnTo>
                <a:cubicBezTo>
                  <a:pt x="1494165" y="0"/>
                  <a:pt x="1496889" y="1128"/>
                  <a:pt x="1498898" y="3137"/>
                </a:cubicBezTo>
                <a:cubicBezTo>
                  <a:pt x="1500906" y="5146"/>
                  <a:pt x="1502035" y="7870"/>
                  <a:pt x="1502035" y="10711"/>
                </a:cubicBezTo>
                <a:lnTo>
                  <a:pt x="1502035" y="901406"/>
                </a:lnTo>
                <a:cubicBezTo>
                  <a:pt x="1502035" y="904247"/>
                  <a:pt x="1500906" y="906971"/>
                  <a:pt x="1498898" y="908979"/>
                </a:cubicBezTo>
                <a:cubicBezTo>
                  <a:pt x="1496889" y="910988"/>
                  <a:pt x="1494165" y="912116"/>
                  <a:pt x="1491324" y="912116"/>
                </a:cubicBezTo>
                <a:lnTo>
                  <a:pt x="10711" y="912116"/>
                </a:lnTo>
                <a:cubicBezTo>
                  <a:pt x="7870" y="912116"/>
                  <a:pt x="5146" y="910988"/>
                  <a:pt x="3137" y="908979"/>
                </a:cubicBezTo>
                <a:cubicBezTo>
                  <a:pt x="1128" y="906971"/>
                  <a:pt x="0" y="904247"/>
                  <a:pt x="0" y="901406"/>
                </a:cubicBezTo>
                <a:lnTo>
                  <a:pt x="0" y="10711"/>
                </a:lnTo>
                <a:cubicBezTo>
                  <a:pt x="0" y="7870"/>
                  <a:pt x="1128" y="5146"/>
                  <a:pt x="3137" y="3137"/>
                </a:cubicBezTo>
                <a:cubicBezTo>
                  <a:pt x="5146" y="1128"/>
                  <a:pt x="7870" y="0"/>
                  <a:pt x="10711" y="0"/>
                </a:cubicBezTo>
                <a:close/>
              </a:path>
            </a:pathLst>
          </a:custGeom>
          <a:blipFill rotWithShape="1">
            <a:blip r:embed="rId10">
              <a:alphaModFix/>
            </a:blip>
            <a:stretch>
              <a:fillRect b="0" l="-4042" r="-4042" t="0"/>
            </a:stretch>
          </a:blipFill>
          <a:ln cap="sq" cmpd="sng" w="38100">
            <a:solidFill>
              <a:srgbClr val="0097B2"/>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6"/>
          <p:cNvSpPr txBox="1"/>
          <p:nvPr/>
        </p:nvSpPr>
        <p:spPr>
          <a:xfrm>
            <a:off x="3696108" y="791698"/>
            <a:ext cx="4518045" cy="359073"/>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lang="en-US" sz="2666">
                <a:solidFill>
                  <a:srgbClr val="000000"/>
                </a:solidFill>
                <a:latin typeface="Montserrat SemiBold"/>
                <a:ea typeface="Montserrat SemiBold"/>
                <a:cs typeface="Montserrat SemiBold"/>
                <a:sym typeface="Montserrat SemiBold"/>
              </a:rPr>
              <a:t>Meet our team at</a:t>
            </a:r>
            <a:endParaRPr/>
          </a:p>
        </p:txBody>
      </p:sp>
      <p:sp>
        <p:nvSpPr>
          <p:cNvPr id="558" name="Google Shape;558;p26"/>
          <p:cNvSpPr txBox="1"/>
          <p:nvPr/>
        </p:nvSpPr>
        <p:spPr>
          <a:xfrm>
            <a:off x="1476970" y="6428316"/>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000">
                <a:solidFill>
                  <a:srgbClr val="0D0A1E"/>
                </a:solidFill>
                <a:latin typeface="Arial"/>
                <a:ea typeface="Arial"/>
                <a:cs typeface="Arial"/>
                <a:sym typeface="Arial"/>
              </a:rPr>
              <a:t>threeland.com</a:t>
            </a:r>
            <a:endParaRPr/>
          </a:p>
        </p:txBody>
      </p:sp>
      <p:cxnSp>
        <p:nvCxnSpPr>
          <p:cNvPr id="559" name="Google Shape;559;p26"/>
          <p:cNvCxnSpPr/>
          <p:nvPr/>
        </p:nvCxnSpPr>
        <p:spPr>
          <a:xfrm>
            <a:off x="1386507" y="6413500"/>
            <a:ext cx="0" cy="211665"/>
          </a:xfrm>
          <a:prstGeom prst="straightConnector1">
            <a:avLst/>
          </a:prstGeom>
          <a:noFill/>
          <a:ln cap="flat" cmpd="sng" w="38100">
            <a:solidFill>
              <a:srgbClr val="1E4799"/>
            </a:solidFill>
            <a:prstDash val="solid"/>
            <a:round/>
            <a:headEnd len="sm" w="sm" type="none"/>
            <a:tailEnd len="sm" w="sm" type="none"/>
          </a:ln>
        </p:spPr>
      </p:cxnSp>
      <p:cxnSp>
        <p:nvCxnSpPr>
          <p:cNvPr id="560" name="Google Shape;560;p26"/>
          <p:cNvCxnSpPr/>
          <p:nvPr/>
        </p:nvCxnSpPr>
        <p:spPr>
          <a:xfrm>
            <a:off x="2923105" y="6536265"/>
            <a:ext cx="8149379" cy="0"/>
          </a:xfrm>
          <a:prstGeom prst="straightConnector1">
            <a:avLst/>
          </a:prstGeom>
          <a:noFill/>
          <a:ln cap="flat" cmpd="sng" w="9525">
            <a:solidFill>
              <a:srgbClr val="000000"/>
            </a:solidFill>
            <a:prstDash val="solid"/>
            <a:round/>
            <a:headEnd len="sm" w="sm" type="none"/>
            <a:tailEnd len="sm" w="sm" type="none"/>
          </a:ln>
        </p:spPr>
      </p:cxnSp>
      <p:sp>
        <p:nvSpPr>
          <p:cNvPr id="561" name="Google Shape;561;p26"/>
          <p:cNvSpPr txBox="1"/>
          <p:nvPr/>
        </p:nvSpPr>
        <p:spPr>
          <a:xfrm>
            <a:off x="1119517" y="6427469"/>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b="1" lang="en-US" sz="933">
                <a:solidFill>
                  <a:srgbClr val="0D0A1E"/>
                </a:solidFill>
                <a:latin typeface="Arial"/>
                <a:ea typeface="Arial"/>
                <a:cs typeface="Arial"/>
                <a:sym typeface="Arial"/>
              </a:rPr>
              <a:t>14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27"/>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mt="19999"/>
            </a:blip>
            <a:stretch>
              <a:fillRect b="-9332" l="0" r="0" t="-9332"/>
            </a:stretch>
          </a:blipFill>
          <a:ln>
            <a:noFill/>
          </a:ln>
        </p:spPr>
      </p:sp>
      <p:sp>
        <p:nvSpPr>
          <p:cNvPr id="567" name="Google Shape;567;p27"/>
          <p:cNvSpPr/>
          <p:nvPr/>
        </p:nvSpPr>
        <p:spPr>
          <a:xfrm>
            <a:off x="2004382" y="685800"/>
            <a:ext cx="3846994" cy="617991"/>
          </a:xfrm>
          <a:custGeom>
            <a:rect b="b" l="l" r="r" t="t"/>
            <a:pathLst>
              <a:path extrusionOk="0" h="926986" w="5770491">
                <a:moveTo>
                  <a:pt x="0" y="0"/>
                </a:moveTo>
                <a:lnTo>
                  <a:pt x="5770491" y="0"/>
                </a:lnTo>
                <a:lnTo>
                  <a:pt x="5770491" y="926986"/>
                </a:lnTo>
                <a:lnTo>
                  <a:pt x="0" y="926986"/>
                </a:lnTo>
                <a:lnTo>
                  <a:pt x="0" y="0"/>
                </a:lnTo>
                <a:close/>
              </a:path>
            </a:pathLst>
          </a:custGeom>
          <a:blipFill rotWithShape="1">
            <a:blip r:embed="rId4">
              <a:alphaModFix/>
            </a:blip>
            <a:stretch>
              <a:fillRect b="0" l="0" r="0" t="0"/>
            </a:stretch>
          </a:blipFill>
          <a:ln>
            <a:noFill/>
          </a:ln>
        </p:spPr>
      </p:sp>
      <p:sp>
        <p:nvSpPr>
          <p:cNvPr id="568" name="Google Shape;568;p27"/>
          <p:cNvSpPr/>
          <p:nvPr/>
        </p:nvSpPr>
        <p:spPr>
          <a:xfrm>
            <a:off x="6891901" y="296187"/>
            <a:ext cx="1543326" cy="1111555"/>
          </a:xfrm>
          <a:custGeom>
            <a:rect b="b" l="l" r="r" t="t"/>
            <a:pathLst>
              <a:path extrusionOk="0" h="1667332" w="2314989">
                <a:moveTo>
                  <a:pt x="0" y="0"/>
                </a:moveTo>
                <a:lnTo>
                  <a:pt x="2314989" y="0"/>
                </a:lnTo>
                <a:lnTo>
                  <a:pt x="2314989" y="1667332"/>
                </a:lnTo>
                <a:lnTo>
                  <a:pt x="0" y="1667332"/>
                </a:lnTo>
                <a:lnTo>
                  <a:pt x="0" y="0"/>
                </a:lnTo>
                <a:close/>
              </a:path>
            </a:pathLst>
          </a:custGeom>
          <a:blipFill rotWithShape="1">
            <a:blip r:embed="rId5">
              <a:alphaModFix/>
            </a:blip>
            <a:stretch>
              <a:fillRect b="0" l="0" r="-75309" t="0"/>
            </a:stretch>
          </a:blipFill>
          <a:ln>
            <a:noFill/>
          </a:ln>
        </p:spPr>
      </p:sp>
      <p:sp>
        <p:nvSpPr>
          <p:cNvPr id="569" name="Google Shape;569;p27"/>
          <p:cNvSpPr/>
          <p:nvPr/>
        </p:nvSpPr>
        <p:spPr>
          <a:xfrm>
            <a:off x="8435227" y="712924"/>
            <a:ext cx="1514979" cy="278081"/>
          </a:xfrm>
          <a:custGeom>
            <a:rect b="b" l="l" r="r" t="t"/>
            <a:pathLst>
              <a:path extrusionOk="0" h="417122" w="2272468">
                <a:moveTo>
                  <a:pt x="0" y="0"/>
                </a:moveTo>
                <a:lnTo>
                  <a:pt x="2272468" y="0"/>
                </a:lnTo>
                <a:lnTo>
                  <a:pt x="2272468" y="417122"/>
                </a:lnTo>
                <a:lnTo>
                  <a:pt x="0" y="417122"/>
                </a:lnTo>
                <a:lnTo>
                  <a:pt x="0" y="0"/>
                </a:lnTo>
                <a:close/>
              </a:path>
            </a:pathLst>
          </a:custGeom>
          <a:blipFill rotWithShape="1">
            <a:blip r:embed="rId6">
              <a:alphaModFix/>
            </a:blip>
            <a:stretch>
              <a:fillRect b="-81838" l="0" r="0" t="-362913"/>
            </a:stretch>
          </a:blipFill>
          <a:ln>
            <a:noFill/>
          </a:ln>
        </p:spPr>
      </p:sp>
      <p:sp>
        <p:nvSpPr>
          <p:cNvPr id="570" name="Google Shape;570;p27"/>
          <p:cNvSpPr txBox="1"/>
          <p:nvPr/>
        </p:nvSpPr>
        <p:spPr>
          <a:xfrm>
            <a:off x="2576428" y="1632585"/>
            <a:ext cx="2477103" cy="1416606"/>
          </a:xfrm>
          <a:prstGeom prst="rect">
            <a:avLst/>
          </a:prstGeom>
          <a:noFill/>
          <a:ln>
            <a:noFill/>
          </a:ln>
        </p:spPr>
        <p:txBody>
          <a:bodyPr anchorCtr="0" anchor="t" bIns="0" lIns="0" spcFirstLastPara="1" rIns="0" wrap="square" tIns="0">
            <a:spAutoFit/>
          </a:bodyPr>
          <a:lstStyle/>
          <a:p>
            <a:pPr indent="0" lvl="0" marL="0" marR="0" rtl="0" algn="l">
              <a:lnSpc>
                <a:spcPct val="158058"/>
              </a:lnSpc>
              <a:spcBef>
                <a:spcPts val="0"/>
              </a:spcBef>
              <a:spcAft>
                <a:spcPts val="0"/>
              </a:spcAft>
              <a:buNone/>
            </a:pPr>
            <a:r>
              <a:rPr b="1" lang="en-US" sz="999">
                <a:solidFill>
                  <a:srgbClr val="000000"/>
                </a:solidFill>
                <a:latin typeface="Montserrat"/>
                <a:ea typeface="Montserrat"/>
                <a:cs typeface="Montserrat"/>
                <a:sym typeface="Montserrat"/>
              </a:rPr>
              <a:t>Headquarters and Sales Office</a:t>
            </a:r>
            <a:r>
              <a:rPr b="1" lang="en-US" sz="999">
                <a:solidFill>
                  <a:srgbClr val="000000"/>
                </a:solidFill>
                <a:latin typeface="Montserrat Medium"/>
                <a:ea typeface="Montserrat Medium"/>
                <a:cs typeface="Montserrat Medium"/>
                <a:sym typeface="Montserrat Medium"/>
              </a:rPr>
              <a:t>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Address: 15bis Ly Nam De Street, Ba Dinh, Hanoi, Vietnam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Tel : +84 24 3926 2056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Hotline: +84 979 016 928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Email : help@threeland.com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Website: www.threeland.com</a:t>
            </a:r>
            <a:endParaRPr/>
          </a:p>
        </p:txBody>
      </p:sp>
      <p:sp>
        <p:nvSpPr>
          <p:cNvPr id="571" name="Google Shape;571;p27"/>
          <p:cNvSpPr txBox="1"/>
          <p:nvPr/>
        </p:nvSpPr>
        <p:spPr>
          <a:xfrm>
            <a:off x="2576428" y="3406140"/>
            <a:ext cx="2477103" cy="1006238"/>
          </a:xfrm>
          <a:prstGeom prst="rect">
            <a:avLst/>
          </a:prstGeom>
          <a:noFill/>
          <a:ln>
            <a:noFill/>
          </a:ln>
        </p:spPr>
        <p:txBody>
          <a:bodyPr anchorCtr="0" anchor="t" bIns="0" lIns="0" spcFirstLastPara="1" rIns="0" wrap="square" tIns="0">
            <a:spAutoFit/>
          </a:bodyPr>
          <a:lstStyle/>
          <a:p>
            <a:pPr indent="0" lvl="0" marL="0" marR="0" rtl="0" algn="l">
              <a:lnSpc>
                <a:spcPct val="158058"/>
              </a:lnSpc>
              <a:spcBef>
                <a:spcPts val="0"/>
              </a:spcBef>
              <a:spcAft>
                <a:spcPts val="0"/>
              </a:spcAft>
              <a:buNone/>
            </a:pPr>
            <a:r>
              <a:rPr b="1" lang="en-US" sz="999">
                <a:solidFill>
                  <a:srgbClr val="000000"/>
                </a:solidFill>
                <a:latin typeface="Montserrat"/>
                <a:ea typeface="Montserrat"/>
                <a:cs typeface="Montserrat"/>
                <a:sym typeface="Montserrat"/>
              </a:rPr>
              <a:t>Cambodia Operation Office</a:t>
            </a:r>
            <a:r>
              <a:rPr b="1" lang="en-US" sz="999">
                <a:solidFill>
                  <a:srgbClr val="000000"/>
                </a:solidFill>
                <a:latin typeface="Montserrat Medium"/>
                <a:ea typeface="Montserrat Medium"/>
                <a:cs typeface="Montserrat Medium"/>
                <a:sym typeface="Montserrat Medium"/>
              </a:rPr>
              <a:t> Address: #203, Sangkat: Svay Dungum, Siem Reap, Cambodia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Contact person: Mr. Bunsoeung</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Email: cambodia1@threeland.com</a:t>
            </a:r>
            <a:endParaRPr/>
          </a:p>
        </p:txBody>
      </p:sp>
      <p:sp>
        <p:nvSpPr>
          <p:cNvPr id="572" name="Google Shape;572;p27"/>
          <p:cNvSpPr txBox="1"/>
          <p:nvPr/>
        </p:nvSpPr>
        <p:spPr>
          <a:xfrm>
            <a:off x="2576428" y="4596131"/>
            <a:ext cx="2702903" cy="801053"/>
          </a:xfrm>
          <a:prstGeom prst="rect">
            <a:avLst/>
          </a:prstGeom>
          <a:noFill/>
          <a:ln>
            <a:noFill/>
          </a:ln>
        </p:spPr>
        <p:txBody>
          <a:bodyPr anchorCtr="0" anchor="t" bIns="0" lIns="0" spcFirstLastPara="1" rIns="0" wrap="square" tIns="0">
            <a:spAutoFit/>
          </a:bodyPr>
          <a:lstStyle/>
          <a:p>
            <a:pPr indent="0" lvl="0" marL="0" marR="0" rtl="0" algn="l">
              <a:lnSpc>
                <a:spcPct val="158058"/>
              </a:lnSpc>
              <a:spcBef>
                <a:spcPts val="0"/>
              </a:spcBef>
              <a:spcAft>
                <a:spcPts val="0"/>
              </a:spcAft>
              <a:buNone/>
            </a:pPr>
            <a:r>
              <a:rPr b="1" lang="en-US" sz="999">
                <a:solidFill>
                  <a:srgbClr val="000000"/>
                </a:solidFill>
                <a:latin typeface="Montserrat"/>
                <a:ea typeface="Montserrat"/>
                <a:cs typeface="Montserrat"/>
                <a:sym typeface="Montserrat"/>
              </a:rPr>
              <a:t>Laos Operation Office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Address: 88/07 Ban Phonpheng, Phouvao Road, Luang Prabang, Laos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Contact person: Mr. Joy Siphanthong</a:t>
            </a:r>
            <a:endParaRPr/>
          </a:p>
        </p:txBody>
      </p:sp>
      <p:sp>
        <p:nvSpPr>
          <p:cNvPr id="573" name="Google Shape;573;p27"/>
          <p:cNvSpPr txBox="1"/>
          <p:nvPr/>
        </p:nvSpPr>
        <p:spPr>
          <a:xfrm>
            <a:off x="7180905" y="1632585"/>
            <a:ext cx="3551462" cy="5163401"/>
          </a:xfrm>
          <a:prstGeom prst="rect">
            <a:avLst/>
          </a:prstGeom>
          <a:noFill/>
          <a:ln>
            <a:noFill/>
          </a:ln>
        </p:spPr>
        <p:txBody>
          <a:bodyPr anchorCtr="0" anchor="t" bIns="0" lIns="0" spcFirstLastPara="1" rIns="0" wrap="square" tIns="0">
            <a:spAutoFit/>
          </a:bodyPr>
          <a:lstStyle/>
          <a:p>
            <a:pPr indent="0" lvl="0" marL="0" marR="0" rtl="0" algn="l">
              <a:lnSpc>
                <a:spcPct val="158058"/>
              </a:lnSpc>
              <a:spcBef>
                <a:spcPts val="0"/>
              </a:spcBef>
              <a:spcAft>
                <a:spcPts val="0"/>
              </a:spcAft>
              <a:buNone/>
            </a:pPr>
            <a:r>
              <a:rPr b="1" lang="en-US" sz="999">
                <a:solidFill>
                  <a:srgbClr val="000000"/>
                </a:solidFill>
                <a:latin typeface="Montserrat"/>
                <a:ea typeface="Montserrat"/>
                <a:cs typeface="Montserrat"/>
                <a:sym typeface="Montserrat"/>
              </a:rPr>
              <a:t>Global Representative</a:t>
            </a:r>
            <a:r>
              <a:rPr b="1" lang="en-US" sz="999">
                <a:solidFill>
                  <a:srgbClr val="000000"/>
                </a:solidFill>
                <a:latin typeface="Montserrat Medium"/>
                <a:ea typeface="Montserrat Medium"/>
                <a:cs typeface="Montserrat Medium"/>
                <a:sym typeface="Montserrat Medium"/>
              </a:rPr>
              <a:t> </a:t>
            </a:r>
            <a:endParaRPr/>
          </a:p>
          <a:p>
            <a:pPr indent="0" lvl="0" marL="0" marR="0" rtl="0" algn="l">
              <a:lnSpc>
                <a:spcPct val="158058"/>
              </a:lnSpc>
              <a:spcBef>
                <a:spcPts val="0"/>
              </a:spcBef>
              <a:spcAft>
                <a:spcPts val="0"/>
              </a:spcAft>
              <a:buNone/>
            </a:pPr>
            <a:r>
              <a:rPr b="1" i="1" lang="en-US" sz="999">
                <a:solidFill>
                  <a:srgbClr val="000000"/>
                </a:solidFill>
                <a:latin typeface="Montserrat"/>
                <a:ea typeface="Montserrat"/>
                <a:cs typeface="Montserrat"/>
                <a:sym typeface="Montserrat"/>
              </a:rPr>
              <a:t>Italia office - Rome: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Contact person: Mr. Giovanni Caridi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Email: italy@threeland.asia </a:t>
            </a:r>
            <a:endParaRPr/>
          </a:p>
          <a:p>
            <a:pPr indent="0" lvl="0" marL="0" marR="0" rtl="0" algn="l">
              <a:lnSpc>
                <a:spcPct val="158058"/>
              </a:lnSpc>
              <a:spcBef>
                <a:spcPts val="0"/>
              </a:spcBef>
              <a:spcAft>
                <a:spcPts val="0"/>
              </a:spcAft>
              <a:buNone/>
            </a:pPr>
            <a:r>
              <a:t/>
            </a:r>
            <a:endParaRPr b="1" sz="999">
              <a:solidFill>
                <a:srgbClr val="000000"/>
              </a:solidFill>
              <a:latin typeface="Montserrat Medium"/>
              <a:ea typeface="Montserrat Medium"/>
              <a:cs typeface="Montserrat Medium"/>
              <a:sym typeface="Montserrat Medium"/>
            </a:endParaRPr>
          </a:p>
          <a:p>
            <a:pPr indent="0" lvl="0" marL="0" marR="0" rtl="0" algn="l">
              <a:lnSpc>
                <a:spcPct val="158058"/>
              </a:lnSpc>
              <a:spcBef>
                <a:spcPts val="0"/>
              </a:spcBef>
              <a:spcAft>
                <a:spcPts val="0"/>
              </a:spcAft>
              <a:buNone/>
            </a:pPr>
            <a:r>
              <a:rPr b="1" i="1" lang="en-US" sz="999">
                <a:solidFill>
                  <a:srgbClr val="000000"/>
                </a:solidFill>
                <a:latin typeface="Montserrat"/>
                <a:ea typeface="Montserrat"/>
                <a:cs typeface="Montserrat"/>
                <a:sym typeface="Montserrat"/>
              </a:rPr>
              <a:t>India office - Mumbai: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Contact person: Mr. Pranav Kapadia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Email: india@threeland.asia</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 </a:t>
            </a:r>
            <a:endParaRPr/>
          </a:p>
          <a:p>
            <a:pPr indent="0" lvl="0" marL="0" marR="0" rtl="0" algn="l">
              <a:lnSpc>
                <a:spcPct val="158058"/>
              </a:lnSpc>
              <a:spcBef>
                <a:spcPts val="0"/>
              </a:spcBef>
              <a:spcAft>
                <a:spcPts val="0"/>
              </a:spcAft>
              <a:buNone/>
            </a:pPr>
            <a:r>
              <a:rPr b="1" i="1" lang="en-US" sz="999">
                <a:solidFill>
                  <a:srgbClr val="000000"/>
                </a:solidFill>
                <a:latin typeface="Montserrat"/>
                <a:ea typeface="Montserrat"/>
                <a:cs typeface="Montserrat"/>
                <a:sym typeface="Montserrat"/>
              </a:rPr>
              <a:t>Portugal office - Lisbon: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Contact person: Mr. Nelson Coltez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Email: portugal@threeland.asia </a:t>
            </a:r>
            <a:endParaRPr/>
          </a:p>
          <a:p>
            <a:pPr indent="0" lvl="0" marL="0" marR="0" rtl="0" algn="l">
              <a:lnSpc>
                <a:spcPct val="158058"/>
              </a:lnSpc>
              <a:spcBef>
                <a:spcPts val="0"/>
              </a:spcBef>
              <a:spcAft>
                <a:spcPts val="0"/>
              </a:spcAft>
              <a:buNone/>
            </a:pPr>
            <a:r>
              <a:t/>
            </a:r>
            <a:endParaRPr b="1" sz="999">
              <a:solidFill>
                <a:srgbClr val="000000"/>
              </a:solidFill>
              <a:latin typeface="Montserrat Medium"/>
              <a:ea typeface="Montserrat Medium"/>
              <a:cs typeface="Montserrat Medium"/>
              <a:sym typeface="Montserrat Medium"/>
            </a:endParaRPr>
          </a:p>
          <a:p>
            <a:pPr indent="0" lvl="0" marL="0" marR="0" rtl="0" algn="l">
              <a:lnSpc>
                <a:spcPct val="158058"/>
              </a:lnSpc>
              <a:spcBef>
                <a:spcPts val="0"/>
              </a:spcBef>
              <a:spcAft>
                <a:spcPts val="0"/>
              </a:spcAft>
              <a:buNone/>
            </a:pPr>
            <a:r>
              <a:rPr b="1" i="1" lang="en-US" sz="999">
                <a:solidFill>
                  <a:srgbClr val="000000"/>
                </a:solidFill>
                <a:latin typeface="Montserrat"/>
                <a:ea typeface="Montserrat"/>
                <a:cs typeface="Montserrat"/>
                <a:sym typeface="Montserrat"/>
              </a:rPr>
              <a:t>Spain &amp; Latin America: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Contact person: Mr. Jose Redondo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Email: spain1@threeland.asia</a:t>
            </a:r>
            <a:endParaRPr/>
          </a:p>
          <a:p>
            <a:pPr indent="0" lvl="0" marL="0" marR="0" rtl="0" algn="l">
              <a:lnSpc>
                <a:spcPct val="158058"/>
              </a:lnSpc>
              <a:spcBef>
                <a:spcPts val="0"/>
              </a:spcBef>
              <a:spcAft>
                <a:spcPts val="0"/>
              </a:spcAft>
              <a:buNone/>
            </a:pPr>
            <a:r>
              <a:t/>
            </a:r>
            <a:endParaRPr b="1" sz="999">
              <a:solidFill>
                <a:srgbClr val="000000"/>
              </a:solidFill>
              <a:latin typeface="Montserrat Medium"/>
              <a:ea typeface="Montserrat Medium"/>
              <a:cs typeface="Montserrat Medium"/>
              <a:sym typeface="Montserrat Medium"/>
            </a:endParaRPr>
          </a:p>
          <a:p>
            <a:pPr indent="0" lvl="0" marL="0" marR="0" rtl="0" algn="l">
              <a:lnSpc>
                <a:spcPct val="158058"/>
              </a:lnSpc>
              <a:spcBef>
                <a:spcPts val="0"/>
              </a:spcBef>
              <a:spcAft>
                <a:spcPts val="0"/>
              </a:spcAft>
              <a:buNone/>
            </a:pPr>
            <a:r>
              <a:rPr b="1" lang="en-US" sz="999">
                <a:solidFill>
                  <a:srgbClr val="000000"/>
                </a:solidFill>
                <a:latin typeface="Montserrat"/>
                <a:ea typeface="Montserrat"/>
                <a:cs typeface="Montserrat"/>
                <a:sym typeface="Montserrat"/>
              </a:rPr>
              <a:t>Benelux market:</a:t>
            </a:r>
            <a:endParaRPr/>
          </a:p>
          <a:p>
            <a:pPr indent="0" lvl="0" marL="0" marR="0" rtl="0" algn="l">
              <a:lnSpc>
                <a:spcPct val="158067"/>
              </a:lnSpc>
              <a:spcBef>
                <a:spcPts val="0"/>
              </a:spcBef>
              <a:spcAft>
                <a:spcPts val="0"/>
              </a:spcAft>
              <a:buNone/>
            </a:pPr>
            <a:r>
              <a:rPr lang="en-US" sz="1066">
                <a:solidFill>
                  <a:srgbClr val="191919"/>
                </a:solidFill>
                <a:latin typeface="Montserrat"/>
                <a:ea typeface="Montserrat"/>
                <a:cs typeface="Montserrat"/>
                <a:sym typeface="Montserrat"/>
              </a:rPr>
              <a:t>Contact person: Mrs. Inèz Ruska</a:t>
            </a:r>
            <a:endParaRPr/>
          </a:p>
          <a:p>
            <a:pPr indent="0" lvl="0" marL="0" marR="0" rtl="0" algn="l">
              <a:lnSpc>
                <a:spcPct val="158067"/>
              </a:lnSpc>
              <a:spcBef>
                <a:spcPts val="0"/>
              </a:spcBef>
              <a:spcAft>
                <a:spcPts val="0"/>
              </a:spcAft>
              <a:buNone/>
            </a:pPr>
            <a:r>
              <a:rPr lang="en-US" sz="1066">
                <a:solidFill>
                  <a:srgbClr val="191919"/>
                </a:solidFill>
                <a:latin typeface="Montserrat"/>
                <a:ea typeface="Montserrat"/>
                <a:cs typeface="Montserrat"/>
                <a:sym typeface="Montserrat"/>
              </a:rPr>
              <a:t>Email: </a:t>
            </a:r>
            <a:r>
              <a:rPr lang="en-US" sz="1066">
                <a:solidFill>
                  <a:srgbClr val="000000"/>
                </a:solidFill>
                <a:latin typeface="Montserrat"/>
                <a:ea typeface="Montserrat"/>
                <a:cs typeface="Montserrat"/>
                <a:sym typeface="Montserrat"/>
              </a:rPr>
              <a:t>sales@j</a:t>
            </a:r>
            <a:r>
              <a:rPr lang="en-US" sz="1066">
                <a:solidFill>
                  <a:srgbClr val="191919"/>
                </a:solidFill>
                <a:latin typeface="Montserrat"/>
                <a:ea typeface="Montserrat"/>
                <a:cs typeface="Montserrat"/>
                <a:sym typeface="Montserrat"/>
              </a:rPr>
              <a:t>antourism-consultancy.com</a:t>
            </a:r>
            <a:endParaRPr/>
          </a:p>
          <a:p>
            <a:pPr indent="0" lvl="0" marL="0" marR="0" rtl="0" algn="l">
              <a:lnSpc>
                <a:spcPct val="148123"/>
              </a:lnSpc>
              <a:spcBef>
                <a:spcPts val="0"/>
              </a:spcBef>
              <a:spcAft>
                <a:spcPts val="0"/>
              </a:spcAft>
              <a:buNone/>
            </a:pPr>
            <a:r>
              <a:t/>
            </a:r>
            <a:endParaRPr sz="1066">
              <a:solidFill>
                <a:srgbClr val="191919"/>
              </a:solidFill>
              <a:latin typeface="Montserrat"/>
              <a:ea typeface="Montserrat"/>
              <a:cs typeface="Montserrat"/>
              <a:sym typeface="Montserrat"/>
            </a:endParaRPr>
          </a:p>
          <a:p>
            <a:pPr indent="0" lvl="0" marL="0" marR="0" rtl="0" algn="l">
              <a:lnSpc>
                <a:spcPct val="158058"/>
              </a:lnSpc>
              <a:spcBef>
                <a:spcPts val="0"/>
              </a:spcBef>
              <a:spcAft>
                <a:spcPts val="0"/>
              </a:spcAft>
              <a:buNone/>
            </a:pPr>
            <a:r>
              <a:rPr b="1" lang="en-US" sz="999">
                <a:solidFill>
                  <a:srgbClr val="0D0A1E"/>
                </a:solidFill>
                <a:latin typeface="Montserrat"/>
                <a:ea typeface="Montserrat"/>
                <a:cs typeface="Montserrat"/>
                <a:sym typeface="Montserrat"/>
              </a:rPr>
              <a:t>Dach market: </a:t>
            </a:r>
            <a:endParaRPr/>
          </a:p>
          <a:p>
            <a:pPr indent="0" lvl="0" marL="0" marR="0" rtl="0" algn="l">
              <a:lnSpc>
                <a:spcPct val="158067"/>
              </a:lnSpc>
              <a:spcBef>
                <a:spcPts val="0"/>
              </a:spcBef>
              <a:spcAft>
                <a:spcPts val="0"/>
              </a:spcAft>
              <a:buNone/>
            </a:pPr>
            <a:r>
              <a:rPr lang="en-US" sz="1066">
                <a:solidFill>
                  <a:srgbClr val="0D0A1E"/>
                </a:solidFill>
                <a:latin typeface="Montserrat"/>
                <a:ea typeface="Montserrat"/>
                <a:cs typeface="Montserrat"/>
                <a:sym typeface="Montserrat"/>
              </a:rPr>
              <a:t>Contact person: Mr. Rob Knoedl  </a:t>
            </a:r>
            <a:endParaRPr/>
          </a:p>
          <a:p>
            <a:pPr indent="0" lvl="0" marL="0" marR="0" rtl="0" algn="l">
              <a:lnSpc>
                <a:spcPct val="158067"/>
              </a:lnSpc>
              <a:spcBef>
                <a:spcPts val="0"/>
              </a:spcBef>
              <a:spcAft>
                <a:spcPts val="0"/>
              </a:spcAft>
              <a:buNone/>
            </a:pPr>
            <a:r>
              <a:rPr lang="en-US" sz="1066">
                <a:solidFill>
                  <a:srgbClr val="0D0A1E"/>
                </a:solidFill>
                <a:latin typeface="Montserrat"/>
                <a:ea typeface="Montserrat"/>
                <a:cs typeface="Montserrat"/>
                <a:sym typeface="Montserrat"/>
              </a:rPr>
              <a:t>Email: Dach@threeland.asia</a:t>
            </a:r>
            <a:endParaRPr/>
          </a:p>
          <a:p>
            <a:pPr indent="0" lvl="0" marL="0" marR="0" rtl="0" algn="l">
              <a:lnSpc>
                <a:spcPct val="148123"/>
              </a:lnSpc>
              <a:spcBef>
                <a:spcPts val="0"/>
              </a:spcBef>
              <a:spcAft>
                <a:spcPts val="0"/>
              </a:spcAft>
              <a:buNone/>
            </a:pPr>
            <a:r>
              <a:t/>
            </a:r>
            <a:endParaRPr sz="1066">
              <a:solidFill>
                <a:srgbClr val="0D0A1E"/>
              </a:solidFill>
              <a:latin typeface="Montserrat"/>
              <a:ea typeface="Montserrat"/>
              <a:cs typeface="Montserrat"/>
              <a:sym typeface="Montserrat"/>
            </a:endParaRPr>
          </a:p>
        </p:txBody>
      </p:sp>
      <p:sp>
        <p:nvSpPr>
          <p:cNvPr id="574" name="Google Shape;574;p27"/>
          <p:cNvSpPr txBox="1"/>
          <p:nvPr/>
        </p:nvSpPr>
        <p:spPr>
          <a:xfrm>
            <a:off x="2576428" y="5591810"/>
            <a:ext cx="2899653" cy="595869"/>
          </a:xfrm>
          <a:prstGeom prst="rect">
            <a:avLst/>
          </a:prstGeom>
          <a:noFill/>
          <a:ln>
            <a:noFill/>
          </a:ln>
        </p:spPr>
        <p:txBody>
          <a:bodyPr anchorCtr="0" anchor="t" bIns="0" lIns="0" spcFirstLastPara="1" rIns="0" wrap="square" tIns="0">
            <a:spAutoFit/>
          </a:bodyPr>
          <a:lstStyle/>
          <a:p>
            <a:pPr indent="0" lvl="0" marL="0" marR="0" rtl="0" algn="l">
              <a:lnSpc>
                <a:spcPct val="158058"/>
              </a:lnSpc>
              <a:spcBef>
                <a:spcPts val="0"/>
              </a:spcBef>
              <a:spcAft>
                <a:spcPts val="0"/>
              </a:spcAft>
              <a:buNone/>
            </a:pPr>
            <a:r>
              <a:rPr b="1" lang="en-US" sz="999">
                <a:solidFill>
                  <a:srgbClr val="000000"/>
                </a:solidFill>
                <a:latin typeface="Montserrat"/>
                <a:ea typeface="Montserrat"/>
                <a:cs typeface="Montserrat"/>
                <a:sym typeface="Montserrat"/>
              </a:rPr>
              <a:t>Thailand Office</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Hotline: </a:t>
            </a:r>
            <a:r>
              <a:rPr lang="en-US" sz="999">
                <a:solidFill>
                  <a:srgbClr val="000000"/>
                </a:solidFill>
                <a:latin typeface="Montserrat"/>
                <a:ea typeface="Montserrat"/>
                <a:cs typeface="Montserrat"/>
                <a:sym typeface="Montserrat"/>
              </a:rPr>
              <a:t>+66 85 254 2899 </a:t>
            </a:r>
            <a:endParaRPr/>
          </a:p>
          <a:p>
            <a:pPr indent="0" lvl="0" marL="0" marR="0" rtl="0" algn="l">
              <a:lnSpc>
                <a:spcPct val="158058"/>
              </a:lnSpc>
              <a:spcBef>
                <a:spcPts val="0"/>
              </a:spcBef>
              <a:spcAft>
                <a:spcPts val="0"/>
              </a:spcAft>
              <a:buNone/>
            </a:pPr>
            <a:r>
              <a:rPr b="1" lang="en-US" sz="999">
                <a:solidFill>
                  <a:srgbClr val="000000"/>
                </a:solidFill>
                <a:latin typeface="Montserrat Medium"/>
                <a:ea typeface="Montserrat Medium"/>
                <a:cs typeface="Montserrat Medium"/>
                <a:sym typeface="Montserrat Medium"/>
              </a:rPr>
              <a:t>Contact person: Ms. Nara Trithiparom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28"/>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mt="19999"/>
            </a:blip>
            <a:stretch>
              <a:fillRect b="-9332" l="0" r="0" t="-9332"/>
            </a:stretch>
          </a:blipFill>
          <a:ln>
            <a:noFill/>
          </a:ln>
        </p:spPr>
      </p:sp>
      <p:sp>
        <p:nvSpPr>
          <p:cNvPr id="580" name="Google Shape;580;p28"/>
          <p:cNvSpPr/>
          <p:nvPr/>
        </p:nvSpPr>
        <p:spPr>
          <a:xfrm>
            <a:off x="0" y="1817825"/>
            <a:ext cx="12192000" cy="5138245"/>
          </a:xfrm>
          <a:custGeom>
            <a:rect b="b" l="l" r="r" t="t"/>
            <a:pathLst>
              <a:path extrusionOk="0" h="7707368" w="18288000">
                <a:moveTo>
                  <a:pt x="0" y="0"/>
                </a:moveTo>
                <a:lnTo>
                  <a:pt x="18288000" y="0"/>
                </a:lnTo>
                <a:lnTo>
                  <a:pt x="18288000" y="7707368"/>
                </a:lnTo>
                <a:lnTo>
                  <a:pt x="0" y="7707368"/>
                </a:lnTo>
                <a:lnTo>
                  <a:pt x="0" y="0"/>
                </a:lnTo>
                <a:close/>
              </a:path>
            </a:pathLst>
          </a:custGeom>
          <a:blipFill rotWithShape="1">
            <a:blip r:embed="rId4">
              <a:alphaModFix/>
            </a:blip>
            <a:stretch>
              <a:fillRect b="0" l="0" r="0" t="-28426"/>
            </a:stretch>
          </a:blipFill>
          <a:ln>
            <a:noFill/>
          </a:ln>
        </p:spPr>
      </p:sp>
      <p:sp>
        <p:nvSpPr>
          <p:cNvPr id="581" name="Google Shape;581;p28"/>
          <p:cNvSpPr/>
          <p:nvPr/>
        </p:nvSpPr>
        <p:spPr>
          <a:xfrm>
            <a:off x="2347755" y="740610"/>
            <a:ext cx="3846994" cy="617991"/>
          </a:xfrm>
          <a:custGeom>
            <a:rect b="b" l="l" r="r" t="t"/>
            <a:pathLst>
              <a:path extrusionOk="0" h="926986" w="5770491">
                <a:moveTo>
                  <a:pt x="0" y="0"/>
                </a:moveTo>
                <a:lnTo>
                  <a:pt x="5770490" y="0"/>
                </a:lnTo>
                <a:lnTo>
                  <a:pt x="5770490" y="926987"/>
                </a:lnTo>
                <a:lnTo>
                  <a:pt x="0" y="926987"/>
                </a:lnTo>
                <a:lnTo>
                  <a:pt x="0" y="0"/>
                </a:lnTo>
                <a:close/>
              </a:path>
            </a:pathLst>
          </a:custGeom>
          <a:blipFill rotWithShape="1">
            <a:blip r:embed="rId5">
              <a:alphaModFix/>
            </a:blip>
            <a:stretch>
              <a:fillRect b="0" l="0" r="0" t="0"/>
            </a:stretch>
          </a:blipFill>
          <a:ln>
            <a:noFill/>
          </a:ln>
        </p:spPr>
      </p:sp>
      <p:sp>
        <p:nvSpPr>
          <p:cNvPr id="582" name="Google Shape;582;p28"/>
          <p:cNvSpPr/>
          <p:nvPr/>
        </p:nvSpPr>
        <p:spPr>
          <a:xfrm>
            <a:off x="7656217" y="543038"/>
            <a:ext cx="1754347" cy="1013136"/>
          </a:xfrm>
          <a:custGeom>
            <a:rect b="b" l="l" r="r" t="t"/>
            <a:pathLst>
              <a:path extrusionOk="0" h="1519704" w="2631521">
                <a:moveTo>
                  <a:pt x="0" y="0"/>
                </a:moveTo>
                <a:lnTo>
                  <a:pt x="2631521" y="0"/>
                </a:lnTo>
                <a:lnTo>
                  <a:pt x="2631521" y="1519703"/>
                </a:lnTo>
                <a:lnTo>
                  <a:pt x="0" y="1519703"/>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4"/>
          <p:cNvSpPr/>
          <p:nvPr/>
        </p:nvSpPr>
        <p:spPr>
          <a:xfrm>
            <a:off x="-121769" y="-15596"/>
            <a:ext cx="8621081" cy="6873596"/>
          </a:xfrm>
          <a:custGeom>
            <a:rect b="b" l="l" r="r" t="t"/>
            <a:pathLst>
              <a:path extrusionOk="0" h="10310394" w="12931621">
                <a:moveTo>
                  <a:pt x="0" y="0"/>
                </a:moveTo>
                <a:lnTo>
                  <a:pt x="12931621" y="0"/>
                </a:lnTo>
                <a:lnTo>
                  <a:pt x="12931621" y="10310394"/>
                </a:lnTo>
                <a:lnTo>
                  <a:pt x="0" y="10310394"/>
                </a:lnTo>
                <a:lnTo>
                  <a:pt x="0" y="0"/>
                </a:lnTo>
                <a:close/>
              </a:path>
            </a:pathLst>
          </a:custGeom>
          <a:blipFill rotWithShape="1">
            <a:blip r:embed="rId3">
              <a:alphaModFix amt="9999"/>
            </a:blip>
            <a:stretch>
              <a:fillRect b="-891" l="0" r="0" t="-891"/>
            </a:stretch>
          </a:blipFill>
          <a:ln>
            <a:noFill/>
          </a:ln>
        </p:spPr>
      </p:sp>
      <p:grpSp>
        <p:nvGrpSpPr>
          <p:cNvPr id="108" name="Google Shape;108;p14"/>
          <p:cNvGrpSpPr/>
          <p:nvPr/>
        </p:nvGrpSpPr>
        <p:grpSpPr>
          <a:xfrm rot="10800000">
            <a:off x="87641" y="-472226"/>
            <a:ext cx="14260579" cy="7524271"/>
            <a:chOff x="0" y="-38100"/>
            <a:chExt cx="5633809" cy="2972551"/>
          </a:xfrm>
        </p:grpSpPr>
        <p:sp>
          <p:nvSpPr>
            <p:cNvPr id="109" name="Google Shape;109;p14"/>
            <p:cNvSpPr/>
            <p:nvPr/>
          </p:nvSpPr>
          <p:spPr>
            <a:xfrm>
              <a:off x="0" y="0"/>
              <a:ext cx="5633809" cy="2934451"/>
            </a:xfrm>
            <a:custGeom>
              <a:rect b="b" l="l" r="r" t="t"/>
              <a:pathLst>
                <a:path extrusionOk="0" h="2934451" w="5633809">
                  <a:moveTo>
                    <a:pt x="0" y="0"/>
                  </a:moveTo>
                  <a:lnTo>
                    <a:pt x="5633809" y="0"/>
                  </a:lnTo>
                  <a:lnTo>
                    <a:pt x="5633809" y="2934451"/>
                  </a:lnTo>
                  <a:lnTo>
                    <a:pt x="0" y="2934451"/>
                  </a:lnTo>
                  <a:close/>
                </a:path>
              </a:pathLst>
            </a:custGeom>
            <a:gradFill>
              <a:gsLst>
                <a:gs pos="0">
                  <a:srgbClr val="FFFFFF"/>
                </a:gs>
                <a:gs pos="50000">
                  <a:srgbClr val="FFFFFF"/>
                </a:gs>
                <a:gs pos="100000">
                  <a:srgbClr val="FFFFFF">
                    <a:alpha val="0"/>
                  </a:srgbClr>
                </a:gs>
              </a:gsLst>
              <a:lin ang="0" scaled="0"/>
            </a:gradFill>
            <a:ln>
              <a:noFill/>
            </a:ln>
          </p:spPr>
        </p:sp>
        <p:sp>
          <p:nvSpPr>
            <p:cNvPr id="110" name="Google Shape;110;p14"/>
            <p:cNvSpPr txBox="1"/>
            <p:nvPr/>
          </p:nvSpPr>
          <p:spPr>
            <a:xfrm>
              <a:off x="0" y="-38100"/>
              <a:ext cx="5633809" cy="2972551"/>
            </a:xfrm>
            <a:prstGeom prst="rect">
              <a:avLst/>
            </a:prstGeom>
            <a:noFill/>
            <a:ln>
              <a:noFill/>
            </a:ln>
          </p:spPr>
          <p:txBody>
            <a:bodyPr anchorCtr="0" anchor="ctr" bIns="33850" lIns="33850" spcFirstLastPara="1" rIns="33850" wrap="square" tIns="33850">
              <a:noAutofit/>
            </a:bodyPr>
            <a:lstStyle/>
            <a:p>
              <a:pPr indent="0" lvl="0" marL="0" marR="0" rtl="0" algn="ctr">
                <a:lnSpc>
                  <a:spcPct val="142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cxnSp>
        <p:nvCxnSpPr>
          <p:cNvPr id="111" name="Google Shape;111;p14"/>
          <p:cNvCxnSpPr/>
          <p:nvPr/>
        </p:nvCxnSpPr>
        <p:spPr>
          <a:xfrm flipH="1" rot="10800000">
            <a:off x="1061214" y="1990675"/>
            <a:ext cx="9698681" cy="3979068"/>
          </a:xfrm>
          <a:prstGeom prst="straightConnector1">
            <a:avLst/>
          </a:prstGeom>
          <a:noFill/>
          <a:ln cap="flat" cmpd="sng" w="47625">
            <a:solidFill>
              <a:srgbClr val="78C78D"/>
            </a:solidFill>
            <a:prstDash val="solid"/>
            <a:round/>
            <a:headEnd len="sm" w="sm" type="none"/>
            <a:tailEnd len="sm" w="sm" type="none"/>
          </a:ln>
        </p:spPr>
      </p:cxnSp>
      <p:grpSp>
        <p:nvGrpSpPr>
          <p:cNvPr id="112" name="Google Shape;112;p14"/>
          <p:cNvGrpSpPr/>
          <p:nvPr/>
        </p:nvGrpSpPr>
        <p:grpSpPr>
          <a:xfrm>
            <a:off x="5266519" y="3871377"/>
            <a:ext cx="172508" cy="935494"/>
            <a:chOff x="0" y="0"/>
            <a:chExt cx="345017" cy="1870988"/>
          </a:xfrm>
        </p:grpSpPr>
        <p:grpSp>
          <p:nvGrpSpPr>
            <p:cNvPr id="113" name="Google Shape;113;p14"/>
            <p:cNvGrpSpPr/>
            <p:nvPr/>
          </p:nvGrpSpPr>
          <p:grpSpPr>
            <a:xfrm>
              <a:off x="115887" y="1757746"/>
              <a:ext cx="113242" cy="113242"/>
              <a:chOff x="0" y="0"/>
              <a:chExt cx="812800" cy="812800"/>
            </a:xfrm>
          </p:grpSpPr>
          <p:sp>
            <p:nvSpPr>
              <p:cNvPr id="114" name="Google Shape;114;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cxnSp>
          <p:nvCxnSpPr>
            <p:cNvPr id="116" name="Google Shape;116;p14"/>
            <p:cNvCxnSpPr/>
            <p:nvPr/>
          </p:nvCxnSpPr>
          <p:spPr>
            <a:xfrm>
              <a:off x="172508" y="334865"/>
              <a:ext cx="0" cy="1479502"/>
            </a:xfrm>
            <a:prstGeom prst="straightConnector1">
              <a:avLst/>
            </a:prstGeom>
            <a:noFill/>
            <a:ln cap="flat" cmpd="sng" w="25400">
              <a:solidFill>
                <a:srgbClr val="78C78D"/>
              </a:solidFill>
              <a:prstDash val="solid"/>
              <a:round/>
              <a:headEnd len="sm" w="sm" type="none"/>
              <a:tailEnd len="sm" w="sm" type="none"/>
            </a:ln>
          </p:spPr>
        </p:cxnSp>
        <p:grpSp>
          <p:nvGrpSpPr>
            <p:cNvPr id="117" name="Google Shape;117;p14"/>
            <p:cNvGrpSpPr/>
            <p:nvPr/>
          </p:nvGrpSpPr>
          <p:grpSpPr>
            <a:xfrm>
              <a:off x="0" y="0"/>
              <a:ext cx="345017" cy="345017"/>
              <a:chOff x="0" y="0"/>
              <a:chExt cx="812800" cy="812800"/>
            </a:xfrm>
          </p:grpSpPr>
          <p:sp>
            <p:nvSpPr>
              <p:cNvPr id="118" name="Google Shape;118;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cap="sq" cmpd="sng" w="19050">
                <a:solidFill>
                  <a:srgbClr val="F4F4F4">
                    <a:alpha val="89411"/>
                  </a:srgbClr>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grpSp>
        <p:nvGrpSpPr>
          <p:cNvPr id="120" name="Google Shape;120;p14"/>
          <p:cNvGrpSpPr/>
          <p:nvPr/>
        </p:nvGrpSpPr>
        <p:grpSpPr>
          <a:xfrm>
            <a:off x="7302936" y="3015192"/>
            <a:ext cx="172508" cy="935494"/>
            <a:chOff x="0" y="0"/>
            <a:chExt cx="345017" cy="1870988"/>
          </a:xfrm>
        </p:grpSpPr>
        <p:grpSp>
          <p:nvGrpSpPr>
            <p:cNvPr id="121" name="Google Shape;121;p14"/>
            <p:cNvGrpSpPr/>
            <p:nvPr/>
          </p:nvGrpSpPr>
          <p:grpSpPr>
            <a:xfrm>
              <a:off x="115887" y="1757746"/>
              <a:ext cx="113242" cy="113242"/>
              <a:chOff x="0" y="0"/>
              <a:chExt cx="812800" cy="812800"/>
            </a:xfrm>
          </p:grpSpPr>
          <p:sp>
            <p:nvSpPr>
              <p:cNvPr id="122" name="Google Shape;122;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cxnSp>
          <p:nvCxnSpPr>
            <p:cNvPr id="124" name="Google Shape;124;p14"/>
            <p:cNvCxnSpPr/>
            <p:nvPr/>
          </p:nvCxnSpPr>
          <p:spPr>
            <a:xfrm>
              <a:off x="172508" y="334865"/>
              <a:ext cx="0" cy="1479502"/>
            </a:xfrm>
            <a:prstGeom prst="straightConnector1">
              <a:avLst/>
            </a:prstGeom>
            <a:noFill/>
            <a:ln cap="flat" cmpd="sng" w="25400">
              <a:solidFill>
                <a:srgbClr val="78C78D"/>
              </a:solidFill>
              <a:prstDash val="solid"/>
              <a:round/>
              <a:headEnd len="sm" w="sm" type="none"/>
              <a:tailEnd len="sm" w="sm" type="none"/>
            </a:ln>
          </p:spPr>
        </p:cxnSp>
        <p:grpSp>
          <p:nvGrpSpPr>
            <p:cNvPr id="125" name="Google Shape;125;p14"/>
            <p:cNvGrpSpPr/>
            <p:nvPr/>
          </p:nvGrpSpPr>
          <p:grpSpPr>
            <a:xfrm>
              <a:off x="0" y="0"/>
              <a:ext cx="345017" cy="345017"/>
              <a:chOff x="0" y="0"/>
              <a:chExt cx="812800" cy="812800"/>
            </a:xfrm>
          </p:grpSpPr>
          <p:sp>
            <p:nvSpPr>
              <p:cNvPr id="126" name="Google Shape;126;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cap="sq" cmpd="sng" w="19050">
                <a:solidFill>
                  <a:srgbClr val="F4F4F4">
                    <a:alpha val="89411"/>
                  </a:srgbClr>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grpSp>
        <p:nvGrpSpPr>
          <p:cNvPr id="128" name="Google Shape;128;p14"/>
          <p:cNvGrpSpPr/>
          <p:nvPr/>
        </p:nvGrpSpPr>
        <p:grpSpPr>
          <a:xfrm>
            <a:off x="9257845" y="1978020"/>
            <a:ext cx="172508" cy="935494"/>
            <a:chOff x="0" y="0"/>
            <a:chExt cx="345017" cy="1870988"/>
          </a:xfrm>
        </p:grpSpPr>
        <p:grpSp>
          <p:nvGrpSpPr>
            <p:cNvPr id="129" name="Google Shape;129;p14"/>
            <p:cNvGrpSpPr/>
            <p:nvPr/>
          </p:nvGrpSpPr>
          <p:grpSpPr>
            <a:xfrm>
              <a:off x="115887" y="1757746"/>
              <a:ext cx="113242" cy="113242"/>
              <a:chOff x="0" y="0"/>
              <a:chExt cx="812800" cy="812800"/>
            </a:xfrm>
          </p:grpSpPr>
          <p:sp>
            <p:nvSpPr>
              <p:cNvPr id="130" name="Google Shape;130;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cxnSp>
          <p:nvCxnSpPr>
            <p:cNvPr id="132" name="Google Shape;132;p14"/>
            <p:cNvCxnSpPr/>
            <p:nvPr/>
          </p:nvCxnSpPr>
          <p:spPr>
            <a:xfrm>
              <a:off x="172508" y="334865"/>
              <a:ext cx="0" cy="1479502"/>
            </a:xfrm>
            <a:prstGeom prst="straightConnector1">
              <a:avLst/>
            </a:prstGeom>
            <a:noFill/>
            <a:ln cap="flat" cmpd="sng" w="25400">
              <a:solidFill>
                <a:srgbClr val="78C78D"/>
              </a:solidFill>
              <a:prstDash val="solid"/>
              <a:round/>
              <a:headEnd len="sm" w="sm" type="none"/>
              <a:tailEnd len="sm" w="sm" type="none"/>
            </a:ln>
          </p:spPr>
        </p:cxnSp>
        <p:grpSp>
          <p:nvGrpSpPr>
            <p:cNvPr id="133" name="Google Shape;133;p14"/>
            <p:cNvGrpSpPr/>
            <p:nvPr/>
          </p:nvGrpSpPr>
          <p:grpSpPr>
            <a:xfrm>
              <a:off x="0" y="0"/>
              <a:ext cx="345017" cy="345017"/>
              <a:chOff x="0" y="0"/>
              <a:chExt cx="812800" cy="812800"/>
            </a:xfrm>
          </p:grpSpPr>
          <p:sp>
            <p:nvSpPr>
              <p:cNvPr id="134" name="Google Shape;134;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cap="sq" cmpd="sng" w="19050">
                <a:solidFill>
                  <a:srgbClr val="F4F4F4">
                    <a:alpha val="89411"/>
                  </a:srgbClr>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grpSp>
        <p:nvGrpSpPr>
          <p:cNvPr id="136" name="Google Shape;136;p14"/>
          <p:cNvGrpSpPr/>
          <p:nvPr/>
        </p:nvGrpSpPr>
        <p:grpSpPr>
          <a:xfrm>
            <a:off x="3129739" y="4547147"/>
            <a:ext cx="172508" cy="935494"/>
            <a:chOff x="0" y="0"/>
            <a:chExt cx="345017" cy="1870988"/>
          </a:xfrm>
        </p:grpSpPr>
        <p:sp>
          <p:nvSpPr>
            <p:cNvPr id="137" name="Google Shape;137;p14"/>
            <p:cNvSpPr/>
            <p:nvPr/>
          </p:nvSpPr>
          <p:spPr>
            <a:xfrm>
              <a:off x="21435" y="20467"/>
              <a:ext cx="302146" cy="30214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78C7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8" name="Google Shape;138;p14"/>
            <p:cNvGrpSpPr/>
            <p:nvPr/>
          </p:nvGrpSpPr>
          <p:grpSpPr>
            <a:xfrm>
              <a:off x="115887" y="1757746"/>
              <a:ext cx="113242" cy="113242"/>
              <a:chOff x="0" y="0"/>
              <a:chExt cx="812800" cy="812800"/>
            </a:xfrm>
          </p:grpSpPr>
          <p:sp>
            <p:nvSpPr>
              <p:cNvPr id="139" name="Google Shape;139;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cxnSp>
          <p:nvCxnSpPr>
            <p:cNvPr id="141" name="Google Shape;141;p14"/>
            <p:cNvCxnSpPr/>
            <p:nvPr/>
          </p:nvCxnSpPr>
          <p:spPr>
            <a:xfrm>
              <a:off x="172508" y="334865"/>
              <a:ext cx="0" cy="1479502"/>
            </a:xfrm>
            <a:prstGeom prst="straightConnector1">
              <a:avLst/>
            </a:prstGeom>
            <a:noFill/>
            <a:ln cap="flat" cmpd="sng" w="25400">
              <a:solidFill>
                <a:srgbClr val="78C78D"/>
              </a:solidFill>
              <a:prstDash val="solid"/>
              <a:round/>
              <a:headEnd len="sm" w="sm" type="none"/>
              <a:tailEnd len="sm" w="sm" type="none"/>
            </a:ln>
          </p:spPr>
        </p:cxnSp>
        <p:grpSp>
          <p:nvGrpSpPr>
            <p:cNvPr id="142" name="Google Shape;142;p14"/>
            <p:cNvGrpSpPr/>
            <p:nvPr/>
          </p:nvGrpSpPr>
          <p:grpSpPr>
            <a:xfrm>
              <a:off x="0" y="0"/>
              <a:ext cx="345017" cy="345017"/>
              <a:chOff x="0" y="0"/>
              <a:chExt cx="812800" cy="812800"/>
            </a:xfrm>
          </p:grpSpPr>
          <p:sp>
            <p:nvSpPr>
              <p:cNvPr id="143" name="Google Shape;143;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cap="sq" cmpd="sng" w="19050">
                <a:solidFill>
                  <a:srgbClr val="F4F4F4">
                    <a:alpha val="89411"/>
                  </a:srgbClr>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grpSp>
        <p:nvGrpSpPr>
          <p:cNvPr id="145" name="Google Shape;145;p14"/>
          <p:cNvGrpSpPr/>
          <p:nvPr/>
        </p:nvGrpSpPr>
        <p:grpSpPr>
          <a:xfrm>
            <a:off x="974960" y="5034250"/>
            <a:ext cx="172508" cy="935494"/>
            <a:chOff x="0" y="0"/>
            <a:chExt cx="345017" cy="1870988"/>
          </a:xfrm>
        </p:grpSpPr>
        <p:sp>
          <p:nvSpPr>
            <p:cNvPr id="146" name="Google Shape;146;p14"/>
            <p:cNvSpPr/>
            <p:nvPr/>
          </p:nvSpPr>
          <p:spPr>
            <a:xfrm>
              <a:off x="21435" y="20467"/>
              <a:ext cx="302146" cy="30214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097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7" name="Google Shape;147;p14"/>
            <p:cNvGrpSpPr/>
            <p:nvPr/>
          </p:nvGrpSpPr>
          <p:grpSpPr>
            <a:xfrm>
              <a:off x="115887" y="1757746"/>
              <a:ext cx="113242" cy="113242"/>
              <a:chOff x="0" y="0"/>
              <a:chExt cx="812800" cy="812800"/>
            </a:xfrm>
          </p:grpSpPr>
          <p:sp>
            <p:nvSpPr>
              <p:cNvPr id="148" name="Google Shape;148;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cxnSp>
          <p:nvCxnSpPr>
            <p:cNvPr id="150" name="Google Shape;150;p14"/>
            <p:cNvCxnSpPr/>
            <p:nvPr/>
          </p:nvCxnSpPr>
          <p:spPr>
            <a:xfrm>
              <a:off x="172508" y="334865"/>
              <a:ext cx="0" cy="1479502"/>
            </a:xfrm>
            <a:prstGeom prst="straightConnector1">
              <a:avLst/>
            </a:prstGeom>
            <a:noFill/>
            <a:ln cap="flat" cmpd="sng" w="25400">
              <a:solidFill>
                <a:srgbClr val="78C78D"/>
              </a:solidFill>
              <a:prstDash val="solid"/>
              <a:round/>
              <a:headEnd len="sm" w="sm" type="none"/>
              <a:tailEnd len="sm" w="sm" type="none"/>
            </a:ln>
          </p:spPr>
        </p:cxnSp>
        <p:grpSp>
          <p:nvGrpSpPr>
            <p:cNvPr id="151" name="Google Shape;151;p14"/>
            <p:cNvGrpSpPr/>
            <p:nvPr/>
          </p:nvGrpSpPr>
          <p:grpSpPr>
            <a:xfrm>
              <a:off x="0" y="0"/>
              <a:ext cx="345017" cy="345017"/>
              <a:chOff x="0" y="0"/>
              <a:chExt cx="812800" cy="812800"/>
            </a:xfrm>
          </p:grpSpPr>
          <p:sp>
            <p:nvSpPr>
              <p:cNvPr id="152" name="Google Shape;152;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C78D"/>
              </a:solidFill>
              <a:ln cap="sq" cmpd="sng" w="19050">
                <a:solidFill>
                  <a:srgbClr val="F4F4F4">
                    <a:alpha val="89411"/>
                  </a:srgbClr>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4"/>
              <p:cNvSpPr txBox="1"/>
              <p:nvPr/>
            </p:nvSpPr>
            <p:spPr>
              <a:xfrm>
                <a:off x="76200" y="38100"/>
                <a:ext cx="660400" cy="698500"/>
              </a:xfrm>
              <a:prstGeom prst="rect">
                <a:avLst/>
              </a:prstGeom>
              <a:noFill/>
              <a:ln>
                <a:noFill/>
              </a:ln>
            </p:spPr>
            <p:txBody>
              <a:bodyPr anchorCtr="0" anchor="ctr" bIns="33850" lIns="33850" spcFirstLastPara="1" rIns="33850" wrap="square" tIns="33850">
                <a:noAutofit/>
              </a:bodyPr>
              <a:lstStyle/>
              <a:p>
                <a:pPr indent="0" lvl="0" marL="0" marR="0" rtl="0" algn="ctr">
                  <a:lnSpc>
                    <a:spcPct val="12333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sp>
        <p:nvSpPr>
          <p:cNvPr id="154" name="Google Shape;154;p14"/>
          <p:cNvSpPr/>
          <p:nvPr/>
        </p:nvSpPr>
        <p:spPr>
          <a:xfrm flipH="1" rot="-306966">
            <a:off x="10107347" y="1474503"/>
            <a:ext cx="1909479" cy="629333"/>
          </a:xfrm>
          <a:custGeom>
            <a:rect b="b" l="l" r="r" t="t"/>
            <a:pathLst>
              <a:path extrusionOk="0" h="943999" w="2864219">
                <a:moveTo>
                  <a:pt x="2864219" y="0"/>
                </a:moveTo>
                <a:lnTo>
                  <a:pt x="0" y="0"/>
                </a:lnTo>
                <a:lnTo>
                  <a:pt x="0" y="943998"/>
                </a:lnTo>
                <a:lnTo>
                  <a:pt x="2864219" y="943998"/>
                </a:lnTo>
                <a:lnTo>
                  <a:pt x="2864219" y="0"/>
                </a:lnTo>
                <a:close/>
              </a:path>
            </a:pathLst>
          </a:custGeom>
          <a:blipFill rotWithShape="1">
            <a:blip r:embed="rId4">
              <a:alphaModFix/>
            </a:blip>
            <a:stretch>
              <a:fillRect b="0" l="0" r="0" t="0"/>
            </a:stretch>
          </a:blipFill>
          <a:ln>
            <a:noFill/>
          </a:ln>
        </p:spPr>
      </p:sp>
      <p:sp>
        <p:nvSpPr>
          <p:cNvPr id="155" name="Google Shape;155;p14"/>
          <p:cNvSpPr/>
          <p:nvPr/>
        </p:nvSpPr>
        <p:spPr>
          <a:xfrm>
            <a:off x="6596362" y="3567691"/>
            <a:ext cx="5667982" cy="3508406"/>
          </a:xfrm>
          <a:custGeom>
            <a:rect b="b" l="l" r="r" t="t"/>
            <a:pathLst>
              <a:path extrusionOk="0" h="5262609" w="8501973">
                <a:moveTo>
                  <a:pt x="0" y="0"/>
                </a:moveTo>
                <a:lnTo>
                  <a:pt x="8501973" y="0"/>
                </a:lnTo>
                <a:lnTo>
                  <a:pt x="8501973" y="5262609"/>
                </a:lnTo>
                <a:lnTo>
                  <a:pt x="0" y="5262609"/>
                </a:lnTo>
                <a:lnTo>
                  <a:pt x="0" y="0"/>
                </a:lnTo>
                <a:close/>
              </a:path>
            </a:pathLst>
          </a:custGeom>
          <a:blipFill rotWithShape="1">
            <a:blip r:embed="rId5">
              <a:alphaModFix amt="15000"/>
            </a:blip>
            <a:stretch>
              <a:fillRect b="0" l="0" r="-285312" t="0"/>
            </a:stretch>
          </a:blipFill>
          <a:ln>
            <a:noFill/>
          </a:ln>
        </p:spPr>
      </p:sp>
      <p:sp>
        <p:nvSpPr>
          <p:cNvPr id="156" name="Google Shape;156;p14"/>
          <p:cNvSpPr txBox="1"/>
          <p:nvPr/>
        </p:nvSpPr>
        <p:spPr>
          <a:xfrm>
            <a:off x="1476970" y="6167331"/>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000" u="none" cap="none" strike="noStrike">
                <a:solidFill>
                  <a:srgbClr val="0D0A1E"/>
                </a:solidFill>
                <a:latin typeface="Arial"/>
                <a:ea typeface="Arial"/>
                <a:cs typeface="Arial"/>
                <a:sym typeface="Arial"/>
              </a:rPr>
              <a:t>threeland.com</a:t>
            </a:r>
            <a:endParaRPr/>
          </a:p>
        </p:txBody>
      </p:sp>
      <p:cxnSp>
        <p:nvCxnSpPr>
          <p:cNvPr id="157" name="Google Shape;157;p14"/>
          <p:cNvCxnSpPr/>
          <p:nvPr/>
        </p:nvCxnSpPr>
        <p:spPr>
          <a:xfrm>
            <a:off x="1386507" y="6172200"/>
            <a:ext cx="0" cy="211665"/>
          </a:xfrm>
          <a:prstGeom prst="straightConnector1">
            <a:avLst/>
          </a:prstGeom>
          <a:noFill/>
          <a:ln cap="flat" cmpd="sng" w="38100">
            <a:solidFill>
              <a:srgbClr val="191919"/>
            </a:solidFill>
            <a:prstDash val="solid"/>
            <a:round/>
            <a:headEnd len="sm" w="sm" type="none"/>
            <a:tailEnd len="sm" w="sm" type="none"/>
          </a:ln>
        </p:spPr>
      </p:cxnSp>
      <p:cxnSp>
        <p:nvCxnSpPr>
          <p:cNvPr id="158" name="Google Shape;158;p14"/>
          <p:cNvCxnSpPr/>
          <p:nvPr/>
        </p:nvCxnSpPr>
        <p:spPr>
          <a:xfrm>
            <a:off x="2923105" y="6275281"/>
            <a:ext cx="8149379" cy="0"/>
          </a:xfrm>
          <a:prstGeom prst="straightConnector1">
            <a:avLst/>
          </a:prstGeom>
          <a:noFill/>
          <a:ln cap="flat" cmpd="sng" w="9525">
            <a:solidFill>
              <a:srgbClr val="191919"/>
            </a:solidFill>
            <a:prstDash val="solid"/>
            <a:round/>
            <a:headEnd len="sm" w="sm" type="none"/>
            <a:tailEnd len="sm" w="sm" type="none"/>
          </a:ln>
        </p:spPr>
      </p:cxnSp>
      <p:grpSp>
        <p:nvGrpSpPr>
          <p:cNvPr id="159" name="Google Shape;159;p14"/>
          <p:cNvGrpSpPr/>
          <p:nvPr/>
        </p:nvGrpSpPr>
        <p:grpSpPr>
          <a:xfrm>
            <a:off x="238648" y="3290058"/>
            <a:ext cx="1830341" cy="1439314"/>
            <a:chOff x="0" y="-76200"/>
            <a:chExt cx="723098" cy="568618"/>
          </a:xfrm>
        </p:grpSpPr>
        <p:sp>
          <p:nvSpPr>
            <p:cNvPr id="160" name="Google Shape;160;p14"/>
            <p:cNvSpPr/>
            <p:nvPr/>
          </p:nvSpPr>
          <p:spPr>
            <a:xfrm>
              <a:off x="0" y="0"/>
              <a:ext cx="723098" cy="492418"/>
            </a:xfrm>
            <a:custGeom>
              <a:rect b="b" l="l" r="r" t="t"/>
              <a:pathLst>
                <a:path extrusionOk="0" h="492418" w="723098">
                  <a:moveTo>
                    <a:pt x="0" y="0"/>
                  </a:moveTo>
                  <a:lnTo>
                    <a:pt x="723098" y="0"/>
                  </a:lnTo>
                  <a:lnTo>
                    <a:pt x="723098" y="492418"/>
                  </a:lnTo>
                  <a:lnTo>
                    <a:pt x="0" y="492418"/>
                  </a:lnTo>
                  <a:close/>
                </a:path>
              </a:pathLst>
            </a:custGeom>
            <a:solidFill>
              <a:srgbClr val="FFFFFF"/>
            </a:solidFill>
            <a:ln>
              <a:noFill/>
            </a:ln>
          </p:spPr>
        </p:sp>
        <p:sp>
          <p:nvSpPr>
            <p:cNvPr id="161" name="Google Shape;161;p14"/>
            <p:cNvSpPr txBox="1"/>
            <p:nvPr/>
          </p:nvSpPr>
          <p:spPr>
            <a:xfrm>
              <a:off x="0" y="-76200"/>
              <a:ext cx="723098" cy="568618"/>
            </a:xfrm>
            <a:prstGeom prst="rect">
              <a:avLst/>
            </a:prstGeom>
            <a:noFill/>
            <a:ln>
              <a:noFill/>
            </a:ln>
          </p:spPr>
          <p:txBody>
            <a:bodyPr anchorCtr="0" anchor="ctr" bIns="33850" lIns="33850" spcFirstLastPara="1" rIns="33850" wrap="square" tIns="33850">
              <a:noAutofit/>
            </a:bodyPr>
            <a:lstStyle/>
            <a:p>
              <a:pPr indent="0" lvl="0" marL="0" marR="0" rtl="0" algn="just">
                <a:lnSpc>
                  <a:spcPct val="150000"/>
                </a:lnSpc>
                <a:spcBef>
                  <a:spcPts val="0"/>
                </a:spcBef>
                <a:spcAft>
                  <a:spcPts val="0"/>
                </a:spcAft>
                <a:buNone/>
              </a:pPr>
              <a:r>
                <a:rPr b="0" i="0" lang="en-US" sz="1200" u="none" cap="none" strike="noStrike">
                  <a:solidFill>
                    <a:srgbClr val="16745E"/>
                  </a:solidFill>
                  <a:latin typeface="Poppins"/>
                  <a:ea typeface="Poppins"/>
                  <a:cs typeface="Poppins"/>
                  <a:sym typeface="Poppins"/>
                </a:rPr>
                <a:t>Established operations in Indochina; opened sales offices in the USA and Malaysia.</a:t>
              </a:r>
              <a:endParaRPr/>
            </a:p>
          </p:txBody>
        </p:sp>
      </p:grpSp>
      <p:sp>
        <p:nvSpPr>
          <p:cNvPr id="162" name="Google Shape;162;p14"/>
          <p:cNvSpPr txBox="1"/>
          <p:nvPr/>
        </p:nvSpPr>
        <p:spPr>
          <a:xfrm>
            <a:off x="4687734" y="3616530"/>
            <a:ext cx="1330079" cy="244811"/>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1466" u="none" cap="none" strike="noStrike">
                <a:solidFill>
                  <a:srgbClr val="16745E"/>
                </a:solidFill>
                <a:latin typeface="Bricolage Grotesque"/>
                <a:ea typeface="Bricolage Grotesque"/>
                <a:cs typeface="Bricolage Grotesque"/>
                <a:sym typeface="Bricolage Grotesque"/>
              </a:rPr>
              <a:t>2013</a:t>
            </a:r>
            <a:endParaRPr/>
          </a:p>
        </p:txBody>
      </p:sp>
      <p:sp>
        <p:nvSpPr>
          <p:cNvPr id="163" name="Google Shape;163;p14"/>
          <p:cNvSpPr txBox="1"/>
          <p:nvPr/>
        </p:nvSpPr>
        <p:spPr>
          <a:xfrm>
            <a:off x="6734459" y="2792864"/>
            <a:ext cx="1309463" cy="244811"/>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1466" u="none" cap="none" strike="noStrike">
                <a:solidFill>
                  <a:srgbClr val="16745E"/>
                </a:solidFill>
                <a:latin typeface="Bricolage Grotesque"/>
                <a:ea typeface="Bricolage Grotesque"/>
                <a:cs typeface="Bricolage Grotesque"/>
                <a:sym typeface="Bricolage Grotesque"/>
              </a:rPr>
              <a:t>2015–2016</a:t>
            </a:r>
            <a:endParaRPr/>
          </a:p>
        </p:txBody>
      </p:sp>
      <p:sp>
        <p:nvSpPr>
          <p:cNvPr id="164" name="Google Shape;164;p14"/>
          <p:cNvSpPr txBox="1"/>
          <p:nvPr/>
        </p:nvSpPr>
        <p:spPr>
          <a:xfrm>
            <a:off x="8753011" y="1735829"/>
            <a:ext cx="1330079" cy="244811"/>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1466" u="none" cap="none" strike="noStrike">
                <a:solidFill>
                  <a:srgbClr val="16745E"/>
                </a:solidFill>
                <a:latin typeface="Bricolage Grotesque"/>
                <a:ea typeface="Bricolage Grotesque"/>
                <a:cs typeface="Bricolage Grotesque"/>
                <a:sym typeface="Bricolage Grotesque"/>
              </a:rPr>
              <a:t>2017–2025</a:t>
            </a:r>
            <a:endParaRPr/>
          </a:p>
        </p:txBody>
      </p:sp>
      <p:sp>
        <p:nvSpPr>
          <p:cNvPr id="165" name="Google Shape;165;p14"/>
          <p:cNvSpPr txBox="1"/>
          <p:nvPr/>
        </p:nvSpPr>
        <p:spPr>
          <a:xfrm>
            <a:off x="2496590" y="4327649"/>
            <a:ext cx="1438806" cy="244811"/>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1466" u="none" cap="none" strike="noStrike">
                <a:solidFill>
                  <a:srgbClr val="16745E"/>
                </a:solidFill>
                <a:latin typeface="Bricolage Grotesque"/>
                <a:ea typeface="Bricolage Grotesque"/>
                <a:cs typeface="Bricolage Grotesque"/>
                <a:sym typeface="Bricolage Grotesque"/>
              </a:rPr>
              <a:t>2010</a:t>
            </a:r>
            <a:endParaRPr/>
          </a:p>
        </p:txBody>
      </p:sp>
      <p:sp>
        <p:nvSpPr>
          <p:cNvPr id="166" name="Google Shape;166;p14"/>
          <p:cNvSpPr txBox="1"/>
          <p:nvPr/>
        </p:nvSpPr>
        <p:spPr>
          <a:xfrm>
            <a:off x="415634" y="4574670"/>
            <a:ext cx="1319771" cy="244811"/>
          </a:xfrm>
          <a:prstGeom prst="rect">
            <a:avLst/>
          </a:prstGeom>
          <a:noFill/>
          <a:ln>
            <a:noFill/>
          </a:ln>
        </p:spPr>
        <p:txBody>
          <a:bodyPr anchorCtr="0" anchor="t" bIns="0" lIns="0" spcFirstLastPara="1" rIns="0" wrap="square" tIns="0">
            <a:spAutoFit/>
          </a:bodyPr>
          <a:lstStyle/>
          <a:p>
            <a:pPr indent="0" lvl="0" marL="0" marR="0" rtl="0" algn="ctr">
              <a:lnSpc>
                <a:spcPct val="140040"/>
              </a:lnSpc>
              <a:spcBef>
                <a:spcPts val="0"/>
              </a:spcBef>
              <a:spcAft>
                <a:spcPts val="0"/>
              </a:spcAft>
              <a:buNone/>
            </a:pPr>
            <a:r>
              <a:rPr b="0" i="0" lang="en-US" sz="1466" u="none" cap="none" strike="noStrike">
                <a:solidFill>
                  <a:srgbClr val="16745E"/>
                </a:solidFill>
                <a:latin typeface="Bricolage Grotesque"/>
                <a:ea typeface="Bricolage Grotesque"/>
                <a:cs typeface="Bricolage Grotesque"/>
                <a:sym typeface="Bricolage Grotesque"/>
              </a:rPr>
              <a:t>2002–2003</a:t>
            </a:r>
            <a:endParaRPr/>
          </a:p>
        </p:txBody>
      </p:sp>
      <p:sp>
        <p:nvSpPr>
          <p:cNvPr id="167" name="Google Shape;167;p14"/>
          <p:cNvSpPr txBox="1"/>
          <p:nvPr/>
        </p:nvSpPr>
        <p:spPr>
          <a:xfrm>
            <a:off x="883617" y="1126760"/>
            <a:ext cx="3225947" cy="359073"/>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i="0" lang="en-US" sz="2666" u="none" cap="none" strike="noStrike">
                <a:solidFill>
                  <a:srgbClr val="16745E"/>
                </a:solidFill>
                <a:latin typeface="Montserrat"/>
                <a:ea typeface="Montserrat"/>
                <a:cs typeface="Montserrat"/>
                <a:sym typeface="Montserrat"/>
              </a:rPr>
              <a:t>Our Milestones</a:t>
            </a:r>
            <a:endParaRPr/>
          </a:p>
        </p:txBody>
      </p:sp>
      <p:sp>
        <p:nvSpPr>
          <p:cNvPr id="168" name="Google Shape;168;p14"/>
          <p:cNvSpPr txBox="1"/>
          <p:nvPr/>
        </p:nvSpPr>
        <p:spPr>
          <a:xfrm>
            <a:off x="1119517" y="6185534"/>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b="0" i="0" lang="en-US" sz="933" u="none" cap="none" strike="noStrike">
                <a:solidFill>
                  <a:srgbClr val="0D0A1E"/>
                </a:solidFill>
                <a:latin typeface="Bricolage Grotesque"/>
                <a:ea typeface="Bricolage Grotesque"/>
                <a:cs typeface="Bricolage Grotesque"/>
                <a:sym typeface="Bricolage Grotesque"/>
              </a:rPr>
              <a:t>02</a:t>
            </a:r>
            <a:endParaRPr/>
          </a:p>
        </p:txBody>
      </p:sp>
      <p:grpSp>
        <p:nvGrpSpPr>
          <p:cNvPr id="169" name="Google Shape;169;p14"/>
          <p:cNvGrpSpPr/>
          <p:nvPr/>
        </p:nvGrpSpPr>
        <p:grpSpPr>
          <a:xfrm>
            <a:off x="2235496" y="2828177"/>
            <a:ext cx="1960995" cy="1482490"/>
            <a:chOff x="0" y="-76200"/>
            <a:chExt cx="774714" cy="585675"/>
          </a:xfrm>
        </p:grpSpPr>
        <p:sp>
          <p:nvSpPr>
            <p:cNvPr id="170" name="Google Shape;170;p14"/>
            <p:cNvSpPr/>
            <p:nvPr/>
          </p:nvSpPr>
          <p:spPr>
            <a:xfrm>
              <a:off x="0" y="0"/>
              <a:ext cx="774714" cy="509475"/>
            </a:xfrm>
            <a:custGeom>
              <a:rect b="b" l="l" r="r" t="t"/>
              <a:pathLst>
                <a:path extrusionOk="0" h="509475" w="774714">
                  <a:moveTo>
                    <a:pt x="0" y="0"/>
                  </a:moveTo>
                  <a:lnTo>
                    <a:pt x="774714" y="0"/>
                  </a:lnTo>
                  <a:lnTo>
                    <a:pt x="774714" y="509475"/>
                  </a:lnTo>
                  <a:lnTo>
                    <a:pt x="0" y="509475"/>
                  </a:lnTo>
                  <a:close/>
                </a:path>
              </a:pathLst>
            </a:custGeom>
            <a:solidFill>
              <a:srgbClr val="FFFFFF"/>
            </a:solidFill>
            <a:ln>
              <a:noFill/>
            </a:ln>
          </p:spPr>
        </p:sp>
        <p:sp>
          <p:nvSpPr>
            <p:cNvPr id="171" name="Google Shape;171;p14"/>
            <p:cNvSpPr txBox="1"/>
            <p:nvPr/>
          </p:nvSpPr>
          <p:spPr>
            <a:xfrm>
              <a:off x="0" y="-76200"/>
              <a:ext cx="774714" cy="585675"/>
            </a:xfrm>
            <a:prstGeom prst="rect">
              <a:avLst/>
            </a:prstGeom>
            <a:noFill/>
            <a:ln>
              <a:noFill/>
            </a:ln>
          </p:spPr>
          <p:txBody>
            <a:bodyPr anchorCtr="0" anchor="ctr" bIns="50800" lIns="50800" spcFirstLastPara="1" rIns="50800" wrap="square" tIns="50800">
              <a:noAutofit/>
            </a:bodyPr>
            <a:lstStyle/>
            <a:p>
              <a:pPr indent="0" lvl="0" marL="0" marR="0" rtl="0" algn="l">
                <a:lnSpc>
                  <a:spcPct val="150000"/>
                </a:lnSpc>
                <a:spcBef>
                  <a:spcPts val="0"/>
                </a:spcBef>
                <a:spcAft>
                  <a:spcPts val="0"/>
                </a:spcAft>
                <a:buNone/>
              </a:pPr>
              <a:r>
                <a:rPr b="0" i="0" lang="en-US" sz="1200" u="none" cap="none" strike="noStrike">
                  <a:solidFill>
                    <a:srgbClr val="16745E"/>
                  </a:solidFill>
                  <a:latin typeface="Poppins"/>
                  <a:ea typeface="Poppins"/>
                  <a:cs typeface="Poppins"/>
                  <a:sym typeface="Poppins"/>
                </a:rPr>
                <a:t>Secured exclusive Gray Line International license as Gray Line Vietnam; partnered with major global brands.</a:t>
              </a:r>
              <a:endParaRPr/>
            </a:p>
          </p:txBody>
        </p:sp>
      </p:grpSp>
      <p:grpSp>
        <p:nvGrpSpPr>
          <p:cNvPr id="172" name="Google Shape;172;p14"/>
          <p:cNvGrpSpPr/>
          <p:nvPr/>
        </p:nvGrpSpPr>
        <p:grpSpPr>
          <a:xfrm>
            <a:off x="4355200" y="2142941"/>
            <a:ext cx="1919036" cy="1439314"/>
            <a:chOff x="0" y="-76200"/>
            <a:chExt cx="758138" cy="568618"/>
          </a:xfrm>
        </p:grpSpPr>
        <p:sp>
          <p:nvSpPr>
            <p:cNvPr id="173" name="Google Shape;173;p14"/>
            <p:cNvSpPr/>
            <p:nvPr/>
          </p:nvSpPr>
          <p:spPr>
            <a:xfrm>
              <a:off x="0" y="0"/>
              <a:ext cx="758138" cy="492418"/>
            </a:xfrm>
            <a:custGeom>
              <a:rect b="b" l="l" r="r" t="t"/>
              <a:pathLst>
                <a:path extrusionOk="0" h="492418" w="758138">
                  <a:moveTo>
                    <a:pt x="0" y="0"/>
                  </a:moveTo>
                  <a:lnTo>
                    <a:pt x="758138" y="0"/>
                  </a:lnTo>
                  <a:lnTo>
                    <a:pt x="758138" y="492418"/>
                  </a:lnTo>
                  <a:lnTo>
                    <a:pt x="0" y="492418"/>
                  </a:lnTo>
                  <a:close/>
                </a:path>
              </a:pathLst>
            </a:custGeom>
            <a:solidFill>
              <a:srgbClr val="FFFFFF"/>
            </a:solidFill>
            <a:ln>
              <a:noFill/>
            </a:ln>
          </p:spPr>
        </p:sp>
        <p:sp>
          <p:nvSpPr>
            <p:cNvPr id="174" name="Google Shape;174;p14"/>
            <p:cNvSpPr txBox="1"/>
            <p:nvPr/>
          </p:nvSpPr>
          <p:spPr>
            <a:xfrm>
              <a:off x="0" y="-76200"/>
              <a:ext cx="758138" cy="568618"/>
            </a:xfrm>
            <a:prstGeom prst="rect">
              <a:avLst/>
            </a:prstGeom>
            <a:noFill/>
            <a:ln>
              <a:noFill/>
            </a:ln>
          </p:spPr>
          <p:txBody>
            <a:bodyPr anchorCtr="0" anchor="ctr" bIns="169325" lIns="169325" spcFirstLastPara="1" rIns="169325" wrap="square" tIns="169325">
              <a:noAutofit/>
            </a:bodyPr>
            <a:lstStyle/>
            <a:p>
              <a:pPr indent="0" lvl="0" marL="0" marR="0" rtl="0" algn="just">
                <a:lnSpc>
                  <a:spcPct val="150000"/>
                </a:lnSpc>
                <a:spcBef>
                  <a:spcPts val="0"/>
                </a:spcBef>
                <a:spcAft>
                  <a:spcPts val="0"/>
                </a:spcAft>
                <a:buNone/>
              </a:pPr>
              <a:r>
                <a:rPr b="0" i="0" lang="en-US" sz="1200" u="none" cap="none" strike="noStrike">
                  <a:solidFill>
                    <a:srgbClr val="16745E"/>
                  </a:solidFill>
                  <a:latin typeface="Poppins"/>
                  <a:ea typeface="Poppins"/>
                  <a:cs typeface="Poppins"/>
                  <a:sym typeface="Poppins"/>
                </a:rPr>
                <a:t>Launched Gray Line Halong 4-star cruise, enhancing sightseeing network.</a:t>
              </a:r>
              <a:endParaRPr/>
            </a:p>
          </p:txBody>
        </p:sp>
      </p:grpSp>
      <p:grpSp>
        <p:nvGrpSpPr>
          <p:cNvPr id="175" name="Google Shape;175;p14"/>
          <p:cNvGrpSpPr/>
          <p:nvPr/>
        </p:nvGrpSpPr>
        <p:grpSpPr>
          <a:xfrm>
            <a:off x="6479810" y="1349016"/>
            <a:ext cx="1818761" cy="1457090"/>
            <a:chOff x="0" y="-76200"/>
            <a:chExt cx="718523" cy="575641"/>
          </a:xfrm>
        </p:grpSpPr>
        <p:sp>
          <p:nvSpPr>
            <p:cNvPr id="176" name="Google Shape;176;p14"/>
            <p:cNvSpPr/>
            <p:nvPr/>
          </p:nvSpPr>
          <p:spPr>
            <a:xfrm>
              <a:off x="0" y="0"/>
              <a:ext cx="718523" cy="499440"/>
            </a:xfrm>
            <a:custGeom>
              <a:rect b="b" l="l" r="r" t="t"/>
              <a:pathLst>
                <a:path extrusionOk="0" h="499440" w="718523">
                  <a:moveTo>
                    <a:pt x="0" y="0"/>
                  </a:moveTo>
                  <a:lnTo>
                    <a:pt x="718523" y="0"/>
                  </a:lnTo>
                  <a:lnTo>
                    <a:pt x="718523" y="499440"/>
                  </a:lnTo>
                  <a:lnTo>
                    <a:pt x="0" y="499440"/>
                  </a:lnTo>
                  <a:close/>
                </a:path>
              </a:pathLst>
            </a:custGeom>
            <a:solidFill>
              <a:srgbClr val="FFFFFF"/>
            </a:solidFill>
            <a:ln>
              <a:noFill/>
            </a:ln>
          </p:spPr>
        </p:sp>
        <p:sp>
          <p:nvSpPr>
            <p:cNvPr id="177" name="Google Shape;177;p14"/>
            <p:cNvSpPr txBox="1"/>
            <p:nvPr/>
          </p:nvSpPr>
          <p:spPr>
            <a:xfrm>
              <a:off x="0" y="-76200"/>
              <a:ext cx="718523" cy="575641"/>
            </a:xfrm>
            <a:prstGeom prst="rect">
              <a:avLst/>
            </a:prstGeom>
            <a:noFill/>
            <a:ln>
              <a:noFill/>
            </a:ln>
          </p:spPr>
          <p:txBody>
            <a:bodyPr anchorCtr="0" anchor="ctr" bIns="33850" lIns="33850" spcFirstLastPara="1" rIns="33850" wrap="square" tIns="33850">
              <a:noAutofit/>
            </a:bodyPr>
            <a:lstStyle/>
            <a:p>
              <a:pPr indent="0" lvl="0" marL="0" marR="0" rtl="0" algn="just">
                <a:lnSpc>
                  <a:spcPct val="150000"/>
                </a:lnSpc>
                <a:spcBef>
                  <a:spcPts val="0"/>
                </a:spcBef>
                <a:spcAft>
                  <a:spcPts val="0"/>
                </a:spcAft>
                <a:buNone/>
              </a:pPr>
              <a:r>
                <a:rPr b="0" i="0" lang="en-US" sz="1200" u="none" cap="none" strike="noStrike">
                  <a:solidFill>
                    <a:srgbClr val="16745E"/>
                  </a:solidFill>
                  <a:latin typeface="Poppins"/>
                  <a:ea typeface="Poppins"/>
                  <a:cs typeface="Poppins"/>
                  <a:sym typeface="Poppins"/>
                </a:rPr>
                <a:t>Expanded into Europe and India; focused on MICE and co-invested in an eco-retreat in </a:t>
              </a:r>
              <a:endParaRPr/>
            </a:p>
            <a:p>
              <a:pPr indent="0" lvl="0" marL="0" marR="0" rtl="0" algn="just">
                <a:lnSpc>
                  <a:spcPct val="150000"/>
                </a:lnSpc>
                <a:spcBef>
                  <a:spcPts val="0"/>
                </a:spcBef>
                <a:spcAft>
                  <a:spcPts val="0"/>
                </a:spcAft>
                <a:buNone/>
              </a:pPr>
              <a:r>
                <a:rPr b="0" i="0" lang="en-US" sz="1200" u="none" cap="none" strike="noStrike">
                  <a:solidFill>
                    <a:srgbClr val="16745E"/>
                  </a:solidFill>
                  <a:latin typeface="Poppins"/>
                  <a:ea typeface="Poppins"/>
                  <a:cs typeface="Poppins"/>
                  <a:sym typeface="Poppins"/>
                </a:rPr>
                <a:t>Pu Luong.</a:t>
              </a:r>
              <a:endParaRPr/>
            </a:p>
          </p:txBody>
        </p:sp>
      </p:grpSp>
      <p:grpSp>
        <p:nvGrpSpPr>
          <p:cNvPr id="178" name="Google Shape;178;p14"/>
          <p:cNvGrpSpPr/>
          <p:nvPr/>
        </p:nvGrpSpPr>
        <p:grpSpPr>
          <a:xfrm>
            <a:off x="8499313" y="304139"/>
            <a:ext cx="1719175" cy="1457090"/>
            <a:chOff x="0" y="-76200"/>
            <a:chExt cx="679180" cy="575641"/>
          </a:xfrm>
        </p:grpSpPr>
        <p:sp>
          <p:nvSpPr>
            <p:cNvPr id="179" name="Google Shape;179;p14"/>
            <p:cNvSpPr/>
            <p:nvPr/>
          </p:nvSpPr>
          <p:spPr>
            <a:xfrm>
              <a:off x="0" y="0"/>
              <a:ext cx="679180" cy="499440"/>
            </a:xfrm>
            <a:custGeom>
              <a:rect b="b" l="l" r="r" t="t"/>
              <a:pathLst>
                <a:path extrusionOk="0" h="499440" w="679180">
                  <a:moveTo>
                    <a:pt x="0" y="0"/>
                  </a:moveTo>
                  <a:lnTo>
                    <a:pt x="679180" y="0"/>
                  </a:lnTo>
                  <a:lnTo>
                    <a:pt x="679180" y="499440"/>
                  </a:lnTo>
                  <a:lnTo>
                    <a:pt x="0" y="499440"/>
                  </a:lnTo>
                  <a:close/>
                </a:path>
              </a:pathLst>
            </a:custGeom>
            <a:solidFill>
              <a:srgbClr val="FFFFFF"/>
            </a:solidFill>
            <a:ln>
              <a:noFill/>
            </a:ln>
          </p:spPr>
        </p:sp>
        <p:sp>
          <p:nvSpPr>
            <p:cNvPr id="180" name="Google Shape;180;p14"/>
            <p:cNvSpPr txBox="1"/>
            <p:nvPr/>
          </p:nvSpPr>
          <p:spPr>
            <a:xfrm>
              <a:off x="0" y="-76200"/>
              <a:ext cx="679180" cy="575641"/>
            </a:xfrm>
            <a:prstGeom prst="rect">
              <a:avLst/>
            </a:prstGeom>
            <a:noFill/>
            <a:ln>
              <a:noFill/>
            </a:ln>
          </p:spPr>
          <p:txBody>
            <a:bodyPr anchorCtr="0" anchor="ctr" bIns="33850" lIns="33850" spcFirstLastPara="1" rIns="33850" wrap="square" tIns="33850">
              <a:noAutofit/>
            </a:bodyPr>
            <a:lstStyle/>
            <a:p>
              <a:pPr indent="0" lvl="0" marL="0" marR="0" rtl="0" algn="just">
                <a:lnSpc>
                  <a:spcPct val="150000"/>
                </a:lnSpc>
                <a:spcBef>
                  <a:spcPts val="0"/>
                </a:spcBef>
                <a:spcAft>
                  <a:spcPts val="0"/>
                </a:spcAft>
                <a:buNone/>
              </a:pPr>
              <a:r>
                <a:rPr b="0" i="0" lang="en-US" sz="1200" u="none" cap="none" strike="noStrike">
                  <a:solidFill>
                    <a:srgbClr val="16745E"/>
                  </a:solidFill>
                  <a:latin typeface="Poppins"/>
                  <a:ea typeface="Poppins"/>
                  <a:cs typeface="Poppins"/>
                  <a:sym typeface="Poppins"/>
                </a:rPr>
                <a:t>Opened new sales offices in Italy and Poland, Dach, Benelux markets; honored as a Travelife partner.</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cxnSp>
        <p:nvCxnSpPr>
          <p:cNvPr id="185" name="Google Shape;185;p15"/>
          <p:cNvCxnSpPr/>
          <p:nvPr/>
        </p:nvCxnSpPr>
        <p:spPr>
          <a:xfrm>
            <a:off x="3007744" y="3854264"/>
            <a:ext cx="6218206" cy="0"/>
          </a:xfrm>
          <a:prstGeom prst="straightConnector1">
            <a:avLst/>
          </a:prstGeom>
          <a:noFill/>
          <a:ln cap="flat" cmpd="sng" w="28575">
            <a:solidFill>
              <a:srgbClr val="000000"/>
            </a:solidFill>
            <a:prstDash val="dash"/>
            <a:round/>
            <a:headEnd len="sm" w="sm" type="none"/>
            <a:tailEnd len="sm" w="sm" type="none"/>
          </a:ln>
        </p:spPr>
      </p:cxnSp>
      <p:sp>
        <p:nvSpPr>
          <p:cNvPr id="186" name="Google Shape;186;p15"/>
          <p:cNvSpPr/>
          <p:nvPr/>
        </p:nvSpPr>
        <p:spPr>
          <a:xfrm rot="-1199392">
            <a:off x="-552101" y="1361819"/>
            <a:ext cx="14572316" cy="8233359"/>
          </a:xfrm>
          <a:custGeom>
            <a:rect b="b" l="l" r="r" t="t"/>
            <a:pathLst>
              <a:path extrusionOk="0" h="12350038" w="21858474">
                <a:moveTo>
                  <a:pt x="0" y="0"/>
                </a:moveTo>
                <a:lnTo>
                  <a:pt x="21858475" y="0"/>
                </a:lnTo>
                <a:lnTo>
                  <a:pt x="21858475" y="12350038"/>
                </a:lnTo>
                <a:lnTo>
                  <a:pt x="0" y="12350038"/>
                </a:lnTo>
                <a:lnTo>
                  <a:pt x="0" y="0"/>
                </a:lnTo>
                <a:close/>
              </a:path>
            </a:pathLst>
          </a:custGeom>
          <a:blipFill rotWithShape="1">
            <a:blip r:embed="rId3">
              <a:alphaModFix amt="10999"/>
            </a:blip>
            <a:stretch>
              <a:fillRect b="0" l="0" r="0" t="0"/>
            </a:stretch>
          </a:blipFill>
          <a:ln>
            <a:noFill/>
          </a:ln>
        </p:spPr>
      </p:sp>
      <p:grpSp>
        <p:nvGrpSpPr>
          <p:cNvPr id="187" name="Google Shape;187;p15"/>
          <p:cNvGrpSpPr/>
          <p:nvPr/>
        </p:nvGrpSpPr>
        <p:grpSpPr>
          <a:xfrm>
            <a:off x="6414038" y="4933719"/>
            <a:ext cx="2057400" cy="573540"/>
            <a:chOff x="0" y="-76200"/>
            <a:chExt cx="812800" cy="226584"/>
          </a:xfrm>
        </p:grpSpPr>
        <p:sp>
          <p:nvSpPr>
            <p:cNvPr id="188" name="Google Shape;188;p15"/>
            <p:cNvSpPr/>
            <p:nvPr/>
          </p:nvSpPr>
          <p:spPr>
            <a:xfrm>
              <a:off x="0" y="0"/>
              <a:ext cx="812800" cy="150384"/>
            </a:xfrm>
            <a:custGeom>
              <a:rect b="b" l="l" r="r" t="t"/>
              <a:pathLst>
                <a:path extrusionOk="0" h="150384" w="812800">
                  <a:moveTo>
                    <a:pt x="65225" y="0"/>
                  </a:moveTo>
                  <a:lnTo>
                    <a:pt x="747575" y="0"/>
                  </a:lnTo>
                  <a:cubicBezTo>
                    <a:pt x="783598" y="0"/>
                    <a:pt x="812800" y="29202"/>
                    <a:pt x="812800" y="65225"/>
                  </a:cubicBezTo>
                  <a:lnTo>
                    <a:pt x="812800" y="85159"/>
                  </a:lnTo>
                  <a:cubicBezTo>
                    <a:pt x="812800" y="121182"/>
                    <a:pt x="783598" y="150384"/>
                    <a:pt x="747575" y="150384"/>
                  </a:cubicBezTo>
                  <a:lnTo>
                    <a:pt x="65225" y="150384"/>
                  </a:lnTo>
                  <a:cubicBezTo>
                    <a:pt x="29202" y="150384"/>
                    <a:pt x="0" y="121182"/>
                    <a:pt x="0" y="85159"/>
                  </a:cubicBezTo>
                  <a:lnTo>
                    <a:pt x="0" y="65225"/>
                  </a:lnTo>
                  <a:cubicBezTo>
                    <a:pt x="0" y="29202"/>
                    <a:pt x="29202" y="0"/>
                    <a:pt x="65225" y="0"/>
                  </a:cubicBezTo>
                  <a:close/>
                </a:path>
              </a:pathLst>
            </a:custGeom>
            <a:solidFill>
              <a:srgbClr val="358F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5"/>
            <p:cNvSpPr txBox="1"/>
            <p:nvPr/>
          </p:nvSpPr>
          <p:spPr>
            <a:xfrm>
              <a:off x="0" y="-76200"/>
              <a:ext cx="812800" cy="226584"/>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190" name="Google Shape;190;p15"/>
          <p:cNvGrpSpPr/>
          <p:nvPr/>
        </p:nvGrpSpPr>
        <p:grpSpPr>
          <a:xfrm>
            <a:off x="3721638" y="4933719"/>
            <a:ext cx="2057400" cy="573540"/>
            <a:chOff x="0" y="-76200"/>
            <a:chExt cx="812800" cy="226584"/>
          </a:xfrm>
        </p:grpSpPr>
        <p:sp>
          <p:nvSpPr>
            <p:cNvPr id="191" name="Google Shape;191;p15"/>
            <p:cNvSpPr/>
            <p:nvPr/>
          </p:nvSpPr>
          <p:spPr>
            <a:xfrm>
              <a:off x="0" y="0"/>
              <a:ext cx="812800" cy="150384"/>
            </a:xfrm>
            <a:custGeom>
              <a:rect b="b" l="l" r="r" t="t"/>
              <a:pathLst>
                <a:path extrusionOk="0" h="150384" w="812800">
                  <a:moveTo>
                    <a:pt x="65225" y="0"/>
                  </a:moveTo>
                  <a:lnTo>
                    <a:pt x="747575" y="0"/>
                  </a:lnTo>
                  <a:cubicBezTo>
                    <a:pt x="783598" y="0"/>
                    <a:pt x="812800" y="29202"/>
                    <a:pt x="812800" y="65225"/>
                  </a:cubicBezTo>
                  <a:lnTo>
                    <a:pt x="812800" y="85159"/>
                  </a:lnTo>
                  <a:cubicBezTo>
                    <a:pt x="812800" y="121182"/>
                    <a:pt x="783598" y="150384"/>
                    <a:pt x="747575" y="150384"/>
                  </a:cubicBezTo>
                  <a:lnTo>
                    <a:pt x="65225" y="150384"/>
                  </a:lnTo>
                  <a:cubicBezTo>
                    <a:pt x="29202" y="150384"/>
                    <a:pt x="0" y="121182"/>
                    <a:pt x="0" y="85159"/>
                  </a:cubicBezTo>
                  <a:lnTo>
                    <a:pt x="0" y="65225"/>
                  </a:lnTo>
                  <a:cubicBezTo>
                    <a:pt x="0" y="29202"/>
                    <a:pt x="29202" y="0"/>
                    <a:pt x="65225" y="0"/>
                  </a:cubicBezTo>
                  <a:close/>
                </a:path>
              </a:pathLst>
            </a:custGeom>
            <a:solidFill>
              <a:srgbClr val="64B6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5"/>
            <p:cNvSpPr txBox="1"/>
            <p:nvPr/>
          </p:nvSpPr>
          <p:spPr>
            <a:xfrm>
              <a:off x="0" y="-76200"/>
              <a:ext cx="812800" cy="226584"/>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193" name="Google Shape;193;p15"/>
          <p:cNvGrpSpPr/>
          <p:nvPr/>
        </p:nvGrpSpPr>
        <p:grpSpPr>
          <a:xfrm>
            <a:off x="1029238" y="4933719"/>
            <a:ext cx="2057400" cy="573540"/>
            <a:chOff x="0" y="-76200"/>
            <a:chExt cx="812800" cy="226584"/>
          </a:xfrm>
        </p:grpSpPr>
        <p:sp>
          <p:nvSpPr>
            <p:cNvPr id="194" name="Google Shape;194;p15"/>
            <p:cNvSpPr/>
            <p:nvPr/>
          </p:nvSpPr>
          <p:spPr>
            <a:xfrm>
              <a:off x="0" y="0"/>
              <a:ext cx="812800" cy="150384"/>
            </a:xfrm>
            <a:custGeom>
              <a:rect b="b" l="l" r="r" t="t"/>
              <a:pathLst>
                <a:path extrusionOk="0" h="150384" w="812800">
                  <a:moveTo>
                    <a:pt x="65225" y="0"/>
                  </a:moveTo>
                  <a:lnTo>
                    <a:pt x="747575" y="0"/>
                  </a:lnTo>
                  <a:cubicBezTo>
                    <a:pt x="783598" y="0"/>
                    <a:pt x="812800" y="29202"/>
                    <a:pt x="812800" y="65225"/>
                  </a:cubicBezTo>
                  <a:lnTo>
                    <a:pt x="812800" y="85159"/>
                  </a:lnTo>
                  <a:cubicBezTo>
                    <a:pt x="812800" y="121182"/>
                    <a:pt x="783598" y="150384"/>
                    <a:pt x="747575" y="150384"/>
                  </a:cubicBezTo>
                  <a:lnTo>
                    <a:pt x="65225" y="150384"/>
                  </a:lnTo>
                  <a:cubicBezTo>
                    <a:pt x="29202" y="150384"/>
                    <a:pt x="0" y="121182"/>
                    <a:pt x="0" y="85159"/>
                  </a:cubicBezTo>
                  <a:lnTo>
                    <a:pt x="0" y="65225"/>
                  </a:lnTo>
                  <a:cubicBezTo>
                    <a:pt x="0" y="29202"/>
                    <a:pt x="29202" y="0"/>
                    <a:pt x="65225" y="0"/>
                  </a:cubicBezTo>
                  <a:close/>
                </a:path>
              </a:pathLst>
            </a:custGeom>
            <a:solidFill>
              <a:srgbClr val="ACD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5"/>
            <p:cNvSpPr txBox="1"/>
            <p:nvPr/>
          </p:nvSpPr>
          <p:spPr>
            <a:xfrm>
              <a:off x="0" y="-76200"/>
              <a:ext cx="812800" cy="226584"/>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196" name="Google Shape;196;p15"/>
          <p:cNvGrpSpPr/>
          <p:nvPr/>
        </p:nvGrpSpPr>
        <p:grpSpPr>
          <a:xfrm>
            <a:off x="1028162" y="2662374"/>
            <a:ext cx="2057400" cy="2747284"/>
            <a:chOff x="0" y="-76200"/>
            <a:chExt cx="812800" cy="1085347"/>
          </a:xfrm>
        </p:grpSpPr>
        <p:sp>
          <p:nvSpPr>
            <p:cNvPr id="197" name="Google Shape;197;p15"/>
            <p:cNvSpPr/>
            <p:nvPr/>
          </p:nvSpPr>
          <p:spPr>
            <a:xfrm>
              <a:off x="0" y="0"/>
              <a:ext cx="812800" cy="1009147"/>
            </a:xfrm>
            <a:custGeom>
              <a:rect b="b" l="l" r="r" t="t"/>
              <a:pathLst>
                <a:path extrusionOk="0" h="1009147" w="812800">
                  <a:moveTo>
                    <a:pt x="65225" y="0"/>
                  </a:moveTo>
                  <a:lnTo>
                    <a:pt x="747575" y="0"/>
                  </a:lnTo>
                  <a:cubicBezTo>
                    <a:pt x="783598" y="0"/>
                    <a:pt x="812800" y="29202"/>
                    <a:pt x="812800" y="65225"/>
                  </a:cubicBezTo>
                  <a:lnTo>
                    <a:pt x="812800" y="943922"/>
                  </a:lnTo>
                  <a:cubicBezTo>
                    <a:pt x="812800" y="979945"/>
                    <a:pt x="783598" y="1009147"/>
                    <a:pt x="747575" y="1009147"/>
                  </a:cubicBezTo>
                  <a:lnTo>
                    <a:pt x="65225" y="1009147"/>
                  </a:lnTo>
                  <a:cubicBezTo>
                    <a:pt x="47926" y="1009147"/>
                    <a:pt x="31336" y="1002275"/>
                    <a:pt x="19104" y="990043"/>
                  </a:cubicBezTo>
                  <a:cubicBezTo>
                    <a:pt x="6872" y="977811"/>
                    <a:pt x="0" y="961221"/>
                    <a:pt x="0" y="943922"/>
                  </a:cubicBezTo>
                  <a:lnTo>
                    <a:pt x="0" y="65225"/>
                  </a:lnTo>
                  <a:cubicBezTo>
                    <a:pt x="0" y="29202"/>
                    <a:pt x="29202" y="0"/>
                    <a:pt x="652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5"/>
            <p:cNvSpPr txBox="1"/>
            <p:nvPr/>
          </p:nvSpPr>
          <p:spPr>
            <a:xfrm>
              <a:off x="0" y="-76200"/>
              <a:ext cx="812800" cy="1085347"/>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199" name="Google Shape;199;p15"/>
          <p:cNvGrpSpPr/>
          <p:nvPr/>
        </p:nvGrpSpPr>
        <p:grpSpPr>
          <a:xfrm>
            <a:off x="3721638" y="2662374"/>
            <a:ext cx="2057400" cy="2747284"/>
            <a:chOff x="0" y="-76200"/>
            <a:chExt cx="812800" cy="1085347"/>
          </a:xfrm>
        </p:grpSpPr>
        <p:sp>
          <p:nvSpPr>
            <p:cNvPr id="200" name="Google Shape;200;p15"/>
            <p:cNvSpPr/>
            <p:nvPr/>
          </p:nvSpPr>
          <p:spPr>
            <a:xfrm>
              <a:off x="0" y="0"/>
              <a:ext cx="812800" cy="1009147"/>
            </a:xfrm>
            <a:custGeom>
              <a:rect b="b" l="l" r="r" t="t"/>
              <a:pathLst>
                <a:path extrusionOk="0" h="1009147" w="812800">
                  <a:moveTo>
                    <a:pt x="65225" y="0"/>
                  </a:moveTo>
                  <a:lnTo>
                    <a:pt x="747575" y="0"/>
                  </a:lnTo>
                  <a:cubicBezTo>
                    <a:pt x="783598" y="0"/>
                    <a:pt x="812800" y="29202"/>
                    <a:pt x="812800" y="65225"/>
                  </a:cubicBezTo>
                  <a:lnTo>
                    <a:pt x="812800" y="943922"/>
                  </a:lnTo>
                  <a:cubicBezTo>
                    <a:pt x="812800" y="979945"/>
                    <a:pt x="783598" y="1009147"/>
                    <a:pt x="747575" y="1009147"/>
                  </a:cubicBezTo>
                  <a:lnTo>
                    <a:pt x="65225" y="1009147"/>
                  </a:lnTo>
                  <a:cubicBezTo>
                    <a:pt x="47926" y="1009147"/>
                    <a:pt x="31336" y="1002275"/>
                    <a:pt x="19104" y="990043"/>
                  </a:cubicBezTo>
                  <a:cubicBezTo>
                    <a:pt x="6872" y="977811"/>
                    <a:pt x="0" y="961221"/>
                    <a:pt x="0" y="943922"/>
                  </a:cubicBezTo>
                  <a:lnTo>
                    <a:pt x="0" y="65225"/>
                  </a:lnTo>
                  <a:cubicBezTo>
                    <a:pt x="0" y="29202"/>
                    <a:pt x="29202" y="0"/>
                    <a:pt x="652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5"/>
            <p:cNvSpPr txBox="1"/>
            <p:nvPr/>
          </p:nvSpPr>
          <p:spPr>
            <a:xfrm>
              <a:off x="0" y="-76200"/>
              <a:ext cx="812800" cy="1085347"/>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202" name="Google Shape;202;p15"/>
          <p:cNvGrpSpPr/>
          <p:nvPr/>
        </p:nvGrpSpPr>
        <p:grpSpPr>
          <a:xfrm>
            <a:off x="1483838" y="2249018"/>
            <a:ext cx="1146049" cy="1226631"/>
            <a:chOff x="0" y="-57150"/>
            <a:chExt cx="812800" cy="869950"/>
          </a:xfrm>
        </p:grpSpPr>
        <p:sp>
          <p:nvSpPr>
            <p:cNvPr id="203" name="Google Shape;203;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CD1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5"/>
            <p:cNvSpPr txBox="1"/>
            <p:nvPr/>
          </p:nvSpPr>
          <p:spPr>
            <a:xfrm>
              <a:off x="76200" y="-57150"/>
              <a:ext cx="660400" cy="793750"/>
            </a:xfrm>
            <a:prstGeom prst="rect">
              <a:avLst/>
            </a:prstGeom>
            <a:noFill/>
            <a:ln>
              <a:noFill/>
            </a:ln>
          </p:spPr>
          <p:txBody>
            <a:bodyPr anchorCtr="0" anchor="ctr" bIns="33850" lIns="33850" spcFirstLastPara="1" rIns="33850" wrap="square" tIns="33850">
              <a:noAutofit/>
            </a:bodyPr>
            <a:lstStyle/>
            <a:p>
              <a:pPr indent="0" lvl="0" marL="0" marR="0" rtl="0" algn="ctr">
                <a:lnSpc>
                  <a:spcPct val="326666"/>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205" name="Google Shape;205;p15"/>
          <p:cNvGrpSpPr/>
          <p:nvPr/>
        </p:nvGrpSpPr>
        <p:grpSpPr>
          <a:xfrm>
            <a:off x="4177314" y="2249018"/>
            <a:ext cx="1146049" cy="1226631"/>
            <a:chOff x="0" y="-57150"/>
            <a:chExt cx="812800" cy="869950"/>
          </a:xfrm>
        </p:grpSpPr>
        <p:sp>
          <p:nvSpPr>
            <p:cNvPr id="206" name="Google Shape;206;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4B6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5"/>
            <p:cNvSpPr txBox="1"/>
            <p:nvPr/>
          </p:nvSpPr>
          <p:spPr>
            <a:xfrm>
              <a:off x="76200" y="-57150"/>
              <a:ext cx="660400" cy="793750"/>
            </a:xfrm>
            <a:prstGeom prst="rect">
              <a:avLst/>
            </a:prstGeom>
            <a:noFill/>
            <a:ln>
              <a:noFill/>
            </a:ln>
          </p:spPr>
          <p:txBody>
            <a:bodyPr anchorCtr="0" anchor="ctr" bIns="33850" lIns="33850" spcFirstLastPara="1" rIns="33850" wrap="square" tIns="33850">
              <a:noAutofit/>
            </a:bodyPr>
            <a:lstStyle/>
            <a:p>
              <a:pPr indent="0" lvl="0" marL="0" marR="0" rtl="0" algn="ctr">
                <a:lnSpc>
                  <a:spcPct val="326666"/>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sp>
        <p:nvSpPr>
          <p:cNvPr id="208" name="Google Shape;208;p15"/>
          <p:cNvSpPr txBox="1"/>
          <p:nvPr/>
        </p:nvSpPr>
        <p:spPr>
          <a:xfrm>
            <a:off x="1294173" y="3769939"/>
            <a:ext cx="1510371" cy="1060098"/>
          </a:xfrm>
          <a:prstGeom prst="rect">
            <a:avLst/>
          </a:prstGeom>
          <a:noFill/>
          <a:ln>
            <a:noFill/>
          </a:ln>
        </p:spPr>
        <p:txBody>
          <a:bodyPr anchorCtr="0" anchor="t" bIns="0" lIns="0" spcFirstLastPara="1" rIns="0" wrap="square" tIns="0">
            <a:spAutoFit/>
          </a:bodyPr>
          <a:lstStyle/>
          <a:p>
            <a:pPr indent="0" lvl="0" marL="0" marR="0" rtl="0" algn="l">
              <a:lnSpc>
                <a:spcPct val="150035"/>
              </a:lnSpc>
              <a:spcBef>
                <a:spcPts val="0"/>
              </a:spcBef>
              <a:spcAft>
                <a:spcPts val="0"/>
              </a:spcAft>
              <a:buNone/>
            </a:pPr>
            <a:r>
              <a:rPr b="0" i="0" lang="en-US" sz="1399" u="none" cap="none" strike="noStrike">
                <a:solidFill>
                  <a:srgbClr val="191919"/>
                </a:solidFill>
                <a:latin typeface="Poppins"/>
                <a:ea typeface="Poppins"/>
                <a:cs typeface="Poppins"/>
                <a:sym typeface="Poppins"/>
              </a:rPr>
              <a:t>Exclusive liensee of Gray Line Worldwide in Vietnam</a:t>
            </a:r>
            <a:endParaRPr/>
          </a:p>
        </p:txBody>
      </p:sp>
      <p:sp>
        <p:nvSpPr>
          <p:cNvPr id="209" name="Google Shape;209;p15"/>
          <p:cNvSpPr txBox="1"/>
          <p:nvPr/>
        </p:nvSpPr>
        <p:spPr>
          <a:xfrm>
            <a:off x="4071499" y="3793149"/>
            <a:ext cx="1611368" cy="790794"/>
          </a:xfrm>
          <a:prstGeom prst="rect">
            <a:avLst/>
          </a:prstGeom>
          <a:noFill/>
          <a:ln>
            <a:noFill/>
          </a:ln>
        </p:spPr>
        <p:txBody>
          <a:bodyPr anchorCtr="0" anchor="t" bIns="0" lIns="0" spcFirstLastPara="1" rIns="0" wrap="square" tIns="0">
            <a:spAutoFit/>
          </a:bodyPr>
          <a:lstStyle/>
          <a:p>
            <a:pPr indent="0" lvl="0" marL="0" marR="0" rtl="0" algn="l">
              <a:lnSpc>
                <a:spcPct val="150035"/>
              </a:lnSpc>
              <a:spcBef>
                <a:spcPts val="0"/>
              </a:spcBef>
              <a:spcAft>
                <a:spcPts val="0"/>
              </a:spcAft>
              <a:buNone/>
            </a:pPr>
            <a:r>
              <a:rPr b="0" i="0" lang="en-US" sz="1399" u="none" cap="none" strike="noStrike">
                <a:solidFill>
                  <a:srgbClr val="000000"/>
                </a:solidFill>
                <a:latin typeface="Poppins"/>
                <a:ea typeface="Poppins"/>
                <a:cs typeface="Poppins"/>
                <a:sym typeface="Poppins"/>
              </a:rPr>
              <a:t>US$ 1,000,000 Travel Liability Insurance</a:t>
            </a:r>
            <a:endParaRPr/>
          </a:p>
        </p:txBody>
      </p:sp>
      <p:grpSp>
        <p:nvGrpSpPr>
          <p:cNvPr id="210" name="Google Shape;210;p15"/>
          <p:cNvGrpSpPr/>
          <p:nvPr/>
        </p:nvGrpSpPr>
        <p:grpSpPr>
          <a:xfrm>
            <a:off x="6414038" y="2662374"/>
            <a:ext cx="2057400" cy="2747284"/>
            <a:chOff x="0" y="-76200"/>
            <a:chExt cx="812800" cy="1085347"/>
          </a:xfrm>
        </p:grpSpPr>
        <p:sp>
          <p:nvSpPr>
            <p:cNvPr id="211" name="Google Shape;211;p15"/>
            <p:cNvSpPr/>
            <p:nvPr/>
          </p:nvSpPr>
          <p:spPr>
            <a:xfrm>
              <a:off x="0" y="0"/>
              <a:ext cx="812800" cy="1009147"/>
            </a:xfrm>
            <a:custGeom>
              <a:rect b="b" l="l" r="r" t="t"/>
              <a:pathLst>
                <a:path extrusionOk="0" h="1009147" w="812800">
                  <a:moveTo>
                    <a:pt x="65225" y="0"/>
                  </a:moveTo>
                  <a:lnTo>
                    <a:pt x="747575" y="0"/>
                  </a:lnTo>
                  <a:cubicBezTo>
                    <a:pt x="783598" y="0"/>
                    <a:pt x="812800" y="29202"/>
                    <a:pt x="812800" y="65225"/>
                  </a:cubicBezTo>
                  <a:lnTo>
                    <a:pt x="812800" y="943922"/>
                  </a:lnTo>
                  <a:cubicBezTo>
                    <a:pt x="812800" y="979945"/>
                    <a:pt x="783598" y="1009147"/>
                    <a:pt x="747575" y="1009147"/>
                  </a:cubicBezTo>
                  <a:lnTo>
                    <a:pt x="65225" y="1009147"/>
                  </a:lnTo>
                  <a:cubicBezTo>
                    <a:pt x="47926" y="1009147"/>
                    <a:pt x="31336" y="1002275"/>
                    <a:pt x="19104" y="990043"/>
                  </a:cubicBezTo>
                  <a:cubicBezTo>
                    <a:pt x="6872" y="977811"/>
                    <a:pt x="0" y="961221"/>
                    <a:pt x="0" y="943922"/>
                  </a:cubicBezTo>
                  <a:lnTo>
                    <a:pt x="0" y="65225"/>
                  </a:lnTo>
                  <a:cubicBezTo>
                    <a:pt x="0" y="29202"/>
                    <a:pt x="29202" y="0"/>
                    <a:pt x="652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5"/>
            <p:cNvSpPr txBox="1"/>
            <p:nvPr/>
          </p:nvSpPr>
          <p:spPr>
            <a:xfrm>
              <a:off x="0" y="-76200"/>
              <a:ext cx="812800" cy="1085347"/>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213" name="Google Shape;213;p15"/>
          <p:cNvGrpSpPr/>
          <p:nvPr/>
        </p:nvGrpSpPr>
        <p:grpSpPr>
          <a:xfrm>
            <a:off x="6869714" y="2249018"/>
            <a:ext cx="1146049" cy="1226631"/>
            <a:chOff x="0" y="-57150"/>
            <a:chExt cx="812800" cy="869950"/>
          </a:xfrm>
        </p:grpSpPr>
        <p:sp>
          <p:nvSpPr>
            <p:cNvPr id="214" name="Google Shape;214;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8F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5"/>
            <p:cNvSpPr txBox="1"/>
            <p:nvPr/>
          </p:nvSpPr>
          <p:spPr>
            <a:xfrm>
              <a:off x="76200" y="-57150"/>
              <a:ext cx="660400" cy="793750"/>
            </a:xfrm>
            <a:prstGeom prst="rect">
              <a:avLst/>
            </a:prstGeom>
            <a:noFill/>
            <a:ln>
              <a:noFill/>
            </a:ln>
          </p:spPr>
          <p:txBody>
            <a:bodyPr anchorCtr="0" anchor="ctr" bIns="33850" lIns="33850" spcFirstLastPara="1" rIns="33850" wrap="square" tIns="33850">
              <a:noAutofit/>
            </a:bodyPr>
            <a:lstStyle/>
            <a:p>
              <a:pPr indent="0" lvl="0" marL="0" marR="0" rtl="0" algn="ctr">
                <a:lnSpc>
                  <a:spcPct val="326666"/>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sp>
        <p:nvSpPr>
          <p:cNvPr id="216" name="Google Shape;216;p15"/>
          <p:cNvSpPr txBox="1"/>
          <p:nvPr/>
        </p:nvSpPr>
        <p:spPr>
          <a:xfrm>
            <a:off x="6693438" y="3646961"/>
            <a:ext cx="1547868" cy="1012008"/>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1399" u="none" cap="none" strike="noStrike">
                <a:solidFill>
                  <a:srgbClr val="000000"/>
                </a:solidFill>
                <a:latin typeface="Poppins"/>
                <a:ea typeface="Poppins"/>
                <a:cs typeface="Poppins"/>
                <a:sym typeface="Poppins"/>
              </a:rPr>
              <a:t>NOIP’s Trademark</a:t>
            </a:r>
            <a:endParaRPr/>
          </a:p>
          <a:p>
            <a:pPr indent="0" lvl="0" marL="0" marR="0" rtl="0" algn="ctr">
              <a:lnSpc>
                <a:spcPct val="140028"/>
              </a:lnSpc>
              <a:spcBef>
                <a:spcPts val="0"/>
              </a:spcBef>
              <a:spcAft>
                <a:spcPts val="0"/>
              </a:spcAft>
              <a:buNone/>
            </a:pPr>
            <a:r>
              <a:rPr b="0" i="0" lang="en-US" sz="1399" u="none" cap="none" strike="noStrike">
                <a:solidFill>
                  <a:srgbClr val="000000"/>
                </a:solidFill>
                <a:latin typeface="Poppins"/>
                <a:ea typeface="Poppins"/>
                <a:cs typeface="Poppins"/>
                <a:sym typeface="Poppins"/>
              </a:rPr>
              <a:t>Protection No. 79041</a:t>
            </a:r>
            <a:endParaRPr/>
          </a:p>
        </p:txBody>
      </p:sp>
      <p:grpSp>
        <p:nvGrpSpPr>
          <p:cNvPr id="217" name="Google Shape;217;p15"/>
          <p:cNvGrpSpPr/>
          <p:nvPr/>
        </p:nvGrpSpPr>
        <p:grpSpPr>
          <a:xfrm>
            <a:off x="9106438" y="4933719"/>
            <a:ext cx="2057400" cy="573540"/>
            <a:chOff x="0" y="-76200"/>
            <a:chExt cx="812800" cy="226584"/>
          </a:xfrm>
        </p:grpSpPr>
        <p:sp>
          <p:nvSpPr>
            <p:cNvPr id="218" name="Google Shape;218;p15"/>
            <p:cNvSpPr/>
            <p:nvPr/>
          </p:nvSpPr>
          <p:spPr>
            <a:xfrm>
              <a:off x="0" y="0"/>
              <a:ext cx="812800" cy="150384"/>
            </a:xfrm>
            <a:custGeom>
              <a:rect b="b" l="l" r="r" t="t"/>
              <a:pathLst>
                <a:path extrusionOk="0" h="150384" w="812800">
                  <a:moveTo>
                    <a:pt x="65225" y="0"/>
                  </a:moveTo>
                  <a:lnTo>
                    <a:pt x="747575" y="0"/>
                  </a:lnTo>
                  <a:cubicBezTo>
                    <a:pt x="783598" y="0"/>
                    <a:pt x="812800" y="29202"/>
                    <a:pt x="812800" y="65225"/>
                  </a:cubicBezTo>
                  <a:lnTo>
                    <a:pt x="812800" y="85159"/>
                  </a:lnTo>
                  <a:cubicBezTo>
                    <a:pt x="812800" y="121182"/>
                    <a:pt x="783598" y="150384"/>
                    <a:pt x="747575" y="150384"/>
                  </a:cubicBezTo>
                  <a:lnTo>
                    <a:pt x="65225" y="150384"/>
                  </a:lnTo>
                  <a:cubicBezTo>
                    <a:pt x="29202" y="150384"/>
                    <a:pt x="0" y="121182"/>
                    <a:pt x="0" y="85159"/>
                  </a:cubicBezTo>
                  <a:lnTo>
                    <a:pt x="0" y="65225"/>
                  </a:lnTo>
                  <a:cubicBezTo>
                    <a:pt x="0" y="29202"/>
                    <a:pt x="29202" y="0"/>
                    <a:pt x="65225" y="0"/>
                  </a:cubicBezTo>
                  <a:close/>
                </a:path>
              </a:pathLst>
            </a:custGeom>
            <a:solidFill>
              <a:srgbClr val="1E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5"/>
            <p:cNvSpPr txBox="1"/>
            <p:nvPr/>
          </p:nvSpPr>
          <p:spPr>
            <a:xfrm>
              <a:off x="0" y="-76200"/>
              <a:ext cx="812800" cy="226584"/>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220" name="Google Shape;220;p15"/>
          <p:cNvGrpSpPr/>
          <p:nvPr/>
        </p:nvGrpSpPr>
        <p:grpSpPr>
          <a:xfrm>
            <a:off x="9106438" y="2662374"/>
            <a:ext cx="2057400" cy="2747284"/>
            <a:chOff x="0" y="-76200"/>
            <a:chExt cx="812800" cy="1085347"/>
          </a:xfrm>
        </p:grpSpPr>
        <p:sp>
          <p:nvSpPr>
            <p:cNvPr id="221" name="Google Shape;221;p15"/>
            <p:cNvSpPr/>
            <p:nvPr/>
          </p:nvSpPr>
          <p:spPr>
            <a:xfrm>
              <a:off x="0" y="0"/>
              <a:ext cx="812800" cy="1009147"/>
            </a:xfrm>
            <a:custGeom>
              <a:rect b="b" l="l" r="r" t="t"/>
              <a:pathLst>
                <a:path extrusionOk="0" h="1009147" w="812800">
                  <a:moveTo>
                    <a:pt x="65225" y="0"/>
                  </a:moveTo>
                  <a:lnTo>
                    <a:pt x="747575" y="0"/>
                  </a:lnTo>
                  <a:cubicBezTo>
                    <a:pt x="783598" y="0"/>
                    <a:pt x="812800" y="29202"/>
                    <a:pt x="812800" y="65225"/>
                  </a:cubicBezTo>
                  <a:lnTo>
                    <a:pt x="812800" y="943922"/>
                  </a:lnTo>
                  <a:cubicBezTo>
                    <a:pt x="812800" y="979945"/>
                    <a:pt x="783598" y="1009147"/>
                    <a:pt x="747575" y="1009147"/>
                  </a:cubicBezTo>
                  <a:lnTo>
                    <a:pt x="65225" y="1009147"/>
                  </a:lnTo>
                  <a:cubicBezTo>
                    <a:pt x="47926" y="1009147"/>
                    <a:pt x="31336" y="1002275"/>
                    <a:pt x="19104" y="990043"/>
                  </a:cubicBezTo>
                  <a:cubicBezTo>
                    <a:pt x="6872" y="977811"/>
                    <a:pt x="0" y="961221"/>
                    <a:pt x="0" y="943922"/>
                  </a:cubicBezTo>
                  <a:lnTo>
                    <a:pt x="0" y="65225"/>
                  </a:lnTo>
                  <a:cubicBezTo>
                    <a:pt x="0" y="29202"/>
                    <a:pt x="29202" y="0"/>
                    <a:pt x="652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5"/>
            <p:cNvSpPr txBox="1"/>
            <p:nvPr/>
          </p:nvSpPr>
          <p:spPr>
            <a:xfrm>
              <a:off x="0" y="-76200"/>
              <a:ext cx="812800" cy="1085347"/>
            </a:xfrm>
            <a:prstGeom prst="rect">
              <a:avLst/>
            </a:prstGeom>
            <a:noFill/>
            <a:ln>
              <a:noFill/>
            </a:ln>
          </p:spPr>
          <p:txBody>
            <a:bodyPr anchorCtr="0" anchor="ctr" bIns="33850" lIns="33850" spcFirstLastPara="1" rIns="33850" wrap="square" tIns="33850">
              <a:noAutofit/>
            </a:bodyPr>
            <a:lstStyle/>
            <a:p>
              <a:pPr indent="0" lvl="0" marL="0" marR="0" rtl="0" algn="ctr">
                <a:lnSpc>
                  <a:spcPct val="186583"/>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223" name="Google Shape;223;p15"/>
          <p:cNvGrpSpPr/>
          <p:nvPr/>
        </p:nvGrpSpPr>
        <p:grpSpPr>
          <a:xfrm>
            <a:off x="9562114" y="2249018"/>
            <a:ext cx="1146049" cy="1226631"/>
            <a:chOff x="0" y="-57150"/>
            <a:chExt cx="812800" cy="869950"/>
          </a:xfrm>
        </p:grpSpPr>
        <p:sp>
          <p:nvSpPr>
            <p:cNvPr id="224" name="Google Shape;224;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7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5"/>
            <p:cNvSpPr txBox="1"/>
            <p:nvPr/>
          </p:nvSpPr>
          <p:spPr>
            <a:xfrm>
              <a:off x="76200" y="-57150"/>
              <a:ext cx="660400" cy="793750"/>
            </a:xfrm>
            <a:prstGeom prst="rect">
              <a:avLst/>
            </a:prstGeom>
            <a:noFill/>
            <a:ln>
              <a:noFill/>
            </a:ln>
          </p:spPr>
          <p:txBody>
            <a:bodyPr anchorCtr="0" anchor="ctr" bIns="33850" lIns="33850" spcFirstLastPara="1" rIns="33850" wrap="square" tIns="33850">
              <a:noAutofit/>
            </a:bodyPr>
            <a:lstStyle/>
            <a:p>
              <a:pPr indent="0" lvl="0" marL="0" marR="0" rtl="0" algn="ctr">
                <a:lnSpc>
                  <a:spcPct val="140000"/>
                </a:lnSpc>
                <a:spcBef>
                  <a:spcPts val="0"/>
                </a:spcBef>
                <a:spcAft>
                  <a:spcPts val="0"/>
                </a:spcAft>
                <a:buNone/>
              </a:pPr>
              <a:r>
                <a:rPr b="1" i="0" lang="en-US" sz="2800" u="none" cap="none" strike="noStrike">
                  <a:solidFill>
                    <a:srgbClr val="FFFFFF"/>
                  </a:solidFill>
                  <a:latin typeface="Arial"/>
                  <a:ea typeface="Arial"/>
                  <a:cs typeface="Arial"/>
                  <a:sym typeface="Arial"/>
                </a:rPr>
                <a:t>T</a:t>
              </a:r>
              <a:endParaRPr/>
            </a:p>
          </p:txBody>
        </p:sp>
      </p:grpSp>
      <p:sp>
        <p:nvSpPr>
          <p:cNvPr id="226" name="Google Shape;226;p15"/>
          <p:cNvSpPr txBox="1"/>
          <p:nvPr/>
        </p:nvSpPr>
        <p:spPr>
          <a:xfrm>
            <a:off x="9481088" y="3816164"/>
            <a:ext cx="1417123" cy="755528"/>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0" i="0" lang="en-US" sz="1399" u="none" cap="none" strike="noStrike">
                <a:solidFill>
                  <a:srgbClr val="000000"/>
                </a:solidFill>
                <a:latin typeface="Poppins"/>
                <a:ea typeface="Poppins"/>
                <a:cs typeface="Poppins"/>
                <a:sym typeface="Poppins"/>
              </a:rPr>
              <a:t>Travelife Partner</a:t>
            </a:r>
            <a:endParaRPr/>
          </a:p>
          <a:p>
            <a:pPr indent="0" lvl="0" marL="0" marR="0" rtl="0" algn="ctr">
              <a:lnSpc>
                <a:spcPct val="140028"/>
              </a:lnSpc>
              <a:spcBef>
                <a:spcPts val="0"/>
              </a:spcBef>
              <a:spcAft>
                <a:spcPts val="0"/>
              </a:spcAft>
              <a:buNone/>
            </a:pPr>
            <a:r>
              <a:rPr b="0" i="0" lang="en-US" sz="1399" u="none" cap="none" strike="noStrike">
                <a:solidFill>
                  <a:srgbClr val="000000"/>
                </a:solidFill>
                <a:latin typeface="Poppins"/>
                <a:ea typeface="Poppins"/>
                <a:cs typeface="Poppins"/>
                <a:sym typeface="Poppins"/>
              </a:rPr>
              <a:t>No. VN0121</a:t>
            </a:r>
            <a:endParaRPr/>
          </a:p>
        </p:txBody>
      </p:sp>
      <p:sp>
        <p:nvSpPr>
          <p:cNvPr id="227" name="Google Shape;227;p15"/>
          <p:cNvSpPr/>
          <p:nvPr/>
        </p:nvSpPr>
        <p:spPr>
          <a:xfrm>
            <a:off x="4877183" y="685800"/>
            <a:ext cx="2725307" cy="438320"/>
          </a:xfrm>
          <a:custGeom>
            <a:rect b="b" l="l" r="r" t="t"/>
            <a:pathLst>
              <a:path extrusionOk="0" h="657480" w="4087960">
                <a:moveTo>
                  <a:pt x="0" y="0"/>
                </a:moveTo>
                <a:lnTo>
                  <a:pt x="4087960" y="0"/>
                </a:lnTo>
                <a:lnTo>
                  <a:pt x="4087960" y="657480"/>
                </a:lnTo>
                <a:lnTo>
                  <a:pt x="0" y="657480"/>
                </a:lnTo>
                <a:lnTo>
                  <a:pt x="0" y="0"/>
                </a:lnTo>
                <a:close/>
              </a:path>
            </a:pathLst>
          </a:custGeom>
          <a:blipFill rotWithShape="1">
            <a:blip r:embed="rId4">
              <a:alphaModFix/>
            </a:blip>
            <a:stretch>
              <a:fillRect b="0" l="0" r="0" t="0"/>
            </a:stretch>
          </a:blipFill>
          <a:ln>
            <a:noFill/>
          </a:ln>
        </p:spPr>
      </p:sp>
      <p:sp>
        <p:nvSpPr>
          <p:cNvPr id="228" name="Google Shape;228;p15"/>
          <p:cNvSpPr txBox="1"/>
          <p:nvPr/>
        </p:nvSpPr>
        <p:spPr>
          <a:xfrm>
            <a:off x="887236" y="1273676"/>
            <a:ext cx="3184263" cy="359073"/>
          </a:xfrm>
          <a:prstGeom prst="rect">
            <a:avLst/>
          </a:prstGeom>
          <a:noFill/>
          <a:ln>
            <a:noFill/>
          </a:ln>
        </p:spPr>
        <p:txBody>
          <a:bodyPr anchorCtr="0" anchor="t" bIns="0" lIns="0" spcFirstLastPara="1" rIns="0" wrap="square" tIns="0">
            <a:spAutoFit/>
          </a:bodyPr>
          <a:lstStyle/>
          <a:p>
            <a:pPr indent="0" lvl="0" marL="0" marR="0" rtl="0" algn="ctr">
              <a:lnSpc>
                <a:spcPct val="105999"/>
              </a:lnSpc>
              <a:spcBef>
                <a:spcPts val="0"/>
              </a:spcBef>
              <a:spcAft>
                <a:spcPts val="0"/>
              </a:spcAft>
              <a:buNone/>
            </a:pPr>
            <a:r>
              <a:rPr b="1" i="0" lang="en-US" sz="2667" u="none" cap="none" strike="noStrike">
                <a:solidFill>
                  <a:srgbClr val="16745E"/>
                </a:solidFill>
                <a:latin typeface="Montserrat SemiBold"/>
                <a:ea typeface="Montserrat SemiBold"/>
                <a:cs typeface="Montserrat SemiBold"/>
                <a:sym typeface="Montserrat SemiBold"/>
              </a:rPr>
              <a:t>Our Certificate</a:t>
            </a:r>
            <a:endParaRPr/>
          </a:p>
        </p:txBody>
      </p:sp>
      <p:sp>
        <p:nvSpPr>
          <p:cNvPr id="229" name="Google Shape;229;p15"/>
          <p:cNvSpPr/>
          <p:nvPr/>
        </p:nvSpPr>
        <p:spPr>
          <a:xfrm>
            <a:off x="1574166" y="2613187"/>
            <a:ext cx="965393" cy="557515"/>
          </a:xfrm>
          <a:custGeom>
            <a:rect b="b" l="l" r="r" t="t"/>
            <a:pathLst>
              <a:path extrusionOk="0" h="836272" w="1448089">
                <a:moveTo>
                  <a:pt x="0" y="0"/>
                </a:moveTo>
                <a:lnTo>
                  <a:pt x="1448089" y="0"/>
                </a:lnTo>
                <a:lnTo>
                  <a:pt x="1448089" y="836272"/>
                </a:lnTo>
                <a:lnTo>
                  <a:pt x="0" y="836272"/>
                </a:lnTo>
                <a:lnTo>
                  <a:pt x="0" y="0"/>
                </a:lnTo>
                <a:close/>
              </a:path>
            </a:pathLst>
          </a:custGeom>
          <a:blipFill rotWithShape="1">
            <a:blip r:embed="rId5">
              <a:alphaModFix/>
            </a:blip>
            <a:stretch>
              <a:fillRect b="0" l="0" r="0" t="0"/>
            </a:stretch>
          </a:blipFill>
          <a:ln>
            <a:noFill/>
          </a:ln>
        </p:spPr>
      </p:sp>
      <p:sp>
        <p:nvSpPr>
          <p:cNvPr id="230" name="Google Shape;230;p15"/>
          <p:cNvSpPr/>
          <p:nvPr/>
        </p:nvSpPr>
        <p:spPr>
          <a:xfrm>
            <a:off x="4500489" y="2634548"/>
            <a:ext cx="498623" cy="536154"/>
          </a:xfrm>
          <a:custGeom>
            <a:rect b="b" l="l" r="r" t="t"/>
            <a:pathLst>
              <a:path extrusionOk="0" h="804231" w="747935">
                <a:moveTo>
                  <a:pt x="0" y="0"/>
                </a:moveTo>
                <a:lnTo>
                  <a:pt x="747934" y="0"/>
                </a:lnTo>
                <a:lnTo>
                  <a:pt x="747934" y="804231"/>
                </a:lnTo>
                <a:lnTo>
                  <a:pt x="0" y="804231"/>
                </a:lnTo>
                <a:lnTo>
                  <a:pt x="0" y="0"/>
                </a:lnTo>
                <a:close/>
              </a:path>
            </a:pathLst>
          </a:custGeom>
          <a:blipFill rotWithShape="1">
            <a:blip r:embed="rId6">
              <a:alphaModFix/>
            </a:blip>
            <a:stretch>
              <a:fillRect b="0" l="0" r="0" t="0"/>
            </a:stretch>
          </a:blipFill>
          <a:ln>
            <a:noFill/>
          </a:ln>
        </p:spPr>
      </p:sp>
      <p:sp>
        <p:nvSpPr>
          <p:cNvPr id="231" name="Google Shape;231;p15"/>
          <p:cNvSpPr txBox="1"/>
          <p:nvPr/>
        </p:nvSpPr>
        <p:spPr>
          <a:xfrm>
            <a:off x="1476970" y="6167331"/>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000" u="none" cap="none" strike="noStrike">
                <a:solidFill>
                  <a:srgbClr val="0D0A1E"/>
                </a:solidFill>
                <a:latin typeface="Arial"/>
                <a:ea typeface="Arial"/>
                <a:cs typeface="Arial"/>
                <a:sym typeface="Arial"/>
              </a:rPr>
              <a:t>threeland.com</a:t>
            </a:r>
            <a:endParaRPr/>
          </a:p>
        </p:txBody>
      </p:sp>
      <p:cxnSp>
        <p:nvCxnSpPr>
          <p:cNvPr id="232" name="Google Shape;232;p15"/>
          <p:cNvCxnSpPr/>
          <p:nvPr/>
        </p:nvCxnSpPr>
        <p:spPr>
          <a:xfrm>
            <a:off x="1386507" y="6172200"/>
            <a:ext cx="0" cy="211665"/>
          </a:xfrm>
          <a:prstGeom prst="straightConnector1">
            <a:avLst/>
          </a:prstGeom>
          <a:noFill/>
          <a:ln cap="flat" cmpd="sng" w="38100">
            <a:solidFill>
              <a:srgbClr val="1E4799"/>
            </a:solidFill>
            <a:prstDash val="solid"/>
            <a:round/>
            <a:headEnd len="sm" w="sm" type="none"/>
            <a:tailEnd len="sm" w="sm" type="none"/>
          </a:ln>
        </p:spPr>
      </p:cxnSp>
      <p:cxnSp>
        <p:nvCxnSpPr>
          <p:cNvPr id="233" name="Google Shape;233;p15"/>
          <p:cNvCxnSpPr/>
          <p:nvPr/>
        </p:nvCxnSpPr>
        <p:spPr>
          <a:xfrm>
            <a:off x="2923105" y="6275281"/>
            <a:ext cx="8149379" cy="0"/>
          </a:xfrm>
          <a:prstGeom prst="straightConnector1">
            <a:avLst/>
          </a:prstGeom>
          <a:noFill/>
          <a:ln cap="flat" cmpd="sng" w="9525">
            <a:solidFill>
              <a:srgbClr val="000000"/>
            </a:solidFill>
            <a:prstDash val="solid"/>
            <a:round/>
            <a:headEnd len="sm" w="sm" type="none"/>
            <a:tailEnd len="sm" w="sm" type="none"/>
          </a:ln>
        </p:spPr>
      </p:cxnSp>
      <p:sp>
        <p:nvSpPr>
          <p:cNvPr id="234" name="Google Shape;234;p15"/>
          <p:cNvSpPr txBox="1"/>
          <p:nvPr/>
        </p:nvSpPr>
        <p:spPr>
          <a:xfrm>
            <a:off x="1119517" y="6166484"/>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b="1" i="0" lang="en-US" sz="933" u="none" cap="none" strike="noStrike">
                <a:solidFill>
                  <a:srgbClr val="0D0A1E"/>
                </a:solidFill>
                <a:latin typeface="Arial"/>
                <a:ea typeface="Arial"/>
                <a:cs typeface="Arial"/>
                <a:sym typeface="Arial"/>
              </a:rPr>
              <a:t>03</a:t>
            </a:r>
            <a:endParaRPr/>
          </a:p>
        </p:txBody>
      </p:sp>
      <p:sp>
        <p:nvSpPr>
          <p:cNvPr id="235" name="Google Shape;235;p15"/>
          <p:cNvSpPr/>
          <p:nvPr/>
        </p:nvSpPr>
        <p:spPr>
          <a:xfrm>
            <a:off x="7160997" y="2569266"/>
            <a:ext cx="629295" cy="629295"/>
          </a:xfrm>
          <a:custGeom>
            <a:rect b="b" l="l" r="r" t="t"/>
            <a:pathLst>
              <a:path extrusionOk="0" h="943942" w="943942">
                <a:moveTo>
                  <a:pt x="0" y="0"/>
                </a:moveTo>
                <a:lnTo>
                  <a:pt x="943943" y="0"/>
                </a:lnTo>
                <a:lnTo>
                  <a:pt x="943943" y="943943"/>
                </a:lnTo>
                <a:lnTo>
                  <a:pt x="0" y="943943"/>
                </a:lnTo>
                <a:lnTo>
                  <a:pt x="0" y="0"/>
                </a:lnTo>
                <a:close/>
              </a:path>
            </a:pathLst>
          </a:custGeom>
          <a:blipFill rotWithShape="1">
            <a:blip r:embed="rId7">
              <a:alphaModFix/>
            </a:blip>
            <a:stretch>
              <a:fillRect b="0" l="0" r="0" t="0"/>
            </a:stretch>
          </a:blipFill>
          <a:ln>
            <a:noFill/>
          </a:ln>
        </p:spPr>
      </p:sp>
      <p:sp>
        <p:nvSpPr>
          <p:cNvPr id="236" name="Google Shape;236;p15"/>
          <p:cNvSpPr/>
          <p:nvPr/>
        </p:nvSpPr>
        <p:spPr>
          <a:xfrm>
            <a:off x="9622409" y="2703301"/>
            <a:ext cx="1025459" cy="398647"/>
          </a:xfrm>
          <a:custGeom>
            <a:rect b="b" l="l" r="r" t="t"/>
            <a:pathLst>
              <a:path extrusionOk="0" h="597971" w="1538188">
                <a:moveTo>
                  <a:pt x="0" y="0"/>
                </a:moveTo>
                <a:lnTo>
                  <a:pt x="1538188" y="0"/>
                </a:lnTo>
                <a:lnTo>
                  <a:pt x="1538188" y="597971"/>
                </a:lnTo>
                <a:lnTo>
                  <a:pt x="0" y="597971"/>
                </a:lnTo>
                <a:lnTo>
                  <a:pt x="0" y="0"/>
                </a:lnTo>
                <a:close/>
              </a:path>
            </a:pathLst>
          </a:custGeom>
          <a:blipFill rotWithShape="1">
            <a:blip r:embed="rId8">
              <a:alphaModFix/>
            </a:blip>
            <a:stretch>
              <a:fillRect b="0" l="0" r="0" t="0"/>
            </a:stretch>
          </a:blipFill>
          <a:ln>
            <a:noFill/>
          </a:ln>
        </p:spPr>
      </p:sp>
      <p:sp>
        <p:nvSpPr>
          <p:cNvPr id="237" name="Google Shape;237;p15"/>
          <p:cNvSpPr/>
          <p:nvPr/>
        </p:nvSpPr>
        <p:spPr>
          <a:xfrm>
            <a:off x="-2498794" y="2453757"/>
            <a:ext cx="5667982" cy="3508406"/>
          </a:xfrm>
          <a:custGeom>
            <a:rect b="b" l="l" r="r" t="t"/>
            <a:pathLst>
              <a:path extrusionOk="0" h="5262609" w="8501973">
                <a:moveTo>
                  <a:pt x="0" y="0"/>
                </a:moveTo>
                <a:lnTo>
                  <a:pt x="8501973" y="0"/>
                </a:lnTo>
                <a:lnTo>
                  <a:pt x="8501973" y="5262609"/>
                </a:lnTo>
                <a:lnTo>
                  <a:pt x="0" y="5262609"/>
                </a:lnTo>
                <a:lnTo>
                  <a:pt x="0" y="0"/>
                </a:lnTo>
                <a:close/>
              </a:path>
            </a:pathLst>
          </a:custGeom>
          <a:blipFill rotWithShape="1">
            <a:blip r:embed="rId9">
              <a:alphaModFix amt="14000"/>
            </a:blip>
            <a:stretch>
              <a:fillRect b="0" l="0" r="-285312"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a:t>3</a:t>
            </a:r>
            <a:endParaRPr/>
          </a:p>
        </p:txBody>
      </p:sp>
      <p:pic>
        <p:nvPicPr>
          <p:cNvPr descr="D:\Tung documents\threeland_profile\Logo\grayline_withregisterdmark[4].gif" id="244" name="Google Shape;244;p16"/>
          <p:cNvPicPr preferRelativeResize="0"/>
          <p:nvPr/>
        </p:nvPicPr>
        <p:blipFill rotWithShape="1">
          <a:blip r:embed="rId3">
            <a:alphaModFix/>
          </a:blip>
          <a:srcRect b="0" l="0" r="0" t="0"/>
          <a:stretch/>
        </p:blipFill>
        <p:spPr>
          <a:xfrm>
            <a:off x="8911155" y="3016691"/>
            <a:ext cx="1858669" cy="1066800"/>
          </a:xfrm>
          <a:prstGeom prst="rect">
            <a:avLst/>
          </a:prstGeom>
          <a:noFill/>
          <a:ln>
            <a:noFill/>
          </a:ln>
        </p:spPr>
      </p:pic>
      <p:sp>
        <p:nvSpPr>
          <p:cNvPr id="245" name="Google Shape;245;p16"/>
          <p:cNvSpPr/>
          <p:nvPr/>
        </p:nvSpPr>
        <p:spPr>
          <a:xfrm>
            <a:off x="3886199" y="1143000"/>
            <a:ext cx="7142019" cy="1352717"/>
          </a:xfrm>
          <a:prstGeom prst="wedgeRoundRectCallout">
            <a:avLst>
              <a:gd fmla="val -56605" name="adj1"/>
              <a:gd fmla="val 3780" name="adj2"/>
              <a:gd fmla="val 16667" name="adj3"/>
            </a:avLst>
          </a:prstGeom>
          <a:solidFill>
            <a:schemeClr val="accent6"/>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214313" lvl="0" marL="214313" marR="0" rtl="0" algn="just">
              <a:spcBef>
                <a:spcPts val="0"/>
              </a:spcBef>
              <a:spcAft>
                <a:spcPts val="0"/>
              </a:spcAft>
              <a:buClr>
                <a:schemeClr val="lt1"/>
              </a:buClr>
              <a:buSzPts val="1400"/>
              <a:buFont typeface="Noto Sans Symbols"/>
              <a:buChar char="⮚"/>
            </a:pPr>
            <a:r>
              <a:rPr b="0" i="0" lang="en-US" sz="1400" u="none" cap="none" strike="noStrike">
                <a:solidFill>
                  <a:schemeClr val="lt1"/>
                </a:solidFill>
                <a:latin typeface="Arial"/>
                <a:ea typeface="Arial"/>
                <a:cs typeface="Arial"/>
                <a:sym typeface="Arial"/>
              </a:rPr>
              <a:t>Our Primary Brand, mainly on tour packages </a:t>
            </a:r>
            <a:endParaRPr/>
          </a:p>
          <a:p>
            <a:pPr indent="-214313" lvl="0" marL="214313" marR="0" rtl="0" algn="just">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Our Clients: </a:t>
            </a:r>
            <a:r>
              <a:rPr b="0" i="0" lang="en-US" sz="1400" u="none" cap="none" strike="noStrike">
                <a:solidFill>
                  <a:schemeClr val="lt1"/>
                </a:solidFill>
                <a:latin typeface="Arial"/>
                <a:ea typeface="Arial"/>
                <a:cs typeface="Arial"/>
                <a:sym typeface="Arial"/>
              </a:rPr>
              <a:t>FIT, Families, Groups ( ad hoc and set departures ), Corporate/MICE.</a:t>
            </a:r>
            <a:endParaRPr/>
          </a:p>
          <a:p>
            <a:pPr indent="-214313" lvl="0" marL="214313" marR="0" rtl="0" algn="just">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Product Range: </a:t>
            </a:r>
            <a:r>
              <a:rPr b="0" i="0" lang="en-US" sz="1400" u="none" cap="none" strike="noStrike">
                <a:solidFill>
                  <a:schemeClr val="lt1"/>
                </a:solidFill>
                <a:latin typeface="Arial"/>
                <a:ea typeface="Arial"/>
                <a:cs typeface="Arial"/>
                <a:sym typeface="Arial"/>
              </a:rPr>
              <a:t>Classic, Adventure, Family holidays, MICE, School tour, Wellness tour, Customized tour</a:t>
            </a:r>
            <a:endParaRPr/>
          </a:p>
          <a:p>
            <a:pPr indent="-214313" lvl="0" marL="214313" marR="0" rtl="0" algn="just">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White-labelling: </a:t>
            </a:r>
            <a:r>
              <a:rPr b="0" i="0" lang="en-US" sz="1400" u="none" cap="none" strike="noStrike">
                <a:solidFill>
                  <a:schemeClr val="lt1"/>
                </a:solidFill>
                <a:latin typeface="Arial"/>
                <a:ea typeface="Arial"/>
                <a:cs typeface="Arial"/>
                <a:sym typeface="Arial"/>
              </a:rPr>
              <a:t>we operate tours under your brands</a:t>
            </a:r>
            <a:endParaRPr/>
          </a:p>
        </p:txBody>
      </p:sp>
      <p:sp>
        <p:nvSpPr>
          <p:cNvPr id="246" name="Google Shape;246;p16"/>
          <p:cNvSpPr/>
          <p:nvPr/>
        </p:nvSpPr>
        <p:spPr>
          <a:xfrm>
            <a:off x="702424" y="2849696"/>
            <a:ext cx="7637141" cy="1657307"/>
          </a:xfrm>
          <a:prstGeom prst="wedgeRoundRectCallout">
            <a:avLst>
              <a:gd fmla="val 58479" name="adj1"/>
              <a:gd fmla="val -16566" name="adj2"/>
              <a:gd fmla="val 16667" name="adj3"/>
            </a:avLst>
          </a:prstGeom>
          <a:solidFill>
            <a:schemeClr val="accent1"/>
          </a:solidFill>
          <a:ln>
            <a:noFill/>
          </a:ln>
        </p:spPr>
        <p:txBody>
          <a:bodyPr anchorCtr="0" anchor="ctr" bIns="45700" lIns="91425" spcFirstLastPara="1" rIns="91425" wrap="square" tIns="45700">
            <a:noAutofit/>
          </a:bodyPr>
          <a:lstStyle/>
          <a:p>
            <a:pPr indent="-45244" lvl="0" marL="45244" marR="0" rtl="0" algn="just">
              <a:spcBef>
                <a:spcPts val="0"/>
              </a:spcBef>
              <a:spcAft>
                <a:spcPts val="0"/>
              </a:spcAft>
              <a:buClr>
                <a:schemeClr val="lt1"/>
              </a:buClr>
              <a:buSzPts val="1400"/>
              <a:buFont typeface="Noto Sans Symbols"/>
              <a:buChar char="⮚"/>
            </a:pPr>
            <a:r>
              <a:rPr b="0" i="0" lang="en-US" sz="1400" u="none" cap="none" strike="noStrike">
                <a:solidFill>
                  <a:schemeClr val="lt1"/>
                </a:solidFill>
                <a:latin typeface="Arial"/>
                <a:ea typeface="Arial"/>
                <a:cs typeface="Arial"/>
                <a:sym typeface="Arial"/>
              </a:rPr>
              <a:t>A Master Licensee of Gray Line Worldwide, mainly on day trips, activities, shore excursions and transfers</a:t>
            </a:r>
            <a:endParaRPr/>
          </a:p>
          <a:p>
            <a:pPr indent="-214313" lvl="0" marL="214313" marR="0" rtl="0" algn="just">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Product Range</a:t>
            </a:r>
            <a:r>
              <a:rPr b="0" i="0" lang="en-US" sz="1400" u="none" cap="none" strike="noStrike">
                <a:solidFill>
                  <a:schemeClr val="lt1"/>
                </a:solidFill>
                <a:latin typeface="Arial"/>
                <a:ea typeface="Arial"/>
                <a:cs typeface="Arial"/>
                <a:sym typeface="Arial"/>
              </a:rPr>
              <a:t>: Shore excursion, Day trips, Airport transfer, Limousine service, VIP greetings and meeting, Visa fast track service</a:t>
            </a:r>
            <a:endParaRPr/>
          </a:p>
          <a:p>
            <a:pPr indent="-214313" lvl="0" marL="214313" marR="0" rtl="0" algn="l">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Local Suppliers for well-known OTAs: </a:t>
            </a:r>
            <a:r>
              <a:rPr b="0" i="0" lang="en-US" sz="1400" u="none" cap="none" strike="noStrike">
                <a:solidFill>
                  <a:schemeClr val="lt1"/>
                </a:solidFill>
                <a:latin typeface="Arial"/>
                <a:ea typeface="Arial"/>
                <a:cs typeface="Arial"/>
                <a:sym typeface="Arial"/>
              </a:rPr>
              <a:t>Expedia, Viator, Getyourguide, Ctrip, Rideways, Qnar, Tuniu</a:t>
            </a:r>
            <a:endParaRPr b="0" i="0" sz="1400" u="none" cap="none" strike="noStrike">
              <a:solidFill>
                <a:schemeClr val="lt1"/>
              </a:solidFill>
              <a:latin typeface="Arial"/>
              <a:ea typeface="Arial"/>
              <a:cs typeface="Arial"/>
              <a:sym typeface="Arial"/>
            </a:endParaRPr>
          </a:p>
          <a:p>
            <a:pPr indent="-125413" lvl="0" marL="214313" marR="0" rtl="0" algn="just">
              <a:spcBef>
                <a:spcPts val="0"/>
              </a:spcBef>
              <a:spcAft>
                <a:spcPts val="0"/>
              </a:spcAft>
              <a:buClr>
                <a:schemeClr val="dk1"/>
              </a:buClr>
              <a:buSzPts val="1400"/>
              <a:buFont typeface="Noto Sans Symbols"/>
              <a:buNone/>
            </a:pPr>
            <a:r>
              <a:t/>
            </a:r>
            <a:endParaRPr b="0" i="0" sz="1400" u="none" cap="none" strike="noStrike">
              <a:solidFill>
                <a:schemeClr val="lt1"/>
              </a:solidFill>
              <a:latin typeface="Arial"/>
              <a:ea typeface="Arial"/>
              <a:cs typeface="Arial"/>
              <a:sym typeface="Arial"/>
            </a:endParaRPr>
          </a:p>
        </p:txBody>
      </p:sp>
      <p:sp>
        <p:nvSpPr>
          <p:cNvPr id="247" name="Google Shape;247;p16"/>
          <p:cNvSpPr/>
          <p:nvPr/>
        </p:nvSpPr>
        <p:spPr>
          <a:xfrm>
            <a:off x="3886199" y="4860983"/>
            <a:ext cx="7142019" cy="1250832"/>
          </a:xfrm>
          <a:prstGeom prst="wedgeRoundRectCallout">
            <a:avLst>
              <a:gd fmla="val -56498" name="adj1"/>
              <a:gd fmla="val 4903" name="adj2"/>
              <a:gd fmla="val 16667" name="adj3"/>
            </a:avLst>
          </a:prstGeom>
          <a:solidFill>
            <a:srgbClr val="548135"/>
          </a:soli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285750" lvl="0" marL="285750" marR="0" rtl="0" algn="l">
              <a:spcBef>
                <a:spcPts val="0"/>
              </a:spcBef>
              <a:spcAft>
                <a:spcPts val="0"/>
              </a:spcAft>
              <a:buClr>
                <a:schemeClr val="lt1"/>
              </a:buClr>
              <a:buSzPts val="1400"/>
              <a:buFont typeface="Noto Sans Symbols"/>
              <a:buChar char="⮚"/>
            </a:pPr>
            <a:r>
              <a:rPr b="0" i="0" lang="en-US" sz="1400" u="none" cap="none" strike="noStrike">
                <a:solidFill>
                  <a:schemeClr val="lt1"/>
                </a:solidFill>
                <a:latin typeface="Arial"/>
                <a:ea typeface="Arial"/>
                <a:cs typeface="Arial"/>
                <a:sym typeface="Arial"/>
              </a:rPr>
              <a:t>A division / sub franchisee of Gray Line Worldwide, mainly on cruising service.</a:t>
            </a:r>
            <a:endParaRPr/>
          </a:p>
          <a:p>
            <a:pPr indent="-285750" lvl="0" marL="285750" marR="0" rtl="0" algn="l">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Capacity</a:t>
            </a:r>
            <a:r>
              <a:rPr b="0" i="0" lang="en-US" sz="1400" u="none" cap="none" strike="noStrike">
                <a:solidFill>
                  <a:schemeClr val="lt1"/>
                </a:solidFill>
                <a:latin typeface="Arial"/>
                <a:ea typeface="Arial"/>
                <a:cs typeface="Arial"/>
                <a:sym typeface="Arial"/>
              </a:rPr>
              <a:t>: cruise with capacity of 14 cabins. </a:t>
            </a:r>
            <a:endParaRPr/>
          </a:p>
          <a:p>
            <a:pPr indent="-285750" lvl="0" marL="285750" marR="0" rtl="0" algn="l">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Product range: </a:t>
            </a:r>
            <a:r>
              <a:rPr b="0" i="0" lang="en-US" sz="1400" u="none" cap="none" strike="noStrike">
                <a:solidFill>
                  <a:schemeClr val="lt1"/>
                </a:solidFill>
                <a:latin typeface="Arial"/>
                <a:ea typeface="Arial"/>
                <a:cs typeface="Arial"/>
                <a:sym typeface="Arial"/>
              </a:rPr>
              <a:t>Cruise service, MICE and Incentives</a:t>
            </a:r>
            <a:endParaRPr/>
          </a:p>
          <a:p>
            <a:pPr indent="-285750" lvl="0" marL="285750" marR="0" rtl="0" algn="l">
              <a:spcBef>
                <a:spcPts val="0"/>
              </a:spcBef>
              <a:spcAft>
                <a:spcPts val="0"/>
              </a:spcAft>
              <a:buClr>
                <a:schemeClr val="lt1"/>
              </a:buClr>
              <a:buSzPts val="1400"/>
              <a:buFont typeface="Noto Sans Symbols"/>
              <a:buChar char="⮚"/>
            </a:pPr>
            <a:r>
              <a:rPr b="1" i="0" lang="en-US" sz="1400" u="none" cap="none" strike="noStrike">
                <a:solidFill>
                  <a:schemeClr val="lt1"/>
                </a:solidFill>
                <a:latin typeface="Arial"/>
                <a:ea typeface="Arial"/>
                <a:cs typeface="Arial"/>
                <a:sym typeface="Arial"/>
              </a:rPr>
              <a:t>Partner name</a:t>
            </a:r>
            <a:r>
              <a:rPr b="0" i="0" lang="en-US" sz="1400" u="none" cap="none" strike="noStrike">
                <a:solidFill>
                  <a:schemeClr val="lt1"/>
                </a:solidFill>
                <a:latin typeface="Arial"/>
                <a:ea typeface="Arial"/>
                <a:cs typeface="Arial"/>
                <a:sym typeface="Arial"/>
              </a:rPr>
              <a:t>: Agoda, Booking.com, Expedia, Hotelbeds, DOTW, Ctrip</a:t>
            </a:r>
            <a:endParaRPr/>
          </a:p>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pic>
        <p:nvPicPr>
          <p:cNvPr descr="Gray_Line_Cruise.png" id="248" name="Google Shape;248;p16"/>
          <p:cNvPicPr preferRelativeResize="0"/>
          <p:nvPr/>
        </p:nvPicPr>
        <p:blipFill rotWithShape="1">
          <a:blip r:embed="rId4">
            <a:alphaModFix/>
          </a:blip>
          <a:srcRect b="0" l="0" r="0" t="0"/>
          <a:stretch/>
        </p:blipFill>
        <p:spPr>
          <a:xfrm>
            <a:off x="1104208" y="4932365"/>
            <a:ext cx="2164290" cy="1165902"/>
          </a:xfrm>
          <a:prstGeom prst="rect">
            <a:avLst/>
          </a:prstGeom>
          <a:noFill/>
          <a:ln>
            <a:noFill/>
          </a:ln>
        </p:spPr>
      </p:pic>
      <p:sp>
        <p:nvSpPr>
          <p:cNvPr id="249" name="Google Shape;249;p16"/>
          <p:cNvSpPr/>
          <p:nvPr/>
        </p:nvSpPr>
        <p:spPr>
          <a:xfrm>
            <a:off x="1" y="246229"/>
            <a:ext cx="1817716" cy="331638"/>
          </a:xfrm>
          <a:prstGeom prst="rect">
            <a:avLst/>
          </a:prstGeom>
          <a:solidFill>
            <a:srgbClr val="54813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OUR PORTFOLIO </a:t>
            </a:r>
            <a:endParaRPr/>
          </a:p>
        </p:txBody>
      </p:sp>
      <p:sp>
        <p:nvSpPr>
          <p:cNvPr id="250" name="Google Shape;250;p1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200" u="none">
                <a:solidFill>
                  <a:schemeClr val="dk1"/>
                </a:solidFill>
                <a:latin typeface="Calibri"/>
                <a:ea typeface="Calibri"/>
                <a:cs typeface="Calibri"/>
                <a:sym typeface="Calibri"/>
              </a:rPr>
              <a:t>7/25/2025</a:t>
            </a:r>
            <a:endParaRPr b="0" sz="1200" u="none">
              <a:solidFill>
                <a:schemeClr val="dk1"/>
              </a:solidFill>
              <a:latin typeface="Calibri"/>
              <a:ea typeface="Calibri"/>
              <a:cs typeface="Calibri"/>
              <a:sym typeface="Calibri"/>
            </a:endParaRPr>
          </a:p>
        </p:txBody>
      </p:sp>
      <p:sp>
        <p:nvSpPr>
          <p:cNvPr id="251" name="Google Shape;251;p16"/>
          <p:cNvSpPr/>
          <p:nvPr/>
        </p:nvSpPr>
        <p:spPr>
          <a:xfrm rot="5400000">
            <a:off x="-99219" y="724616"/>
            <a:ext cx="963613" cy="765175"/>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chemeClr val="dk1"/>
              </a:solidFill>
              <a:latin typeface="Calibri"/>
              <a:ea typeface="Calibri"/>
              <a:cs typeface="Calibri"/>
              <a:sym typeface="Calibri"/>
            </a:endParaRPr>
          </a:p>
        </p:txBody>
      </p:sp>
      <p:pic>
        <p:nvPicPr>
          <p:cNvPr descr="http://static.tumblr.com/f45faab49321958bb661be2e69124337/gltbmdt/p3amp94ag/tumblr_static_logo_threeland_281108.png" id="252" name="Google Shape;252;p16"/>
          <p:cNvPicPr preferRelativeResize="0"/>
          <p:nvPr/>
        </p:nvPicPr>
        <p:blipFill rotWithShape="1">
          <a:blip r:embed="rId6">
            <a:alphaModFix/>
          </a:blip>
          <a:srcRect b="0" l="0" r="0" t="0"/>
          <a:stretch/>
        </p:blipFill>
        <p:spPr>
          <a:xfrm>
            <a:off x="507994" y="1461344"/>
            <a:ext cx="3158650" cy="509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7"/>
          <p:cNvSpPr/>
          <p:nvPr/>
        </p:nvSpPr>
        <p:spPr>
          <a:xfrm>
            <a:off x="-18473" y="76200"/>
            <a:ext cx="4010736" cy="304800"/>
          </a:xfrm>
          <a:prstGeom prst="rect">
            <a:avLst/>
          </a:prstGeom>
          <a:solidFill>
            <a:srgbClr val="54813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OUR PROPERTIES - PU LUONG RETREAT</a:t>
            </a:r>
            <a:endParaRPr/>
          </a:p>
        </p:txBody>
      </p:sp>
      <p:sp>
        <p:nvSpPr>
          <p:cNvPr id="258" name="Google Shape;258;p17"/>
          <p:cNvSpPr/>
          <p:nvPr/>
        </p:nvSpPr>
        <p:spPr>
          <a:xfrm>
            <a:off x="439487" y="2178698"/>
            <a:ext cx="3581400" cy="4072910"/>
          </a:xfrm>
          <a:prstGeom prst="rect">
            <a:avLst/>
          </a:prstGeom>
          <a:solidFill>
            <a:srgbClr val="5481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en-US" sz="1800">
                <a:solidFill>
                  <a:schemeClr val="lt1"/>
                </a:solidFill>
                <a:latin typeface="Calibri"/>
                <a:ea typeface="Calibri"/>
                <a:cs typeface="Calibri"/>
                <a:sym typeface="Calibri"/>
              </a:rPr>
              <a:t>Highlights:</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lnSpc>
                <a:spcPct val="13888"/>
              </a:lnSpc>
              <a:spcBef>
                <a:spcPts val="0"/>
              </a:spcBef>
              <a:spcAft>
                <a:spcPts val="0"/>
              </a:spcAft>
              <a:buNone/>
            </a:pPr>
            <a:r>
              <a:rPr lang="en-US"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1800"/>
              <a:buFont typeface="Noto Sans Symbols"/>
              <a:buChar char="−"/>
            </a:pPr>
            <a:r>
              <a:rPr i="1" lang="en-US" sz="1800">
                <a:solidFill>
                  <a:schemeClr val="lt1"/>
                </a:solidFill>
                <a:latin typeface="Calibri"/>
                <a:ea typeface="Calibri"/>
                <a:cs typeface="Calibri"/>
                <a:sym typeface="Calibri"/>
              </a:rPr>
              <a:t>30 boutique bungalows with panoramic valley view.</a:t>
            </a:r>
            <a:endParaRPr/>
          </a:p>
          <a:p>
            <a:pPr indent="-342900" lvl="0" marL="342900" marR="0" rtl="0" algn="l">
              <a:spcBef>
                <a:spcPts val="0"/>
              </a:spcBef>
              <a:spcAft>
                <a:spcPts val="0"/>
              </a:spcAft>
              <a:buClr>
                <a:schemeClr val="lt1"/>
              </a:buClr>
              <a:buSzPts val="1800"/>
              <a:buFont typeface="Noto Sans Symbols"/>
              <a:buChar char="−"/>
            </a:pPr>
            <a:r>
              <a:rPr i="1" lang="en-US" sz="1800">
                <a:solidFill>
                  <a:schemeClr val="lt1"/>
                </a:solidFill>
                <a:latin typeface="Calibri"/>
                <a:ea typeface="Calibri"/>
                <a:cs typeface="Calibri"/>
                <a:sym typeface="Calibri"/>
              </a:rPr>
              <a:t>A "microcosm" of Northern Vietnam</a:t>
            </a:r>
            <a:endParaRPr sz="1800">
              <a:solidFill>
                <a:schemeClr val="lt1"/>
              </a:solidFill>
              <a:latin typeface="Calibri"/>
              <a:ea typeface="Calibri"/>
              <a:cs typeface="Calibri"/>
              <a:sym typeface="Calibri"/>
            </a:endParaRPr>
          </a:p>
          <a:p>
            <a:pPr indent="0" lvl="0" marL="0" marR="0" rtl="0" algn="l">
              <a:lnSpc>
                <a:spcPct val="3333"/>
              </a:lnSpc>
              <a:spcBef>
                <a:spcPts val="0"/>
              </a:spcBef>
              <a:spcAft>
                <a:spcPts val="0"/>
              </a:spcAft>
              <a:buNone/>
            </a:pPr>
            <a:r>
              <a:rPr i="1" lang="en-US"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1800"/>
              <a:buFont typeface="Noto Sans Symbols"/>
              <a:buChar char="−"/>
            </a:pPr>
            <a:r>
              <a:rPr i="1" lang="en-US" sz="1800">
                <a:solidFill>
                  <a:schemeClr val="lt1"/>
                </a:solidFill>
                <a:latin typeface="Calibri"/>
                <a:ea typeface="Calibri"/>
                <a:cs typeface="Calibri"/>
                <a:sym typeface="Calibri"/>
              </a:rPr>
              <a:t>Breathtaking mountainous view</a:t>
            </a:r>
            <a:endParaRPr sz="1800">
              <a:solidFill>
                <a:schemeClr val="lt1"/>
              </a:solidFill>
              <a:latin typeface="Calibri"/>
              <a:ea typeface="Calibri"/>
              <a:cs typeface="Calibri"/>
              <a:sym typeface="Calibri"/>
            </a:endParaRPr>
          </a:p>
          <a:p>
            <a:pPr indent="0" lvl="0" marL="0" marR="0" rtl="0" algn="l">
              <a:lnSpc>
                <a:spcPct val="3333"/>
              </a:lnSpc>
              <a:spcBef>
                <a:spcPts val="0"/>
              </a:spcBef>
              <a:spcAft>
                <a:spcPts val="0"/>
              </a:spcAft>
              <a:buNone/>
            </a:pPr>
            <a:r>
              <a:rPr i="1" lang="en-US"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1800"/>
              <a:buFont typeface="Noto Sans Symbols"/>
              <a:buChar char="−"/>
            </a:pPr>
            <a:r>
              <a:rPr i="1" lang="en-US" sz="1800">
                <a:solidFill>
                  <a:schemeClr val="lt1"/>
                </a:solidFill>
                <a:latin typeface="Calibri"/>
                <a:ea typeface="Calibri"/>
                <a:cs typeface="Calibri"/>
                <a:sym typeface="Calibri"/>
              </a:rPr>
              <a:t>Boutique living - Authentic life style</a:t>
            </a:r>
            <a:endParaRPr sz="1800">
              <a:solidFill>
                <a:schemeClr val="lt1"/>
              </a:solidFill>
              <a:latin typeface="Calibri"/>
              <a:ea typeface="Calibri"/>
              <a:cs typeface="Calibri"/>
              <a:sym typeface="Calibri"/>
            </a:endParaRPr>
          </a:p>
          <a:p>
            <a:pPr indent="0" lvl="0" marL="0" marR="0" rtl="0" algn="l">
              <a:lnSpc>
                <a:spcPct val="3333"/>
              </a:lnSpc>
              <a:spcBef>
                <a:spcPts val="0"/>
              </a:spcBef>
              <a:spcAft>
                <a:spcPts val="0"/>
              </a:spcAft>
              <a:buNone/>
            </a:pPr>
            <a:r>
              <a:rPr i="1" lang="en-US"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1800"/>
              <a:buFont typeface="Noto Sans Symbols"/>
              <a:buChar char="−"/>
            </a:pPr>
            <a:r>
              <a:rPr i="1" lang="en-US" sz="1800">
                <a:solidFill>
                  <a:schemeClr val="lt1"/>
                </a:solidFill>
                <a:latin typeface="Calibri"/>
                <a:ea typeface="Calibri"/>
                <a:cs typeface="Calibri"/>
                <a:sym typeface="Calibri"/>
              </a:rPr>
              <a:t>Ideal trekking routes with moderate / medium levels</a:t>
            </a:r>
            <a:endParaRPr sz="1800">
              <a:solidFill>
                <a:schemeClr val="lt1"/>
              </a:solidFill>
              <a:latin typeface="Calibri"/>
              <a:ea typeface="Calibri"/>
              <a:cs typeface="Calibri"/>
              <a:sym typeface="Calibri"/>
            </a:endParaRPr>
          </a:p>
          <a:p>
            <a:pPr indent="0" lvl="0" marL="0" marR="0" rtl="0" algn="l">
              <a:lnSpc>
                <a:spcPct val="3333"/>
              </a:lnSpc>
              <a:spcBef>
                <a:spcPts val="0"/>
              </a:spcBef>
              <a:spcAft>
                <a:spcPts val="0"/>
              </a:spcAft>
              <a:buNone/>
            </a:pPr>
            <a:r>
              <a:rPr i="1" lang="en-US"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1800"/>
              <a:buFont typeface="Noto Sans Symbols"/>
              <a:buChar char="−"/>
            </a:pPr>
            <a:r>
              <a:rPr i="1" lang="en-US" sz="1800">
                <a:solidFill>
                  <a:schemeClr val="lt1"/>
                </a:solidFill>
                <a:latin typeface="Calibri"/>
                <a:ea typeface="Calibri"/>
                <a:cs typeface="Calibri"/>
                <a:sym typeface="Calibri"/>
              </a:rPr>
              <a:t>A tranquil landscape of hill tribal villages</a:t>
            </a:r>
            <a:endParaRPr sz="1800">
              <a:solidFill>
                <a:schemeClr val="lt1"/>
              </a:solidFill>
              <a:latin typeface="Calibri"/>
              <a:ea typeface="Calibri"/>
              <a:cs typeface="Calibri"/>
              <a:sym typeface="Calibri"/>
            </a:endParaRPr>
          </a:p>
          <a:p>
            <a:pPr indent="0" lvl="0" marL="0" marR="0" rtl="0" algn="l">
              <a:lnSpc>
                <a:spcPct val="3333"/>
              </a:lnSpc>
              <a:spcBef>
                <a:spcPts val="0"/>
              </a:spcBef>
              <a:spcAft>
                <a:spcPts val="0"/>
              </a:spcAft>
              <a:buNone/>
            </a:pPr>
            <a:r>
              <a:rPr i="1" lang="en-US"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1800"/>
              <a:buFont typeface="Noto Sans Symbols"/>
              <a:buChar char="−"/>
            </a:pPr>
            <a:r>
              <a:rPr i="1" lang="en-US" sz="1800">
                <a:solidFill>
                  <a:schemeClr val="lt1"/>
                </a:solidFill>
                <a:latin typeface="Calibri"/>
                <a:ea typeface="Calibri"/>
                <a:cs typeface="Calibri"/>
                <a:sym typeface="Calibri"/>
              </a:rPr>
              <a:t>Pure beauty of Nature</a:t>
            </a:r>
            <a:endParaRPr/>
          </a:p>
        </p:txBody>
      </p:sp>
      <p:pic>
        <p:nvPicPr>
          <p:cNvPr id="259" name="Google Shape;259;p17"/>
          <p:cNvPicPr preferRelativeResize="0"/>
          <p:nvPr/>
        </p:nvPicPr>
        <p:blipFill rotWithShape="1">
          <a:blip r:embed="rId3">
            <a:alphaModFix/>
          </a:blip>
          <a:srcRect b="0" l="0" r="0" t="0"/>
          <a:stretch/>
        </p:blipFill>
        <p:spPr>
          <a:xfrm>
            <a:off x="8046982" y="4435023"/>
            <a:ext cx="3848100" cy="2088603"/>
          </a:xfrm>
          <a:prstGeom prst="rect">
            <a:avLst/>
          </a:prstGeom>
          <a:noFill/>
          <a:ln>
            <a:noFill/>
          </a:ln>
        </p:spPr>
      </p:pic>
      <p:pic>
        <p:nvPicPr>
          <p:cNvPr id="260" name="Google Shape;260;p17"/>
          <p:cNvPicPr preferRelativeResize="0"/>
          <p:nvPr/>
        </p:nvPicPr>
        <p:blipFill rotWithShape="1">
          <a:blip r:embed="rId4">
            <a:alphaModFix/>
          </a:blip>
          <a:srcRect b="0" l="0" r="0" t="0"/>
          <a:stretch/>
        </p:blipFill>
        <p:spPr>
          <a:xfrm>
            <a:off x="4267200" y="263236"/>
            <a:ext cx="7696200" cy="4044967"/>
          </a:xfrm>
          <a:prstGeom prst="rect">
            <a:avLst/>
          </a:prstGeom>
          <a:noFill/>
          <a:ln>
            <a:noFill/>
          </a:ln>
        </p:spPr>
      </p:pic>
      <p:pic>
        <p:nvPicPr>
          <p:cNvPr id="261" name="Google Shape;261;p17"/>
          <p:cNvPicPr preferRelativeResize="0"/>
          <p:nvPr/>
        </p:nvPicPr>
        <p:blipFill rotWithShape="1">
          <a:blip r:embed="rId5">
            <a:alphaModFix/>
          </a:blip>
          <a:srcRect b="0" l="0" r="0" t="0"/>
          <a:stretch/>
        </p:blipFill>
        <p:spPr>
          <a:xfrm>
            <a:off x="4342085" y="4435022"/>
            <a:ext cx="3581400" cy="2088603"/>
          </a:xfrm>
          <a:prstGeom prst="rect">
            <a:avLst/>
          </a:prstGeom>
          <a:noFill/>
          <a:ln>
            <a:noFill/>
          </a:ln>
        </p:spPr>
      </p:pic>
      <p:pic>
        <p:nvPicPr>
          <p:cNvPr id="262" name="Google Shape;262;p17"/>
          <p:cNvPicPr preferRelativeResize="0"/>
          <p:nvPr/>
        </p:nvPicPr>
        <p:blipFill rotWithShape="1">
          <a:blip r:embed="rId6">
            <a:alphaModFix/>
          </a:blip>
          <a:srcRect b="0" l="0" r="0" t="0"/>
          <a:stretch/>
        </p:blipFill>
        <p:spPr>
          <a:xfrm>
            <a:off x="760556" y="862706"/>
            <a:ext cx="2857500" cy="952500"/>
          </a:xfrm>
          <a:prstGeom prst="rect">
            <a:avLst/>
          </a:prstGeom>
          <a:noFill/>
          <a:ln>
            <a:noFill/>
          </a:ln>
        </p:spPr>
      </p:pic>
      <p:sp>
        <p:nvSpPr>
          <p:cNvPr id="263" name="Google Shape;263;p1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a:t>11</a:t>
            </a:r>
            <a:endParaRPr/>
          </a:p>
        </p:txBody>
      </p:sp>
      <p:sp>
        <p:nvSpPr>
          <p:cNvPr id="264" name="Google Shape;264;p1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265" name="Google Shape;265;p17"/>
          <p:cNvSpPr/>
          <p:nvPr/>
        </p:nvSpPr>
        <p:spPr>
          <a:xfrm rot="5400000">
            <a:off x="-110765" y="480119"/>
            <a:ext cx="963613" cy="765175"/>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18"/>
          <p:cNvSpPr/>
          <p:nvPr/>
        </p:nvSpPr>
        <p:spPr>
          <a:xfrm>
            <a:off x="-8873" y="0"/>
            <a:ext cx="10279657" cy="6858000"/>
          </a:xfrm>
          <a:custGeom>
            <a:rect b="b" l="l" r="r" t="t"/>
            <a:pathLst>
              <a:path extrusionOk="0" h="10287000" w="15419486">
                <a:moveTo>
                  <a:pt x="0" y="0"/>
                </a:moveTo>
                <a:lnTo>
                  <a:pt x="15419486" y="0"/>
                </a:lnTo>
                <a:lnTo>
                  <a:pt x="15419486" y="10287000"/>
                </a:lnTo>
                <a:lnTo>
                  <a:pt x="0" y="10287000"/>
                </a:lnTo>
                <a:lnTo>
                  <a:pt x="0" y="0"/>
                </a:lnTo>
                <a:close/>
              </a:path>
            </a:pathLst>
          </a:custGeom>
          <a:blipFill rotWithShape="1">
            <a:blip r:embed="rId3">
              <a:alphaModFix amt="19999"/>
            </a:blip>
            <a:stretch>
              <a:fillRect b="0" l="0" r="0" t="0"/>
            </a:stretch>
          </a:blipFill>
          <a:ln>
            <a:noFill/>
          </a:ln>
        </p:spPr>
      </p:sp>
      <p:grpSp>
        <p:nvGrpSpPr>
          <p:cNvPr id="271" name="Google Shape;271;p18"/>
          <p:cNvGrpSpPr/>
          <p:nvPr/>
        </p:nvGrpSpPr>
        <p:grpSpPr>
          <a:xfrm rot="10800000">
            <a:off x="5660635" y="-472226"/>
            <a:ext cx="8687585" cy="7524271"/>
            <a:chOff x="0" y="-38100"/>
            <a:chExt cx="3432132" cy="2972551"/>
          </a:xfrm>
        </p:grpSpPr>
        <p:sp>
          <p:nvSpPr>
            <p:cNvPr id="272" name="Google Shape;272;p18"/>
            <p:cNvSpPr/>
            <p:nvPr/>
          </p:nvSpPr>
          <p:spPr>
            <a:xfrm>
              <a:off x="0" y="0"/>
              <a:ext cx="3432132" cy="2934451"/>
            </a:xfrm>
            <a:custGeom>
              <a:rect b="b" l="l" r="r" t="t"/>
              <a:pathLst>
                <a:path extrusionOk="0" h="2934451" w="3432132">
                  <a:moveTo>
                    <a:pt x="0" y="0"/>
                  </a:moveTo>
                  <a:lnTo>
                    <a:pt x="3432132" y="0"/>
                  </a:lnTo>
                  <a:lnTo>
                    <a:pt x="3432132" y="2934451"/>
                  </a:lnTo>
                  <a:lnTo>
                    <a:pt x="0" y="2934451"/>
                  </a:lnTo>
                  <a:close/>
                </a:path>
              </a:pathLst>
            </a:custGeom>
            <a:gradFill>
              <a:gsLst>
                <a:gs pos="0">
                  <a:srgbClr val="FFFFFF"/>
                </a:gs>
                <a:gs pos="50000">
                  <a:srgbClr val="FFFFFF"/>
                </a:gs>
                <a:gs pos="100000">
                  <a:srgbClr val="FFFFFF">
                    <a:alpha val="0"/>
                  </a:srgbClr>
                </a:gs>
              </a:gsLst>
              <a:lin ang="0" scaled="0"/>
            </a:gradFill>
            <a:ln>
              <a:noFill/>
            </a:ln>
          </p:spPr>
        </p:sp>
        <p:sp>
          <p:nvSpPr>
            <p:cNvPr id="273" name="Google Shape;273;p18"/>
            <p:cNvSpPr txBox="1"/>
            <p:nvPr/>
          </p:nvSpPr>
          <p:spPr>
            <a:xfrm>
              <a:off x="0" y="-38100"/>
              <a:ext cx="3432132" cy="2972551"/>
            </a:xfrm>
            <a:prstGeom prst="rect">
              <a:avLst/>
            </a:prstGeom>
            <a:noFill/>
            <a:ln>
              <a:noFill/>
            </a:ln>
          </p:spPr>
          <p:txBody>
            <a:bodyPr anchorCtr="0" anchor="ctr" bIns="33850" lIns="33850" spcFirstLastPara="1" rIns="33850" wrap="square" tIns="33850">
              <a:noAutofit/>
            </a:bodyPr>
            <a:lstStyle/>
            <a:p>
              <a:pPr indent="0" lvl="0" marL="0" marR="0" rtl="0" algn="ctr">
                <a:lnSpc>
                  <a:spcPct val="142583"/>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274" name="Google Shape;274;p18"/>
          <p:cNvSpPr txBox="1"/>
          <p:nvPr/>
        </p:nvSpPr>
        <p:spPr>
          <a:xfrm>
            <a:off x="1476970" y="6167331"/>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000">
                <a:solidFill>
                  <a:srgbClr val="0D0A1E"/>
                </a:solidFill>
                <a:latin typeface="Arial"/>
                <a:ea typeface="Arial"/>
                <a:cs typeface="Arial"/>
                <a:sym typeface="Arial"/>
              </a:rPr>
              <a:t>threeland.com</a:t>
            </a:r>
            <a:endParaRPr/>
          </a:p>
        </p:txBody>
      </p:sp>
      <p:cxnSp>
        <p:nvCxnSpPr>
          <p:cNvPr id="275" name="Google Shape;275;p18"/>
          <p:cNvCxnSpPr/>
          <p:nvPr/>
        </p:nvCxnSpPr>
        <p:spPr>
          <a:xfrm>
            <a:off x="1386507" y="6172200"/>
            <a:ext cx="0" cy="211665"/>
          </a:xfrm>
          <a:prstGeom prst="straightConnector1">
            <a:avLst/>
          </a:prstGeom>
          <a:noFill/>
          <a:ln cap="flat" cmpd="sng" w="38100">
            <a:solidFill>
              <a:srgbClr val="1E4799"/>
            </a:solidFill>
            <a:prstDash val="solid"/>
            <a:round/>
            <a:headEnd len="sm" w="sm" type="none"/>
            <a:tailEnd len="sm" w="sm" type="none"/>
          </a:ln>
        </p:spPr>
      </p:cxnSp>
      <p:sp>
        <p:nvSpPr>
          <p:cNvPr id="276" name="Google Shape;276;p18"/>
          <p:cNvSpPr/>
          <p:nvPr/>
        </p:nvSpPr>
        <p:spPr>
          <a:xfrm>
            <a:off x="352970" y="-297678"/>
            <a:ext cx="6462293" cy="7078733"/>
          </a:xfrm>
          <a:custGeom>
            <a:rect b="b" l="l" r="r" t="t"/>
            <a:pathLst>
              <a:path extrusionOk="0" h="10618100" w="9693440">
                <a:moveTo>
                  <a:pt x="0" y="0"/>
                </a:moveTo>
                <a:lnTo>
                  <a:pt x="9693440" y="0"/>
                </a:lnTo>
                <a:lnTo>
                  <a:pt x="9693440" y="10618100"/>
                </a:lnTo>
                <a:lnTo>
                  <a:pt x="0" y="10618100"/>
                </a:lnTo>
                <a:lnTo>
                  <a:pt x="0" y="0"/>
                </a:lnTo>
                <a:close/>
              </a:path>
            </a:pathLst>
          </a:custGeom>
          <a:blipFill rotWithShape="1">
            <a:blip r:embed="rId4">
              <a:alphaModFix/>
            </a:blip>
            <a:stretch>
              <a:fillRect b="0" l="0" r="0" t="0"/>
            </a:stretch>
          </a:blipFill>
          <a:ln>
            <a:noFill/>
          </a:ln>
        </p:spPr>
      </p:sp>
      <p:cxnSp>
        <p:nvCxnSpPr>
          <p:cNvPr id="277" name="Google Shape;277;p18"/>
          <p:cNvCxnSpPr/>
          <p:nvPr/>
        </p:nvCxnSpPr>
        <p:spPr>
          <a:xfrm>
            <a:off x="2923105" y="6275281"/>
            <a:ext cx="8149379" cy="0"/>
          </a:xfrm>
          <a:prstGeom prst="straightConnector1">
            <a:avLst/>
          </a:prstGeom>
          <a:noFill/>
          <a:ln cap="flat" cmpd="sng" w="9525">
            <a:solidFill>
              <a:srgbClr val="000000"/>
            </a:solidFill>
            <a:prstDash val="solid"/>
            <a:round/>
            <a:headEnd len="sm" w="sm" type="none"/>
            <a:tailEnd len="sm" w="sm" type="none"/>
          </a:ln>
        </p:spPr>
      </p:cxnSp>
      <p:sp>
        <p:nvSpPr>
          <p:cNvPr id="278" name="Google Shape;278;p18"/>
          <p:cNvSpPr/>
          <p:nvPr/>
        </p:nvSpPr>
        <p:spPr>
          <a:xfrm>
            <a:off x="3110921" y="3241689"/>
            <a:ext cx="413919" cy="530665"/>
          </a:xfrm>
          <a:custGeom>
            <a:rect b="b" l="l" r="r" t="t"/>
            <a:pathLst>
              <a:path extrusionOk="0" h="795998" w="620878">
                <a:moveTo>
                  <a:pt x="0" y="0"/>
                </a:moveTo>
                <a:lnTo>
                  <a:pt x="620878" y="0"/>
                </a:lnTo>
                <a:lnTo>
                  <a:pt x="620878" y="795998"/>
                </a:lnTo>
                <a:lnTo>
                  <a:pt x="0" y="795998"/>
                </a:lnTo>
                <a:lnTo>
                  <a:pt x="0" y="0"/>
                </a:lnTo>
                <a:close/>
              </a:path>
            </a:pathLst>
          </a:custGeom>
          <a:blipFill rotWithShape="1">
            <a:blip r:embed="rId5">
              <a:alphaModFix/>
            </a:blip>
            <a:stretch>
              <a:fillRect b="0" l="0" r="0" t="0"/>
            </a:stretch>
          </a:blipFill>
          <a:ln>
            <a:noFill/>
          </a:ln>
        </p:spPr>
      </p:sp>
      <p:sp>
        <p:nvSpPr>
          <p:cNvPr id="279" name="Google Shape;279;p18"/>
          <p:cNvSpPr txBox="1"/>
          <p:nvPr/>
        </p:nvSpPr>
        <p:spPr>
          <a:xfrm>
            <a:off x="6961854" y="1596331"/>
            <a:ext cx="3857373" cy="359073"/>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lang="en-US" sz="2666">
                <a:solidFill>
                  <a:srgbClr val="16745E"/>
                </a:solidFill>
                <a:latin typeface="Montserrat SemiBold"/>
                <a:ea typeface="Montserrat SemiBold"/>
                <a:cs typeface="Montserrat SemiBold"/>
                <a:sym typeface="Montserrat SemiBold"/>
              </a:rPr>
              <a:t>Our operation Offices</a:t>
            </a:r>
            <a:endParaRPr/>
          </a:p>
        </p:txBody>
      </p:sp>
      <p:sp>
        <p:nvSpPr>
          <p:cNvPr id="280" name="Google Shape;280;p18"/>
          <p:cNvSpPr txBox="1"/>
          <p:nvPr/>
        </p:nvSpPr>
        <p:spPr>
          <a:xfrm>
            <a:off x="6961854" y="2489655"/>
            <a:ext cx="4234971" cy="2542940"/>
          </a:xfrm>
          <a:prstGeom prst="rect">
            <a:avLst/>
          </a:prstGeom>
          <a:noFill/>
          <a:ln>
            <a:noFill/>
          </a:ln>
        </p:spPr>
        <p:txBody>
          <a:bodyPr anchorCtr="0" anchor="t" bIns="0" lIns="0" spcFirstLastPara="1" rIns="0" wrap="square" tIns="0">
            <a:spAutoFit/>
          </a:bodyPr>
          <a:lstStyle/>
          <a:p>
            <a:pPr indent="0" lvl="0" marL="0" marR="0" rtl="0" algn="l">
              <a:lnSpc>
                <a:spcPct val="150037"/>
              </a:lnSpc>
              <a:spcBef>
                <a:spcPts val="0"/>
              </a:spcBef>
              <a:spcAft>
                <a:spcPts val="0"/>
              </a:spcAft>
              <a:buNone/>
            </a:pPr>
            <a:r>
              <a:rPr lang="en-US" sz="1333">
                <a:solidFill>
                  <a:srgbClr val="000000"/>
                </a:solidFill>
                <a:latin typeface="Montserrat"/>
                <a:ea typeface="Montserrat"/>
                <a:cs typeface="Montserrat"/>
                <a:sym typeface="Montserrat"/>
              </a:rPr>
              <a:t>Threeland Travel is strategically positioned with operation offices in Vietnam, Cambodia, Thailand, Laos &amp; Myanmar with a network of local and international sales offices.</a:t>
            </a:r>
            <a:endParaRPr/>
          </a:p>
          <a:p>
            <a:pPr indent="0" lvl="0" marL="0" marR="0" rtl="0" algn="l">
              <a:lnSpc>
                <a:spcPct val="150037"/>
              </a:lnSpc>
              <a:spcBef>
                <a:spcPts val="0"/>
              </a:spcBef>
              <a:spcAft>
                <a:spcPts val="0"/>
              </a:spcAft>
              <a:buNone/>
            </a:pPr>
            <a:r>
              <a:t/>
            </a:r>
            <a:endParaRPr sz="1333">
              <a:solidFill>
                <a:srgbClr val="000000"/>
              </a:solidFill>
              <a:latin typeface="Montserrat"/>
              <a:ea typeface="Montserrat"/>
              <a:cs typeface="Montserrat"/>
              <a:sym typeface="Montserrat"/>
            </a:endParaRPr>
          </a:p>
          <a:p>
            <a:pPr indent="0" lvl="0" marL="0" marR="0" rtl="0" algn="l">
              <a:lnSpc>
                <a:spcPct val="150037"/>
              </a:lnSpc>
              <a:spcBef>
                <a:spcPts val="0"/>
              </a:spcBef>
              <a:spcAft>
                <a:spcPts val="0"/>
              </a:spcAft>
              <a:buNone/>
            </a:pPr>
            <a:r>
              <a:rPr lang="en-US" sz="1333">
                <a:solidFill>
                  <a:srgbClr val="000000"/>
                </a:solidFill>
                <a:latin typeface="Montserrat"/>
                <a:ea typeface="Montserrat"/>
                <a:cs typeface="Montserrat"/>
                <a:sym typeface="Montserrat"/>
              </a:rPr>
              <a:t> This setup enhances operational efficiency, supports global collaboration, and reflects our commitment to cultural understanding ensuring exceptional travel experiences through a well-connected international presence.</a:t>
            </a:r>
            <a:endParaRPr/>
          </a:p>
        </p:txBody>
      </p:sp>
      <p:sp>
        <p:nvSpPr>
          <p:cNvPr id="281" name="Google Shape;281;p18"/>
          <p:cNvSpPr txBox="1"/>
          <p:nvPr/>
        </p:nvSpPr>
        <p:spPr>
          <a:xfrm>
            <a:off x="1119517" y="6166484"/>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b="1" lang="en-US" sz="933">
                <a:solidFill>
                  <a:srgbClr val="0D0A1E"/>
                </a:solidFill>
                <a:latin typeface="Arial"/>
                <a:ea typeface="Arial"/>
                <a:cs typeface="Arial"/>
                <a:sym typeface="Arial"/>
              </a:rPr>
              <a:t>08</a:t>
            </a:r>
            <a:endParaRPr/>
          </a:p>
        </p:txBody>
      </p:sp>
      <p:sp>
        <p:nvSpPr>
          <p:cNvPr id="282" name="Google Shape;282;p18"/>
          <p:cNvSpPr/>
          <p:nvPr/>
        </p:nvSpPr>
        <p:spPr>
          <a:xfrm>
            <a:off x="5861972" y="3429000"/>
            <a:ext cx="455357" cy="583790"/>
          </a:xfrm>
          <a:custGeom>
            <a:rect b="b" l="l" r="r" t="t"/>
            <a:pathLst>
              <a:path extrusionOk="0" h="875685" w="683035">
                <a:moveTo>
                  <a:pt x="0" y="0"/>
                </a:moveTo>
                <a:lnTo>
                  <a:pt x="683034" y="0"/>
                </a:lnTo>
                <a:lnTo>
                  <a:pt x="683034" y="875685"/>
                </a:lnTo>
                <a:lnTo>
                  <a:pt x="0" y="875685"/>
                </a:lnTo>
                <a:lnTo>
                  <a:pt x="0" y="0"/>
                </a:lnTo>
                <a:close/>
              </a:path>
            </a:pathLst>
          </a:custGeom>
          <a:blipFill rotWithShape="1">
            <a:blip r:embed="rId6">
              <a:alphaModFix/>
            </a:blip>
            <a:stretch>
              <a:fillRect b="0" l="0" r="0" t="0"/>
            </a:stretch>
          </a:blipFill>
          <a:ln>
            <a:noFill/>
          </a:ln>
        </p:spPr>
      </p:sp>
      <p:sp>
        <p:nvSpPr>
          <p:cNvPr id="283" name="Google Shape;283;p18"/>
          <p:cNvSpPr/>
          <p:nvPr/>
        </p:nvSpPr>
        <p:spPr>
          <a:xfrm>
            <a:off x="4660482" y="4239656"/>
            <a:ext cx="451424" cy="578749"/>
          </a:xfrm>
          <a:custGeom>
            <a:rect b="b" l="l" r="r" t="t"/>
            <a:pathLst>
              <a:path extrusionOk="0" h="868123" w="677136">
                <a:moveTo>
                  <a:pt x="0" y="0"/>
                </a:moveTo>
                <a:lnTo>
                  <a:pt x="677135" y="0"/>
                </a:lnTo>
                <a:lnTo>
                  <a:pt x="677135" y="868123"/>
                </a:lnTo>
                <a:lnTo>
                  <a:pt x="0" y="868123"/>
                </a:lnTo>
                <a:lnTo>
                  <a:pt x="0" y="0"/>
                </a:lnTo>
                <a:close/>
              </a:path>
            </a:pathLst>
          </a:custGeom>
          <a:blipFill rotWithShape="1">
            <a:blip r:embed="rId7">
              <a:alphaModFix/>
            </a:blip>
            <a:stretch>
              <a:fillRect b="0" l="0" r="0" t="0"/>
            </a:stretch>
          </a:blipFill>
          <a:ln>
            <a:noFill/>
          </a:ln>
        </p:spPr>
      </p:sp>
      <p:sp>
        <p:nvSpPr>
          <p:cNvPr id="284" name="Google Shape;284;p18"/>
          <p:cNvSpPr/>
          <p:nvPr/>
        </p:nvSpPr>
        <p:spPr>
          <a:xfrm>
            <a:off x="1682306" y="1354491"/>
            <a:ext cx="397081" cy="509079"/>
          </a:xfrm>
          <a:custGeom>
            <a:rect b="b" l="l" r="r" t="t"/>
            <a:pathLst>
              <a:path extrusionOk="0" h="763618" w="595622">
                <a:moveTo>
                  <a:pt x="0" y="0"/>
                </a:moveTo>
                <a:lnTo>
                  <a:pt x="595621" y="0"/>
                </a:lnTo>
                <a:lnTo>
                  <a:pt x="595621" y="763618"/>
                </a:lnTo>
                <a:lnTo>
                  <a:pt x="0" y="763618"/>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9"/>
          <p:cNvSpPr/>
          <p:nvPr/>
        </p:nvSpPr>
        <p:spPr>
          <a:xfrm>
            <a:off x="1812945" y="0"/>
            <a:ext cx="10379055" cy="6970301"/>
          </a:xfrm>
          <a:custGeom>
            <a:rect b="b" l="l" r="r" t="t"/>
            <a:pathLst>
              <a:path extrusionOk="0" h="10455452" w="15568582">
                <a:moveTo>
                  <a:pt x="0" y="0"/>
                </a:moveTo>
                <a:lnTo>
                  <a:pt x="15568582" y="0"/>
                </a:lnTo>
                <a:lnTo>
                  <a:pt x="15568582" y="10455452"/>
                </a:lnTo>
                <a:lnTo>
                  <a:pt x="0" y="10455452"/>
                </a:lnTo>
                <a:lnTo>
                  <a:pt x="0" y="0"/>
                </a:lnTo>
                <a:close/>
              </a:path>
            </a:pathLst>
          </a:custGeom>
          <a:blipFill rotWithShape="1">
            <a:blip r:embed="rId3">
              <a:alphaModFix amt="19999"/>
            </a:blip>
            <a:stretch>
              <a:fillRect b="0" l="-19271" r="-41902" t="0"/>
            </a:stretch>
          </a:blipFill>
          <a:ln>
            <a:noFill/>
          </a:ln>
        </p:spPr>
      </p:sp>
      <p:grpSp>
        <p:nvGrpSpPr>
          <p:cNvPr id="290" name="Google Shape;290;p19"/>
          <p:cNvGrpSpPr/>
          <p:nvPr/>
        </p:nvGrpSpPr>
        <p:grpSpPr>
          <a:xfrm>
            <a:off x="-1278640" y="-553969"/>
            <a:ext cx="11989307" cy="7524271"/>
            <a:chOff x="0" y="-38100"/>
            <a:chExt cx="4736516" cy="2972551"/>
          </a:xfrm>
        </p:grpSpPr>
        <p:sp>
          <p:nvSpPr>
            <p:cNvPr id="291" name="Google Shape;291;p19"/>
            <p:cNvSpPr/>
            <p:nvPr/>
          </p:nvSpPr>
          <p:spPr>
            <a:xfrm>
              <a:off x="0" y="0"/>
              <a:ext cx="4736516" cy="2934451"/>
            </a:xfrm>
            <a:custGeom>
              <a:rect b="b" l="l" r="r" t="t"/>
              <a:pathLst>
                <a:path extrusionOk="0" h="2934451" w="4736516">
                  <a:moveTo>
                    <a:pt x="0" y="0"/>
                  </a:moveTo>
                  <a:lnTo>
                    <a:pt x="4736516" y="0"/>
                  </a:lnTo>
                  <a:lnTo>
                    <a:pt x="4736516" y="2934451"/>
                  </a:lnTo>
                  <a:lnTo>
                    <a:pt x="0" y="2934451"/>
                  </a:lnTo>
                  <a:close/>
                </a:path>
              </a:pathLst>
            </a:custGeom>
            <a:gradFill>
              <a:gsLst>
                <a:gs pos="0">
                  <a:srgbClr val="FFFFFF"/>
                </a:gs>
                <a:gs pos="50000">
                  <a:srgbClr val="FFFFFF"/>
                </a:gs>
                <a:gs pos="100000">
                  <a:srgbClr val="FFFFFF">
                    <a:alpha val="0"/>
                  </a:srgbClr>
                </a:gs>
              </a:gsLst>
              <a:lin ang="0" scaled="0"/>
            </a:gradFill>
            <a:ln>
              <a:noFill/>
            </a:ln>
          </p:spPr>
        </p:sp>
        <p:sp>
          <p:nvSpPr>
            <p:cNvPr id="292" name="Google Shape;292;p19"/>
            <p:cNvSpPr txBox="1"/>
            <p:nvPr/>
          </p:nvSpPr>
          <p:spPr>
            <a:xfrm>
              <a:off x="0" y="-38100"/>
              <a:ext cx="4736516" cy="2972551"/>
            </a:xfrm>
            <a:prstGeom prst="rect">
              <a:avLst/>
            </a:prstGeom>
            <a:noFill/>
            <a:ln>
              <a:noFill/>
            </a:ln>
          </p:spPr>
          <p:txBody>
            <a:bodyPr anchorCtr="0" anchor="ctr" bIns="33850" lIns="33850" spcFirstLastPara="1" rIns="33850" wrap="square" tIns="33850">
              <a:noAutofit/>
            </a:bodyPr>
            <a:lstStyle/>
            <a:p>
              <a:pPr indent="0" lvl="0" marL="0" marR="0" rtl="0" algn="ctr">
                <a:lnSpc>
                  <a:spcPct val="142583"/>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293" name="Google Shape;293;p19"/>
          <p:cNvSpPr txBox="1"/>
          <p:nvPr/>
        </p:nvSpPr>
        <p:spPr>
          <a:xfrm>
            <a:off x="1476970" y="6167331"/>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000">
                <a:solidFill>
                  <a:srgbClr val="0D0A1E"/>
                </a:solidFill>
                <a:latin typeface="Arial"/>
                <a:ea typeface="Arial"/>
                <a:cs typeface="Arial"/>
                <a:sym typeface="Arial"/>
              </a:rPr>
              <a:t>threeland.com</a:t>
            </a:r>
            <a:endParaRPr/>
          </a:p>
        </p:txBody>
      </p:sp>
      <p:cxnSp>
        <p:nvCxnSpPr>
          <p:cNvPr id="294" name="Google Shape;294;p19"/>
          <p:cNvCxnSpPr/>
          <p:nvPr/>
        </p:nvCxnSpPr>
        <p:spPr>
          <a:xfrm>
            <a:off x="1386507" y="6172200"/>
            <a:ext cx="0" cy="211665"/>
          </a:xfrm>
          <a:prstGeom prst="straightConnector1">
            <a:avLst/>
          </a:prstGeom>
          <a:noFill/>
          <a:ln cap="flat" cmpd="sng" w="38100">
            <a:solidFill>
              <a:srgbClr val="1E4799"/>
            </a:solidFill>
            <a:prstDash val="solid"/>
            <a:round/>
            <a:headEnd len="sm" w="sm" type="none"/>
            <a:tailEnd len="sm" w="sm" type="none"/>
          </a:ln>
        </p:spPr>
      </p:cxnSp>
      <p:cxnSp>
        <p:nvCxnSpPr>
          <p:cNvPr id="295" name="Google Shape;295;p19"/>
          <p:cNvCxnSpPr/>
          <p:nvPr/>
        </p:nvCxnSpPr>
        <p:spPr>
          <a:xfrm>
            <a:off x="2923105" y="6275281"/>
            <a:ext cx="8149379" cy="0"/>
          </a:xfrm>
          <a:prstGeom prst="straightConnector1">
            <a:avLst/>
          </a:prstGeom>
          <a:noFill/>
          <a:ln cap="flat" cmpd="sng" w="9525">
            <a:solidFill>
              <a:srgbClr val="000000"/>
            </a:solidFill>
            <a:prstDash val="solid"/>
            <a:round/>
            <a:headEnd len="sm" w="sm" type="none"/>
            <a:tailEnd len="sm" w="sm" type="none"/>
          </a:ln>
        </p:spPr>
      </p:cxnSp>
      <p:grpSp>
        <p:nvGrpSpPr>
          <p:cNvPr id="296" name="Google Shape;296;p19"/>
          <p:cNvGrpSpPr/>
          <p:nvPr/>
        </p:nvGrpSpPr>
        <p:grpSpPr>
          <a:xfrm>
            <a:off x="1909655" y="1059451"/>
            <a:ext cx="7813850" cy="2369549"/>
            <a:chOff x="0" y="-47625"/>
            <a:chExt cx="3086953" cy="936118"/>
          </a:xfrm>
        </p:grpSpPr>
        <p:sp>
          <p:nvSpPr>
            <p:cNvPr id="297" name="Google Shape;297;p19"/>
            <p:cNvSpPr/>
            <p:nvPr/>
          </p:nvSpPr>
          <p:spPr>
            <a:xfrm>
              <a:off x="0" y="0"/>
              <a:ext cx="3086953" cy="888493"/>
            </a:xfrm>
            <a:custGeom>
              <a:rect b="b" l="l" r="r" t="t"/>
              <a:pathLst>
                <a:path extrusionOk="0" h="888493" w="3086953">
                  <a:moveTo>
                    <a:pt x="0" y="0"/>
                  </a:moveTo>
                  <a:lnTo>
                    <a:pt x="3086953" y="0"/>
                  </a:lnTo>
                  <a:lnTo>
                    <a:pt x="3086953" y="888493"/>
                  </a:lnTo>
                  <a:lnTo>
                    <a:pt x="0" y="888493"/>
                  </a:lnTo>
                  <a:close/>
                </a:path>
              </a:pathLst>
            </a:custGeom>
            <a:gradFill>
              <a:gsLst>
                <a:gs pos="0">
                  <a:srgbClr val="FFFFFF"/>
                </a:gs>
                <a:gs pos="50000">
                  <a:srgbClr val="FFFFFF"/>
                </a:gs>
                <a:gs pos="100000">
                  <a:srgbClr val="FFFFFF">
                    <a:alpha val="0"/>
                  </a:srgbClr>
                </a:gs>
              </a:gsLst>
              <a:path path="circle">
                <a:fillToRect b="100%" l="0%" r="100%" t="0%"/>
              </a:path>
              <a:tileRect b="0%" l="-100%" r="0%" t="-100%"/>
            </a:gradFill>
            <a:ln>
              <a:noFill/>
            </a:ln>
          </p:spPr>
        </p:sp>
        <p:sp>
          <p:nvSpPr>
            <p:cNvPr id="298" name="Google Shape;298;p19"/>
            <p:cNvSpPr txBox="1"/>
            <p:nvPr/>
          </p:nvSpPr>
          <p:spPr>
            <a:xfrm>
              <a:off x="0" y="-47625"/>
              <a:ext cx="3086953" cy="936118"/>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299" name="Google Shape;299;p19"/>
          <p:cNvSpPr/>
          <p:nvPr/>
        </p:nvSpPr>
        <p:spPr>
          <a:xfrm>
            <a:off x="2283464" y="1216673"/>
            <a:ext cx="2199563" cy="2175655"/>
          </a:xfrm>
          <a:custGeom>
            <a:rect b="b" l="l" r="r" t="t"/>
            <a:pathLst>
              <a:path extrusionOk="0" h="3263482" w="3299345">
                <a:moveTo>
                  <a:pt x="0" y="0"/>
                </a:moveTo>
                <a:lnTo>
                  <a:pt x="3299344" y="0"/>
                </a:lnTo>
                <a:lnTo>
                  <a:pt x="3299344" y="3263483"/>
                </a:lnTo>
                <a:lnTo>
                  <a:pt x="0" y="3263483"/>
                </a:lnTo>
                <a:lnTo>
                  <a:pt x="0" y="0"/>
                </a:lnTo>
                <a:close/>
              </a:path>
            </a:pathLst>
          </a:custGeom>
          <a:blipFill rotWithShape="1">
            <a:blip r:embed="rId4">
              <a:alphaModFix/>
            </a:blip>
            <a:stretch>
              <a:fillRect b="0" l="0" r="0" t="0"/>
            </a:stretch>
          </a:blipFill>
          <a:ln>
            <a:noFill/>
          </a:ln>
        </p:spPr>
      </p:sp>
      <p:grpSp>
        <p:nvGrpSpPr>
          <p:cNvPr id="300" name="Google Shape;300;p19"/>
          <p:cNvGrpSpPr/>
          <p:nvPr/>
        </p:nvGrpSpPr>
        <p:grpSpPr>
          <a:xfrm>
            <a:off x="4886227" y="1496325"/>
            <a:ext cx="5396120" cy="1667719"/>
            <a:chOff x="0" y="-38100"/>
            <a:chExt cx="10792240" cy="3335438"/>
          </a:xfrm>
        </p:grpSpPr>
        <p:grpSp>
          <p:nvGrpSpPr>
            <p:cNvPr id="301" name="Google Shape;301;p19"/>
            <p:cNvGrpSpPr/>
            <p:nvPr/>
          </p:nvGrpSpPr>
          <p:grpSpPr>
            <a:xfrm>
              <a:off x="0" y="48329"/>
              <a:ext cx="283496" cy="283496"/>
              <a:chOff x="0" y="0"/>
              <a:chExt cx="812800" cy="812800"/>
            </a:xfrm>
          </p:grpSpPr>
          <p:sp>
            <p:nvSpPr>
              <p:cNvPr id="302" name="Google Shape;302;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47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04" name="Google Shape;304;p19"/>
            <p:cNvGrpSpPr/>
            <p:nvPr/>
          </p:nvGrpSpPr>
          <p:grpSpPr>
            <a:xfrm>
              <a:off x="0" y="533147"/>
              <a:ext cx="283496" cy="283496"/>
              <a:chOff x="0" y="0"/>
              <a:chExt cx="812800" cy="812800"/>
            </a:xfrm>
          </p:grpSpPr>
          <p:sp>
            <p:nvSpPr>
              <p:cNvPr id="305" name="Google Shape;305;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470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07" name="Google Shape;307;p19"/>
            <p:cNvGrpSpPr/>
            <p:nvPr/>
          </p:nvGrpSpPr>
          <p:grpSpPr>
            <a:xfrm>
              <a:off x="0" y="1017965"/>
              <a:ext cx="283496" cy="283496"/>
              <a:chOff x="0" y="0"/>
              <a:chExt cx="812800" cy="812800"/>
            </a:xfrm>
          </p:grpSpPr>
          <p:sp>
            <p:nvSpPr>
              <p:cNvPr id="308" name="Google Shape;308;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94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10" name="Google Shape;310;p19"/>
            <p:cNvGrpSpPr/>
            <p:nvPr/>
          </p:nvGrpSpPr>
          <p:grpSpPr>
            <a:xfrm>
              <a:off x="0" y="1502783"/>
              <a:ext cx="283496" cy="283496"/>
              <a:chOff x="0" y="0"/>
              <a:chExt cx="812800" cy="812800"/>
            </a:xfrm>
          </p:grpSpPr>
          <p:sp>
            <p:nvSpPr>
              <p:cNvPr id="311" name="Google Shape;311;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B9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13" name="Google Shape;313;p19"/>
            <p:cNvGrpSpPr/>
            <p:nvPr/>
          </p:nvGrpSpPr>
          <p:grpSpPr>
            <a:xfrm>
              <a:off x="0" y="1987601"/>
              <a:ext cx="283496" cy="283496"/>
              <a:chOff x="0" y="0"/>
              <a:chExt cx="812800" cy="812800"/>
            </a:xfrm>
          </p:grpSpPr>
          <p:sp>
            <p:nvSpPr>
              <p:cNvPr id="314" name="Google Shape;314;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EBB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16" name="Google Shape;316;p19"/>
            <p:cNvGrpSpPr/>
            <p:nvPr/>
          </p:nvGrpSpPr>
          <p:grpSpPr>
            <a:xfrm>
              <a:off x="0" y="2472419"/>
              <a:ext cx="283496" cy="283496"/>
              <a:chOff x="0" y="0"/>
              <a:chExt cx="812800" cy="812800"/>
            </a:xfrm>
          </p:grpSpPr>
          <p:sp>
            <p:nvSpPr>
              <p:cNvPr id="317" name="Google Shape;317;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ABC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19" name="Google Shape;319;p19"/>
            <p:cNvGrpSpPr/>
            <p:nvPr/>
          </p:nvGrpSpPr>
          <p:grpSpPr>
            <a:xfrm>
              <a:off x="0" y="2957238"/>
              <a:ext cx="283496" cy="283496"/>
              <a:chOff x="0" y="0"/>
              <a:chExt cx="812800" cy="812800"/>
            </a:xfrm>
          </p:grpSpPr>
          <p:sp>
            <p:nvSpPr>
              <p:cNvPr id="320" name="Google Shape;320;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322" name="Google Shape;322;p19"/>
            <p:cNvSpPr txBox="1"/>
            <p:nvPr/>
          </p:nvSpPr>
          <p:spPr>
            <a:xfrm>
              <a:off x="427508" y="-38100"/>
              <a:ext cx="8757618" cy="426528"/>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India and South Asian/ Middle East</a:t>
              </a:r>
              <a:endParaRPr/>
            </a:p>
          </p:txBody>
        </p:sp>
        <p:sp>
          <p:nvSpPr>
            <p:cNvPr id="323" name="Google Shape;323;p19"/>
            <p:cNvSpPr txBox="1"/>
            <p:nvPr/>
          </p:nvSpPr>
          <p:spPr>
            <a:xfrm>
              <a:off x="427508" y="446718"/>
              <a:ext cx="8757618" cy="426528"/>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Spain/ Latin America/ Portugal</a:t>
              </a:r>
              <a:endParaRPr/>
            </a:p>
          </p:txBody>
        </p:sp>
        <p:sp>
          <p:nvSpPr>
            <p:cNvPr id="324" name="Google Shape;324;p19"/>
            <p:cNvSpPr txBox="1"/>
            <p:nvPr/>
          </p:nvSpPr>
          <p:spPr>
            <a:xfrm>
              <a:off x="427508" y="931536"/>
              <a:ext cx="10364732" cy="426528"/>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Eastern Europe: Czech, Baltic countries, Slovenia...</a:t>
              </a:r>
              <a:endParaRPr/>
            </a:p>
          </p:txBody>
        </p:sp>
        <p:sp>
          <p:nvSpPr>
            <p:cNvPr id="325" name="Google Shape;325;p19"/>
            <p:cNvSpPr txBox="1"/>
            <p:nvPr/>
          </p:nvSpPr>
          <p:spPr>
            <a:xfrm>
              <a:off x="427508" y="1416354"/>
              <a:ext cx="8757618" cy="426528"/>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Benelux countries</a:t>
              </a:r>
              <a:endParaRPr/>
            </a:p>
          </p:txBody>
        </p:sp>
        <p:sp>
          <p:nvSpPr>
            <p:cNvPr id="326" name="Google Shape;326;p19"/>
            <p:cNvSpPr txBox="1"/>
            <p:nvPr/>
          </p:nvSpPr>
          <p:spPr>
            <a:xfrm>
              <a:off x="427508" y="1901172"/>
              <a:ext cx="8757618" cy="426528"/>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DACHs countries and Nordic countries</a:t>
              </a:r>
              <a:endParaRPr/>
            </a:p>
          </p:txBody>
        </p:sp>
        <p:sp>
          <p:nvSpPr>
            <p:cNvPr id="327" name="Google Shape;327;p19"/>
            <p:cNvSpPr txBox="1"/>
            <p:nvPr/>
          </p:nvSpPr>
          <p:spPr>
            <a:xfrm>
              <a:off x="427508" y="2385992"/>
              <a:ext cx="8757618" cy="426528"/>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UK, Canada, USA, Australia</a:t>
              </a:r>
              <a:endParaRPr/>
            </a:p>
          </p:txBody>
        </p:sp>
        <p:sp>
          <p:nvSpPr>
            <p:cNvPr id="328" name="Google Shape;328;p19"/>
            <p:cNvSpPr txBox="1"/>
            <p:nvPr/>
          </p:nvSpPr>
          <p:spPr>
            <a:xfrm>
              <a:off x="427508" y="2870810"/>
              <a:ext cx="8757618" cy="426528"/>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Others</a:t>
              </a:r>
              <a:endParaRPr/>
            </a:p>
          </p:txBody>
        </p:sp>
      </p:grpSp>
      <p:sp>
        <p:nvSpPr>
          <p:cNvPr id="329" name="Google Shape;329;p19"/>
          <p:cNvSpPr/>
          <p:nvPr/>
        </p:nvSpPr>
        <p:spPr>
          <a:xfrm>
            <a:off x="1909655" y="1180002"/>
            <a:ext cx="2356280" cy="2356280"/>
          </a:xfrm>
          <a:custGeom>
            <a:rect b="b" l="l" r="r" t="t"/>
            <a:pathLst>
              <a:path extrusionOk="0" h="3534420" w="3534420">
                <a:moveTo>
                  <a:pt x="0" y="0"/>
                </a:moveTo>
                <a:lnTo>
                  <a:pt x="3534419" y="0"/>
                </a:lnTo>
                <a:lnTo>
                  <a:pt x="3534419" y="3534420"/>
                </a:lnTo>
                <a:lnTo>
                  <a:pt x="0" y="3534420"/>
                </a:lnTo>
                <a:lnTo>
                  <a:pt x="0" y="0"/>
                </a:lnTo>
                <a:close/>
              </a:path>
            </a:pathLst>
          </a:custGeom>
          <a:blipFill rotWithShape="1">
            <a:blip r:embed="rId5">
              <a:alphaModFix/>
            </a:blip>
            <a:stretch>
              <a:fillRect b="0" l="0" r="0" t="0"/>
            </a:stretch>
          </a:blipFill>
          <a:ln>
            <a:noFill/>
          </a:ln>
        </p:spPr>
      </p:sp>
      <p:sp>
        <p:nvSpPr>
          <p:cNvPr id="330" name="Google Shape;330;p19"/>
          <p:cNvSpPr/>
          <p:nvPr/>
        </p:nvSpPr>
        <p:spPr>
          <a:xfrm rot="10800000">
            <a:off x="7584286" y="1072720"/>
            <a:ext cx="2356280" cy="2356280"/>
          </a:xfrm>
          <a:custGeom>
            <a:rect b="b" l="l" r="r" t="t"/>
            <a:pathLst>
              <a:path extrusionOk="0" h="3534420" w="3534420">
                <a:moveTo>
                  <a:pt x="0" y="0"/>
                </a:moveTo>
                <a:lnTo>
                  <a:pt x="3534419" y="0"/>
                </a:lnTo>
                <a:lnTo>
                  <a:pt x="3534419" y="3534420"/>
                </a:lnTo>
                <a:lnTo>
                  <a:pt x="0" y="3534420"/>
                </a:lnTo>
                <a:lnTo>
                  <a:pt x="0" y="0"/>
                </a:lnTo>
                <a:close/>
              </a:path>
            </a:pathLst>
          </a:custGeom>
          <a:blipFill rotWithShape="1">
            <a:blip r:embed="rId5">
              <a:alphaModFix/>
            </a:blip>
            <a:stretch>
              <a:fillRect b="0" l="0" r="0" t="0"/>
            </a:stretch>
          </a:blipFill>
          <a:ln>
            <a:noFill/>
          </a:ln>
        </p:spPr>
      </p:sp>
      <p:grpSp>
        <p:nvGrpSpPr>
          <p:cNvPr id="331" name="Google Shape;331;p19"/>
          <p:cNvGrpSpPr/>
          <p:nvPr/>
        </p:nvGrpSpPr>
        <p:grpSpPr>
          <a:xfrm>
            <a:off x="1909655" y="3606231"/>
            <a:ext cx="7813850" cy="2369549"/>
            <a:chOff x="0" y="-47625"/>
            <a:chExt cx="3086953" cy="936118"/>
          </a:xfrm>
        </p:grpSpPr>
        <p:sp>
          <p:nvSpPr>
            <p:cNvPr id="332" name="Google Shape;332;p19"/>
            <p:cNvSpPr/>
            <p:nvPr/>
          </p:nvSpPr>
          <p:spPr>
            <a:xfrm>
              <a:off x="0" y="0"/>
              <a:ext cx="3086953" cy="888493"/>
            </a:xfrm>
            <a:custGeom>
              <a:rect b="b" l="l" r="r" t="t"/>
              <a:pathLst>
                <a:path extrusionOk="0" h="888493" w="3086953">
                  <a:moveTo>
                    <a:pt x="0" y="0"/>
                  </a:moveTo>
                  <a:lnTo>
                    <a:pt x="3086953" y="0"/>
                  </a:lnTo>
                  <a:lnTo>
                    <a:pt x="3086953" y="888493"/>
                  </a:lnTo>
                  <a:lnTo>
                    <a:pt x="0" y="888493"/>
                  </a:lnTo>
                  <a:close/>
                </a:path>
              </a:pathLst>
            </a:custGeom>
            <a:gradFill>
              <a:gsLst>
                <a:gs pos="0">
                  <a:srgbClr val="FFFFFF"/>
                </a:gs>
                <a:gs pos="50000">
                  <a:srgbClr val="FFFFFF"/>
                </a:gs>
                <a:gs pos="100000">
                  <a:srgbClr val="FFFFFF">
                    <a:alpha val="0"/>
                  </a:srgbClr>
                </a:gs>
              </a:gsLst>
              <a:path path="circle">
                <a:fillToRect b="100%" l="0%" r="100%" t="0%"/>
              </a:path>
              <a:tileRect b="0%" l="-100%" r="0%" t="-100%"/>
            </a:gradFill>
            <a:ln>
              <a:noFill/>
            </a:ln>
          </p:spPr>
        </p:sp>
        <p:sp>
          <p:nvSpPr>
            <p:cNvPr id="333" name="Google Shape;333;p19"/>
            <p:cNvSpPr txBox="1"/>
            <p:nvPr/>
          </p:nvSpPr>
          <p:spPr>
            <a:xfrm>
              <a:off x="0" y="-47625"/>
              <a:ext cx="3086953" cy="936118"/>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334" name="Google Shape;334;p19"/>
          <p:cNvSpPr/>
          <p:nvPr/>
        </p:nvSpPr>
        <p:spPr>
          <a:xfrm>
            <a:off x="1909655" y="3726782"/>
            <a:ext cx="2356280" cy="2356280"/>
          </a:xfrm>
          <a:custGeom>
            <a:rect b="b" l="l" r="r" t="t"/>
            <a:pathLst>
              <a:path extrusionOk="0" h="3534420" w="3534420">
                <a:moveTo>
                  <a:pt x="0" y="0"/>
                </a:moveTo>
                <a:lnTo>
                  <a:pt x="3534419" y="0"/>
                </a:lnTo>
                <a:lnTo>
                  <a:pt x="3534419" y="3534419"/>
                </a:lnTo>
                <a:lnTo>
                  <a:pt x="0" y="3534419"/>
                </a:lnTo>
                <a:lnTo>
                  <a:pt x="0" y="0"/>
                </a:lnTo>
                <a:close/>
              </a:path>
            </a:pathLst>
          </a:custGeom>
          <a:blipFill rotWithShape="1">
            <a:blip r:embed="rId5">
              <a:alphaModFix/>
            </a:blip>
            <a:stretch>
              <a:fillRect b="0" l="0" r="0" t="0"/>
            </a:stretch>
          </a:blipFill>
          <a:ln>
            <a:noFill/>
          </a:ln>
        </p:spPr>
      </p:sp>
      <p:grpSp>
        <p:nvGrpSpPr>
          <p:cNvPr id="335" name="Google Shape;335;p19"/>
          <p:cNvGrpSpPr/>
          <p:nvPr/>
        </p:nvGrpSpPr>
        <p:grpSpPr>
          <a:xfrm>
            <a:off x="2312855" y="4363153"/>
            <a:ext cx="141748" cy="141748"/>
            <a:chOff x="0" y="0"/>
            <a:chExt cx="812800" cy="812800"/>
          </a:xfrm>
        </p:grpSpPr>
        <p:sp>
          <p:nvSpPr>
            <p:cNvPr id="336" name="Google Shape;336;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38" name="Google Shape;338;p19"/>
          <p:cNvGrpSpPr/>
          <p:nvPr/>
        </p:nvGrpSpPr>
        <p:grpSpPr>
          <a:xfrm>
            <a:off x="2312855" y="4605561"/>
            <a:ext cx="141748" cy="141748"/>
            <a:chOff x="0" y="0"/>
            <a:chExt cx="812800" cy="812800"/>
          </a:xfrm>
        </p:grpSpPr>
        <p:sp>
          <p:nvSpPr>
            <p:cNvPr id="339" name="Google Shape;339;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47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41" name="Google Shape;341;p19"/>
          <p:cNvGrpSpPr/>
          <p:nvPr/>
        </p:nvGrpSpPr>
        <p:grpSpPr>
          <a:xfrm>
            <a:off x="2312855" y="4847971"/>
            <a:ext cx="141748" cy="141748"/>
            <a:chOff x="0" y="0"/>
            <a:chExt cx="812800" cy="812800"/>
          </a:xfrm>
        </p:grpSpPr>
        <p:sp>
          <p:nvSpPr>
            <p:cNvPr id="342" name="Google Shape;342;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94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44" name="Google Shape;344;p19"/>
          <p:cNvGrpSpPr/>
          <p:nvPr/>
        </p:nvGrpSpPr>
        <p:grpSpPr>
          <a:xfrm>
            <a:off x="2312855" y="5090379"/>
            <a:ext cx="141748" cy="141748"/>
            <a:chOff x="0" y="0"/>
            <a:chExt cx="812800" cy="812800"/>
          </a:xfrm>
        </p:grpSpPr>
        <p:sp>
          <p:nvSpPr>
            <p:cNvPr id="345" name="Google Shape;345;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B9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9"/>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347" name="Google Shape;347;p19"/>
          <p:cNvSpPr txBox="1"/>
          <p:nvPr/>
        </p:nvSpPr>
        <p:spPr>
          <a:xfrm>
            <a:off x="2526608" y="4798406"/>
            <a:ext cx="5182365"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Extended Tours (10-14 days)</a:t>
            </a:r>
            <a:endParaRPr/>
          </a:p>
        </p:txBody>
      </p:sp>
      <p:sp>
        <p:nvSpPr>
          <p:cNvPr id="348" name="Google Shape;348;p19"/>
          <p:cNvSpPr/>
          <p:nvPr/>
        </p:nvSpPr>
        <p:spPr>
          <a:xfrm rot="10800000">
            <a:off x="7584286" y="3619500"/>
            <a:ext cx="2356280" cy="2356280"/>
          </a:xfrm>
          <a:custGeom>
            <a:rect b="b" l="l" r="r" t="t"/>
            <a:pathLst>
              <a:path extrusionOk="0" h="3534420" w="3534420">
                <a:moveTo>
                  <a:pt x="0" y="0"/>
                </a:moveTo>
                <a:lnTo>
                  <a:pt x="3534419" y="0"/>
                </a:lnTo>
                <a:lnTo>
                  <a:pt x="3534419" y="3534420"/>
                </a:lnTo>
                <a:lnTo>
                  <a:pt x="0" y="3534420"/>
                </a:lnTo>
                <a:lnTo>
                  <a:pt x="0" y="0"/>
                </a:lnTo>
                <a:close/>
              </a:path>
            </a:pathLst>
          </a:custGeom>
          <a:blipFill rotWithShape="1">
            <a:blip r:embed="rId5">
              <a:alphaModFix/>
            </a:blip>
            <a:stretch>
              <a:fillRect b="0" l="0" r="0" t="0"/>
            </a:stretch>
          </a:blipFill>
          <a:ln>
            <a:noFill/>
          </a:ln>
        </p:spPr>
      </p:sp>
      <p:sp>
        <p:nvSpPr>
          <p:cNvPr id="349" name="Google Shape;349;p19"/>
          <p:cNvSpPr/>
          <p:nvPr/>
        </p:nvSpPr>
        <p:spPr>
          <a:xfrm>
            <a:off x="7367205" y="3726782"/>
            <a:ext cx="2356300" cy="2194355"/>
          </a:xfrm>
          <a:custGeom>
            <a:rect b="b" l="l" r="r" t="t"/>
            <a:pathLst>
              <a:path extrusionOk="0" h="3291532" w="3534450">
                <a:moveTo>
                  <a:pt x="0" y="0"/>
                </a:moveTo>
                <a:lnTo>
                  <a:pt x="3534450" y="0"/>
                </a:lnTo>
                <a:lnTo>
                  <a:pt x="3534450" y="3291532"/>
                </a:lnTo>
                <a:lnTo>
                  <a:pt x="0" y="3291532"/>
                </a:lnTo>
                <a:lnTo>
                  <a:pt x="0" y="0"/>
                </a:lnTo>
                <a:close/>
              </a:path>
            </a:pathLst>
          </a:custGeom>
          <a:blipFill rotWithShape="1">
            <a:blip r:embed="rId6">
              <a:alphaModFix/>
            </a:blip>
            <a:stretch>
              <a:fillRect b="0" l="0" r="0" t="0"/>
            </a:stretch>
          </a:blipFill>
          <a:ln>
            <a:noFill/>
          </a:ln>
        </p:spPr>
      </p:sp>
      <p:sp>
        <p:nvSpPr>
          <p:cNvPr id="350" name="Google Shape;350;p19"/>
          <p:cNvSpPr txBox="1"/>
          <p:nvPr/>
        </p:nvSpPr>
        <p:spPr>
          <a:xfrm>
            <a:off x="2526608" y="4313588"/>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Short Breaks (3-5 days)</a:t>
            </a:r>
            <a:endParaRPr/>
          </a:p>
        </p:txBody>
      </p:sp>
      <p:sp>
        <p:nvSpPr>
          <p:cNvPr id="351" name="Google Shape;351;p19"/>
          <p:cNvSpPr txBox="1"/>
          <p:nvPr/>
        </p:nvSpPr>
        <p:spPr>
          <a:xfrm>
            <a:off x="2526608" y="4555997"/>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One-week Tours (7-9 days)</a:t>
            </a:r>
            <a:endParaRPr/>
          </a:p>
        </p:txBody>
      </p:sp>
      <p:sp>
        <p:nvSpPr>
          <p:cNvPr id="352" name="Google Shape;352;p19"/>
          <p:cNvSpPr txBox="1"/>
          <p:nvPr/>
        </p:nvSpPr>
        <p:spPr>
          <a:xfrm>
            <a:off x="2526608" y="5040815"/>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Longer Stays (15+ days)</a:t>
            </a:r>
            <a:endParaRPr/>
          </a:p>
        </p:txBody>
      </p:sp>
      <p:sp>
        <p:nvSpPr>
          <p:cNvPr id="353" name="Google Shape;353;p19"/>
          <p:cNvSpPr txBox="1"/>
          <p:nvPr/>
        </p:nvSpPr>
        <p:spPr>
          <a:xfrm>
            <a:off x="4483027" y="522394"/>
            <a:ext cx="3225947" cy="359073"/>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lang="en-US" sz="2666">
                <a:solidFill>
                  <a:srgbClr val="1E4799"/>
                </a:solidFill>
                <a:latin typeface="Montserrat SemiBold"/>
                <a:ea typeface="Montserrat SemiBold"/>
                <a:cs typeface="Montserrat SemiBold"/>
                <a:sym typeface="Montserrat SemiBold"/>
              </a:rPr>
              <a:t>Business Insights</a:t>
            </a:r>
            <a:endParaRPr/>
          </a:p>
        </p:txBody>
      </p:sp>
      <p:sp>
        <p:nvSpPr>
          <p:cNvPr id="354" name="Google Shape;354;p19"/>
          <p:cNvSpPr txBox="1"/>
          <p:nvPr/>
        </p:nvSpPr>
        <p:spPr>
          <a:xfrm>
            <a:off x="1119517" y="6166484"/>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b="1" lang="en-US" sz="933">
                <a:solidFill>
                  <a:srgbClr val="0D0A1E"/>
                </a:solidFill>
                <a:latin typeface="Arial"/>
                <a:ea typeface="Arial"/>
                <a:cs typeface="Arial"/>
                <a:sym typeface="Arial"/>
              </a:rPr>
              <a:t>11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0"/>
          <p:cNvSpPr/>
          <p:nvPr/>
        </p:nvSpPr>
        <p:spPr>
          <a:xfrm>
            <a:off x="0" y="31718"/>
            <a:ext cx="10118355" cy="6854897"/>
          </a:xfrm>
          <a:custGeom>
            <a:rect b="b" l="l" r="r" t="t"/>
            <a:pathLst>
              <a:path extrusionOk="0" h="10282345" w="15177532">
                <a:moveTo>
                  <a:pt x="0" y="0"/>
                </a:moveTo>
                <a:lnTo>
                  <a:pt x="15177532" y="0"/>
                </a:lnTo>
                <a:lnTo>
                  <a:pt x="15177532" y="10282345"/>
                </a:lnTo>
                <a:lnTo>
                  <a:pt x="0" y="10282345"/>
                </a:lnTo>
                <a:lnTo>
                  <a:pt x="0" y="0"/>
                </a:lnTo>
                <a:close/>
              </a:path>
            </a:pathLst>
          </a:custGeom>
          <a:blipFill rotWithShape="1">
            <a:blip r:embed="rId3">
              <a:alphaModFix amt="19999"/>
            </a:blip>
            <a:stretch>
              <a:fillRect b="0" l="0" r="-1620" t="0"/>
            </a:stretch>
          </a:blipFill>
          <a:ln>
            <a:noFill/>
          </a:ln>
        </p:spPr>
      </p:sp>
      <p:grpSp>
        <p:nvGrpSpPr>
          <p:cNvPr id="360" name="Google Shape;360;p20"/>
          <p:cNvGrpSpPr/>
          <p:nvPr/>
        </p:nvGrpSpPr>
        <p:grpSpPr>
          <a:xfrm rot="10800000">
            <a:off x="1525620" y="-457528"/>
            <a:ext cx="11989307" cy="7524271"/>
            <a:chOff x="0" y="-38100"/>
            <a:chExt cx="4736516" cy="2972551"/>
          </a:xfrm>
        </p:grpSpPr>
        <p:sp>
          <p:nvSpPr>
            <p:cNvPr id="361" name="Google Shape;361;p20"/>
            <p:cNvSpPr/>
            <p:nvPr/>
          </p:nvSpPr>
          <p:spPr>
            <a:xfrm>
              <a:off x="0" y="0"/>
              <a:ext cx="4736516" cy="2934451"/>
            </a:xfrm>
            <a:custGeom>
              <a:rect b="b" l="l" r="r" t="t"/>
              <a:pathLst>
                <a:path extrusionOk="0" h="2934451" w="4736516">
                  <a:moveTo>
                    <a:pt x="0" y="0"/>
                  </a:moveTo>
                  <a:lnTo>
                    <a:pt x="4736516" y="0"/>
                  </a:lnTo>
                  <a:lnTo>
                    <a:pt x="4736516" y="2934451"/>
                  </a:lnTo>
                  <a:lnTo>
                    <a:pt x="0" y="2934451"/>
                  </a:lnTo>
                  <a:close/>
                </a:path>
              </a:pathLst>
            </a:custGeom>
            <a:gradFill>
              <a:gsLst>
                <a:gs pos="0">
                  <a:srgbClr val="FFFFFF"/>
                </a:gs>
                <a:gs pos="50000">
                  <a:srgbClr val="FFFFFF"/>
                </a:gs>
                <a:gs pos="100000">
                  <a:srgbClr val="FFFFFF">
                    <a:alpha val="0"/>
                  </a:srgbClr>
                </a:gs>
              </a:gsLst>
              <a:lin ang="0" scaled="0"/>
            </a:gradFill>
            <a:ln>
              <a:noFill/>
            </a:ln>
          </p:spPr>
        </p:sp>
        <p:sp>
          <p:nvSpPr>
            <p:cNvPr id="362" name="Google Shape;362;p20"/>
            <p:cNvSpPr txBox="1"/>
            <p:nvPr/>
          </p:nvSpPr>
          <p:spPr>
            <a:xfrm>
              <a:off x="0" y="-38100"/>
              <a:ext cx="4736516" cy="2972551"/>
            </a:xfrm>
            <a:prstGeom prst="rect">
              <a:avLst/>
            </a:prstGeom>
            <a:noFill/>
            <a:ln>
              <a:noFill/>
            </a:ln>
          </p:spPr>
          <p:txBody>
            <a:bodyPr anchorCtr="0" anchor="ctr" bIns="33850" lIns="33850" spcFirstLastPara="1" rIns="33850" wrap="square" tIns="33850">
              <a:noAutofit/>
            </a:bodyPr>
            <a:lstStyle/>
            <a:p>
              <a:pPr indent="0" lvl="0" marL="0" marR="0" rtl="0" algn="ctr">
                <a:lnSpc>
                  <a:spcPct val="142583"/>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363" name="Google Shape;363;p20"/>
          <p:cNvSpPr txBox="1"/>
          <p:nvPr/>
        </p:nvSpPr>
        <p:spPr>
          <a:xfrm>
            <a:off x="1476970" y="6167331"/>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000">
                <a:solidFill>
                  <a:srgbClr val="0D0A1E"/>
                </a:solidFill>
                <a:latin typeface="Arial"/>
                <a:ea typeface="Arial"/>
                <a:cs typeface="Arial"/>
                <a:sym typeface="Arial"/>
              </a:rPr>
              <a:t>threeland.com</a:t>
            </a:r>
            <a:endParaRPr/>
          </a:p>
        </p:txBody>
      </p:sp>
      <p:cxnSp>
        <p:nvCxnSpPr>
          <p:cNvPr id="364" name="Google Shape;364;p20"/>
          <p:cNvCxnSpPr/>
          <p:nvPr/>
        </p:nvCxnSpPr>
        <p:spPr>
          <a:xfrm>
            <a:off x="1386507" y="6172200"/>
            <a:ext cx="0" cy="211665"/>
          </a:xfrm>
          <a:prstGeom prst="straightConnector1">
            <a:avLst/>
          </a:prstGeom>
          <a:noFill/>
          <a:ln cap="flat" cmpd="sng" w="38100">
            <a:solidFill>
              <a:srgbClr val="1E4799"/>
            </a:solidFill>
            <a:prstDash val="solid"/>
            <a:round/>
            <a:headEnd len="sm" w="sm" type="none"/>
            <a:tailEnd len="sm" w="sm" type="none"/>
          </a:ln>
        </p:spPr>
      </p:cxnSp>
      <p:cxnSp>
        <p:nvCxnSpPr>
          <p:cNvPr id="365" name="Google Shape;365;p20"/>
          <p:cNvCxnSpPr/>
          <p:nvPr/>
        </p:nvCxnSpPr>
        <p:spPr>
          <a:xfrm>
            <a:off x="2923105" y="6275281"/>
            <a:ext cx="8149379" cy="0"/>
          </a:xfrm>
          <a:prstGeom prst="straightConnector1">
            <a:avLst/>
          </a:prstGeom>
          <a:noFill/>
          <a:ln cap="flat" cmpd="sng" w="9525">
            <a:solidFill>
              <a:srgbClr val="000000"/>
            </a:solidFill>
            <a:prstDash val="solid"/>
            <a:round/>
            <a:headEnd len="sm" w="sm" type="none"/>
            <a:tailEnd len="sm" w="sm" type="none"/>
          </a:ln>
        </p:spPr>
      </p:cxnSp>
      <p:grpSp>
        <p:nvGrpSpPr>
          <p:cNvPr id="366" name="Google Shape;366;p20"/>
          <p:cNvGrpSpPr/>
          <p:nvPr/>
        </p:nvGrpSpPr>
        <p:grpSpPr>
          <a:xfrm>
            <a:off x="1909655" y="1059451"/>
            <a:ext cx="7813850" cy="2369549"/>
            <a:chOff x="0" y="-47625"/>
            <a:chExt cx="3086953" cy="936118"/>
          </a:xfrm>
        </p:grpSpPr>
        <p:sp>
          <p:nvSpPr>
            <p:cNvPr id="367" name="Google Shape;367;p20"/>
            <p:cNvSpPr/>
            <p:nvPr/>
          </p:nvSpPr>
          <p:spPr>
            <a:xfrm>
              <a:off x="0" y="0"/>
              <a:ext cx="3086953" cy="888493"/>
            </a:xfrm>
            <a:custGeom>
              <a:rect b="b" l="l" r="r" t="t"/>
              <a:pathLst>
                <a:path extrusionOk="0" h="888493" w="3086953">
                  <a:moveTo>
                    <a:pt x="0" y="0"/>
                  </a:moveTo>
                  <a:lnTo>
                    <a:pt x="3086953" y="0"/>
                  </a:lnTo>
                  <a:lnTo>
                    <a:pt x="3086953" y="888493"/>
                  </a:lnTo>
                  <a:lnTo>
                    <a:pt x="0" y="888493"/>
                  </a:lnTo>
                  <a:close/>
                </a:path>
              </a:pathLst>
            </a:custGeom>
            <a:gradFill>
              <a:gsLst>
                <a:gs pos="0">
                  <a:srgbClr val="FFFFFF"/>
                </a:gs>
                <a:gs pos="50000">
                  <a:srgbClr val="FFFFFF"/>
                </a:gs>
                <a:gs pos="100000">
                  <a:srgbClr val="FFFFFF">
                    <a:alpha val="0"/>
                  </a:srgbClr>
                </a:gs>
              </a:gsLst>
              <a:path path="circle">
                <a:fillToRect b="100%" l="0%" r="100%" t="0%"/>
              </a:path>
              <a:tileRect b="0%" l="-100%" r="0%" t="-100%"/>
            </a:gradFill>
            <a:ln>
              <a:noFill/>
            </a:ln>
          </p:spPr>
        </p:sp>
        <p:sp>
          <p:nvSpPr>
            <p:cNvPr id="368" name="Google Shape;368;p20"/>
            <p:cNvSpPr txBox="1"/>
            <p:nvPr/>
          </p:nvSpPr>
          <p:spPr>
            <a:xfrm>
              <a:off x="0" y="-47625"/>
              <a:ext cx="3086953" cy="936118"/>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69" name="Google Shape;369;p20"/>
          <p:cNvGrpSpPr/>
          <p:nvPr/>
        </p:nvGrpSpPr>
        <p:grpSpPr>
          <a:xfrm>
            <a:off x="4886227" y="1539539"/>
            <a:ext cx="141748" cy="141748"/>
            <a:chOff x="0" y="0"/>
            <a:chExt cx="812800" cy="812800"/>
          </a:xfrm>
        </p:grpSpPr>
        <p:sp>
          <p:nvSpPr>
            <p:cNvPr id="370" name="Google Shape;370;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47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72" name="Google Shape;372;p20"/>
          <p:cNvGrpSpPr/>
          <p:nvPr/>
        </p:nvGrpSpPr>
        <p:grpSpPr>
          <a:xfrm>
            <a:off x="4886227" y="1781949"/>
            <a:ext cx="141748" cy="141748"/>
            <a:chOff x="0" y="0"/>
            <a:chExt cx="812800" cy="812800"/>
          </a:xfrm>
        </p:grpSpPr>
        <p:sp>
          <p:nvSpPr>
            <p:cNvPr id="373" name="Google Shape;373;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470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75" name="Google Shape;375;p20"/>
          <p:cNvGrpSpPr/>
          <p:nvPr/>
        </p:nvGrpSpPr>
        <p:grpSpPr>
          <a:xfrm>
            <a:off x="4886227" y="2024357"/>
            <a:ext cx="141748" cy="141748"/>
            <a:chOff x="0" y="0"/>
            <a:chExt cx="812800" cy="812800"/>
          </a:xfrm>
        </p:grpSpPr>
        <p:sp>
          <p:nvSpPr>
            <p:cNvPr id="376" name="Google Shape;376;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94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78" name="Google Shape;378;p20"/>
          <p:cNvGrpSpPr/>
          <p:nvPr/>
        </p:nvGrpSpPr>
        <p:grpSpPr>
          <a:xfrm>
            <a:off x="4886227" y="2266767"/>
            <a:ext cx="141748" cy="141748"/>
            <a:chOff x="0" y="0"/>
            <a:chExt cx="812800" cy="812800"/>
          </a:xfrm>
        </p:grpSpPr>
        <p:sp>
          <p:nvSpPr>
            <p:cNvPr id="379" name="Google Shape;379;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B9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81" name="Google Shape;381;p20"/>
          <p:cNvGrpSpPr/>
          <p:nvPr/>
        </p:nvGrpSpPr>
        <p:grpSpPr>
          <a:xfrm>
            <a:off x="4886227" y="2509175"/>
            <a:ext cx="141748" cy="141748"/>
            <a:chOff x="0" y="0"/>
            <a:chExt cx="812800" cy="812800"/>
          </a:xfrm>
        </p:grpSpPr>
        <p:sp>
          <p:nvSpPr>
            <p:cNvPr id="382" name="Google Shape;382;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EBB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84" name="Google Shape;384;p20"/>
          <p:cNvGrpSpPr/>
          <p:nvPr/>
        </p:nvGrpSpPr>
        <p:grpSpPr>
          <a:xfrm>
            <a:off x="4886227" y="2751585"/>
            <a:ext cx="141748" cy="141748"/>
            <a:chOff x="0" y="0"/>
            <a:chExt cx="812800" cy="812800"/>
          </a:xfrm>
        </p:grpSpPr>
        <p:sp>
          <p:nvSpPr>
            <p:cNvPr id="385" name="Google Shape;385;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ABC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87" name="Google Shape;387;p20"/>
          <p:cNvGrpSpPr/>
          <p:nvPr/>
        </p:nvGrpSpPr>
        <p:grpSpPr>
          <a:xfrm>
            <a:off x="4886227" y="2993994"/>
            <a:ext cx="141748" cy="141748"/>
            <a:chOff x="0" y="0"/>
            <a:chExt cx="812800" cy="812800"/>
          </a:xfrm>
        </p:grpSpPr>
        <p:sp>
          <p:nvSpPr>
            <p:cNvPr id="388" name="Google Shape;388;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390" name="Google Shape;390;p20"/>
          <p:cNvSpPr txBox="1"/>
          <p:nvPr/>
        </p:nvSpPr>
        <p:spPr>
          <a:xfrm>
            <a:off x="5099980" y="1489975"/>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Leisure &amp; Group Travel</a:t>
            </a:r>
            <a:endParaRPr/>
          </a:p>
        </p:txBody>
      </p:sp>
      <p:sp>
        <p:nvSpPr>
          <p:cNvPr id="391" name="Google Shape;391;p20"/>
          <p:cNvSpPr txBox="1"/>
          <p:nvPr/>
        </p:nvSpPr>
        <p:spPr>
          <a:xfrm>
            <a:off x="5099980" y="1732384"/>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Adventure Travel</a:t>
            </a:r>
            <a:endParaRPr/>
          </a:p>
        </p:txBody>
      </p:sp>
      <p:sp>
        <p:nvSpPr>
          <p:cNvPr id="392" name="Google Shape;392;p20"/>
          <p:cNvSpPr txBox="1"/>
          <p:nvPr/>
        </p:nvSpPr>
        <p:spPr>
          <a:xfrm>
            <a:off x="5099980" y="1974793"/>
            <a:ext cx="5182365"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Luxury Travel</a:t>
            </a:r>
            <a:endParaRPr/>
          </a:p>
        </p:txBody>
      </p:sp>
      <p:sp>
        <p:nvSpPr>
          <p:cNvPr id="393" name="Google Shape;393;p20"/>
          <p:cNvSpPr txBox="1"/>
          <p:nvPr/>
        </p:nvSpPr>
        <p:spPr>
          <a:xfrm>
            <a:off x="5099980" y="2217202"/>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Solo Travel</a:t>
            </a:r>
            <a:endParaRPr/>
          </a:p>
        </p:txBody>
      </p:sp>
      <p:sp>
        <p:nvSpPr>
          <p:cNvPr id="394" name="Google Shape;394;p20"/>
          <p:cNvSpPr txBox="1"/>
          <p:nvPr/>
        </p:nvSpPr>
        <p:spPr>
          <a:xfrm>
            <a:off x="5099980" y="2459611"/>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Ecotourism/Responsible Travel</a:t>
            </a:r>
            <a:endParaRPr/>
          </a:p>
        </p:txBody>
      </p:sp>
      <p:sp>
        <p:nvSpPr>
          <p:cNvPr id="395" name="Google Shape;395;p20"/>
          <p:cNvSpPr txBox="1"/>
          <p:nvPr/>
        </p:nvSpPr>
        <p:spPr>
          <a:xfrm>
            <a:off x="5099980" y="2702020"/>
            <a:ext cx="4840586"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MICE (Meetings, Incentives, Conferences, Exhibitions)</a:t>
            </a:r>
            <a:endParaRPr/>
          </a:p>
        </p:txBody>
      </p:sp>
      <p:sp>
        <p:nvSpPr>
          <p:cNvPr id="396" name="Google Shape;396;p20"/>
          <p:cNvSpPr txBox="1"/>
          <p:nvPr/>
        </p:nvSpPr>
        <p:spPr>
          <a:xfrm>
            <a:off x="5099980" y="2944429"/>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Wellness Travel</a:t>
            </a:r>
            <a:endParaRPr/>
          </a:p>
        </p:txBody>
      </p:sp>
      <p:sp>
        <p:nvSpPr>
          <p:cNvPr id="397" name="Google Shape;397;p20"/>
          <p:cNvSpPr/>
          <p:nvPr/>
        </p:nvSpPr>
        <p:spPr>
          <a:xfrm>
            <a:off x="1909655" y="1180002"/>
            <a:ext cx="2356280" cy="2356280"/>
          </a:xfrm>
          <a:custGeom>
            <a:rect b="b" l="l" r="r" t="t"/>
            <a:pathLst>
              <a:path extrusionOk="0" h="3534420" w="3534420">
                <a:moveTo>
                  <a:pt x="0" y="0"/>
                </a:moveTo>
                <a:lnTo>
                  <a:pt x="3534419" y="0"/>
                </a:lnTo>
                <a:lnTo>
                  <a:pt x="3534419" y="3534420"/>
                </a:lnTo>
                <a:lnTo>
                  <a:pt x="0" y="3534420"/>
                </a:lnTo>
                <a:lnTo>
                  <a:pt x="0" y="0"/>
                </a:lnTo>
                <a:close/>
              </a:path>
            </a:pathLst>
          </a:custGeom>
          <a:blipFill rotWithShape="1">
            <a:blip r:embed="rId4">
              <a:alphaModFix/>
            </a:blip>
            <a:stretch>
              <a:fillRect b="0" l="0" r="0" t="0"/>
            </a:stretch>
          </a:blipFill>
          <a:ln>
            <a:noFill/>
          </a:ln>
        </p:spPr>
      </p:sp>
      <p:sp>
        <p:nvSpPr>
          <p:cNvPr id="398" name="Google Shape;398;p20"/>
          <p:cNvSpPr/>
          <p:nvPr/>
        </p:nvSpPr>
        <p:spPr>
          <a:xfrm rot="10800000">
            <a:off x="7584286" y="1072720"/>
            <a:ext cx="2356280" cy="2356280"/>
          </a:xfrm>
          <a:custGeom>
            <a:rect b="b" l="l" r="r" t="t"/>
            <a:pathLst>
              <a:path extrusionOk="0" h="3534420" w="3534420">
                <a:moveTo>
                  <a:pt x="0" y="0"/>
                </a:moveTo>
                <a:lnTo>
                  <a:pt x="3534419" y="0"/>
                </a:lnTo>
                <a:lnTo>
                  <a:pt x="3534419" y="3534420"/>
                </a:lnTo>
                <a:lnTo>
                  <a:pt x="0" y="3534420"/>
                </a:lnTo>
                <a:lnTo>
                  <a:pt x="0" y="0"/>
                </a:lnTo>
                <a:close/>
              </a:path>
            </a:pathLst>
          </a:custGeom>
          <a:blipFill rotWithShape="1">
            <a:blip r:embed="rId4">
              <a:alphaModFix/>
            </a:blip>
            <a:stretch>
              <a:fillRect b="0" l="0" r="0" t="0"/>
            </a:stretch>
          </a:blipFill>
          <a:ln>
            <a:noFill/>
          </a:ln>
        </p:spPr>
      </p:sp>
      <p:grpSp>
        <p:nvGrpSpPr>
          <p:cNvPr id="399" name="Google Shape;399;p20"/>
          <p:cNvGrpSpPr/>
          <p:nvPr/>
        </p:nvGrpSpPr>
        <p:grpSpPr>
          <a:xfrm>
            <a:off x="1909655" y="3606231"/>
            <a:ext cx="7813850" cy="2369549"/>
            <a:chOff x="0" y="-47625"/>
            <a:chExt cx="3086953" cy="936118"/>
          </a:xfrm>
        </p:grpSpPr>
        <p:sp>
          <p:nvSpPr>
            <p:cNvPr id="400" name="Google Shape;400;p20"/>
            <p:cNvSpPr/>
            <p:nvPr/>
          </p:nvSpPr>
          <p:spPr>
            <a:xfrm>
              <a:off x="0" y="0"/>
              <a:ext cx="3086953" cy="888493"/>
            </a:xfrm>
            <a:custGeom>
              <a:rect b="b" l="l" r="r" t="t"/>
              <a:pathLst>
                <a:path extrusionOk="0" h="888493" w="3086953">
                  <a:moveTo>
                    <a:pt x="0" y="0"/>
                  </a:moveTo>
                  <a:lnTo>
                    <a:pt x="3086953" y="0"/>
                  </a:lnTo>
                  <a:lnTo>
                    <a:pt x="3086953" y="888493"/>
                  </a:lnTo>
                  <a:lnTo>
                    <a:pt x="0" y="888493"/>
                  </a:lnTo>
                  <a:close/>
                </a:path>
              </a:pathLst>
            </a:custGeom>
            <a:gradFill>
              <a:gsLst>
                <a:gs pos="0">
                  <a:srgbClr val="FFFFFF"/>
                </a:gs>
                <a:gs pos="50000">
                  <a:srgbClr val="FFFFFF"/>
                </a:gs>
                <a:gs pos="100000">
                  <a:srgbClr val="FFFFFF">
                    <a:alpha val="0"/>
                  </a:srgbClr>
                </a:gs>
              </a:gsLst>
              <a:path path="circle">
                <a:fillToRect b="100%" l="0%" r="100%" t="0%"/>
              </a:path>
              <a:tileRect b="0%" l="-100%" r="0%" t="-100%"/>
            </a:gradFill>
            <a:ln>
              <a:noFill/>
            </a:ln>
          </p:spPr>
        </p:sp>
        <p:sp>
          <p:nvSpPr>
            <p:cNvPr id="401" name="Google Shape;401;p20"/>
            <p:cNvSpPr txBox="1"/>
            <p:nvPr/>
          </p:nvSpPr>
          <p:spPr>
            <a:xfrm>
              <a:off x="0" y="-47625"/>
              <a:ext cx="3086953" cy="936118"/>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402" name="Google Shape;402;p20"/>
          <p:cNvSpPr/>
          <p:nvPr/>
        </p:nvSpPr>
        <p:spPr>
          <a:xfrm>
            <a:off x="1909655" y="3740705"/>
            <a:ext cx="2356280" cy="2356280"/>
          </a:xfrm>
          <a:custGeom>
            <a:rect b="b" l="l" r="r" t="t"/>
            <a:pathLst>
              <a:path extrusionOk="0" h="3534420" w="3534420">
                <a:moveTo>
                  <a:pt x="0" y="0"/>
                </a:moveTo>
                <a:lnTo>
                  <a:pt x="3534419" y="0"/>
                </a:lnTo>
                <a:lnTo>
                  <a:pt x="3534419" y="3534419"/>
                </a:lnTo>
                <a:lnTo>
                  <a:pt x="0" y="3534419"/>
                </a:lnTo>
                <a:lnTo>
                  <a:pt x="0" y="0"/>
                </a:lnTo>
                <a:close/>
              </a:path>
            </a:pathLst>
          </a:custGeom>
          <a:blipFill rotWithShape="1">
            <a:blip r:embed="rId4">
              <a:alphaModFix/>
            </a:blip>
            <a:stretch>
              <a:fillRect b="0" l="0" r="0" t="0"/>
            </a:stretch>
          </a:blipFill>
          <a:ln>
            <a:noFill/>
          </a:ln>
        </p:spPr>
      </p:sp>
      <p:grpSp>
        <p:nvGrpSpPr>
          <p:cNvPr id="403" name="Google Shape;403;p20"/>
          <p:cNvGrpSpPr/>
          <p:nvPr/>
        </p:nvGrpSpPr>
        <p:grpSpPr>
          <a:xfrm>
            <a:off x="2312855" y="4363153"/>
            <a:ext cx="141748" cy="141748"/>
            <a:chOff x="0" y="0"/>
            <a:chExt cx="812800" cy="812800"/>
          </a:xfrm>
        </p:grpSpPr>
        <p:sp>
          <p:nvSpPr>
            <p:cNvPr id="404" name="Google Shape;404;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406" name="Google Shape;406;p20"/>
          <p:cNvGrpSpPr/>
          <p:nvPr/>
        </p:nvGrpSpPr>
        <p:grpSpPr>
          <a:xfrm>
            <a:off x="2312855" y="4605561"/>
            <a:ext cx="141748" cy="141748"/>
            <a:chOff x="0" y="0"/>
            <a:chExt cx="812800" cy="812800"/>
          </a:xfrm>
        </p:grpSpPr>
        <p:sp>
          <p:nvSpPr>
            <p:cNvPr id="407" name="Google Shape;407;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E47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409" name="Google Shape;409;p20"/>
          <p:cNvGrpSpPr/>
          <p:nvPr/>
        </p:nvGrpSpPr>
        <p:grpSpPr>
          <a:xfrm>
            <a:off x="2312855" y="4847971"/>
            <a:ext cx="141748" cy="141748"/>
            <a:chOff x="0" y="0"/>
            <a:chExt cx="812800" cy="812800"/>
          </a:xfrm>
        </p:grpSpPr>
        <p:sp>
          <p:nvSpPr>
            <p:cNvPr id="410" name="Google Shape;410;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794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412" name="Google Shape;412;p20"/>
          <p:cNvGrpSpPr/>
          <p:nvPr/>
        </p:nvGrpSpPr>
        <p:grpSpPr>
          <a:xfrm>
            <a:off x="2312855" y="5090379"/>
            <a:ext cx="141748" cy="141748"/>
            <a:chOff x="0" y="0"/>
            <a:chExt cx="812800" cy="812800"/>
          </a:xfrm>
        </p:grpSpPr>
        <p:sp>
          <p:nvSpPr>
            <p:cNvPr id="413" name="Google Shape;413;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B9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0"/>
            <p:cNvSpPr txBox="1"/>
            <p:nvPr/>
          </p:nvSpPr>
          <p:spPr>
            <a:xfrm>
              <a:off x="76200" y="28575"/>
              <a:ext cx="660400" cy="708025"/>
            </a:xfrm>
            <a:prstGeom prst="rect">
              <a:avLst/>
            </a:prstGeom>
            <a:noFill/>
            <a:ln>
              <a:noFill/>
            </a:ln>
          </p:spPr>
          <p:txBody>
            <a:bodyPr anchorCtr="0" anchor="ctr" bIns="33850" lIns="33850" spcFirstLastPara="1" rIns="33850" wrap="square" tIns="33850">
              <a:noAutofit/>
            </a:bodyPr>
            <a:lstStyle/>
            <a:p>
              <a:pPr indent="0" lvl="0" marL="0" marR="0" rtl="0" algn="ctr">
                <a:lnSpc>
                  <a:spcPct val="116666"/>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415" name="Google Shape;415;p20"/>
          <p:cNvSpPr txBox="1"/>
          <p:nvPr/>
        </p:nvSpPr>
        <p:spPr>
          <a:xfrm>
            <a:off x="2526608" y="4798406"/>
            <a:ext cx="5182365"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Middle-aged Travelers (45-60 years)</a:t>
            </a:r>
            <a:endParaRPr/>
          </a:p>
        </p:txBody>
      </p:sp>
      <p:sp>
        <p:nvSpPr>
          <p:cNvPr id="416" name="Google Shape;416;p20"/>
          <p:cNvSpPr/>
          <p:nvPr/>
        </p:nvSpPr>
        <p:spPr>
          <a:xfrm rot="10800000">
            <a:off x="7584286" y="3619500"/>
            <a:ext cx="2356280" cy="2356280"/>
          </a:xfrm>
          <a:custGeom>
            <a:rect b="b" l="l" r="r" t="t"/>
            <a:pathLst>
              <a:path extrusionOk="0" h="3534420" w="3534420">
                <a:moveTo>
                  <a:pt x="0" y="0"/>
                </a:moveTo>
                <a:lnTo>
                  <a:pt x="3534419" y="0"/>
                </a:lnTo>
                <a:lnTo>
                  <a:pt x="3534419" y="3534420"/>
                </a:lnTo>
                <a:lnTo>
                  <a:pt x="0" y="3534420"/>
                </a:lnTo>
                <a:lnTo>
                  <a:pt x="0" y="0"/>
                </a:lnTo>
                <a:close/>
              </a:path>
            </a:pathLst>
          </a:custGeom>
          <a:blipFill rotWithShape="1">
            <a:blip r:embed="rId4">
              <a:alphaModFix/>
            </a:blip>
            <a:stretch>
              <a:fillRect b="0" l="0" r="0" t="0"/>
            </a:stretch>
          </a:blipFill>
          <a:ln>
            <a:noFill/>
          </a:ln>
        </p:spPr>
      </p:sp>
      <p:sp>
        <p:nvSpPr>
          <p:cNvPr id="417" name="Google Shape;417;p20"/>
          <p:cNvSpPr/>
          <p:nvPr/>
        </p:nvSpPr>
        <p:spPr>
          <a:xfrm>
            <a:off x="2200038" y="1190893"/>
            <a:ext cx="2199563" cy="2151747"/>
          </a:xfrm>
          <a:custGeom>
            <a:rect b="b" l="l" r="r" t="t"/>
            <a:pathLst>
              <a:path extrusionOk="0" h="3227620" w="3299345">
                <a:moveTo>
                  <a:pt x="0" y="0"/>
                </a:moveTo>
                <a:lnTo>
                  <a:pt x="3299345" y="0"/>
                </a:lnTo>
                <a:lnTo>
                  <a:pt x="3299345" y="3227620"/>
                </a:lnTo>
                <a:lnTo>
                  <a:pt x="0" y="3227620"/>
                </a:lnTo>
                <a:lnTo>
                  <a:pt x="0" y="0"/>
                </a:lnTo>
                <a:close/>
              </a:path>
            </a:pathLst>
          </a:custGeom>
          <a:blipFill rotWithShape="1">
            <a:blip r:embed="rId5">
              <a:alphaModFix/>
            </a:blip>
            <a:stretch>
              <a:fillRect b="0" l="0" r="0" t="0"/>
            </a:stretch>
          </a:blipFill>
          <a:ln>
            <a:noFill/>
          </a:ln>
        </p:spPr>
      </p:sp>
      <p:sp>
        <p:nvSpPr>
          <p:cNvPr id="418" name="Google Shape;418;p20"/>
          <p:cNvSpPr/>
          <p:nvPr/>
        </p:nvSpPr>
        <p:spPr>
          <a:xfrm>
            <a:off x="7584286" y="3839278"/>
            <a:ext cx="2134873" cy="2159133"/>
          </a:xfrm>
          <a:custGeom>
            <a:rect b="b" l="l" r="r" t="t"/>
            <a:pathLst>
              <a:path extrusionOk="0" h="3238700" w="3202310">
                <a:moveTo>
                  <a:pt x="0" y="0"/>
                </a:moveTo>
                <a:lnTo>
                  <a:pt x="3202310" y="0"/>
                </a:lnTo>
                <a:lnTo>
                  <a:pt x="3202310" y="3238701"/>
                </a:lnTo>
                <a:lnTo>
                  <a:pt x="0" y="3238701"/>
                </a:lnTo>
                <a:lnTo>
                  <a:pt x="0" y="0"/>
                </a:lnTo>
                <a:close/>
              </a:path>
            </a:pathLst>
          </a:custGeom>
          <a:blipFill rotWithShape="1">
            <a:blip r:embed="rId6">
              <a:alphaModFix/>
            </a:blip>
            <a:stretch>
              <a:fillRect b="0" l="0" r="0" t="0"/>
            </a:stretch>
          </a:blipFill>
          <a:ln>
            <a:noFill/>
          </a:ln>
        </p:spPr>
      </p:sp>
      <p:sp>
        <p:nvSpPr>
          <p:cNvPr id="419" name="Google Shape;419;p20"/>
          <p:cNvSpPr txBox="1"/>
          <p:nvPr/>
        </p:nvSpPr>
        <p:spPr>
          <a:xfrm>
            <a:off x="2526608" y="4313588"/>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Young Adults (18-30 years)</a:t>
            </a:r>
            <a:endParaRPr/>
          </a:p>
        </p:txBody>
      </p:sp>
      <p:sp>
        <p:nvSpPr>
          <p:cNvPr id="420" name="Google Shape;420;p20"/>
          <p:cNvSpPr txBox="1"/>
          <p:nvPr/>
        </p:nvSpPr>
        <p:spPr>
          <a:xfrm>
            <a:off x="2526608" y="4555997"/>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Families (30-45 years)</a:t>
            </a:r>
            <a:endParaRPr/>
          </a:p>
        </p:txBody>
      </p:sp>
      <p:sp>
        <p:nvSpPr>
          <p:cNvPr id="421" name="Google Shape;421;p20"/>
          <p:cNvSpPr txBox="1"/>
          <p:nvPr/>
        </p:nvSpPr>
        <p:spPr>
          <a:xfrm>
            <a:off x="2526608" y="5040815"/>
            <a:ext cx="4378809" cy="213264"/>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Seniors (60+ years)</a:t>
            </a:r>
            <a:endParaRPr/>
          </a:p>
        </p:txBody>
      </p:sp>
      <p:sp>
        <p:nvSpPr>
          <p:cNvPr id="422" name="Google Shape;422;p20"/>
          <p:cNvSpPr txBox="1"/>
          <p:nvPr/>
        </p:nvSpPr>
        <p:spPr>
          <a:xfrm>
            <a:off x="4483027" y="522394"/>
            <a:ext cx="3225947" cy="359073"/>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lang="en-US" sz="2666">
                <a:solidFill>
                  <a:srgbClr val="1E4799"/>
                </a:solidFill>
                <a:latin typeface="Montserrat SemiBold"/>
                <a:ea typeface="Montserrat SemiBold"/>
                <a:cs typeface="Montserrat SemiBold"/>
                <a:sym typeface="Montserrat SemiBold"/>
              </a:rPr>
              <a:t>Business Insights</a:t>
            </a:r>
            <a:endParaRPr/>
          </a:p>
        </p:txBody>
      </p:sp>
      <p:sp>
        <p:nvSpPr>
          <p:cNvPr id="423" name="Google Shape;423;p20"/>
          <p:cNvSpPr txBox="1"/>
          <p:nvPr/>
        </p:nvSpPr>
        <p:spPr>
          <a:xfrm>
            <a:off x="1119517" y="6166484"/>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b="1" lang="en-US" sz="933">
                <a:solidFill>
                  <a:srgbClr val="0D0A1E"/>
                </a:solidFill>
                <a:latin typeface="Arial"/>
                <a:ea typeface="Arial"/>
                <a:cs typeface="Arial"/>
                <a:sym typeface="Arial"/>
              </a:rPr>
              <a:t>12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21"/>
          <p:cNvSpPr/>
          <p:nvPr/>
        </p:nvSpPr>
        <p:spPr>
          <a:xfrm>
            <a:off x="0" y="23025"/>
            <a:ext cx="12192000" cy="6834975"/>
          </a:xfrm>
          <a:custGeom>
            <a:rect b="b" l="l" r="r" t="t"/>
            <a:pathLst>
              <a:path extrusionOk="0" h="10252462" w="18288000">
                <a:moveTo>
                  <a:pt x="0" y="0"/>
                </a:moveTo>
                <a:lnTo>
                  <a:pt x="18288000" y="0"/>
                </a:lnTo>
                <a:lnTo>
                  <a:pt x="18288000" y="10252462"/>
                </a:lnTo>
                <a:lnTo>
                  <a:pt x="0" y="10252462"/>
                </a:lnTo>
                <a:lnTo>
                  <a:pt x="0" y="0"/>
                </a:lnTo>
                <a:close/>
              </a:path>
            </a:pathLst>
          </a:custGeom>
          <a:blipFill rotWithShape="1">
            <a:blip r:embed="rId3">
              <a:alphaModFix amt="19999"/>
            </a:blip>
            <a:stretch>
              <a:fillRect b="-16890" l="0" r="0" t="-16890"/>
            </a:stretch>
          </a:blipFill>
          <a:ln>
            <a:noFill/>
          </a:ln>
        </p:spPr>
      </p:sp>
      <p:grpSp>
        <p:nvGrpSpPr>
          <p:cNvPr id="429" name="Google Shape;429;p21"/>
          <p:cNvGrpSpPr/>
          <p:nvPr/>
        </p:nvGrpSpPr>
        <p:grpSpPr>
          <a:xfrm rot="5400000">
            <a:off x="2479695" y="-2950745"/>
            <a:ext cx="7329051" cy="12288441"/>
            <a:chOff x="0" y="-38100"/>
            <a:chExt cx="2895427" cy="4854693"/>
          </a:xfrm>
        </p:grpSpPr>
        <p:sp>
          <p:nvSpPr>
            <p:cNvPr id="430" name="Google Shape;430;p21"/>
            <p:cNvSpPr/>
            <p:nvPr/>
          </p:nvSpPr>
          <p:spPr>
            <a:xfrm>
              <a:off x="0" y="0"/>
              <a:ext cx="2895427" cy="4816592"/>
            </a:xfrm>
            <a:custGeom>
              <a:rect b="b" l="l" r="r" t="t"/>
              <a:pathLst>
                <a:path extrusionOk="0" h="4816592" w="2895427">
                  <a:moveTo>
                    <a:pt x="0" y="0"/>
                  </a:moveTo>
                  <a:lnTo>
                    <a:pt x="2895427" y="0"/>
                  </a:lnTo>
                  <a:lnTo>
                    <a:pt x="2895427" y="4816592"/>
                  </a:lnTo>
                  <a:lnTo>
                    <a:pt x="0" y="4816592"/>
                  </a:lnTo>
                  <a:close/>
                </a:path>
              </a:pathLst>
            </a:custGeom>
            <a:gradFill>
              <a:gsLst>
                <a:gs pos="0">
                  <a:srgbClr val="FFFFFF"/>
                </a:gs>
                <a:gs pos="50000">
                  <a:srgbClr val="FFFFFF"/>
                </a:gs>
                <a:gs pos="100000">
                  <a:srgbClr val="FFFFFF">
                    <a:alpha val="0"/>
                  </a:srgbClr>
                </a:gs>
              </a:gsLst>
              <a:lin ang="0" scaled="0"/>
            </a:gradFill>
            <a:ln>
              <a:noFill/>
            </a:ln>
          </p:spPr>
        </p:sp>
        <p:sp>
          <p:nvSpPr>
            <p:cNvPr id="431" name="Google Shape;431;p21"/>
            <p:cNvSpPr txBox="1"/>
            <p:nvPr/>
          </p:nvSpPr>
          <p:spPr>
            <a:xfrm>
              <a:off x="0" y="-38100"/>
              <a:ext cx="2895427" cy="4854693"/>
            </a:xfrm>
            <a:prstGeom prst="rect">
              <a:avLst/>
            </a:prstGeom>
            <a:noFill/>
            <a:ln>
              <a:noFill/>
            </a:ln>
          </p:spPr>
          <p:txBody>
            <a:bodyPr anchorCtr="0" anchor="ctr" bIns="33850" lIns="33850" spcFirstLastPara="1" rIns="33850" wrap="square" tIns="33850">
              <a:noAutofit/>
            </a:bodyPr>
            <a:lstStyle/>
            <a:p>
              <a:pPr indent="0" lvl="0" marL="0" marR="0" rtl="0" algn="ctr">
                <a:lnSpc>
                  <a:spcPct val="142583"/>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432" name="Google Shape;432;p21"/>
          <p:cNvSpPr txBox="1"/>
          <p:nvPr/>
        </p:nvSpPr>
        <p:spPr>
          <a:xfrm>
            <a:off x="1476970" y="6180031"/>
            <a:ext cx="1446135" cy="163891"/>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000">
                <a:solidFill>
                  <a:srgbClr val="193C43"/>
                </a:solidFill>
                <a:latin typeface="Arial"/>
                <a:ea typeface="Arial"/>
                <a:cs typeface="Arial"/>
                <a:sym typeface="Arial"/>
              </a:rPr>
              <a:t>threeland.com</a:t>
            </a:r>
            <a:endParaRPr/>
          </a:p>
        </p:txBody>
      </p:sp>
      <p:cxnSp>
        <p:nvCxnSpPr>
          <p:cNvPr id="433" name="Google Shape;433;p21"/>
          <p:cNvCxnSpPr/>
          <p:nvPr/>
        </p:nvCxnSpPr>
        <p:spPr>
          <a:xfrm>
            <a:off x="1386507" y="6172200"/>
            <a:ext cx="0" cy="211665"/>
          </a:xfrm>
          <a:prstGeom prst="straightConnector1">
            <a:avLst/>
          </a:prstGeom>
          <a:noFill/>
          <a:ln cap="flat" cmpd="sng" w="38100">
            <a:solidFill>
              <a:srgbClr val="04A180"/>
            </a:solidFill>
            <a:prstDash val="solid"/>
            <a:round/>
            <a:headEnd len="sm" w="sm" type="none"/>
            <a:tailEnd len="sm" w="sm" type="none"/>
          </a:ln>
        </p:spPr>
      </p:cxnSp>
      <p:cxnSp>
        <p:nvCxnSpPr>
          <p:cNvPr id="434" name="Google Shape;434;p21"/>
          <p:cNvCxnSpPr/>
          <p:nvPr/>
        </p:nvCxnSpPr>
        <p:spPr>
          <a:xfrm>
            <a:off x="2923105" y="6275281"/>
            <a:ext cx="8149379" cy="0"/>
          </a:xfrm>
          <a:prstGeom prst="straightConnector1">
            <a:avLst/>
          </a:prstGeom>
          <a:noFill/>
          <a:ln cap="flat" cmpd="sng" w="9525">
            <a:solidFill>
              <a:srgbClr val="A5E473"/>
            </a:solidFill>
            <a:prstDash val="solid"/>
            <a:round/>
            <a:headEnd len="sm" w="sm" type="none"/>
            <a:tailEnd len="sm" w="sm" type="none"/>
          </a:ln>
        </p:spPr>
      </p:cxnSp>
      <p:sp>
        <p:nvSpPr>
          <p:cNvPr id="435" name="Google Shape;435;p21"/>
          <p:cNvSpPr txBox="1"/>
          <p:nvPr/>
        </p:nvSpPr>
        <p:spPr>
          <a:xfrm>
            <a:off x="4185021" y="522394"/>
            <a:ext cx="3764963" cy="359073"/>
          </a:xfrm>
          <a:prstGeom prst="rect">
            <a:avLst/>
          </a:prstGeom>
          <a:noFill/>
          <a:ln>
            <a:noFill/>
          </a:ln>
        </p:spPr>
        <p:txBody>
          <a:bodyPr anchorCtr="0" anchor="t" bIns="0" lIns="0" spcFirstLastPara="1" rIns="0" wrap="square" tIns="0">
            <a:spAutoFit/>
          </a:bodyPr>
          <a:lstStyle/>
          <a:p>
            <a:pPr indent="0" lvl="0" marL="0" marR="0" rtl="0" algn="ctr">
              <a:lnSpc>
                <a:spcPct val="106001"/>
              </a:lnSpc>
              <a:spcBef>
                <a:spcPts val="0"/>
              </a:spcBef>
              <a:spcAft>
                <a:spcPts val="0"/>
              </a:spcAft>
              <a:buNone/>
            </a:pPr>
            <a:r>
              <a:rPr b="1" lang="en-US" sz="2666">
                <a:solidFill>
                  <a:srgbClr val="04A180"/>
                </a:solidFill>
                <a:latin typeface="Montserrat"/>
                <a:ea typeface="Montserrat"/>
                <a:cs typeface="Montserrat"/>
                <a:sym typeface="Montserrat"/>
              </a:rPr>
              <a:t>Our Scope of Service</a:t>
            </a:r>
            <a:endParaRPr/>
          </a:p>
        </p:txBody>
      </p:sp>
      <p:sp>
        <p:nvSpPr>
          <p:cNvPr id="436" name="Google Shape;436;p21"/>
          <p:cNvSpPr txBox="1"/>
          <p:nvPr/>
        </p:nvSpPr>
        <p:spPr>
          <a:xfrm>
            <a:off x="1269753" y="1126348"/>
            <a:ext cx="9652494" cy="465320"/>
          </a:xfrm>
          <a:prstGeom prst="rect">
            <a:avLst/>
          </a:prstGeom>
          <a:noFill/>
          <a:ln>
            <a:noFill/>
          </a:ln>
        </p:spPr>
        <p:txBody>
          <a:bodyPr anchorCtr="0" anchor="t" bIns="0" lIns="0" spcFirstLastPara="1" rIns="0" wrap="square" tIns="0">
            <a:spAutoFit/>
          </a:bodyPr>
          <a:lstStyle/>
          <a:p>
            <a:pPr indent="0" lvl="0" marL="0" marR="0" rtl="0" algn="ctr">
              <a:lnSpc>
                <a:spcPct val="140060"/>
              </a:lnSpc>
              <a:spcBef>
                <a:spcPts val="0"/>
              </a:spcBef>
              <a:spcAft>
                <a:spcPts val="0"/>
              </a:spcAft>
              <a:buNone/>
            </a:pPr>
            <a:r>
              <a:rPr lang="en-US" sz="1333">
                <a:solidFill>
                  <a:srgbClr val="04A180"/>
                </a:solidFill>
                <a:latin typeface="Arial"/>
                <a:ea typeface="Arial"/>
                <a:cs typeface="Arial"/>
                <a:sym typeface="Arial"/>
              </a:rPr>
              <a:t>Our core B2B products’s range from long-haul packages and family holidays to exclusive MICE</a:t>
            </a:r>
            <a:endParaRPr/>
          </a:p>
          <a:p>
            <a:pPr indent="0" lvl="0" marL="0" marR="0" rtl="0" algn="ctr">
              <a:lnSpc>
                <a:spcPct val="140060"/>
              </a:lnSpc>
              <a:spcBef>
                <a:spcPts val="0"/>
              </a:spcBef>
              <a:spcAft>
                <a:spcPts val="0"/>
              </a:spcAft>
              <a:buNone/>
            </a:pPr>
            <a:r>
              <a:rPr lang="en-US" sz="1333">
                <a:solidFill>
                  <a:srgbClr val="04A180"/>
                </a:solidFill>
                <a:latin typeface="Arial"/>
                <a:ea typeface="Arial"/>
                <a:cs typeface="Arial"/>
                <a:sym typeface="Arial"/>
              </a:rPr>
              <a:t>services, all uniquely crafted to meet diverse client needs.</a:t>
            </a:r>
            <a:endParaRPr/>
          </a:p>
        </p:txBody>
      </p:sp>
      <p:sp>
        <p:nvSpPr>
          <p:cNvPr id="437" name="Google Shape;437;p21"/>
          <p:cNvSpPr txBox="1"/>
          <p:nvPr/>
        </p:nvSpPr>
        <p:spPr>
          <a:xfrm>
            <a:off x="1119517" y="6191884"/>
            <a:ext cx="254291" cy="152286"/>
          </a:xfrm>
          <a:prstGeom prst="rect">
            <a:avLst/>
          </a:prstGeom>
          <a:noFill/>
          <a:ln>
            <a:noFill/>
          </a:ln>
        </p:spPr>
        <p:txBody>
          <a:bodyPr anchorCtr="0" anchor="t" bIns="0" lIns="0" spcFirstLastPara="1" rIns="0" wrap="square" tIns="0">
            <a:spAutoFit/>
          </a:bodyPr>
          <a:lstStyle/>
          <a:p>
            <a:pPr indent="0" lvl="0" marL="0" marR="0" rtl="0" algn="ctr">
              <a:lnSpc>
                <a:spcPct val="140085"/>
              </a:lnSpc>
              <a:spcBef>
                <a:spcPts val="0"/>
              </a:spcBef>
              <a:spcAft>
                <a:spcPts val="0"/>
              </a:spcAft>
              <a:buNone/>
            </a:pPr>
            <a:r>
              <a:rPr lang="en-US" sz="933">
                <a:solidFill>
                  <a:srgbClr val="193C43"/>
                </a:solidFill>
                <a:latin typeface="Arial"/>
                <a:ea typeface="Arial"/>
                <a:cs typeface="Arial"/>
                <a:sym typeface="Arial"/>
              </a:rPr>
              <a:t>23</a:t>
            </a:r>
            <a:endParaRPr/>
          </a:p>
        </p:txBody>
      </p:sp>
      <p:grpSp>
        <p:nvGrpSpPr>
          <p:cNvPr id="438" name="Google Shape;438;p21"/>
          <p:cNvGrpSpPr/>
          <p:nvPr/>
        </p:nvGrpSpPr>
        <p:grpSpPr>
          <a:xfrm>
            <a:off x="1396139" y="1942514"/>
            <a:ext cx="2610908" cy="1555149"/>
            <a:chOff x="0" y="-38100"/>
            <a:chExt cx="1031470" cy="614380"/>
          </a:xfrm>
        </p:grpSpPr>
        <p:sp>
          <p:nvSpPr>
            <p:cNvPr id="439" name="Google Shape;439;p21"/>
            <p:cNvSpPr/>
            <p:nvPr/>
          </p:nvSpPr>
          <p:spPr>
            <a:xfrm>
              <a:off x="0" y="0"/>
              <a:ext cx="1031470" cy="576280"/>
            </a:xfrm>
            <a:custGeom>
              <a:rect b="b" l="l" r="r" t="t"/>
              <a:pathLst>
                <a:path extrusionOk="0" h="576280" w="1031470">
                  <a:moveTo>
                    <a:pt x="0" y="0"/>
                  </a:moveTo>
                  <a:lnTo>
                    <a:pt x="1031470" y="0"/>
                  </a:lnTo>
                  <a:lnTo>
                    <a:pt x="1031470" y="576280"/>
                  </a:lnTo>
                  <a:lnTo>
                    <a:pt x="0" y="576280"/>
                  </a:lnTo>
                  <a:close/>
                </a:path>
              </a:pathLst>
            </a:custGeom>
            <a:solidFill>
              <a:srgbClr val="F3F3F3"/>
            </a:solidFill>
            <a:ln>
              <a:noFill/>
            </a:ln>
          </p:spPr>
        </p:sp>
        <p:sp>
          <p:nvSpPr>
            <p:cNvPr id="440" name="Google Shape;440;p21"/>
            <p:cNvSpPr txBox="1"/>
            <p:nvPr/>
          </p:nvSpPr>
          <p:spPr>
            <a:xfrm>
              <a:off x="0" y="-38100"/>
              <a:ext cx="1031470" cy="614380"/>
            </a:xfrm>
            <a:prstGeom prst="rect">
              <a:avLst/>
            </a:prstGeom>
            <a:noFill/>
            <a:ln>
              <a:noFill/>
            </a:ln>
          </p:spPr>
          <p:txBody>
            <a:bodyPr anchorCtr="0" anchor="ctr" bIns="33850" lIns="33850" spcFirstLastPara="1" rIns="33850" wrap="square" tIns="33850">
              <a:noAutofit/>
            </a:bodyPr>
            <a:lstStyle/>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Greeting Services</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VIP airport meet and greet,</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fast-tracked visa/ immigration</a:t>
              </a:r>
              <a:endParaRPr/>
            </a:p>
          </p:txBody>
        </p:sp>
      </p:grpSp>
      <p:sp>
        <p:nvSpPr>
          <p:cNvPr id="441" name="Google Shape;441;p21"/>
          <p:cNvSpPr/>
          <p:nvPr/>
        </p:nvSpPr>
        <p:spPr>
          <a:xfrm>
            <a:off x="1396139" y="2038955"/>
            <a:ext cx="1458708" cy="1458708"/>
          </a:xfrm>
          <a:custGeom>
            <a:rect b="b" l="l" r="r" t="t"/>
            <a:pathLst>
              <a:path extrusionOk="0" h="2188062" w="2188062">
                <a:moveTo>
                  <a:pt x="0" y="0"/>
                </a:moveTo>
                <a:lnTo>
                  <a:pt x="2188062" y="0"/>
                </a:lnTo>
                <a:lnTo>
                  <a:pt x="2188062" y="2188061"/>
                </a:lnTo>
                <a:lnTo>
                  <a:pt x="0" y="2188061"/>
                </a:lnTo>
                <a:lnTo>
                  <a:pt x="0" y="0"/>
                </a:lnTo>
                <a:close/>
              </a:path>
            </a:pathLst>
          </a:custGeom>
          <a:blipFill rotWithShape="1">
            <a:blip r:embed="rId4">
              <a:alphaModFix/>
            </a:blip>
            <a:stretch>
              <a:fillRect b="0" l="0" r="0" t="0"/>
            </a:stretch>
          </a:blipFill>
          <a:ln>
            <a:noFill/>
          </a:ln>
        </p:spPr>
      </p:sp>
      <p:sp>
        <p:nvSpPr>
          <p:cNvPr id="442" name="Google Shape;442;p21"/>
          <p:cNvSpPr/>
          <p:nvPr/>
        </p:nvSpPr>
        <p:spPr>
          <a:xfrm rot="10800000">
            <a:off x="2548339" y="2038955"/>
            <a:ext cx="1458708" cy="1458708"/>
          </a:xfrm>
          <a:custGeom>
            <a:rect b="b" l="l" r="r" t="t"/>
            <a:pathLst>
              <a:path extrusionOk="0" h="2188062" w="2188062">
                <a:moveTo>
                  <a:pt x="0" y="0"/>
                </a:moveTo>
                <a:lnTo>
                  <a:pt x="2188062" y="0"/>
                </a:lnTo>
                <a:lnTo>
                  <a:pt x="2188062" y="2188061"/>
                </a:lnTo>
                <a:lnTo>
                  <a:pt x="0" y="2188061"/>
                </a:lnTo>
                <a:lnTo>
                  <a:pt x="0" y="0"/>
                </a:lnTo>
                <a:close/>
              </a:path>
            </a:pathLst>
          </a:custGeom>
          <a:blipFill rotWithShape="1">
            <a:blip r:embed="rId5">
              <a:alphaModFix/>
            </a:blip>
            <a:stretch>
              <a:fillRect b="0" l="0" r="0" t="0"/>
            </a:stretch>
          </a:blipFill>
          <a:ln>
            <a:noFill/>
          </a:ln>
        </p:spPr>
      </p:sp>
      <p:grpSp>
        <p:nvGrpSpPr>
          <p:cNvPr id="443" name="Google Shape;443;p21"/>
          <p:cNvGrpSpPr/>
          <p:nvPr/>
        </p:nvGrpSpPr>
        <p:grpSpPr>
          <a:xfrm>
            <a:off x="4790546" y="1954026"/>
            <a:ext cx="2610908" cy="1555149"/>
            <a:chOff x="0" y="-38100"/>
            <a:chExt cx="1031470" cy="614380"/>
          </a:xfrm>
        </p:grpSpPr>
        <p:sp>
          <p:nvSpPr>
            <p:cNvPr id="444" name="Google Shape;444;p21"/>
            <p:cNvSpPr/>
            <p:nvPr/>
          </p:nvSpPr>
          <p:spPr>
            <a:xfrm>
              <a:off x="0" y="0"/>
              <a:ext cx="1031470" cy="576280"/>
            </a:xfrm>
            <a:custGeom>
              <a:rect b="b" l="l" r="r" t="t"/>
              <a:pathLst>
                <a:path extrusionOk="0" h="576280" w="1031470">
                  <a:moveTo>
                    <a:pt x="0" y="0"/>
                  </a:moveTo>
                  <a:lnTo>
                    <a:pt x="1031470" y="0"/>
                  </a:lnTo>
                  <a:lnTo>
                    <a:pt x="1031470" y="576280"/>
                  </a:lnTo>
                  <a:lnTo>
                    <a:pt x="0" y="576280"/>
                  </a:lnTo>
                  <a:close/>
                </a:path>
              </a:pathLst>
            </a:custGeom>
            <a:solidFill>
              <a:srgbClr val="F3F3F3"/>
            </a:solidFill>
            <a:ln>
              <a:noFill/>
            </a:ln>
          </p:spPr>
        </p:sp>
        <p:sp>
          <p:nvSpPr>
            <p:cNvPr id="445" name="Google Shape;445;p21"/>
            <p:cNvSpPr txBox="1"/>
            <p:nvPr/>
          </p:nvSpPr>
          <p:spPr>
            <a:xfrm>
              <a:off x="0" y="-38100"/>
              <a:ext cx="1031470" cy="614380"/>
            </a:xfrm>
            <a:prstGeom prst="rect">
              <a:avLst/>
            </a:prstGeom>
            <a:noFill/>
            <a:ln>
              <a:noFill/>
            </a:ln>
          </p:spPr>
          <p:txBody>
            <a:bodyPr anchorCtr="0" anchor="ctr" bIns="33850" lIns="33850" spcFirstLastPara="1" rIns="33850" wrap="square" tIns="33850">
              <a:noAutofit/>
            </a:bodyPr>
            <a:lstStyle/>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Hotel/Accommodation</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Wide range of hotels from 3</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star to luxury, API connection</a:t>
              </a:r>
              <a:endParaRPr/>
            </a:p>
          </p:txBody>
        </p:sp>
      </p:grpSp>
      <p:sp>
        <p:nvSpPr>
          <p:cNvPr id="446" name="Google Shape;446;p21"/>
          <p:cNvSpPr/>
          <p:nvPr/>
        </p:nvSpPr>
        <p:spPr>
          <a:xfrm>
            <a:off x="4790546" y="2050467"/>
            <a:ext cx="1458708" cy="1458708"/>
          </a:xfrm>
          <a:custGeom>
            <a:rect b="b" l="l" r="r" t="t"/>
            <a:pathLst>
              <a:path extrusionOk="0" h="2188062" w="2188062">
                <a:moveTo>
                  <a:pt x="0" y="0"/>
                </a:moveTo>
                <a:lnTo>
                  <a:pt x="2188062" y="0"/>
                </a:lnTo>
                <a:lnTo>
                  <a:pt x="2188062" y="2188061"/>
                </a:lnTo>
                <a:lnTo>
                  <a:pt x="0" y="2188061"/>
                </a:lnTo>
                <a:lnTo>
                  <a:pt x="0" y="0"/>
                </a:lnTo>
                <a:close/>
              </a:path>
            </a:pathLst>
          </a:custGeom>
          <a:blipFill rotWithShape="1">
            <a:blip r:embed="rId5">
              <a:alphaModFix/>
            </a:blip>
            <a:stretch>
              <a:fillRect b="0" l="0" r="0" t="0"/>
            </a:stretch>
          </a:blipFill>
          <a:ln>
            <a:noFill/>
          </a:ln>
        </p:spPr>
      </p:sp>
      <p:sp>
        <p:nvSpPr>
          <p:cNvPr id="447" name="Google Shape;447;p21"/>
          <p:cNvSpPr/>
          <p:nvPr/>
        </p:nvSpPr>
        <p:spPr>
          <a:xfrm rot="10800000">
            <a:off x="5942746" y="2050467"/>
            <a:ext cx="1458708" cy="1458708"/>
          </a:xfrm>
          <a:custGeom>
            <a:rect b="b" l="l" r="r" t="t"/>
            <a:pathLst>
              <a:path extrusionOk="0" h="2188062" w="2188062">
                <a:moveTo>
                  <a:pt x="0" y="0"/>
                </a:moveTo>
                <a:lnTo>
                  <a:pt x="2188062" y="0"/>
                </a:lnTo>
                <a:lnTo>
                  <a:pt x="2188062" y="2188061"/>
                </a:lnTo>
                <a:lnTo>
                  <a:pt x="0" y="2188061"/>
                </a:lnTo>
                <a:lnTo>
                  <a:pt x="0" y="0"/>
                </a:lnTo>
                <a:close/>
              </a:path>
            </a:pathLst>
          </a:custGeom>
          <a:blipFill rotWithShape="1">
            <a:blip r:embed="rId5">
              <a:alphaModFix/>
            </a:blip>
            <a:stretch>
              <a:fillRect b="0" l="0" r="0" t="0"/>
            </a:stretch>
          </a:blipFill>
          <a:ln>
            <a:noFill/>
          </a:ln>
        </p:spPr>
      </p:sp>
      <p:grpSp>
        <p:nvGrpSpPr>
          <p:cNvPr id="448" name="Google Shape;448;p21"/>
          <p:cNvGrpSpPr/>
          <p:nvPr/>
        </p:nvGrpSpPr>
        <p:grpSpPr>
          <a:xfrm>
            <a:off x="8184953" y="1954026"/>
            <a:ext cx="2610908" cy="1555149"/>
            <a:chOff x="0" y="-38100"/>
            <a:chExt cx="1031470" cy="614380"/>
          </a:xfrm>
        </p:grpSpPr>
        <p:sp>
          <p:nvSpPr>
            <p:cNvPr id="449" name="Google Shape;449;p21"/>
            <p:cNvSpPr/>
            <p:nvPr/>
          </p:nvSpPr>
          <p:spPr>
            <a:xfrm>
              <a:off x="0" y="0"/>
              <a:ext cx="1031470" cy="576280"/>
            </a:xfrm>
            <a:custGeom>
              <a:rect b="b" l="l" r="r" t="t"/>
              <a:pathLst>
                <a:path extrusionOk="0" h="576280" w="1031470">
                  <a:moveTo>
                    <a:pt x="0" y="0"/>
                  </a:moveTo>
                  <a:lnTo>
                    <a:pt x="1031470" y="0"/>
                  </a:lnTo>
                  <a:lnTo>
                    <a:pt x="1031470" y="576280"/>
                  </a:lnTo>
                  <a:lnTo>
                    <a:pt x="0" y="576280"/>
                  </a:lnTo>
                  <a:close/>
                </a:path>
              </a:pathLst>
            </a:custGeom>
            <a:solidFill>
              <a:srgbClr val="F3F3F3"/>
            </a:solidFill>
            <a:ln>
              <a:noFill/>
            </a:ln>
          </p:spPr>
        </p:sp>
        <p:sp>
          <p:nvSpPr>
            <p:cNvPr id="450" name="Google Shape;450;p21"/>
            <p:cNvSpPr txBox="1"/>
            <p:nvPr/>
          </p:nvSpPr>
          <p:spPr>
            <a:xfrm>
              <a:off x="0" y="-38100"/>
              <a:ext cx="1031470" cy="614380"/>
            </a:xfrm>
            <a:prstGeom prst="rect">
              <a:avLst/>
            </a:prstGeom>
            <a:noFill/>
            <a:ln>
              <a:noFill/>
            </a:ln>
          </p:spPr>
          <p:txBody>
            <a:bodyPr anchorCtr="0" anchor="ctr" bIns="33850" lIns="33850" spcFirstLastPara="1" rIns="33850" wrap="square" tIns="33850">
              <a:noAutofit/>
            </a:bodyPr>
            <a:lstStyle/>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Tour Packages</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FIT &amp; GIT, S.I.C Tours, theme tours (adventure, wellness, responsible, sport,</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LGBT-friendly travel…)</a:t>
              </a:r>
              <a:endParaRPr/>
            </a:p>
          </p:txBody>
        </p:sp>
      </p:grpSp>
      <p:sp>
        <p:nvSpPr>
          <p:cNvPr id="451" name="Google Shape;451;p21"/>
          <p:cNvSpPr/>
          <p:nvPr/>
        </p:nvSpPr>
        <p:spPr>
          <a:xfrm>
            <a:off x="8184953" y="2050467"/>
            <a:ext cx="1458708" cy="1458708"/>
          </a:xfrm>
          <a:custGeom>
            <a:rect b="b" l="l" r="r" t="t"/>
            <a:pathLst>
              <a:path extrusionOk="0" h="2188062" w="2188062">
                <a:moveTo>
                  <a:pt x="0" y="0"/>
                </a:moveTo>
                <a:lnTo>
                  <a:pt x="2188062" y="0"/>
                </a:lnTo>
                <a:lnTo>
                  <a:pt x="2188062" y="2188061"/>
                </a:lnTo>
                <a:lnTo>
                  <a:pt x="0" y="2188061"/>
                </a:lnTo>
                <a:lnTo>
                  <a:pt x="0" y="0"/>
                </a:lnTo>
                <a:close/>
              </a:path>
            </a:pathLst>
          </a:custGeom>
          <a:blipFill rotWithShape="1">
            <a:blip r:embed="rId5">
              <a:alphaModFix/>
            </a:blip>
            <a:stretch>
              <a:fillRect b="0" l="0" r="0" t="0"/>
            </a:stretch>
          </a:blipFill>
          <a:ln>
            <a:noFill/>
          </a:ln>
        </p:spPr>
      </p:sp>
      <p:sp>
        <p:nvSpPr>
          <p:cNvPr id="452" name="Google Shape;452;p21"/>
          <p:cNvSpPr/>
          <p:nvPr/>
        </p:nvSpPr>
        <p:spPr>
          <a:xfrm rot="10800000">
            <a:off x="9312433" y="2050467"/>
            <a:ext cx="1458708" cy="1458708"/>
          </a:xfrm>
          <a:custGeom>
            <a:rect b="b" l="l" r="r" t="t"/>
            <a:pathLst>
              <a:path extrusionOk="0" h="2188062" w="2188062">
                <a:moveTo>
                  <a:pt x="0" y="0"/>
                </a:moveTo>
                <a:lnTo>
                  <a:pt x="2188061" y="0"/>
                </a:lnTo>
                <a:lnTo>
                  <a:pt x="2188061" y="2188061"/>
                </a:lnTo>
                <a:lnTo>
                  <a:pt x="0" y="2188061"/>
                </a:lnTo>
                <a:lnTo>
                  <a:pt x="0" y="0"/>
                </a:lnTo>
                <a:close/>
              </a:path>
            </a:pathLst>
          </a:custGeom>
          <a:blipFill rotWithShape="1">
            <a:blip r:embed="rId5">
              <a:alphaModFix/>
            </a:blip>
            <a:stretch>
              <a:fillRect b="0" l="0" r="0" t="0"/>
            </a:stretch>
          </a:blipFill>
          <a:ln>
            <a:noFill/>
          </a:ln>
        </p:spPr>
      </p:sp>
      <p:grpSp>
        <p:nvGrpSpPr>
          <p:cNvPr id="453" name="Google Shape;453;p21"/>
          <p:cNvGrpSpPr/>
          <p:nvPr/>
        </p:nvGrpSpPr>
        <p:grpSpPr>
          <a:xfrm>
            <a:off x="2879567" y="4010077"/>
            <a:ext cx="2610908" cy="1555149"/>
            <a:chOff x="0" y="-38100"/>
            <a:chExt cx="1031470" cy="614380"/>
          </a:xfrm>
        </p:grpSpPr>
        <p:sp>
          <p:nvSpPr>
            <p:cNvPr id="454" name="Google Shape;454;p21"/>
            <p:cNvSpPr/>
            <p:nvPr/>
          </p:nvSpPr>
          <p:spPr>
            <a:xfrm>
              <a:off x="0" y="0"/>
              <a:ext cx="1031470" cy="576280"/>
            </a:xfrm>
            <a:custGeom>
              <a:rect b="b" l="l" r="r" t="t"/>
              <a:pathLst>
                <a:path extrusionOk="0" h="576280" w="1031470">
                  <a:moveTo>
                    <a:pt x="0" y="0"/>
                  </a:moveTo>
                  <a:lnTo>
                    <a:pt x="1031470" y="0"/>
                  </a:lnTo>
                  <a:lnTo>
                    <a:pt x="1031470" y="576280"/>
                  </a:lnTo>
                  <a:lnTo>
                    <a:pt x="0" y="576280"/>
                  </a:lnTo>
                  <a:close/>
                </a:path>
              </a:pathLst>
            </a:custGeom>
            <a:solidFill>
              <a:srgbClr val="F3F3F3"/>
            </a:solidFill>
            <a:ln>
              <a:noFill/>
            </a:ln>
          </p:spPr>
        </p:sp>
        <p:sp>
          <p:nvSpPr>
            <p:cNvPr id="455" name="Google Shape;455;p21"/>
            <p:cNvSpPr txBox="1"/>
            <p:nvPr/>
          </p:nvSpPr>
          <p:spPr>
            <a:xfrm>
              <a:off x="0" y="-38100"/>
              <a:ext cx="1031470" cy="614380"/>
            </a:xfrm>
            <a:prstGeom prst="rect">
              <a:avLst/>
            </a:prstGeom>
            <a:noFill/>
            <a:ln>
              <a:noFill/>
            </a:ln>
          </p:spPr>
          <p:txBody>
            <a:bodyPr anchorCtr="0" anchor="ctr" bIns="33850" lIns="33850" spcFirstLastPara="1" rIns="33850" wrap="square" tIns="33850">
              <a:noAutofit/>
            </a:bodyPr>
            <a:lstStyle/>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MICE Services</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Meeting &amp; conference, incentive trips, corporate travel for group from 100 to 2000 guests</a:t>
              </a:r>
              <a:endParaRPr/>
            </a:p>
          </p:txBody>
        </p:sp>
      </p:grpSp>
      <p:sp>
        <p:nvSpPr>
          <p:cNvPr id="456" name="Google Shape;456;p21"/>
          <p:cNvSpPr/>
          <p:nvPr/>
        </p:nvSpPr>
        <p:spPr>
          <a:xfrm>
            <a:off x="2879567" y="4106518"/>
            <a:ext cx="1458708" cy="1458708"/>
          </a:xfrm>
          <a:custGeom>
            <a:rect b="b" l="l" r="r" t="t"/>
            <a:pathLst>
              <a:path extrusionOk="0" h="2188062" w="2188062">
                <a:moveTo>
                  <a:pt x="0" y="0"/>
                </a:moveTo>
                <a:lnTo>
                  <a:pt x="2188062" y="0"/>
                </a:lnTo>
                <a:lnTo>
                  <a:pt x="2188062" y="2188061"/>
                </a:lnTo>
                <a:lnTo>
                  <a:pt x="0" y="2188061"/>
                </a:lnTo>
                <a:lnTo>
                  <a:pt x="0" y="0"/>
                </a:lnTo>
                <a:close/>
              </a:path>
            </a:pathLst>
          </a:custGeom>
          <a:blipFill rotWithShape="1">
            <a:blip r:embed="rId5">
              <a:alphaModFix/>
            </a:blip>
            <a:stretch>
              <a:fillRect b="0" l="0" r="0" t="0"/>
            </a:stretch>
          </a:blipFill>
          <a:ln>
            <a:noFill/>
          </a:ln>
        </p:spPr>
      </p:sp>
      <p:sp>
        <p:nvSpPr>
          <p:cNvPr id="457" name="Google Shape;457;p21"/>
          <p:cNvSpPr/>
          <p:nvPr/>
        </p:nvSpPr>
        <p:spPr>
          <a:xfrm rot="10800000">
            <a:off x="4061192" y="4106518"/>
            <a:ext cx="1458708" cy="1458708"/>
          </a:xfrm>
          <a:custGeom>
            <a:rect b="b" l="l" r="r" t="t"/>
            <a:pathLst>
              <a:path extrusionOk="0" h="2188062" w="2188062">
                <a:moveTo>
                  <a:pt x="0" y="0"/>
                </a:moveTo>
                <a:lnTo>
                  <a:pt x="2188062" y="0"/>
                </a:lnTo>
                <a:lnTo>
                  <a:pt x="2188062" y="2188061"/>
                </a:lnTo>
                <a:lnTo>
                  <a:pt x="0" y="2188061"/>
                </a:lnTo>
                <a:lnTo>
                  <a:pt x="0" y="0"/>
                </a:lnTo>
                <a:close/>
              </a:path>
            </a:pathLst>
          </a:custGeom>
          <a:blipFill rotWithShape="1">
            <a:blip r:embed="rId5">
              <a:alphaModFix/>
            </a:blip>
            <a:stretch>
              <a:fillRect b="0" l="0" r="0" t="0"/>
            </a:stretch>
          </a:blipFill>
          <a:ln>
            <a:noFill/>
          </a:ln>
        </p:spPr>
      </p:sp>
      <p:grpSp>
        <p:nvGrpSpPr>
          <p:cNvPr id="458" name="Google Shape;458;p21"/>
          <p:cNvGrpSpPr/>
          <p:nvPr/>
        </p:nvGrpSpPr>
        <p:grpSpPr>
          <a:xfrm>
            <a:off x="6701525" y="4046589"/>
            <a:ext cx="2610908" cy="1555149"/>
            <a:chOff x="0" y="-38100"/>
            <a:chExt cx="1031470" cy="614380"/>
          </a:xfrm>
        </p:grpSpPr>
        <p:sp>
          <p:nvSpPr>
            <p:cNvPr id="459" name="Google Shape;459;p21"/>
            <p:cNvSpPr/>
            <p:nvPr/>
          </p:nvSpPr>
          <p:spPr>
            <a:xfrm>
              <a:off x="0" y="0"/>
              <a:ext cx="1031470" cy="576280"/>
            </a:xfrm>
            <a:custGeom>
              <a:rect b="b" l="l" r="r" t="t"/>
              <a:pathLst>
                <a:path extrusionOk="0" h="576280" w="1031470">
                  <a:moveTo>
                    <a:pt x="0" y="0"/>
                  </a:moveTo>
                  <a:lnTo>
                    <a:pt x="1031470" y="0"/>
                  </a:lnTo>
                  <a:lnTo>
                    <a:pt x="1031470" y="576280"/>
                  </a:lnTo>
                  <a:lnTo>
                    <a:pt x="0" y="576280"/>
                  </a:lnTo>
                  <a:close/>
                </a:path>
              </a:pathLst>
            </a:custGeom>
            <a:solidFill>
              <a:srgbClr val="F3F3F3"/>
            </a:solidFill>
            <a:ln>
              <a:noFill/>
            </a:ln>
          </p:spPr>
        </p:sp>
        <p:sp>
          <p:nvSpPr>
            <p:cNvPr id="460" name="Google Shape;460;p21"/>
            <p:cNvSpPr txBox="1"/>
            <p:nvPr/>
          </p:nvSpPr>
          <p:spPr>
            <a:xfrm>
              <a:off x="0" y="-38100"/>
              <a:ext cx="1031470" cy="614380"/>
            </a:xfrm>
            <a:prstGeom prst="rect">
              <a:avLst/>
            </a:prstGeom>
            <a:noFill/>
            <a:ln>
              <a:noFill/>
            </a:ln>
          </p:spPr>
          <p:txBody>
            <a:bodyPr anchorCtr="0" anchor="ctr" bIns="33850" lIns="33850" spcFirstLastPara="1" rIns="33850" wrap="square" tIns="33850">
              <a:noAutofit/>
            </a:bodyPr>
            <a:lstStyle/>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Shore Excursions | Free &amp; Easy Packages</a:t>
              </a:r>
              <a:endParaRPr/>
            </a:p>
            <a:p>
              <a:pPr indent="0" lvl="0" marL="0" marR="0" rtl="0" algn="ctr">
                <a:lnSpc>
                  <a:spcPct val="140047"/>
                </a:lnSpc>
                <a:spcBef>
                  <a:spcPts val="0"/>
                </a:spcBef>
                <a:spcAft>
                  <a:spcPts val="0"/>
                </a:spcAft>
                <a:buNone/>
              </a:pPr>
              <a:r>
                <a:rPr lang="en-US" sz="1266">
                  <a:solidFill>
                    <a:srgbClr val="000000"/>
                  </a:solidFill>
                  <a:latin typeface="Arial"/>
                  <a:ea typeface="Arial"/>
                  <a:cs typeface="Arial"/>
                  <a:sym typeface="Arial"/>
                </a:rPr>
                <a:t>Shore excursion, sightseeing tours, culture show tickets, golfer &amp; none golfer</a:t>
              </a:r>
              <a:endParaRPr/>
            </a:p>
          </p:txBody>
        </p:sp>
      </p:grpSp>
      <p:sp>
        <p:nvSpPr>
          <p:cNvPr id="461" name="Google Shape;461;p21"/>
          <p:cNvSpPr/>
          <p:nvPr/>
        </p:nvSpPr>
        <p:spPr>
          <a:xfrm>
            <a:off x="6701525" y="4143030"/>
            <a:ext cx="1458708" cy="1458708"/>
          </a:xfrm>
          <a:custGeom>
            <a:rect b="b" l="l" r="r" t="t"/>
            <a:pathLst>
              <a:path extrusionOk="0" h="2188062" w="2188062">
                <a:moveTo>
                  <a:pt x="0" y="0"/>
                </a:moveTo>
                <a:lnTo>
                  <a:pt x="2188061" y="0"/>
                </a:lnTo>
                <a:lnTo>
                  <a:pt x="2188061" y="2188062"/>
                </a:lnTo>
                <a:lnTo>
                  <a:pt x="0" y="2188062"/>
                </a:lnTo>
                <a:lnTo>
                  <a:pt x="0" y="0"/>
                </a:lnTo>
                <a:close/>
              </a:path>
            </a:pathLst>
          </a:custGeom>
          <a:blipFill rotWithShape="1">
            <a:blip r:embed="rId5">
              <a:alphaModFix/>
            </a:blip>
            <a:stretch>
              <a:fillRect b="0" l="0" r="0" t="0"/>
            </a:stretch>
          </a:blipFill>
          <a:ln>
            <a:noFill/>
          </a:ln>
        </p:spPr>
      </p:sp>
      <p:sp>
        <p:nvSpPr>
          <p:cNvPr id="462" name="Google Shape;462;p21"/>
          <p:cNvSpPr/>
          <p:nvPr/>
        </p:nvSpPr>
        <p:spPr>
          <a:xfrm rot="10800000">
            <a:off x="7853725" y="4143030"/>
            <a:ext cx="1458708" cy="1458708"/>
          </a:xfrm>
          <a:custGeom>
            <a:rect b="b" l="l" r="r" t="t"/>
            <a:pathLst>
              <a:path extrusionOk="0" h="2188062" w="2188062">
                <a:moveTo>
                  <a:pt x="0" y="0"/>
                </a:moveTo>
                <a:lnTo>
                  <a:pt x="2188062" y="0"/>
                </a:lnTo>
                <a:lnTo>
                  <a:pt x="2188062" y="2188062"/>
                </a:lnTo>
                <a:lnTo>
                  <a:pt x="0" y="2188062"/>
                </a:lnTo>
                <a:lnTo>
                  <a:pt x="0" y="0"/>
                </a:lnTo>
                <a:close/>
              </a:path>
            </a:pathLst>
          </a:custGeom>
          <a:blipFill rotWithShape="1">
            <a:blip r:embed="rId5">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